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1"/>
  </p:sldMasterIdLst>
  <p:notesMasterIdLst>
    <p:notesMasterId r:id="rId23"/>
  </p:notesMasterIdLst>
  <p:handoutMasterIdLst>
    <p:handoutMasterId r:id="rId24"/>
  </p:handoutMasterIdLst>
  <p:sldIdLst>
    <p:sldId id="696" r:id="rId2"/>
    <p:sldId id="695" r:id="rId3"/>
    <p:sldId id="705" r:id="rId4"/>
    <p:sldId id="715" r:id="rId5"/>
    <p:sldId id="719" r:id="rId6"/>
    <p:sldId id="706" r:id="rId7"/>
    <p:sldId id="716" r:id="rId8"/>
    <p:sldId id="717" r:id="rId9"/>
    <p:sldId id="718" r:id="rId10"/>
    <p:sldId id="707" r:id="rId11"/>
    <p:sldId id="708" r:id="rId12"/>
    <p:sldId id="709" r:id="rId13"/>
    <p:sldId id="712" r:id="rId14"/>
    <p:sldId id="713" r:id="rId15"/>
    <p:sldId id="711" r:id="rId16"/>
    <p:sldId id="714" r:id="rId17"/>
    <p:sldId id="701" r:id="rId18"/>
    <p:sldId id="704" r:id="rId19"/>
    <p:sldId id="702" r:id="rId20"/>
    <p:sldId id="703" r:id="rId21"/>
    <p:sldId id="694" r:id="rId2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5pPr>
    <a:lvl6pPr marL="2286000" algn="l" defTabSz="914400" rtl="0" eaLnBrk="1" latinLnBrk="0" hangingPunct="1">
      <a:defRPr kern="1200">
        <a:solidFill>
          <a:schemeClr val="tx1"/>
        </a:solidFill>
        <a:latin typeface="Trebuchet MS" pitchFamily="34" charset="0"/>
        <a:ea typeface="MS PGothic" pitchFamily="34" charset="-128"/>
        <a:cs typeface="+mn-cs"/>
      </a:defRPr>
    </a:lvl6pPr>
    <a:lvl7pPr marL="2743200" algn="l" defTabSz="914400" rtl="0" eaLnBrk="1" latinLnBrk="0" hangingPunct="1">
      <a:defRPr kern="1200">
        <a:solidFill>
          <a:schemeClr val="tx1"/>
        </a:solidFill>
        <a:latin typeface="Trebuchet MS" pitchFamily="34" charset="0"/>
        <a:ea typeface="MS PGothic" pitchFamily="34" charset="-128"/>
        <a:cs typeface="+mn-cs"/>
      </a:defRPr>
    </a:lvl7pPr>
    <a:lvl8pPr marL="3200400" algn="l" defTabSz="914400" rtl="0" eaLnBrk="1" latinLnBrk="0" hangingPunct="1">
      <a:defRPr kern="1200">
        <a:solidFill>
          <a:schemeClr val="tx1"/>
        </a:solidFill>
        <a:latin typeface="Trebuchet MS" pitchFamily="34" charset="0"/>
        <a:ea typeface="MS PGothic" pitchFamily="34" charset="-128"/>
        <a:cs typeface="+mn-cs"/>
      </a:defRPr>
    </a:lvl8pPr>
    <a:lvl9pPr marL="3657600" algn="l" defTabSz="914400" rtl="0" eaLnBrk="1" latinLnBrk="0" hangingPunct="1">
      <a:defRPr kern="1200">
        <a:solidFill>
          <a:schemeClr val="tx1"/>
        </a:solidFill>
        <a:latin typeface="Trebuchet MS"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95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nica Pal" initials="" lastIdx="1" clrIdx="0"/>
  <p:cmAuthor id="1" name="Joe Gottlieb" initials="" lastIdx="9"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00FF"/>
    <a:srgbClr val="5CCAFF"/>
    <a:srgbClr val="C22327"/>
    <a:srgbClr val="FF8000"/>
    <a:srgbClr val="666699"/>
    <a:srgbClr val="00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30" autoAdjust="0"/>
    <p:restoredTop sz="86426" autoAdjust="0"/>
  </p:normalViewPr>
  <p:slideViewPr>
    <p:cSldViewPr snapToGrid="0">
      <p:cViewPr>
        <p:scale>
          <a:sx n="100" d="100"/>
          <a:sy n="100" d="100"/>
        </p:scale>
        <p:origin x="216" y="1376"/>
      </p:cViewPr>
      <p:guideLst>
        <p:guide orient="horz" pos="2160"/>
        <p:guide pos="29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8" d="100"/>
        <a:sy n="98"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5946B94C-4A3D-4AF1-AC8E-55C1499DD7A7}" type="datetimeFigureOut">
              <a:rPr lang="en-US"/>
              <a:pPr>
                <a:defRPr/>
              </a:pPr>
              <a:t>8/12/16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678A7462-D136-4E06-980E-2471C422476A}" type="slidenum">
              <a:rPr lang="en-US"/>
              <a:pPr>
                <a:defRPr/>
              </a:pPr>
              <a:t>‹#›</a:t>
            </a:fld>
            <a:endParaRPr lang="en-US" dirty="0"/>
          </a:p>
        </p:txBody>
      </p:sp>
    </p:spTree>
    <p:extLst>
      <p:ext uri="{BB962C8B-B14F-4D97-AF65-F5344CB8AC3E}">
        <p14:creationId xmlns:p14="http://schemas.microsoft.com/office/powerpoint/2010/main" val="6530895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B17657F3-D444-4401-AA45-6B607A65628A}" type="datetimeFigureOut">
              <a:rPr lang="en-US"/>
              <a:pPr>
                <a:defRPr/>
              </a:pPr>
              <a:t>8/12/16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626B03C0-24EC-4AF5-9D25-1D79F98923E0}" type="slidenum">
              <a:rPr lang="en-US"/>
              <a:pPr>
                <a:defRPr/>
              </a:pPr>
              <a:t>‹#›</a:t>
            </a:fld>
            <a:endParaRPr lang="en-US" dirty="0"/>
          </a:p>
        </p:txBody>
      </p:sp>
    </p:spTree>
    <p:extLst>
      <p:ext uri="{BB962C8B-B14F-4D97-AF65-F5344CB8AC3E}">
        <p14:creationId xmlns:p14="http://schemas.microsoft.com/office/powerpoint/2010/main" val="370401535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9.xml"/><Relationship Id="rId4" Type="http://schemas.openxmlformats.org/officeDocument/2006/relationships/oleObject" Target="../embeddings/oleObject4.bin"/><Relationship Id="rId5" Type="http://schemas.openxmlformats.org/officeDocument/2006/relationships/package" Target="../embeddings/Microsoft_Word_Document4.docx"/><Relationship Id="rId6" Type="http://schemas.openxmlformats.org/officeDocument/2006/relationships/image" Target="../media/image9.png"/><Relationship Id="rId7" Type="http://schemas.openxmlformats.org/officeDocument/2006/relationships/oleObject" Target="../embeddings/oleObject5.bin"/><Relationship Id="rId8" Type="http://schemas.openxmlformats.org/officeDocument/2006/relationships/package" Target="../embeddings/Microsoft_Word_Document5.docx"/><Relationship Id="rId9"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0.xml"/><Relationship Id="rId4" Type="http://schemas.openxmlformats.org/officeDocument/2006/relationships/oleObject" Target="../embeddings/oleObject6.bin"/><Relationship Id="rId5" Type="http://schemas.openxmlformats.org/officeDocument/2006/relationships/package" Target="../embeddings/Microsoft_Word_Document6.docx"/><Relationship Id="rId6" Type="http://schemas.openxmlformats.org/officeDocument/2006/relationships/image" Target="../media/image9.png"/><Relationship Id="rId7" Type="http://schemas.openxmlformats.org/officeDocument/2006/relationships/oleObject" Target="../embeddings/oleObject7.bin"/><Relationship Id="rId8" Type="http://schemas.openxmlformats.org/officeDocument/2006/relationships/package" Target="../embeddings/Microsoft_Word_Document7.docx"/><Relationship Id="rId9" Type="http://schemas.openxmlformats.org/officeDocument/2006/relationships/image" Target="../media/image11.emf"/><Relationship Id="rId1" Type="http://schemas.openxmlformats.org/officeDocument/2006/relationships/vmlDrawing" Target="../drawings/vmlDrawing4.v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1</a:t>
            </a:fld>
            <a:endParaRPr lang="en-US" dirty="0"/>
          </a:p>
        </p:txBody>
      </p:sp>
    </p:spTree>
    <p:extLst>
      <p:ext uri="{BB962C8B-B14F-4D97-AF65-F5344CB8AC3E}">
        <p14:creationId xmlns:p14="http://schemas.microsoft.com/office/powerpoint/2010/main" val="1340153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4963" y="434975"/>
            <a:ext cx="3657600" cy="2743200"/>
          </a:xfrm>
        </p:spPr>
      </p:sp>
      <p:sp>
        <p:nvSpPr>
          <p:cNvPr id="3" name="Notes Placeholder 2"/>
          <p:cNvSpPr>
            <a:spLocks noGrp="1"/>
          </p:cNvSpPr>
          <p:nvPr>
            <p:ph type="body" idx="1"/>
          </p:nvPr>
        </p:nvSpPr>
        <p:spPr/>
        <p:txBody>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13</a:t>
            </a:fld>
            <a:endParaRPr lang="en-US" dirty="0"/>
          </a:p>
        </p:txBody>
      </p:sp>
    </p:spTree>
    <p:extLst>
      <p:ext uri="{BB962C8B-B14F-4D97-AF65-F5344CB8AC3E}">
        <p14:creationId xmlns:p14="http://schemas.microsoft.com/office/powerpoint/2010/main" val="185946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4963" y="434975"/>
            <a:ext cx="36576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14</a:t>
            </a:fld>
            <a:endParaRPr lang="en-US" dirty="0"/>
          </a:p>
        </p:txBody>
      </p:sp>
    </p:spTree>
    <p:extLst>
      <p:ext uri="{BB962C8B-B14F-4D97-AF65-F5344CB8AC3E}">
        <p14:creationId xmlns:p14="http://schemas.microsoft.com/office/powerpoint/2010/main" val="603918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6B03C0-24EC-4AF5-9D25-1D79F98923E0}" type="slidenum">
              <a:rPr lang="en-US" smtClean="0"/>
              <a:pPr/>
              <a:t>16</a:t>
            </a:fld>
            <a:endParaRPr lang="en-US" dirty="0"/>
          </a:p>
        </p:txBody>
      </p:sp>
      <p:sp>
        <p:nvSpPr>
          <p:cNvPr id="7" name="スライド イメージ プレースホルダー 6"/>
          <p:cNvSpPr>
            <a:spLocks noGrp="1" noRot="1" noChangeAspect="1"/>
          </p:cNvSpPr>
          <p:nvPr>
            <p:ph type="sldImg"/>
          </p:nvPr>
        </p:nvSpPr>
        <p:spPr>
          <a:xfrm>
            <a:off x="1604963" y="434975"/>
            <a:ext cx="3657600" cy="2743200"/>
          </a:xfrm>
        </p:spPr>
      </p:sp>
    </p:spTree>
    <p:extLst>
      <p:ext uri="{BB962C8B-B14F-4D97-AF65-F5344CB8AC3E}">
        <p14:creationId xmlns:p14="http://schemas.microsoft.com/office/powerpoint/2010/main" val="1905831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685800" lvl="1" indent="-228600">
              <a:buFont typeface="+mj-lt"/>
              <a:buAutoNum type="arabicPeriod"/>
            </a:pPr>
            <a:endParaRPr lang="en-US" dirty="0" smtClean="0"/>
          </a:p>
          <a:p>
            <a:pPr marL="228600" indent="-228600">
              <a:buFont typeface="+mj-lt"/>
              <a:buAutoNum type="arabicPeriod"/>
            </a:pPr>
            <a:endParaRPr lang="en-US" dirty="0" smtClean="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626B03C0-24EC-4AF5-9D25-1D79F98923E0}" type="slidenum">
              <a:rPr lang="en-US" smtClean="0"/>
              <a:pPr/>
              <a:t>19</a:t>
            </a:fld>
            <a:endParaRPr lang="en-US" dirty="0"/>
          </a:p>
        </p:txBody>
      </p:sp>
      <p:graphicFrame>
        <p:nvGraphicFramePr>
          <p:cNvPr id="5" name="Object 4"/>
          <p:cNvGraphicFramePr>
            <a:graphicFrameLocks noChangeAspect="1"/>
          </p:cNvGraphicFramePr>
          <p:nvPr>
            <p:extLst/>
          </p:nvPr>
        </p:nvGraphicFramePr>
        <p:xfrm>
          <a:off x="1413153" y="5185086"/>
          <a:ext cx="5143500" cy="349250"/>
        </p:xfrm>
        <a:graphic>
          <a:graphicData uri="http://schemas.openxmlformats.org/presentationml/2006/ole">
            <mc:AlternateContent xmlns:mc="http://schemas.openxmlformats.org/markup-compatibility/2006">
              <mc:Choice xmlns:v="urn:schemas-microsoft-com:vml" Requires="v">
                <p:oleObj spid="_x0000_s3270" name="Document" r:id="rId5" imgW="8229600" imgH="558800" progId="Word.Document.12">
                  <p:embed/>
                </p:oleObj>
              </mc:Choice>
              <mc:Fallback>
                <p:oleObj name="Document" r:id="rId5" imgW="8229600" imgH="558800" progId="Word.Document.12">
                  <p:embed/>
                  <p:pic>
                    <p:nvPicPr>
                      <p:cNvPr id="0" name=""/>
                      <p:cNvPicPr/>
                      <p:nvPr/>
                    </p:nvPicPr>
                    <p:blipFill>
                      <a:blip r:embed="rId6"/>
                      <a:stretch>
                        <a:fillRect/>
                      </a:stretch>
                    </p:blipFill>
                    <p:spPr>
                      <a:xfrm>
                        <a:off x="1413153" y="5185086"/>
                        <a:ext cx="5143500" cy="34925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1413153" y="6104410"/>
          <a:ext cx="3429000" cy="579438"/>
        </p:xfrm>
        <a:graphic>
          <a:graphicData uri="http://schemas.openxmlformats.org/presentationml/2006/ole">
            <mc:AlternateContent xmlns:mc="http://schemas.openxmlformats.org/markup-compatibility/2006">
              <mc:Choice xmlns:v="urn:schemas-microsoft-com:vml" Requires="v">
                <p:oleObj spid="_x0000_s3271" name="Document" r:id="rId8" imgW="5486400" imgH="927100" progId="Word.Document.12">
                  <p:embed/>
                </p:oleObj>
              </mc:Choice>
              <mc:Fallback>
                <p:oleObj name="Document" r:id="rId8" imgW="5486400" imgH="927100" progId="Word.Document.12">
                  <p:embed/>
                  <p:pic>
                    <p:nvPicPr>
                      <p:cNvPr id="0" name=""/>
                      <p:cNvPicPr/>
                      <p:nvPr/>
                    </p:nvPicPr>
                    <p:blipFill>
                      <a:blip r:embed="rId9"/>
                      <a:stretch>
                        <a:fillRect/>
                      </a:stretch>
                    </p:blipFill>
                    <p:spPr>
                      <a:xfrm>
                        <a:off x="1413153" y="6104410"/>
                        <a:ext cx="3429000" cy="579438"/>
                      </a:xfrm>
                      <a:prstGeom prst="rect">
                        <a:avLst/>
                      </a:prstGeom>
                    </p:spPr>
                  </p:pic>
                </p:oleObj>
              </mc:Fallback>
            </mc:AlternateContent>
          </a:graphicData>
        </a:graphic>
      </p:graphicFrame>
      <p:sp>
        <p:nvSpPr>
          <p:cNvPr id="9" name="スライド イメージ プレースホルダー 8"/>
          <p:cNvSpPr>
            <a:spLocks noGrp="1" noRot="1" noChangeAspect="1"/>
          </p:cNvSpPr>
          <p:nvPr>
            <p:ph type="sldImg"/>
          </p:nvPr>
        </p:nvSpPr>
        <p:spPr>
          <a:xfrm>
            <a:off x="1658938" y="685800"/>
            <a:ext cx="3516312" cy="2636838"/>
          </a:xfrm>
        </p:spPr>
      </p:sp>
    </p:spTree>
    <p:extLst>
      <p:ext uri="{BB962C8B-B14F-4D97-AF65-F5344CB8AC3E}">
        <p14:creationId xmlns:p14="http://schemas.microsoft.com/office/powerpoint/2010/main" val="1703613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6B03C0-24EC-4AF5-9D25-1D79F98923E0}" type="slidenum">
              <a:rPr lang="en-US" smtClean="0"/>
              <a:pPr/>
              <a:t>20</a:t>
            </a:fld>
            <a:endParaRPr lang="en-US" dirty="0"/>
          </a:p>
        </p:txBody>
      </p:sp>
      <p:graphicFrame>
        <p:nvGraphicFramePr>
          <p:cNvPr id="5" name="Object 4"/>
          <p:cNvGraphicFramePr>
            <a:graphicFrameLocks noChangeAspect="1"/>
          </p:cNvGraphicFramePr>
          <p:nvPr>
            <p:extLst/>
          </p:nvPr>
        </p:nvGraphicFramePr>
        <p:xfrm>
          <a:off x="1506538" y="4778994"/>
          <a:ext cx="5143500" cy="349250"/>
        </p:xfrm>
        <a:graphic>
          <a:graphicData uri="http://schemas.openxmlformats.org/presentationml/2006/ole">
            <mc:AlternateContent xmlns:mc="http://schemas.openxmlformats.org/markup-compatibility/2006">
              <mc:Choice xmlns:v="urn:schemas-microsoft-com:vml" Requires="v">
                <p:oleObj spid="_x0000_s5318" name="Document" r:id="rId5" imgW="8229600" imgH="558800" progId="Word.Document.12">
                  <p:embed/>
                </p:oleObj>
              </mc:Choice>
              <mc:Fallback>
                <p:oleObj name="Document" r:id="rId5" imgW="8229600" imgH="558800" progId="Word.Document.12">
                  <p:embed/>
                  <p:pic>
                    <p:nvPicPr>
                      <p:cNvPr id="0" name=""/>
                      <p:cNvPicPr/>
                      <p:nvPr/>
                    </p:nvPicPr>
                    <p:blipFill>
                      <a:blip r:embed="rId6"/>
                      <a:stretch>
                        <a:fillRect/>
                      </a:stretch>
                    </p:blipFill>
                    <p:spPr>
                      <a:xfrm>
                        <a:off x="1506538" y="4778994"/>
                        <a:ext cx="5143500" cy="34925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1506538" y="6113958"/>
          <a:ext cx="5143500" cy="698500"/>
        </p:xfrm>
        <a:graphic>
          <a:graphicData uri="http://schemas.openxmlformats.org/presentationml/2006/ole">
            <mc:AlternateContent xmlns:mc="http://schemas.openxmlformats.org/markup-compatibility/2006">
              <mc:Choice xmlns:v="urn:schemas-microsoft-com:vml" Requires="v">
                <p:oleObj spid="_x0000_s5319" name="Document" r:id="rId8" imgW="8229600" imgH="1117600" progId="Word.Document.12">
                  <p:embed/>
                </p:oleObj>
              </mc:Choice>
              <mc:Fallback>
                <p:oleObj name="Document" r:id="rId8" imgW="8229600" imgH="1117600" progId="Word.Document.12">
                  <p:embed/>
                  <p:pic>
                    <p:nvPicPr>
                      <p:cNvPr id="0" name=""/>
                      <p:cNvPicPr/>
                      <p:nvPr/>
                    </p:nvPicPr>
                    <p:blipFill>
                      <a:blip r:embed="rId9"/>
                      <a:stretch>
                        <a:fillRect/>
                      </a:stretch>
                    </p:blipFill>
                    <p:spPr>
                      <a:xfrm>
                        <a:off x="1506538" y="6113958"/>
                        <a:ext cx="5143500" cy="698500"/>
                      </a:xfrm>
                      <a:prstGeom prst="rect">
                        <a:avLst/>
                      </a:prstGeom>
                    </p:spPr>
                  </p:pic>
                </p:oleObj>
              </mc:Fallback>
            </mc:AlternateContent>
          </a:graphicData>
        </a:graphic>
      </p:graphicFrame>
      <p:sp>
        <p:nvSpPr>
          <p:cNvPr id="9" name="スライド イメージ プレースホルダー 8"/>
          <p:cNvSpPr>
            <a:spLocks noGrp="1" noRot="1" noChangeAspect="1"/>
          </p:cNvSpPr>
          <p:nvPr>
            <p:ph type="sldImg"/>
          </p:nvPr>
        </p:nvSpPr>
        <p:spPr>
          <a:xfrm>
            <a:off x="1658938" y="685800"/>
            <a:ext cx="3516312" cy="2636838"/>
          </a:xfrm>
        </p:spPr>
      </p:sp>
    </p:spTree>
    <p:extLst>
      <p:ext uri="{BB962C8B-B14F-4D97-AF65-F5344CB8AC3E}">
        <p14:creationId xmlns:p14="http://schemas.microsoft.com/office/powerpoint/2010/main" val="958320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626B03C0-24EC-4AF5-9D25-1D79F98923E0}" type="slidenum">
              <a:rPr lang="en-US" smtClean="0"/>
              <a:pPr/>
              <a:t>3</a:t>
            </a:fld>
            <a:endParaRPr lang="en-US" dirty="0"/>
          </a:p>
        </p:txBody>
      </p:sp>
      <p:sp>
        <p:nvSpPr>
          <p:cNvPr id="7" name="スライド イメージ プレースホルダー 6"/>
          <p:cNvSpPr>
            <a:spLocks noGrp="1" noRot="1" noChangeAspect="1"/>
          </p:cNvSpPr>
          <p:nvPr>
            <p:ph type="sldImg"/>
          </p:nvPr>
        </p:nvSpPr>
        <p:spPr>
          <a:xfrm>
            <a:off x="1604963" y="465138"/>
            <a:ext cx="3657600" cy="2743200"/>
          </a:xfrm>
        </p:spPr>
      </p:sp>
    </p:spTree>
    <p:extLst>
      <p:ext uri="{BB962C8B-B14F-4D97-AF65-F5344CB8AC3E}">
        <p14:creationId xmlns:p14="http://schemas.microsoft.com/office/powerpoint/2010/main" val="10147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6</a:t>
            </a:fld>
            <a:endParaRPr lang="en-US" dirty="0"/>
          </a:p>
        </p:txBody>
      </p:sp>
    </p:spTree>
    <p:extLst>
      <p:ext uri="{BB962C8B-B14F-4D97-AF65-F5344CB8AC3E}">
        <p14:creationId xmlns:p14="http://schemas.microsoft.com/office/powerpoint/2010/main" val="1711731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7</a:t>
            </a:fld>
            <a:endParaRPr lang="en-US" dirty="0"/>
          </a:p>
        </p:txBody>
      </p:sp>
    </p:spTree>
    <p:extLst>
      <p:ext uri="{BB962C8B-B14F-4D97-AF65-F5344CB8AC3E}">
        <p14:creationId xmlns:p14="http://schemas.microsoft.com/office/powerpoint/2010/main" val="97476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8</a:t>
            </a:fld>
            <a:endParaRPr lang="en-US" dirty="0"/>
          </a:p>
        </p:txBody>
      </p:sp>
    </p:spTree>
    <p:extLst>
      <p:ext uri="{BB962C8B-B14F-4D97-AF65-F5344CB8AC3E}">
        <p14:creationId xmlns:p14="http://schemas.microsoft.com/office/powerpoint/2010/main" val="100583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9</a:t>
            </a:fld>
            <a:endParaRPr lang="en-US" dirty="0"/>
          </a:p>
        </p:txBody>
      </p:sp>
    </p:spTree>
    <p:extLst>
      <p:ext uri="{BB962C8B-B14F-4D97-AF65-F5344CB8AC3E}">
        <p14:creationId xmlns:p14="http://schemas.microsoft.com/office/powerpoint/2010/main" val="950491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10</a:t>
            </a:fld>
            <a:endParaRPr lang="en-US" dirty="0"/>
          </a:p>
        </p:txBody>
      </p:sp>
    </p:spTree>
    <p:extLst>
      <p:ext uri="{BB962C8B-B14F-4D97-AF65-F5344CB8AC3E}">
        <p14:creationId xmlns:p14="http://schemas.microsoft.com/office/powerpoint/2010/main" val="477840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11</a:t>
            </a:fld>
            <a:endParaRPr lang="en-US" dirty="0"/>
          </a:p>
        </p:txBody>
      </p:sp>
    </p:spTree>
    <p:extLst>
      <p:ext uri="{BB962C8B-B14F-4D97-AF65-F5344CB8AC3E}">
        <p14:creationId xmlns:p14="http://schemas.microsoft.com/office/powerpoint/2010/main" val="114375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12</a:t>
            </a:fld>
            <a:endParaRPr lang="en-US" dirty="0"/>
          </a:p>
        </p:txBody>
      </p:sp>
    </p:spTree>
    <p:extLst>
      <p:ext uri="{BB962C8B-B14F-4D97-AF65-F5344CB8AC3E}">
        <p14:creationId xmlns:p14="http://schemas.microsoft.com/office/powerpoint/2010/main" val="185101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96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29408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29408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29408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29408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F322805-1C3E-D64D-B9FF-1838A69DCBD5}" type="datetimeFigureOut">
              <a:rPr lang="en-US" smtClean="0"/>
              <a:t>8/12/16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D0B62D2-D0D6-554A-8484-912FF0A2A84A}" type="slidenum">
              <a:rPr lang="en-US" smtClean="0"/>
              <a:t>‹#›</a:t>
            </a:fld>
            <a:endParaRPr lang="en-US"/>
          </a:p>
        </p:txBody>
      </p:sp>
    </p:spTree>
    <p:extLst>
      <p:ext uri="{BB962C8B-B14F-4D97-AF65-F5344CB8AC3E}">
        <p14:creationId xmlns:p14="http://schemas.microsoft.com/office/powerpoint/2010/main" val="240184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Rectangle 1"/>
          <p:cNvSpPr/>
          <p:nvPr userDrawn="1"/>
        </p:nvSpPr>
        <p:spPr>
          <a:xfrm>
            <a:off x="-1" y="0"/>
            <a:ext cx="9144001" cy="62271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p:spTree>
      <p:nvGrpSpPr>
        <p:cNvPr id="1" name=""/>
        <p:cNvGrpSpPr/>
        <p:nvPr/>
      </p:nvGrpSpPr>
      <p:grpSpPr>
        <a:xfrm>
          <a:off x="0" y="0"/>
          <a:ext cx="0" cy="0"/>
          <a:chOff x="0" y="0"/>
          <a:chExt cx="0" cy="0"/>
        </a:xfrm>
      </p:grpSpPr>
      <p:sp>
        <p:nvSpPr>
          <p:cNvPr id="2" name="Rectangle 1"/>
          <p:cNvSpPr/>
          <p:nvPr userDrawn="1"/>
        </p:nvSpPr>
        <p:spPr>
          <a:xfrm>
            <a:off x="-1" y="0"/>
            <a:ext cx="9144001" cy="62271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273084" y="1231330"/>
            <a:ext cx="8613124" cy="5049397"/>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100000"/>
              <a:buFont typeface="Lucida Grande"/>
              <a:buChar char="■"/>
              <a:tabLst/>
              <a:defRPr sz="2400" b="0" i="0" baseline="0">
                <a:solidFill>
                  <a:schemeClr val="accent3"/>
                </a:solidFill>
                <a:latin typeface="Arial Narrow"/>
                <a:cs typeface="Arial Narrow"/>
              </a:defRPr>
            </a:lvl1pPr>
            <a:lvl2pPr marL="628650" indent="-171450">
              <a:buClr>
                <a:schemeClr val="bg1">
                  <a:lumMod val="65000"/>
                </a:schemeClr>
              </a:buClr>
              <a:buSzPct val="100000"/>
              <a:buFont typeface="Lucida Grande"/>
              <a:buChar char="■"/>
              <a:defRPr sz="2000" b="0" i="0" baseline="0">
                <a:solidFill>
                  <a:schemeClr val="accent3"/>
                </a:solidFill>
                <a:latin typeface="Arial Narrow"/>
                <a:cs typeface="Arial Narrow"/>
              </a:defRPr>
            </a:lvl2pPr>
            <a:lvl3pPr marL="1092200" indent="-177800">
              <a:buClr>
                <a:schemeClr val="bg1">
                  <a:lumMod val="65000"/>
                </a:schemeClr>
              </a:buClr>
              <a:buSzPct val="100000"/>
              <a:buFont typeface="Lucida Grande"/>
              <a:buChar char="■"/>
              <a:defRPr sz="1800" b="0" i="0" baseline="0">
                <a:solidFill>
                  <a:schemeClr val="accent3"/>
                </a:solidFill>
                <a:latin typeface="Arial Narrow"/>
                <a:cs typeface="Arial Narrow"/>
              </a:defRPr>
            </a:lvl3pPr>
            <a:lvl4pPr marL="1487488" indent="-115888">
              <a:buClr>
                <a:schemeClr val="bg1">
                  <a:lumMod val="65000"/>
                </a:schemeClr>
              </a:buClr>
              <a:buSzPct val="100000"/>
              <a:buFont typeface="Lucida Grande"/>
              <a:buChar char="■"/>
              <a:defRPr sz="1400" b="0" i="0">
                <a:solidFill>
                  <a:schemeClr val="accent3"/>
                </a:solidFill>
                <a:latin typeface="Arial Narrow"/>
                <a:cs typeface="Arial Narrow"/>
              </a:defRPr>
            </a:lvl4pPr>
            <a:lvl5pPr marL="1947863" indent="-119063">
              <a:buClr>
                <a:schemeClr val="bg1">
                  <a:lumMod val="65000"/>
                </a:schemeClr>
              </a:buClr>
              <a:buSzPct val="100000"/>
              <a:buFont typeface="Lucida Grande"/>
              <a:buChar char="■"/>
              <a:defRPr sz="1200" b="0" i="0" baseline="0">
                <a:solidFill>
                  <a:schemeClr val="accent3"/>
                </a:solidFill>
                <a:latin typeface="Arial Narrow"/>
                <a:cs typeface="Arial Narrow"/>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686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5" name="Text Placeholder 3"/>
          <p:cNvSpPr>
            <a:spLocks noGrp="1"/>
          </p:cNvSpPr>
          <p:nvPr>
            <p:ph type="body" sz="quarter" idx="15"/>
          </p:nvPr>
        </p:nvSpPr>
        <p:spPr>
          <a:xfrm>
            <a:off x="298484" y="1231330"/>
            <a:ext cx="8613124" cy="5049397"/>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100000"/>
              <a:buFont typeface="Lucida Grande"/>
              <a:buChar char="■"/>
              <a:tabLst/>
              <a:defRPr sz="2400" b="0" i="0" baseline="0">
                <a:solidFill>
                  <a:schemeClr val="accent3"/>
                </a:solidFill>
                <a:latin typeface="Arial Narrow"/>
                <a:cs typeface="Arial Narrow"/>
              </a:defRPr>
            </a:lvl1pPr>
            <a:lvl2pPr marL="628650" indent="-171450">
              <a:buClr>
                <a:schemeClr val="bg1">
                  <a:lumMod val="65000"/>
                </a:schemeClr>
              </a:buClr>
              <a:buSzPct val="100000"/>
              <a:buFont typeface="Lucida Grande"/>
              <a:buChar char="■"/>
              <a:defRPr sz="2000" b="0" i="0" baseline="0">
                <a:solidFill>
                  <a:schemeClr val="accent3"/>
                </a:solidFill>
                <a:latin typeface="Arial Narrow"/>
                <a:cs typeface="Arial Narrow"/>
              </a:defRPr>
            </a:lvl2pPr>
            <a:lvl3pPr marL="1092200" indent="-177800">
              <a:buClr>
                <a:schemeClr val="bg1">
                  <a:lumMod val="65000"/>
                </a:schemeClr>
              </a:buClr>
              <a:buSzPct val="100000"/>
              <a:buFont typeface="Lucida Grande"/>
              <a:buChar char="■"/>
              <a:defRPr sz="1800" b="0" i="0" baseline="0">
                <a:solidFill>
                  <a:schemeClr val="accent3"/>
                </a:solidFill>
                <a:latin typeface="Arial Narrow"/>
                <a:cs typeface="Arial Narrow"/>
              </a:defRPr>
            </a:lvl3pPr>
            <a:lvl4pPr marL="1487488" indent="-115888">
              <a:buClr>
                <a:schemeClr val="bg1">
                  <a:lumMod val="65000"/>
                </a:schemeClr>
              </a:buClr>
              <a:buSzPct val="100000"/>
              <a:buFont typeface="Lucida Grande"/>
              <a:buChar char="■"/>
              <a:defRPr sz="1400" b="0" i="0">
                <a:solidFill>
                  <a:schemeClr val="accent3"/>
                </a:solidFill>
                <a:latin typeface="Arial Narrow"/>
                <a:cs typeface="Arial Narrow"/>
              </a:defRPr>
            </a:lvl4pPr>
            <a:lvl5pPr marL="1947863" indent="-119063">
              <a:buClr>
                <a:schemeClr val="bg1">
                  <a:lumMod val="65000"/>
                </a:schemeClr>
              </a:buClr>
              <a:buSzPct val="100000"/>
              <a:buFont typeface="Lucida Grande"/>
              <a:buChar char="■"/>
              <a:defRPr sz="1200" b="0" i="0" baseline="0">
                <a:solidFill>
                  <a:schemeClr val="accent3"/>
                </a:solidFill>
                <a:latin typeface="Arial Narrow"/>
                <a:cs typeface="Arial Narrow"/>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a:xfrm>
            <a:off x="0" y="0"/>
            <a:ext cx="9144000" cy="946727"/>
          </a:xfrm>
          <a:prstGeom prst="rect">
            <a:avLst/>
          </a:prstGeom>
          <a:solidFill>
            <a:schemeClr val="tx1">
              <a:lumMod val="65000"/>
              <a:lumOff val="35000"/>
            </a:schemeClr>
          </a:solidFill>
        </p:spPr>
        <p:txBody>
          <a:bodyPr vert="horz" anchor="ctr"/>
          <a:lstStyle>
            <a:lvl1pPr>
              <a:lnSpc>
                <a:spcPct val="90000"/>
              </a:lnSpc>
              <a:defRPr sz="2800" b="1">
                <a:solidFill>
                  <a:srgbClr val="FFFFFF"/>
                </a:solidFill>
                <a:latin typeface="Arial Narrow Bold"/>
                <a:cs typeface="Arial Narrow Bold"/>
              </a:defRPr>
            </a:lvl1pPr>
          </a:lstStyle>
          <a:p>
            <a:r>
              <a:rPr lang="en-US" dirty="0" smtClean="0"/>
              <a:t>Click to edit Master title style</a:t>
            </a:r>
            <a:br>
              <a:rPr lang="en-US" dirty="0" smtClean="0"/>
            </a:br>
            <a:r>
              <a:rPr lang="en-US" dirty="0" smtClean="0"/>
              <a:t>Click to edit Master title style</a:t>
            </a:r>
            <a:endParaRPr lang="en-US" dirty="0"/>
          </a:p>
        </p:txBody>
      </p:sp>
    </p:spTree>
    <p:extLst>
      <p:ext uri="{BB962C8B-B14F-4D97-AF65-F5344CB8AC3E}">
        <p14:creationId xmlns:p14="http://schemas.microsoft.com/office/powerpoint/2010/main" val="65517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0656" y="3086566"/>
            <a:ext cx="7693162" cy="457814"/>
          </a:xfrm>
          <a:prstGeom prst="rect">
            <a:avLst/>
          </a:prstGeom>
        </p:spPr>
        <p:txBody>
          <a:bodyPr anchor="b"/>
          <a:lstStyle>
            <a:lvl1pPr algn="l">
              <a:defRPr sz="2800" b="1" i="0" u="none" baseline="0">
                <a:solidFill>
                  <a:schemeClr val="bg2">
                    <a:lumMod val="50000"/>
                  </a:schemeClr>
                </a:solidFill>
                <a:latin typeface="Arial Narrow Bold"/>
                <a:cs typeface="Arial Narrow Bold"/>
              </a:defRPr>
            </a:lvl1pPr>
          </a:lstStyle>
          <a:p>
            <a:r>
              <a:rPr lang="en-US" dirty="0" smtClean="0"/>
              <a:t>Section slide name</a:t>
            </a:r>
            <a:endParaRPr lang="en-US" dirty="0"/>
          </a:p>
        </p:txBody>
      </p:sp>
      <p:pic>
        <p:nvPicPr>
          <p:cNvPr id="4" name="Picture 3"/>
          <p:cNvPicPr>
            <a:picLocks noChangeAspect="1"/>
          </p:cNvPicPr>
          <p:nvPr userDrawn="1"/>
        </p:nvPicPr>
        <p:blipFill>
          <a:blip r:embed="rId2"/>
          <a:stretch>
            <a:fillRect/>
          </a:stretch>
        </p:blipFill>
        <p:spPr>
          <a:xfrm>
            <a:off x="0" y="2998780"/>
            <a:ext cx="635000" cy="635000"/>
          </a:xfrm>
          <a:prstGeom prst="rect">
            <a:avLst/>
          </a:prstGeom>
        </p:spPr>
      </p:pic>
    </p:spTree>
    <p:extLst>
      <p:ext uri="{BB962C8B-B14F-4D97-AF65-F5344CB8AC3E}">
        <p14:creationId xmlns:p14="http://schemas.microsoft.com/office/powerpoint/2010/main" val="12691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572DC24-C402-654F-AFF6-A88DF25963D2}" type="datetimeFigureOut">
              <a:rPr lang="en-US" smtClean="0"/>
              <a:t>8/12/16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0C22E87-A6C5-814A-A13C-5068FBAE97FF}" type="slidenum">
              <a:rPr lang="en-US" smtClean="0"/>
              <a:t>‹#›</a:t>
            </a:fld>
            <a:endParaRPr lang="en-US"/>
          </a:p>
        </p:txBody>
      </p:sp>
    </p:spTree>
    <p:extLst>
      <p:ext uri="{BB962C8B-B14F-4D97-AF65-F5344CB8AC3E}">
        <p14:creationId xmlns:p14="http://schemas.microsoft.com/office/powerpoint/2010/main" val="247014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Content">
    <p:spTree>
      <p:nvGrpSpPr>
        <p:cNvPr id="1" name=""/>
        <p:cNvGrpSpPr/>
        <p:nvPr/>
      </p:nvGrpSpPr>
      <p:grpSpPr>
        <a:xfrm>
          <a:off x="0" y="0"/>
          <a:ext cx="0" cy="0"/>
          <a:chOff x="0" y="0"/>
          <a:chExt cx="0" cy="0"/>
        </a:xfrm>
      </p:grpSpPr>
      <p:sp>
        <p:nvSpPr>
          <p:cNvPr id="3" name="Rectangle 2"/>
          <p:cNvSpPr/>
          <p:nvPr userDrawn="1"/>
        </p:nvSpPr>
        <p:spPr>
          <a:xfrm>
            <a:off x="0" y="0"/>
            <a:ext cx="9144000" cy="653692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bg1">
                    <a:lumMod val="50000"/>
                  </a:schemeClr>
                </a:solidFill>
                <a:latin typeface="Roboto Condensed Bold"/>
                <a:cs typeface="Roboto Condensed Bold"/>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6816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Red Banner with Text">
    <p:spTree>
      <p:nvGrpSpPr>
        <p:cNvPr id="1" name=""/>
        <p:cNvGrpSpPr/>
        <p:nvPr/>
      </p:nvGrpSpPr>
      <p:grpSpPr>
        <a:xfrm>
          <a:off x="0" y="0"/>
          <a:ext cx="0" cy="0"/>
          <a:chOff x="0" y="0"/>
          <a:chExt cx="0" cy="0"/>
        </a:xfrm>
      </p:grpSpPr>
      <p:sp>
        <p:nvSpPr>
          <p:cNvPr id="5" name="Text Placeholder 3"/>
          <p:cNvSpPr>
            <a:spLocks noGrp="1"/>
          </p:cNvSpPr>
          <p:nvPr>
            <p:ph type="body" sz="quarter" idx="15"/>
          </p:nvPr>
        </p:nvSpPr>
        <p:spPr>
          <a:xfrm>
            <a:off x="457200" y="791108"/>
            <a:ext cx="8229600" cy="5480737"/>
          </a:xfrm>
          <a:prstGeom prst="rect">
            <a:avLst/>
          </a:prstGeom>
        </p:spPr>
        <p:txBody>
          <a:bodyPr vert="horz">
            <a:normAutofit/>
          </a:bodyPr>
          <a:lstStyle>
            <a:lvl1pPr marL="280988" marR="0" indent="-280988" algn="l" defTabSz="457200" rtl="0" eaLnBrk="1" fontAlgn="auto" latinLnBrk="0" hangingPunct="1">
              <a:lnSpc>
                <a:spcPct val="100000"/>
              </a:lnSpc>
              <a:spcBef>
                <a:spcPct val="20000"/>
              </a:spcBef>
              <a:spcAft>
                <a:spcPts val="0"/>
              </a:spcAft>
              <a:buClr>
                <a:schemeClr val="accent2"/>
              </a:buClr>
              <a:buSzPct val="75000"/>
              <a:buFont typeface="Lucida Grande"/>
              <a:buChar char="➤"/>
              <a:tabLst/>
              <a:defRPr sz="2000" baseline="0">
                <a:solidFill>
                  <a:schemeClr val="accent3"/>
                </a:solidFill>
                <a:latin typeface="Roboto Condensed Regular"/>
                <a:cs typeface="Roboto Condensed Regular"/>
              </a:defRPr>
            </a:lvl1pPr>
            <a:lvl2pPr marL="628650" indent="-171450">
              <a:buClr>
                <a:schemeClr val="accent2"/>
              </a:buClr>
              <a:buSzPct val="75000"/>
              <a:buFont typeface="Wingdings" charset="2"/>
              <a:buChar char="§"/>
              <a:defRPr sz="1800" baseline="0">
                <a:solidFill>
                  <a:schemeClr val="accent3"/>
                </a:solidFill>
                <a:latin typeface="Roboto Condensed Regular"/>
                <a:cs typeface="Roboto Condensed Regular"/>
              </a:defRPr>
            </a:lvl2pPr>
            <a:lvl3pPr marL="1092200" indent="-177800">
              <a:buClr>
                <a:schemeClr val="accent2"/>
              </a:buClr>
              <a:buSzPct val="55000"/>
              <a:buFont typeface="Wingdings" charset="2"/>
              <a:buChar char="u"/>
              <a:defRPr sz="1600" baseline="0">
                <a:solidFill>
                  <a:schemeClr val="accent3"/>
                </a:solidFill>
                <a:latin typeface="Roboto Condensed Regular"/>
                <a:cs typeface="Roboto Condensed Regular"/>
              </a:defRPr>
            </a:lvl3pPr>
            <a:lvl4pPr marL="1487488" indent="-115888">
              <a:buClr>
                <a:schemeClr val="accent2"/>
              </a:buClr>
              <a:buSzPct val="75000"/>
              <a:buFont typeface="Arial"/>
              <a:buChar char="•"/>
              <a:defRPr sz="1200">
                <a:solidFill>
                  <a:schemeClr val="accent3"/>
                </a:solidFill>
                <a:latin typeface="Roboto Condensed Regular"/>
                <a:cs typeface="Roboto Condensed Regular"/>
              </a:defRPr>
            </a:lvl4pPr>
            <a:lvl5pPr marL="1947863" indent="-119063">
              <a:buClr>
                <a:schemeClr val="accent2"/>
              </a:buClr>
              <a:buSzPct val="75000"/>
              <a:buFont typeface="Lucida Grande"/>
              <a:buChar char="­"/>
              <a:defRPr sz="110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0" y="1"/>
            <a:ext cx="9144000" cy="548224"/>
          </a:xfrm>
          <a:prstGeom prst="rect">
            <a:avLst/>
          </a:prstGeom>
          <a:solidFill>
            <a:schemeClr val="accent1"/>
          </a:solidFill>
          <a:ln>
            <a:noFill/>
          </a:ln>
          <a:effectLst/>
        </p:spPr>
        <p:txBody>
          <a:bodyPr vert="horz" anchor="b"/>
          <a:lstStyle>
            <a:lvl1pPr>
              <a:defRPr sz="3200" b="0" i="0">
                <a:solidFill>
                  <a:schemeClr val="bg1"/>
                </a:solidFill>
                <a:latin typeface="Roboto Condensed Bold"/>
                <a:cs typeface="Roboto Condensed Bold"/>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823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041878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95" r:id="rId1"/>
    <p:sldLayoutId id="2147484070" r:id="rId2"/>
    <p:sldLayoutId id="2147484096" r:id="rId3"/>
    <p:sldLayoutId id="2147484093" r:id="rId4"/>
    <p:sldLayoutId id="2147484094" r:id="rId5"/>
    <p:sldLayoutId id="2147484097" r:id="rId6"/>
    <p:sldLayoutId id="2147484099" r:id="rId7"/>
    <p:sldLayoutId id="2147484100" r:id="rId8"/>
    <p:sldLayoutId id="2147484104" r:id="rId9"/>
    <p:sldLayoutId id="2147484105" r:id="rId10"/>
    <p:sldLayoutId id="2147484106" r:id="rId11"/>
    <p:sldLayoutId id="2147484107" r:id="rId12"/>
    <p:sldLayoutId id="2147484108" r:id="rId13"/>
    <p:sldLayoutId id="2147484109" r:id="rId14"/>
  </p:sldLayoutIdLst>
  <p:hf hd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bin"/><Relationship Id="rId5" Type="http://schemas.openxmlformats.org/officeDocument/2006/relationships/package" Target="../embeddings/Microsoft_Word_Document1.docx"/><Relationship Id="rId6" Type="http://schemas.openxmlformats.org/officeDocument/2006/relationships/image" Target="../media/image4.emf"/><Relationship Id="rId7"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2.bin"/><Relationship Id="rId5" Type="http://schemas.openxmlformats.org/officeDocument/2006/relationships/package" Target="../embeddings/Microsoft_Word_Document2.docx"/><Relationship Id="rId6" Type="http://schemas.openxmlformats.org/officeDocument/2006/relationships/image" Target="../media/image7.emf"/><Relationship Id="rId7" Type="http://schemas.openxmlformats.org/officeDocument/2006/relationships/oleObject" Target="../embeddings/oleObject3.bin"/><Relationship Id="rId8" Type="http://schemas.openxmlformats.org/officeDocument/2006/relationships/package" Target="../embeddings/Microsoft_Word_Document3.docx"/><Relationship Id="rId9"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702735" y="4094692"/>
            <a:ext cx="7772400" cy="100224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chemeClr val="bg1"/>
                </a:solidFill>
                <a:latin typeface="Helvetica Neue Medium"/>
                <a:cs typeface="Helvetica Neue Medium"/>
              </a:rPr>
              <a:t>Maps</a:t>
            </a:r>
            <a:endParaRPr lang="en-US" sz="3200" dirty="0">
              <a:solidFill>
                <a:schemeClr val="bg1"/>
              </a:solidFill>
              <a:latin typeface="Helvetica Neue Medium"/>
              <a:cs typeface="Helvetica Neue Medium"/>
            </a:endParaRPr>
          </a:p>
        </p:txBody>
      </p:sp>
      <p:sp>
        <p:nvSpPr>
          <p:cNvPr id="7" name="Title 1"/>
          <p:cNvSpPr txBox="1">
            <a:spLocks/>
          </p:cNvSpPr>
          <p:nvPr/>
        </p:nvSpPr>
        <p:spPr>
          <a:xfrm>
            <a:off x="0" y="2910946"/>
            <a:ext cx="9144000" cy="100224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Helvetica Neue"/>
                <a:cs typeface="Helvetica Neue"/>
              </a:rPr>
              <a:t>Aerospike Advanced Concepts</a:t>
            </a:r>
            <a:endParaRPr lang="en-US" sz="4000" b="1" dirty="0">
              <a:solidFill>
                <a:schemeClr val="bg1"/>
              </a:solidFill>
              <a:latin typeface="Helvetica Neue"/>
              <a:cs typeface="Helvetica Neue"/>
            </a:endParaRPr>
          </a:p>
        </p:txBody>
      </p:sp>
    </p:spTree>
    <p:extLst>
      <p:ext uri="{BB962C8B-B14F-4D97-AF65-F5344CB8AC3E}">
        <p14:creationId xmlns:p14="http://schemas.microsoft.com/office/powerpoint/2010/main" val="2434823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Examples - Java</a:t>
            </a:r>
            <a:endParaRPr lang="en-US" dirty="0"/>
          </a:p>
        </p:txBody>
      </p:sp>
      <p:sp>
        <p:nvSpPr>
          <p:cNvPr id="3" name="Text Placeholder 2"/>
          <p:cNvSpPr>
            <a:spLocks noGrp="1"/>
          </p:cNvSpPr>
          <p:nvPr>
            <p:ph type="body" sz="quarter" idx="15"/>
          </p:nvPr>
        </p:nvSpPr>
        <p:spPr>
          <a:xfrm>
            <a:off x="262374" y="988143"/>
            <a:ext cx="3738126" cy="5409022"/>
          </a:xfrm>
        </p:spPr>
        <p:txBody>
          <a:bodyPr>
            <a:normAutofit/>
          </a:bodyPr>
          <a:lstStyle/>
          <a:p>
            <a:pPr marL="0" indent="0">
              <a:buNone/>
            </a:pPr>
            <a:r>
              <a:rPr lang="en-US" dirty="0" smtClean="0"/>
              <a:t>Operate using </a:t>
            </a:r>
            <a:r>
              <a:rPr lang="en-US" b="1" dirty="0" err="1" smtClean="0">
                <a:solidFill>
                  <a:srgbClr val="0000FF"/>
                </a:solidFill>
              </a:rPr>
              <a:t>MapOperation</a:t>
            </a:r>
            <a:r>
              <a:rPr lang="en-US" b="1" dirty="0" smtClean="0"/>
              <a:t/>
            </a:r>
            <a:br>
              <a:rPr lang="en-US" b="1" dirty="0" smtClean="0"/>
            </a:br>
            <a:endParaRPr lang="en-US" b="1" dirty="0" smtClean="0"/>
          </a:p>
        </p:txBody>
      </p:sp>
      <p:sp>
        <p:nvSpPr>
          <p:cNvPr id="5" name="Rectangle 4"/>
          <p:cNvSpPr/>
          <p:nvPr/>
        </p:nvSpPr>
        <p:spPr>
          <a:xfrm>
            <a:off x="876300" y="1659146"/>
            <a:ext cx="7594600" cy="5016758"/>
          </a:xfrm>
          <a:prstGeom prst="rect">
            <a:avLst/>
          </a:prstGeom>
        </p:spPr>
        <p:txBody>
          <a:bodyPr wrap="square">
            <a:spAutoFit/>
          </a:bodyPr>
          <a:lstStyle/>
          <a:p>
            <a:pPr marL="0" marR="0">
              <a:spcBef>
                <a:spcPts val="0"/>
              </a:spcBef>
              <a:spcAft>
                <a:spcPts val="0"/>
              </a:spcAft>
            </a:pPr>
            <a:r>
              <a:rPr lang="en-US" sz="1200" dirty="0">
                <a:solidFill>
                  <a:srgbClr val="3F7F5F"/>
                </a:solidFill>
                <a:latin typeface="Monaco" charset="0"/>
                <a:ea typeface="Calibri" charset="0"/>
                <a:cs typeface="Monaco" charset="0"/>
              </a:rPr>
              <a:t>// Create Map policy</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000000"/>
                </a:solidFill>
                <a:latin typeface="Monaco" charset="0"/>
                <a:ea typeface="Calibri" charset="0"/>
                <a:cs typeface="Monaco" charset="0"/>
              </a:rPr>
              <a:t>MapPolicy</a:t>
            </a:r>
            <a:r>
              <a:rPr lang="en-US" sz="1200" dirty="0">
                <a:solidFill>
                  <a:srgbClr val="000000"/>
                </a:solidFill>
                <a:latin typeface="Monaco" charset="0"/>
                <a:ea typeface="Calibri" charset="0"/>
                <a:cs typeface="Monaco" charset="0"/>
              </a:rPr>
              <a:t> </a:t>
            </a:r>
            <a:r>
              <a:rPr lang="en-US" sz="1200" dirty="0" err="1">
                <a:solidFill>
                  <a:srgbClr val="6A3E3E"/>
                </a:solidFill>
                <a:latin typeface="Monaco" charset="0"/>
                <a:ea typeface="Calibri" charset="0"/>
                <a:cs typeface="Monaco" charset="0"/>
              </a:rPr>
              <a:t>mapPolicy</a:t>
            </a:r>
            <a:r>
              <a:rPr lang="en-US" sz="1200" dirty="0">
                <a:solidFill>
                  <a:srgbClr val="000000"/>
                </a:solidFill>
                <a:latin typeface="Monaco" charset="0"/>
                <a:ea typeface="Calibri" charset="0"/>
                <a:cs typeface="Monaco" charset="0"/>
              </a:rPr>
              <a:t> = </a:t>
            </a:r>
            <a:r>
              <a:rPr lang="en-US" sz="1200" b="1" dirty="0">
                <a:solidFill>
                  <a:srgbClr val="7F0055"/>
                </a:solidFill>
                <a:latin typeface="Monaco" charset="0"/>
                <a:ea typeface="Calibri" charset="0"/>
                <a:cs typeface="Monaco" charset="0"/>
              </a:rPr>
              <a:t>new</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MapPolicy</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MapOrder.</a:t>
            </a:r>
            <a:r>
              <a:rPr lang="en-US" sz="1200" b="1" i="1" dirty="0" err="1">
                <a:solidFill>
                  <a:srgbClr val="0000C0"/>
                </a:solidFill>
                <a:latin typeface="Monaco" charset="0"/>
                <a:ea typeface="Calibri" charset="0"/>
                <a:cs typeface="Monaco" charset="0"/>
              </a:rPr>
              <a:t>KEY_ORDERED</a:t>
            </a: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MapWriteMode.</a:t>
            </a:r>
            <a:r>
              <a:rPr lang="en-US" sz="1200" b="1" i="1" dirty="0" err="1">
                <a:solidFill>
                  <a:srgbClr val="0000C0"/>
                </a:solidFill>
                <a:latin typeface="Monaco" charset="0"/>
                <a:ea typeface="Calibri" charset="0"/>
                <a:cs typeface="Monaco" charset="0"/>
              </a:rPr>
              <a:t>UPDATE_ONLY</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3F7F5F"/>
                </a:solidFill>
                <a:latin typeface="Monaco" charset="0"/>
                <a:ea typeface="Calibri" charset="0"/>
                <a:cs typeface="Monaco" charset="0"/>
              </a:rPr>
              <a:t>// Add 1 element to the map and print the result</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0000C0"/>
                </a:solidFill>
                <a:latin typeface="Monaco" charset="0"/>
                <a:ea typeface="Calibri" charset="0"/>
                <a:cs typeface="Monaco" charset="0"/>
              </a:rPr>
              <a:t>client</a:t>
            </a:r>
            <a:r>
              <a:rPr lang="en-US" sz="1200" dirty="0" err="1">
                <a:solidFill>
                  <a:srgbClr val="000000"/>
                </a:solidFill>
                <a:latin typeface="Monaco" charset="0"/>
                <a:ea typeface="Calibri" charset="0"/>
                <a:cs typeface="Monaco" charset="0"/>
              </a:rPr>
              <a:t>.operate</a:t>
            </a:r>
            <a:r>
              <a:rPr lang="en-US" sz="1200" dirty="0">
                <a:solidFill>
                  <a:srgbClr val="000000"/>
                </a:solidFill>
                <a:latin typeface="Monaco" charset="0"/>
                <a:ea typeface="Calibri" charset="0"/>
                <a:cs typeface="Monaco" charset="0"/>
              </a:rPr>
              <a:t>(</a:t>
            </a:r>
            <a:r>
              <a:rPr lang="en-US" sz="1200" dirty="0" err="1">
                <a:solidFill>
                  <a:srgbClr val="6A3E3E"/>
                </a:solidFill>
                <a:latin typeface="Monaco" charset="0"/>
                <a:ea typeface="Calibri" charset="0"/>
                <a:cs typeface="Monaco" charset="0"/>
              </a:rPr>
              <a:t>writePolicy</a:t>
            </a:r>
            <a:r>
              <a:rPr lang="en-US" sz="1200" dirty="0">
                <a:solidFill>
                  <a:srgbClr val="000000"/>
                </a:solidFill>
                <a:latin typeface="Monaco" charset="0"/>
                <a:ea typeface="Calibri" charset="0"/>
                <a:cs typeface="Monaco" charset="0"/>
              </a:rPr>
              <a:t>, </a:t>
            </a:r>
            <a:r>
              <a:rPr lang="en-US" sz="1200" dirty="0">
                <a:solidFill>
                  <a:srgbClr val="6A3E3E"/>
                </a:solidFill>
                <a:latin typeface="Monaco" charset="0"/>
                <a:ea typeface="Calibri" charset="0"/>
                <a:cs typeface="Monaco" charset="0"/>
              </a:rPr>
              <a:t>key</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MapOperation.</a:t>
            </a:r>
            <a:r>
              <a:rPr lang="en-US" sz="1200" i="1" dirty="0" err="1">
                <a:solidFill>
                  <a:srgbClr val="000000"/>
                </a:solidFill>
                <a:latin typeface="Monaco" charset="0"/>
                <a:ea typeface="Calibri" charset="0"/>
                <a:cs typeface="Monaco" charset="0"/>
              </a:rPr>
              <a:t>put</a:t>
            </a:r>
            <a:r>
              <a:rPr lang="en-US" sz="1200" dirty="0">
                <a:solidFill>
                  <a:srgbClr val="000000"/>
                </a:solidFill>
                <a:latin typeface="Monaco" charset="0"/>
                <a:ea typeface="Calibri" charset="0"/>
                <a:cs typeface="Monaco" charset="0"/>
              </a:rPr>
              <a:t>(</a:t>
            </a:r>
            <a:r>
              <a:rPr lang="en-US" sz="1200" dirty="0" err="1">
                <a:solidFill>
                  <a:srgbClr val="6A3E3E"/>
                </a:solidFill>
                <a:latin typeface="Monaco" charset="0"/>
                <a:ea typeface="Calibri" charset="0"/>
                <a:cs typeface="Monaco" charset="0"/>
              </a:rPr>
              <a:t>mapPolicy</a:t>
            </a: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indent="457200">
              <a:spcBef>
                <a:spcPts val="0"/>
              </a:spcBef>
              <a:spcAft>
                <a:spcPts val="0"/>
              </a:spcAft>
            </a:pPr>
            <a:r>
              <a:rPr lang="en-US" sz="1200" dirty="0" err="1">
                <a:solidFill>
                  <a:srgbClr val="0000C0"/>
                </a:solidFill>
                <a:latin typeface="Monaco" charset="0"/>
                <a:ea typeface="Calibri" charset="0"/>
                <a:cs typeface="Monaco" charset="0"/>
              </a:rPr>
              <a:t>mapBin</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a:t>
            </a:r>
            <a:r>
              <a:rPr lang="en-US" sz="1200" dirty="0">
                <a:solidFill>
                  <a:srgbClr val="2A00FF"/>
                </a:solidFill>
                <a:latin typeface="Monaco" charset="0"/>
                <a:ea typeface="Calibri" charset="0"/>
                <a:cs typeface="Monaco" charset="0"/>
              </a:rPr>
              <a:t>"cat"</a:t>
            </a: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indent="457200">
              <a:spcBef>
                <a:spcPts val="0"/>
              </a:spcBef>
              <a:spcAft>
                <a:spcPts val="0"/>
              </a:spcAft>
            </a:pP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(7)));</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3F7F5F"/>
                </a:solidFill>
                <a:latin typeface="Monaco" charset="0"/>
                <a:ea typeface="Calibri" charset="0"/>
                <a:cs typeface="Monaco" charset="0"/>
              </a:rPr>
              <a:t>// Add elements to the map and read the whole map.</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Map&lt;Value, Value&gt; </a:t>
            </a:r>
            <a:r>
              <a:rPr lang="en-US" sz="1200" dirty="0" err="1">
                <a:solidFill>
                  <a:srgbClr val="6A3E3E"/>
                </a:solidFill>
                <a:latin typeface="Monaco" charset="0"/>
                <a:ea typeface="Calibri" charset="0"/>
                <a:cs typeface="Monaco" charset="0"/>
              </a:rPr>
              <a:t>anotherMap</a:t>
            </a:r>
            <a:r>
              <a:rPr lang="en-US" sz="1200" dirty="0">
                <a:solidFill>
                  <a:srgbClr val="000000"/>
                </a:solidFill>
                <a:latin typeface="Monaco" charset="0"/>
                <a:ea typeface="Calibri" charset="0"/>
                <a:cs typeface="Monaco" charset="0"/>
              </a:rPr>
              <a:t> = </a:t>
            </a:r>
            <a:r>
              <a:rPr lang="en-US" sz="1200" b="1" dirty="0">
                <a:solidFill>
                  <a:srgbClr val="7F0055"/>
                </a:solidFill>
                <a:latin typeface="Monaco" charset="0"/>
                <a:ea typeface="Calibri" charset="0"/>
                <a:cs typeface="Monaco" charset="0"/>
              </a:rPr>
              <a:t>new</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HashMap</a:t>
            </a:r>
            <a:r>
              <a:rPr lang="en-US" sz="1200" dirty="0">
                <a:solidFill>
                  <a:srgbClr val="000000"/>
                </a:solidFill>
                <a:latin typeface="Monaco" charset="0"/>
                <a:ea typeface="Calibri" charset="0"/>
                <a:cs typeface="Monaco" charset="0"/>
              </a:rPr>
              <a:t>&lt;Value, Value&gt;(){{</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put(</a:t>
            </a: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a:t>
            </a:r>
            <a:r>
              <a:rPr lang="en-US" sz="1200" dirty="0">
                <a:solidFill>
                  <a:srgbClr val="2A00FF"/>
                </a:solidFill>
                <a:latin typeface="Monaco" charset="0"/>
                <a:ea typeface="Calibri" charset="0"/>
                <a:cs typeface="Monaco" charset="0"/>
              </a:rPr>
              <a:t>"dogs"</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(1));</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put(</a:t>
            </a: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a:t>
            </a:r>
            <a:r>
              <a:rPr lang="en-US" sz="1200" dirty="0">
                <a:solidFill>
                  <a:srgbClr val="2A00FF"/>
                </a:solidFill>
                <a:latin typeface="Monaco" charset="0"/>
                <a:ea typeface="Calibri" charset="0"/>
                <a:cs typeface="Monaco" charset="0"/>
              </a:rPr>
              <a:t>"mice"</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a:t>
            </a:r>
            <a:r>
              <a:rPr lang="en-US" sz="1200" dirty="0">
                <a:solidFill>
                  <a:srgbClr val="2A00FF"/>
                </a:solidFill>
                <a:latin typeface="Monaco" charset="0"/>
                <a:ea typeface="Calibri" charset="0"/>
                <a:cs typeface="Monaco" charset="0"/>
              </a:rPr>
              <a:t>"B"</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0000C0"/>
                </a:solidFill>
                <a:latin typeface="Monaco" charset="0"/>
                <a:ea typeface="Calibri" charset="0"/>
                <a:cs typeface="Monaco" charset="0"/>
              </a:rPr>
              <a:t>client</a:t>
            </a:r>
            <a:r>
              <a:rPr lang="en-US" sz="1200" dirty="0" err="1">
                <a:solidFill>
                  <a:srgbClr val="000000"/>
                </a:solidFill>
                <a:latin typeface="Monaco" charset="0"/>
                <a:ea typeface="Calibri" charset="0"/>
                <a:cs typeface="Monaco" charset="0"/>
              </a:rPr>
              <a:t>.operate</a:t>
            </a:r>
            <a:r>
              <a:rPr lang="en-US" sz="1200" dirty="0">
                <a:solidFill>
                  <a:srgbClr val="000000"/>
                </a:solidFill>
                <a:latin typeface="Monaco" charset="0"/>
                <a:ea typeface="Calibri" charset="0"/>
                <a:cs typeface="Monaco" charset="0"/>
              </a:rPr>
              <a:t>(</a:t>
            </a:r>
            <a:r>
              <a:rPr lang="en-US" sz="1200" dirty="0" err="1">
                <a:solidFill>
                  <a:srgbClr val="6A3E3E"/>
                </a:solidFill>
                <a:latin typeface="Monaco" charset="0"/>
                <a:ea typeface="Calibri" charset="0"/>
                <a:cs typeface="Monaco" charset="0"/>
              </a:rPr>
              <a:t>writePolicy</a:t>
            </a:r>
            <a:r>
              <a:rPr lang="en-US" sz="1200" dirty="0">
                <a:solidFill>
                  <a:srgbClr val="000000"/>
                </a:solidFill>
                <a:latin typeface="Monaco" charset="0"/>
                <a:ea typeface="Calibri" charset="0"/>
                <a:cs typeface="Monaco" charset="0"/>
              </a:rPr>
              <a:t>, </a:t>
            </a:r>
            <a:r>
              <a:rPr lang="en-US" sz="1200" dirty="0">
                <a:solidFill>
                  <a:srgbClr val="6A3E3E"/>
                </a:solidFill>
                <a:latin typeface="Monaco" charset="0"/>
                <a:ea typeface="Calibri" charset="0"/>
                <a:cs typeface="Monaco" charset="0"/>
              </a:rPr>
              <a:t>key</a:t>
            </a: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MapOperation.</a:t>
            </a:r>
            <a:r>
              <a:rPr lang="en-US" sz="1200" i="1" dirty="0" err="1">
                <a:solidFill>
                  <a:srgbClr val="000000"/>
                </a:solidFill>
                <a:latin typeface="Monaco" charset="0"/>
                <a:ea typeface="Calibri" charset="0"/>
                <a:cs typeface="Monaco" charset="0"/>
              </a:rPr>
              <a:t>putItems</a:t>
            </a:r>
            <a:r>
              <a:rPr lang="en-US" sz="1200" dirty="0">
                <a:solidFill>
                  <a:srgbClr val="000000"/>
                </a:solidFill>
                <a:latin typeface="Monaco" charset="0"/>
                <a:ea typeface="Calibri" charset="0"/>
                <a:cs typeface="Monaco" charset="0"/>
              </a:rPr>
              <a:t>(</a:t>
            </a:r>
            <a:r>
              <a:rPr lang="en-US" sz="1200" dirty="0" err="1">
                <a:solidFill>
                  <a:srgbClr val="6A3E3E"/>
                </a:solidFill>
                <a:latin typeface="Monaco" charset="0"/>
                <a:ea typeface="Calibri" charset="0"/>
                <a:cs typeface="Monaco" charset="0"/>
              </a:rPr>
              <a:t>mapPolicy</a:t>
            </a:r>
            <a:r>
              <a:rPr lang="en-US" sz="1200" dirty="0">
                <a:solidFill>
                  <a:srgbClr val="000000"/>
                </a:solidFill>
                <a:latin typeface="Monaco" charset="0"/>
                <a:ea typeface="Calibri" charset="0"/>
                <a:cs typeface="Monaco" charset="0"/>
              </a:rPr>
              <a:t>, </a:t>
            </a:r>
            <a:r>
              <a:rPr lang="en-US" sz="1200" dirty="0" err="1">
                <a:solidFill>
                  <a:srgbClr val="0000C0"/>
                </a:solidFill>
                <a:latin typeface="Monaco" charset="0"/>
                <a:ea typeface="Calibri" charset="0"/>
                <a:cs typeface="Monaco" charset="0"/>
              </a:rPr>
              <a:t>mapBin</a:t>
            </a:r>
            <a:r>
              <a:rPr lang="en-US" sz="1200" dirty="0">
                <a:solidFill>
                  <a:srgbClr val="000000"/>
                </a:solidFill>
                <a:latin typeface="Monaco" charset="0"/>
                <a:ea typeface="Calibri" charset="0"/>
                <a:cs typeface="Monaco" charset="0"/>
              </a:rPr>
              <a:t>, </a:t>
            </a:r>
            <a:r>
              <a:rPr lang="en-US" sz="1200" dirty="0" err="1">
                <a:solidFill>
                  <a:srgbClr val="6A3E3E"/>
                </a:solidFill>
                <a:latin typeface="Monaco" charset="0"/>
                <a:ea typeface="Calibri" charset="0"/>
                <a:cs typeface="Monaco" charset="0"/>
              </a:rPr>
              <a:t>anotherMap</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3F7F5F"/>
                </a:solidFill>
                <a:latin typeface="Monaco" charset="0"/>
                <a:ea typeface="Calibri" charset="0"/>
                <a:cs typeface="Monaco" charset="0"/>
              </a:rPr>
              <a:t>// Delete a key/value from the map and also return new size of map.</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6A3E3E"/>
                </a:solidFill>
                <a:latin typeface="Monaco" charset="0"/>
                <a:ea typeface="Calibri" charset="0"/>
                <a:cs typeface="Monaco" charset="0"/>
              </a:rPr>
              <a:t>record</a:t>
            </a:r>
            <a:r>
              <a:rPr lang="en-US" sz="1200" dirty="0">
                <a:solidFill>
                  <a:srgbClr val="000000"/>
                </a:solidFill>
                <a:latin typeface="Monaco" charset="0"/>
                <a:ea typeface="Calibri" charset="0"/>
                <a:cs typeface="Monaco" charset="0"/>
              </a:rPr>
              <a:t> = </a:t>
            </a:r>
            <a:r>
              <a:rPr lang="en-US" sz="1200" dirty="0" err="1">
                <a:solidFill>
                  <a:srgbClr val="0000C0"/>
                </a:solidFill>
                <a:latin typeface="Monaco" charset="0"/>
                <a:ea typeface="Calibri" charset="0"/>
                <a:cs typeface="Monaco" charset="0"/>
              </a:rPr>
              <a:t>client</a:t>
            </a:r>
            <a:r>
              <a:rPr lang="en-US" sz="1200" dirty="0" err="1">
                <a:solidFill>
                  <a:srgbClr val="000000"/>
                </a:solidFill>
                <a:latin typeface="Monaco" charset="0"/>
                <a:ea typeface="Calibri" charset="0"/>
                <a:cs typeface="Monaco" charset="0"/>
              </a:rPr>
              <a:t>.operate</a:t>
            </a:r>
            <a:r>
              <a:rPr lang="en-US" sz="1200" dirty="0">
                <a:solidFill>
                  <a:srgbClr val="000000"/>
                </a:solidFill>
                <a:latin typeface="Monaco" charset="0"/>
                <a:ea typeface="Calibri" charset="0"/>
                <a:cs typeface="Monaco" charset="0"/>
              </a:rPr>
              <a:t>(</a:t>
            </a:r>
            <a:r>
              <a:rPr lang="en-US" sz="1200" dirty="0" err="1">
                <a:solidFill>
                  <a:srgbClr val="6A3E3E"/>
                </a:solidFill>
                <a:latin typeface="Monaco" charset="0"/>
                <a:ea typeface="Calibri" charset="0"/>
                <a:cs typeface="Monaco" charset="0"/>
              </a:rPr>
              <a:t>writePolicy</a:t>
            </a:r>
            <a:r>
              <a:rPr lang="en-US" sz="1200" dirty="0">
                <a:solidFill>
                  <a:srgbClr val="000000"/>
                </a:solidFill>
                <a:latin typeface="Monaco" charset="0"/>
                <a:ea typeface="Calibri" charset="0"/>
                <a:cs typeface="Monaco" charset="0"/>
              </a:rPr>
              <a:t>, </a:t>
            </a:r>
            <a:r>
              <a:rPr lang="en-US" sz="1200" dirty="0">
                <a:solidFill>
                  <a:srgbClr val="6A3E3E"/>
                </a:solidFill>
                <a:latin typeface="Monaco" charset="0"/>
                <a:ea typeface="Calibri" charset="0"/>
                <a:cs typeface="Monaco" charset="0"/>
              </a:rPr>
              <a:t>key</a:t>
            </a: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MapOperation.</a:t>
            </a:r>
            <a:r>
              <a:rPr lang="en-US" sz="1200" i="1" dirty="0" err="1">
                <a:solidFill>
                  <a:srgbClr val="000000"/>
                </a:solidFill>
                <a:latin typeface="Monaco" charset="0"/>
                <a:ea typeface="Calibri" charset="0"/>
                <a:cs typeface="Monaco" charset="0"/>
              </a:rPr>
              <a:t>removeByKey</a:t>
            </a:r>
            <a:r>
              <a:rPr lang="en-US" sz="1200" dirty="0">
                <a:solidFill>
                  <a:srgbClr val="000000"/>
                </a:solidFill>
                <a:latin typeface="Monaco" charset="0"/>
                <a:ea typeface="Calibri" charset="0"/>
                <a:cs typeface="Monaco" charset="0"/>
              </a:rPr>
              <a:t>(</a:t>
            </a:r>
            <a:r>
              <a:rPr lang="en-US" sz="1200" dirty="0" err="1">
                <a:solidFill>
                  <a:srgbClr val="0000C0"/>
                </a:solidFill>
                <a:latin typeface="Monaco" charset="0"/>
                <a:ea typeface="Calibri" charset="0"/>
                <a:cs typeface="Monaco" charset="0"/>
              </a:rPr>
              <a:t>mapBin</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a:t>
            </a:r>
            <a:r>
              <a:rPr lang="en-US" sz="1200" dirty="0">
                <a:solidFill>
                  <a:srgbClr val="2A00FF"/>
                </a:solidFill>
                <a:latin typeface="Monaco" charset="0"/>
                <a:ea typeface="Calibri" charset="0"/>
                <a:cs typeface="Monaco" charset="0"/>
              </a:rPr>
              <a:t>"dogs"</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MapReturnType.</a:t>
            </a:r>
            <a:r>
              <a:rPr lang="en-US" sz="1200" b="1" i="1" dirty="0" err="1">
                <a:solidFill>
                  <a:srgbClr val="0000C0"/>
                </a:solidFill>
                <a:latin typeface="Monaco" charset="0"/>
                <a:ea typeface="Calibri" charset="0"/>
                <a:cs typeface="Monaco" charset="0"/>
              </a:rPr>
              <a:t>KEY</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MapOperation.</a:t>
            </a:r>
            <a:r>
              <a:rPr lang="en-US" sz="1200" i="1" dirty="0" err="1">
                <a:solidFill>
                  <a:srgbClr val="000000"/>
                </a:solidFill>
                <a:latin typeface="Monaco" charset="0"/>
                <a:ea typeface="Calibri" charset="0"/>
                <a:cs typeface="Monaco" charset="0"/>
              </a:rPr>
              <a:t>size</a:t>
            </a:r>
            <a:r>
              <a:rPr lang="en-US" sz="1200" dirty="0">
                <a:solidFill>
                  <a:srgbClr val="000000"/>
                </a:solidFill>
                <a:latin typeface="Monaco" charset="0"/>
                <a:ea typeface="Calibri" charset="0"/>
                <a:cs typeface="Monaco" charset="0"/>
              </a:rPr>
              <a:t>(</a:t>
            </a:r>
            <a:r>
              <a:rPr lang="en-US" sz="1200" dirty="0" err="1">
                <a:solidFill>
                  <a:srgbClr val="0000C0"/>
                </a:solidFill>
                <a:latin typeface="Monaco" charset="0"/>
                <a:ea typeface="Calibri" charset="0"/>
                <a:cs typeface="Monaco" charset="0"/>
              </a:rPr>
              <a:t>mapBin</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400" dirty="0">
                <a:latin typeface="Calibri" charset="0"/>
                <a:ea typeface="Calibri" charset="0"/>
                <a:cs typeface="Times New Roman" charset="0"/>
              </a:rPr>
              <a:t> </a:t>
            </a:r>
            <a:endParaRPr lang="en-US" sz="1400" dirty="0">
              <a:effectLst/>
              <a:latin typeface="Calibri" charset="0"/>
              <a:ea typeface="Calibri" charset="0"/>
              <a:cs typeface="Times New Roman" charset="0"/>
            </a:endParaRPr>
          </a:p>
        </p:txBody>
      </p:sp>
    </p:spTree>
    <p:extLst>
      <p:ext uri="{BB962C8B-B14F-4D97-AF65-F5344CB8AC3E}">
        <p14:creationId xmlns:p14="http://schemas.microsoft.com/office/powerpoint/2010/main" val="1802542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Examples – C#</a:t>
            </a:r>
            <a:endParaRPr lang="en-US" dirty="0"/>
          </a:p>
        </p:txBody>
      </p:sp>
      <p:sp>
        <p:nvSpPr>
          <p:cNvPr id="3" name="Text Placeholder 2"/>
          <p:cNvSpPr>
            <a:spLocks noGrp="1"/>
          </p:cNvSpPr>
          <p:nvPr>
            <p:ph type="body" sz="quarter" idx="15"/>
          </p:nvPr>
        </p:nvSpPr>
        <p:spPr>
          <a:xfrm>
            <a:off x="262374" y="988143"/>
            <a:ext cx="3738126" cy="5409022"/>
          </a:xfrm>
        </p:spPr>
        <p:txBody>
          <a:bodyPr>
            <a:normAutofit/>
          </a:bodyPr>
          <a:lstStyle/>
          <a:p>
            <a:pPr marL="0" indent="0">
              <a:buNone/>
            </a:pPr>
            <a:r>
              <a:rPr lang="en-US" dirty="0" smtClean="0"/>
              <a:t>Operate using </a:t>
            </a:r>
            <a:r>
              <a:rPr lang="en-US" b="1" dirty="0" err="1" smtClean="0">
                <a:solidFill>
                  <a:srgbClr val="0000FF"/>
                </a:solidFill>
              </a:rPr>
              <a:t>MapOperation</a:t>
            </a:r>
            <a:r>
              <a:rPr lang="en-US" b="1" dirty="0" smtClean="0"/>
              <a:t/>
            </a:r>
            <a:br>
              <a:rPr lang="en-US" b="1" dirty="0" smtClean="0"/>
            </a:br>
            <a:endParaRPr lang="en-US" b="1" dirty="0" smtClean="0"/>
          </a:p>
        </p:txBody>
      </p:sp>
      <p:sp>
        <p:nvSpPr>
          <p:cNvPr id="4" name="Rectangle 3"/>
          <p:cNvSpPr/>
          <p:nvPr/>
        </p:nvSpPr>
        <p:spPr>
          <a:xfrm>
            <a:off x="812800" y="1725335"/>
            <a:ext cx="7977624" cy="4524315"/>
          </a:xfrm>
          <a:prstGeom prst="rect">
            <a:avLst/>
          </a:prstGeom>
        </p:spPr>
        <p:txBody>
          <a:bodyPr wrap="square">
            <a:spAutoFit/>
          </a:bodyPr>
          <a:lstStyle/>
          <a:p>
            <a:pPr marL="0" marR="0">
              <a:spcBef>
                <a:spcPts val="0"/>
              </a:spcBef>
              <a:spcAft>
                <a:spcPts val="0"/>
              </a:spcAft>
            </a:pPr>
            <a:r>
              <a:rPr lang="en-US" sz="1200" dirty="0">
                <a:solidFill>
                  <a:srgbClr val="888A85"/>
                </a:solidFill>
                <a:latin typeface="Menlo" charset="0"/>
                <a:ea typeface="Times New Roman" charset="0"/>
                <a:cs typeface="Times New Roman" charset="0"/>
              </a:rPr>
              <a:t>// Create Map policy</a:t>
            </a:r>
            <a:endParaRPr lang="en-US" sz="1200" dirty="0">
              <a:latin typeface="Calibri" charset="0"/>
              <a:ea typeface="Calibri" charset="0"/>
              <a:cs typeface="Times New Roman" charset="0"/>
            </a:endParaRPr>
          </a:p>
          <a:p>
            <a:pPr marL="0" marR="0">
              <a:spcBef>
                <a:spcPts val="0"/>
              </a:spcBef>
              <a:spcAft>
                <a:spcPts val="0"/>
              </a:spcAft>
            </a:pPr>
            <a:r>
              <a:rPr lang="en-US" sz="1200" dirty="0" err="1">
                <a:solidFill>
                  <a:srgbClr val="3364A4"/>
                </a:solidFill>
                <a:latin typeface="Menlo" charset="0"/>
                <a:ea typeface="Times New Roman" charset="0"/>
                <a:cs typeface="Times New Roman" charset="0"/>
              </a:rPr>
              <a:t>MapPolicy</a:t>
            </a:r>
            <a:r>
              <a:rPr lang="en-US" sz="1200" dirty="0">
                <a:solidFill>
                  <a:srgbClr val="222222"/>
                </a:solidFill>
                <a:latin typeface="Menlo" charset="0"/>
                <a:ea typeface="Times New Roman" charset="0"/>
                <a:cs typeface="Times New Roman" charset="0"/>
              </a:rPr>
              <a:t> </a:t>
            </a:r>
            <a:r>
              <a:rPr lang="en-US" sz="1200" dirty="0" err="1">
                <a:solidFill>
                  <a:srgbClr val="222222"/>
                </a:solidFill>
                <a:latin typeface="Menlo" charset="0"/>
                <a:ea typeface="Times New Roman" charset="0"/>
                <a:cs typeface="Times New Roman" charset="0"/>
              </a:rPr>
              <a:t>mapPolicy</a:t>
            </a:r>
            <a:r>
              <a:rPr lang="en-US" sz="1200" dirty="0">
                <a:solidFill>
                  <a:srgbClr val="222222"/>
                </a:solidFill>
                <a:latin typeface="Menlo" charset="0"/>
                <a:ea typeface="Times New Roman" charset="0"/>
                <a:cs typeface="Times New Roman" charset="0"/>
              </a:rPr>
              <a:t> = </a:t>
            </a:r>
            <a:r>
              <a:rPr lang="en-US" sz="1200" dirty="0">
                <a:solidFill>
                  <a:srgbClr val="009695"/>
                </a:solidFill>
                <a:latin typeface="Menlo" charset="0"/>
                <a:ea typeface="Times New Roman" charset="0"/>
                <a:cs typeface="Times New Roman" charset="0"/>
              </a:rPr>
              <a:t>new</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MapPolicy</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MapOrder</a:t>
            </a:r>
            <a:r>
              <a:rPr lang="en-US" sz="1200" dirty="0" err="1">
                <a:solidFill>
                  <a:srgbClr val="222222"/>
                </a:solidFill>
                <a:latin typeface="Menlo" charset="0"/>
                <a:ea typeface="Times New Roman" charset="0"/>
                <a:cs typeface="Times New Roman" charset="0"/>
              </a:rPr>
              <a:t>.KEY_ORDERED</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MapWriteMode</a:t>
            </a:r>
            <a:r>
              <a:rPr lang="en-US" sz="1200" dirty="0" err="1">
                <a:solidFill>
                  <a:srgbClr val="222222"/>
                </a:solidFill>
                <a:latin typeface="Menlo" charset="0"/>
                <a:ea typeface="Times New Roman" charset="0"/>
                <a:cs typeface="Times New Roman" charset="0"/>
              </a:rPr>
              <a:t>.UPDATE_ONLY</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888A85"/>
                </a:solidFill>
                <a:latin typeface="Menlo" charset="0"/>
                <a:ea typeface="Times New Roman" charset="0"/>
                <a:cs typeface="Times New Roman" charset="0"/>
              </a:rPr>
              <a:t>// Add 1 element to the map and print the result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err="1">
                <a:solidFill>
                  <a:srgbClr val="222222"/>
                </a:solidFill>
                <a:latin typeface="Menlo" charset="0"/>
                <a:ea typeface="Times New Roman" charset="0"/>
                <a:cs typeface="Times New Roman" charset="0"/>
              </a:rPr>
              <a:t>client.Operate</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writePolicy</a:t>
            </a:r>
            <a:r>
              <a:rPr lang="en-US" sz="1200" dirty="0">
                <a:solidFill>
                  <a:srgbClr val="222222"/>
                </a:solidFill>
                <a:latin typeface="Menlo" charset="0"/>
                <a:ea typeface="Times New Roman" charset="0"/>
                <a:cs typeface="Times New Roman" charset="0"/>
              </a:rPr>
              <a:t>, key, </a:t>
            </a:r>
            <a:r>
              <a:rPr lang="en-US" sz="1200" dirty="0" err="1">
                <a:solidFill>
                  <a:srgbClr val="3364A4"/>
                </a:solidFill>
                <a:latin typeface="Menlo" charset="0"/>
                <a:ea typeface="Times New Roman" charset="0"/>
                <a:cs typeface="Times New Roman" charset="0"/>
              </a:rPr>
              <a:t>MapOperation</a:t>
            </a:r>
            <a:r>
              <a:rPr lang="en-US" sz="1200" dirty="0" err="1">
                <a:solidFill>
                  <a:srgbClr val="222222"/>
                </a:solidFill>
                <a:latin typeface="Menlo" charset="0"/>
                <a:ea typeface="Times New Roman" charset="0"/>
                <a:cs typeface="Times New Roman" charset="0"/>
              </a:rPr>
              <a:t>.Put</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mapPolicy</a:t>
            </a:r>
            <a:r>
              <a:rPr lang="en-US" sz="1200" dirty="0">
                <a:solidFill>
                  <a:srgbClr val="222222"/>
                </a:solidFill>
                <a:latin typeface="Menlo" charset="0"/>
                <a:ea typeface="Times New Roman" charset="0"/>
                <a:cs typeface="Times New Roman" charset="0"/>
              </a:rPr>
              <a:t>, </a:t>
            </a:r>
            <a:r>
              <a:rPr lang="en-US" sz="1200" dirty="0" err="1">
                <a:solidFill>
                  <a:srgbClr val="222222"/>
                </a:solidFill>
                <a:latin typeface="Menlo" charset="0"/>
                <a:ea typeface="Times New Roman" charset="0"/>
                <a:cs typeface="Times New Roman" charset="0"/>
              </a:rPr>
              <a:t>mapBin</a:t>
            </a:r>
            <a:r>
              <a:rPr lang="en-US" sz="1200" dirty="0">
                <a:solidFill>
                  <a:srgbClr val="222222"/>
                </a:solidFill>
                <a:latin typeface="Menlo" charset="0"/>
                <a:ea typeface="Times New Roman" charset="0"/>
                <a:cs typeface="Times New Roman" charset="0"/>
              </a:rPr>
              <a:t>, </a:t>
            </a:r>
            <a:endParaRPr lang="en-US" sz="1200" dirty="0">
              <a:latin typeface="Calibri" charset="0"/>
              <a:ea typeface="Calibri" charset="0"/>
              <a:cs typeface="Times New Roman" charset="0"/>
            </a:endParaRPr>
          </a:p>
          <a:p>
            <a:pPr marL="0" marR="0" indent="457200">
              <a:spcBef>
                <a:spcPts val="0"/>
              </a:spcBef>
              <a:spcAft>
                <a:spcPts val="0"/>
              </a:spcAft>
            </a:pP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"cat"</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7</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888A85"/>
                </a:solidFill>
                <a:latin typeface="Menlo" charset="0"/>
                <a:ea typeface="Times New Roman" charset="0"/>
                <a:cs typeface="Times New Roman" charset="0"/>
              </a:rPr>
              <a:t>// Add elements to the map </a:t>
            </a:r>
            <a:r>
              <a:rPr lang="en-US" sz="1200" dirty="0">
                <a:latin typeface="Menlo" charset="0"/>
                <a:ea typeface="Times New Roman" charset="0"/>
                <a:cs typeface="Times New Roman" charset="0"/>
              </a:rPr>
              <a:t> </a:t>
            </a:r>
            <a:br>
              <a:rPr lang="en-US" sz="1200" dirty="0">
                <a:latin typeface="Menlo" charset="0"/>
                <a:ea typeface="Times New Roman" charset="0"/>
                <a:cs typeface="Times New Roman" charset="0"/>
              </a:rPr>
            </a:br>
            <a:r>
              <a:rPr lang="en-US" sz="1200" dirty="0">
                <a:solidFill>
                  <a:srgbClr val="3364A4"/>
                </a:solidFill>
                <a:latin typeface="Menlo" charset="0"/>
                <a:ea typeface="Times New Roman" charset="0"/>
                <a:cs typeface="Times New Roman" charset="0"/>
              </a:rPr>
              <a:t>Dictionary</a:t>
            </a:r>
            <a:r>
              <a:rPr lang="en-US" sz="1200" dirty="0">
                <a:solidFill>
                  <a:srgbClr val="222222"/>
                </a:solidFill>
                <a:latin typeface="Menlo" charset="0"/>
                <a:ea typeface="Times New Roman" charset="0"/>
                <a:cs typeface="Times New Roman" charset="0"/>
              </a:rPr>
              <a:t>&lt;</a:t>
            </a:r>
            <a:r>
              <a:rPr lang="en-US" sz="1200" dirty="0">
                <a:solidFill>
                  <a:srgbClr val="3364A4"/>
                </a:solidFill>
                <a:latin typeface="Menlo" charset="0"/>
                <a:ea typeface="Times New Roman" charset="0"/>
                <a:cs typeface="Times New Roman" charset="0"/>
              </a:rPr>
              <a:t>Value</a:t>
            </a:r>
            <a:r>
              <a:rPr lang="en-US" sz="1200" dirty="0">
                <a:solidFill>
                  <a:srgbClr val="222222"/>
                </a:solidFill>
                <a:latin typeface="Menlo" charset="0"/>
                <a:ea typeface="Times New Roman" charset="0"/>
                <a:cs typeface="Times New Roman" charset="0"/>
              </a:rPr>
              <a:t>, </a:t>
            </a:r>
            <a:r>
              <a:rPr lang="en-US" sz="1200" dirty="0">
                <a:solidFill>
                  <a:srgbClr val="3364A4"/>
                </a:solidFill>
                <a:latin typeface="Menlo" charset="0"/>
                <a:ea typeface="Times New Roman" charset="0"/>
                <a:cs typeface="Times New Roman" charset="0"/>
              </a:rPr>
              <a:t>Value</a:t>
            </a:r>
            <a:r>
              <a:rPr lang="en-US" sz="1200" dirty="0">
                <a:solidFill>
                  <a:srgbClr val="222222"/>
                </a:solidFill>
                <a:latin typeface="Menlo" charset="0"/>
                <a:ea typeface="Times New Roman" charset="0"/>
                <a:cs typeface="Times New Roman" charset="0"/>
              </a:rPr>
              <a:t>&gt; </a:t>
            </a:r>
            <a:r>
              <a:rPr lang="en-US" sz="1200" dirty="0" err="1">
                <a:solidFill>
                  <a:srgbClr val="222222"/>
                </a:solidFill>
                <a:latin typeface="Menlo" charset="0"/>
                <a:ea typeface="Times New Roman" charset="0"/>
                <a:cs typeface="Times New Roman" charset="0"/>
              </a:rPr>
              <a:t>anotherMap</a:t>
            </a:r>
            <a:r>
              <a:rPr lang="en-US" sz="1200" dirty="0">
                <a:solidFill>
                  <a:srgbClr val="222222"/>
                </a:solidFill>
                <a:latin typeface="Menlo" charset="0"/>
                <a:ea typeface="Times New Roman" charset="0"/>
                <a:cs typeface="Times New Roman" charset="0"/>
              </a:rPr>
              <a:t> = </a:t>
            </a:r>
            <a:r>
              <a:rPr lang="en-US" sz="1200" dirty="0">
                <a:solidFill>
                  <a:srgbClr val="009695"/>
                </a:solidFill>
                <a:latin typeface="Menlo" charset="0"/>
                <a:ea typeface="Times New Roman" charset="0"/>
                <a:cs typeface="Times New Roman" charset="0"/>
              </a:rPr>
              <a:t>new</a:t>
            </a:r>
            <a:r>
              <a:rPr lang="en-US" sz="1200" dirty="0">
                <a:solidFill>
                  <a:srgbClr val="222222"/>
                </a:solidFill>
                <a:latin typeface="Menlo" charset="0"/>
                <a:ea typeface="Times New Roman" charset="0"/>
                <a:cs typeface="Times New Roman" charset="0"/>
              </a:rPr>
              <a:t> </a:t>
            </a:r>
            <a:r>
              <a:rPr lang="en-US" sz="1200" dirty="0">
                <a:solidFill>
                  <a:srgbClr val="3364A4"/>
                </a:solidFill>
                <a:latin typeface="Menlo" charset="0"/>
                <a:ea typeface="Times New Roman" charset="0"/>
                <a:cs typeface="Times New Roman" charset="0"/>
              </a:rPr>
              <a:t>Dictionary</a:t>
            </a:r>
            <a:r>
              <a:rPr lang="en-US" sz="1200" dirty="0">
                <a:solidFill>
                  <a:srgbClr val="222222"/>
                </a:solidFill>
                <a:latin typeface="Menlo" charset="0"/>
                <a:ea typeface="Times New Roman" charset="0"/>
                <a:cs typeface="Times New Roman" charset="0"/>
              </a:rPr>
              <a:t>&lt;</a:t>
            </a:r>
            <a:r>
              <a:rPr lang="en-US" sz="1200" dirty="0">
                <a:solidFill>
                  <a:srgbClr val="3364A4"/>
                </a:solidFill>
                <a:latin typeface="Menlo" charset="0"/>
                <a:ea typeface="Times New Roman" charset="0"/>
                <a:cs typeface="Times New Roman" charset="0"/>
              </a:rPr>
              <a:t>Value</a:t>
            </a:r>
            <a:r>
              <a:rPr lang="en-US" sz="1200" dirty="0">
                <a:solidFill>
                  <a:srgbClr val="222222"/>
                </a:solidFill>
                <a:latin typeface="Menlo" charset="0"/>
                <a:ea typeface="Times New Roman" charset="0"/>
                <a:cs typeface="Times New Roman" charset="0"/>
              </a:rPr>
              <a:t>, </a:t>
            </a:r>
            <a:r>
              <a:rPr lang="en-US" sz="1200" dirty="0">
                <a:solidFill>
                  <a:srgbClr val="3364A4"/>
                </a:solidFill>
                <a:latin typeface="Menlo" charset="0"/>
                <a:ea typeface="Times New Roman" charset="0"/>
                <a:cs typeface="Times New Roman" charset="0"/>
              </a:rPr>
              <a:t>Value</a:t>
            </a:r>
            <a:r>
              <a:rPr lang="en-US" sz="1200" dirty="0">
                <a:solidFill>
                  <a:srgbClr val="222222"/>
                </a:solidFill>
                <a:latin typeface="Menlo" charset="0"/>
                <a:ea typeface="Times New Roman" charset="0"/>
                <a:cs typeface="Times New Roman" charset="0"/>
              </a:rPr>
              <a:t>&gt;(){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"dogs"</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1</a:t>
            </a:r>
            <a:r>
              <a:rPr lang="en-US" sz="1200" dirty="0">
                <a:solidFill>
                  <a:srgbClr val="222222"/>
                </a:solidFill>
                <a:latin typeface="Menlo" charset="0"/>
                <a:ea typeface="Times New Roman" charset="0"/>
                <a:cs typeface="Times New Roman" charset="0"/>
              </a:rPr>
              <a:t>)},</a:t>
            </a:r>
            <a:endParaRPr lang="en-US" sz="1200" dirty="0">
              <a:latin typeface="Calibri" charset="0"/>
              <a:ea typeface="Calibri" charset="0"/>
              <a:cs typeface="Times New Roman" charset="0"/>
            </a:endParaRPr>
          </a:p>
          <a:p>
            <a:pPr marL="0" marR="0" indent="457200">
              <a:spcBef>
                <a:spcPts val="0"/>
              </a:spcBef>
              <a:spcAft>
                <a:spcPts val="0"/>
              </a:spcAft>
            </a:pPr>
            <a:r>
              <a:rPr lang="en-US" sz="1200" dirty="0">
                <a:solidFill>
                  <a:srgbClr val="222222"/>
                </a:solidFill>
                <a:latin typeface="Menlo" charset="0"/>
                <a:ea typeface="Times New Roman" charset="0"/>
                <a:cs typeface="Times New Roman" charset="0"/>
              </a:rPr>
              <a:t>{</a:t>
            </a: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"mice"</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"B"</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endParaRPr lang="en-US" sz="1200" dirty="0">
              <a:latin typeface="Calibri" charset="0"/>
              <a:ea typeface="Calibri" charset="0"/>
              <a:cs typeface="Times New Roman" charset="0"/>
            </a:endParaRPr>
          </a:p>
          <a:p>
            <a:pPr marL="0" marR="0">
              <a:spcBef>
                <a:spcPts val="0"/>
              </a:spcBef>
              <a:spcAft>
                <a:spcPts val="0"/>
              </a:spcAft>
            </a:pPr>
            <a:r>
              <a:rPr lang="en-US" sz="1200" dirty="0">
                <a:solidFill>
                  <a:srgbClr val="222222"/>
                </a:solidFill>
                <a:latin typeface="Menlo" charset="0"/>
                <a:ea typeface="Times New Roman" charset="0"/>
                <a:cs typeface="Times New Roman" charset="0"/>
              </a:rPr>
              <a:t> </a:t>
            </a:r>
            <a:endParaRPr lang="en-US" sz="1200" dirty="0">
              <a:latin typeface="Calibri" charset="0"/>
              <a:ea typeface="Calibri" charset="0"/>
              <a:cs typeface="Times New Roman" charset="0"/>
            </a:endParaRPr>
          </a:p>
          <a:p>
            <a:pPr marL="0" marR="0">
              <a:spcBef>
                <a:spcPts val="0"/>
              </a:spcBef>
              <a:spcAft>
                <a:spcPts val="0"/>
              </a:spcAft>
            </a:pPr>
            <a:r>
              <a:rPr lang="en-US" sz="1200" dirty="0" err="1">
                <a:solidFill>
                  <a:srgbClr val="222222"/>
                </a:solidFill>
                <a:latin typeface="Menlo" charset="0"/>
                <a:ea typeface="Times New Roman" charset="0"/>
                <a:cs typeface="Times New Roman" charset="0"/>
              </a:rPr>
              <a:t>client.Operate</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writePolicy</a:t>
            </a:r>
            <a:r>
              <a:rPr lang="en-US" sz="1200" dirty="0">
                <a:solidFill>
                  <a:srgbClr val="222222"/>
                </a:solidFill>
                <a:latin typeface="Menlo" charset="0"/>
                <a:ea typeface="Times New Roman" charset="0"/>
                <a:cs typeface="Times New Roman" charset="0"/>
              </a:rPr>
              <a:t>, key, </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MapOperation</a:t>
            </a:r>
            <a:r>
              <a:rPr lang="en-US" sz="1200" dirty="0" err="1">
                <a:solidFill>
                  <a:srgbClr val="222222"/>
                </a:solidFill>
                <a:latin typeface="Menlo" charset="0"/>
                <a:ea typeface="Times New Roman" charset="0"/>
                <a:cs typeface="Times New Roman" charset="0"/>
              </a:rPr>
              <a:t>.PutItems</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mapPolicy</a:t>
            </a:r>
            <a:r>
              <a:rPr lang="en-US" sz="1200" dirty="0">
                <a:solidFill>
                  <a:srgbClr val="222222"/>
                </a:solidFill>
                <a:latin typeface="Menlo" charset="0"/>
                <a:ea typeface="Times New Roman" charset="0"/>
                <a:cs typeface="Times New Roman" charset="0"/>
              </a:rPr>
              <a:t>, </a:t>
            </a:r>
            <a:r>
              <a:rPr lang="en-US" sz="1200" dirty="0" err="1">
                <a:solidFill>
                  <a:srgbClr val="222222"/>
                </a:solidFill>
                <a:latin typeface="Menlo" charset="0"/>
                <a:ea typeface="Times New Roman" charset="0"/>
                <a:cs typeface="Times New Roman" charset="0"/>
              </a:rPr>
              <a:t>mapBin</a:t>
            </a:r>
            <a:r>
              <a:rPr lang="en-US" sz="1200" dirty="0">
                <a:solidFill>
                  <a:srgbClr val="222222"/>
                </a:solidFill>
                <a:latin typeface="Menlo" charset="0"/>
                <a:ea typeface="Times New Roman" charset="0"/>
                <a:cs typeface="Times New Roman" charset="0"/>
              </a:rPr>
              <a:t>, </a:t>
            </a:r>
            <a:r>
              <a:rPr lang="en-US" sz="1200" dirty="0" err="1">
                <a:solidFill>
                  <a:srgbClr val="222222"/>
                </a:solidFill>
                <a:latin typeface="Menlo" charset="0"/>
                <a:ea typeface="Times New Roman" charset="0"/>
                <a:cs typeface="Times New Roman" charset="0"/>
              </a:rPr>
              <a:t>anotherMap</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endParaRPr lang="en-US" sz="1200" dirty="0">
              <a:latin typeface="Calibri" charset="0"/>
              <a:ea typeface="Calibri" charset="0"/>
              <a:cs typeface="Times New Roman" charset="0"/>
            </a:endParaRPr>
          </a:p>
          <a:p>
            <a:pPr marL="0" marR="0">
              <a:spcBef>
                <a:spcPts val="0"/>
              </a:spcBef>
              <a:spcAft>
                <a:spcPts val="0"/>
              </a:spcAft>
            </a:pPr>
            <a:r>
              <a:rPr lang="en-US" sz="1200" dirty="0">
                <a:solidFill>
                  <a:srgbClr val="888A85"/>
                </a:solidFill>
                <a:latin typeface="Menlo" charset="0"/>
                <a:ea typeface="Times New Roman" charset="0"/>
                <a:cs typeface="Times New Roman" charset="0"/>
              </a:rPr>
              <a:t>// Delete a key/value from the map and also return new size of map.</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record = </a:t>
            </a:r>
            <a:r>
              <a:rPr lang="en-US" sz="1200" dirty="0" err="1">
                <a:solidFill>
                  <a:srgbClr val="222222"/>
                </a:solidFill>
                <a:latin typeface="Menlo" charset="0"/>
                <a:ea typeface="Times New Roman" charset="0"/>
                <a:cs typeface="Times New Roman" charset="0"/>
              </a:rPr>
              <a:t>client.Operate</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writePolicy</a:t>
            </a:r>
            <a:r>
              <a:rPr lang="en-US" sz="1200" dirty="0">
                <a:solidFill>
                  <a:srgbClr val="222222"/>
                </a:solidFill>
                <a:latin typeface="Menlo" charset="0"/>
                <a:ea typeface="Times New Roman" charset="0"/>
                <a:cs typeface="Times New Roman" charset="0"/>
              </a:rPr>
              <a:t>, key, </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MapOperation</a:t>
            </a:r>
            <a:r>
              <a:rPr lang="en-US" sz="1200" dirty="0" err="1">
                <a:solidFill>
                  <a:srgbClr val="222222"/>
                </a:solidFill>
                <a:latin typeface="Menlo" charset="0"/>
                <a:ea typeface="Times New Roman" charset="0"/>
                <a:cs typeface="Times New Roman" charset="0"/>
              </a:rPr>
              <a:t>.RemoveByKey</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mapBin</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"dogs"</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MapReturnType</a:t>
            </a:r>
            <a:r>
              <a:rPr lang="en-US" sz="1200" dirty="0" err="1">
                <a:solidFill>
                  <a:srgbClr val="222222"/>
                </a:solidFill>
                <a:latin typeface="Menlo" charset="0"/>
                <a:ea typeface="Times New Roman" charset="0"/>
                <a:cs typeface="Times New Roman" charset="0"/>
              </a:rPr>
              <a:t>.KEY</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MapOperation</a:t>
            </a:r>
            <a:r>
              <a:rPr lang="en-US" sz="1200" dirty="0" err="1">
                <a:solidFill>
                  <a:srgbClr val="222222"/>
                </a:solidFill>
                <a:latin typeface="Menlo" charset="0"/>
                <a:ea typeface="Times New Roman" charset="0"/>
                <a:cs typeface="Times New Roman" charset="0"/>
              </a:rPr>
              <a:t>.Size</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mapBin</a:t>
            </a:r>
            <a:r>
              <a:rPr lang="en-US" sz="1200" dirty="0">
                <a:solidFill>
                  <a:srgbClr val="222222"/>
                </a:solidFill>
                <a:latin typeface="Menlo" charset="0"/>
                <a:ea typeface="Times New Roman" charset="0"/>
                <a:cs typeface="Times New Roman" charset="0"/>
              </a:rPr>
              <a:t>));</a:t>
            </a:r>
            <a:endParaRPr lang="en-US" sz="1200" dirty="0">
              <a:effectLst/>
              <a:latin typeface="Calibri" charset="0"/>
              <a:ea typeface="Calibri" charset="0"/>
              <a:cs typeface="Times New Roman" charset="0"/>
            </a:endParaRPr>
          </a:p>
        </p:txBody>
      </p:sp>
    </p:spTree>
    <p:extLst>
      <p:ext uri="{BB962C8B-B14F-4D97-AF65-F5344CB8AC3E}">
        <p14:creationId xmlns:p14="http://schemas.microsoft.com/office/powerpoint/2010/main" val="1033369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own Arrow 28"/>
          <p:cNvSpPr/>
          <p:nvPr/>
        </p:nvSpPr>
        <p:spPr>
          <a:xfrm>
            <a:off x="6126084" y="1435683"/>
            <a:ext cx="419502" cy="3403601"/>
          </a:xfrm>
          <a:prstGeom prst="downArrow">
            <a:avLst>
              <a:gd name="adj1" fmla="val 62308"/>
              <a:gd name="adj2" fmla="val 19957"/>
            </a:avLst>
          </a:prstGeom>
          <a:solidFill>
            <a:schemeClr val="accent6">
              <a:lumMod val="60000"/>
              <a:lumOff val="40000"/>
              <a:alpha val="30000"/>
            </a:schemeClr>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925" y="0"/>
            <a:ext cx="8439150" cy="579716"/>
          </a:xfrm>
        </p:spPr>
        <p:txBody>
          <a:bodyPr/>
          <a:lstStyle/>
          <a:p>
            <a:r>
              <a:rPr lang="en-US" dirty="0" smtClean="0"/>
              <a:t>Queries on Maps</a:t>
            </a:r>
            <a:endParaRPr lang="en-US" dirty="0"/>
          </a:p>
        </p:txBody>
      </p:sp>
      <p:sp>
        <p:nvSpPr>
          <p:cNvPr id="3" name="Text Placeholder 2"/>
          <p:cNvSpPr>
            <a:spLocks noGrp="1"/>
          </p:cNvSpPr>
          <p:nvPr>
            <p:ph type="body" sz="quarter" idx="15"/>
          </p:nvPr>
        </p:nvSpPr>
        <p:spPr>
          <a:xfrm>
            <a:off x="273084" y="1231330"/>
            <a:ext cx="3879816" cy="5049397"/>
          </a:xfrm>
        </p:spPr>
        <p:txBody>
          <a:bodyPr>
            <a:normAutofit fontScale="85000" lnSpcReduction="20000"/>
          </a:bodyPr>
          <a:lstStyle/>
          <a:p>
            <a:pPr marL="0" indent="0">
              <a:buNone/>
            </a:pPr>
            <a:r>
              <a:rPr lang="en-US" dirty="0" smtClean="0"/>
              <a:t>Queries need:</a:t>
            </a:r>
          </a:p>
          <a:p>
            <a:r>
              <a:rPr lang="en-US" dirty="0" smtClean="0"/>
              <a:t>Secondary Index </a:t>
            </a:r>
          </a:p>
          <a:p>
            <a:r>
              <a:rPr lang="en-US" dirty="0" smtClean="0"/>
              <a:t>Collection Type</a:t>
            </a:r>
          </a:p>
          <a:p>
            <a:pPr lvl="1"/>
            <a:r>
              <a:rPr lang="en-US" dirty="0" smtClean="0"/>
              <a:t>Map </a:t>
            </a:r>
            <a:r>
              <a:rPr lang="en-US" b="1" dirty="0" smtClean="0">
                <a:solidFill>
                  <a:srgbClr val="0000FF"/>
                </a:solidFill>
              </a:rPr>
              <a:t>Keys</a:t>
            </a:r>
          </a:p>
          <a:p>
            <a:pPr lvl="1"/>
            <a:r>
              <a:rPr lang="en-US" dirty="0" smtClean="0"/>
              <a:t>Map </a:t>
            </a:r>
            <a:r>
              <a:rPr lang="en-US" b="1" dirty="0" smtClean="0">
                <a:solidFill>
                  <a:srgbClr val="0000FF"/>
                </a:solidFill>
              </a:rPr>
              <a:t>Values</a:t>
            </a:r>
          </a:p>
          <a:p>
            <a:r>
              <a:rPr lang="en-US" dirty="0" smtClean="0"/>
              <a:t>Filters</a:t>
            </a:r>
          </a:p>
          <a:p>
            <a:pPr lvl="1"/>
            <a:r>
              <a:rPr lang="en-US" dirty="0" smtClean="0"/>
              <a:t>Integer: Range &amp; Equality</a:t>
            </a:r>
          </a:p>
          <a:p>
            <a:pPr lvl="1"/>
            <a:r>
              <a:rPr lang="en-US" dirty="0" smtClean="0"/>
              <a:t>String: Equality</a:t>
            </a:r>
            <a:br>
              <a:rPr lang="en-US" dirty="0" smtClean="0"/>
            </a:br>
            <a:r>
              <a:rPr lang="en-US" dirty="0" smtClean="0"/>
              <a:t/>
            </a:r>
            <a:br>
              <a:rPr lang="en-US" dirty="0" smtClean="0"/>
            </a:br>
            <a:endParaRPr lang="en-US" dirty="0" smtClean="0"/>
          </a:p>
          <a:p>
            <a:pPr marL="0" indent="0">
              <a:buNone/>
            </a:pPr>
            <a:r>
              <a:rPr lang="en-US" dirty="0" smtClean="0"/>
              <a:t>Examples: </a:t>
            </a:r>
          </a:p>
          <a:p>
            <a:r>
              <a:rPr lang="en-US" dirty="0" smtClean="0"/>
              <a:t>Records containing the key </a:t>
            </a:r>
            <a:r>
              <a:rPr lang="en-US" dirty="0" smtClean="0">
                <a:solidFill>
                  <a:srgbClr val="0000FF"/>
                </a:solidFill>
              </a:rPr>
              <a:t>BA</a:t>
            </a:r>
          </a:p>
          <a:p>
            <a:pPr marL="457200" lvl="1" indent="0">
              <a:buNone/>
            </a:pPr>
            <a:r>
              <a:rPr lang="en-US" dirty="0" smtClean="0">
                <a:solidFill>
                  <a:schemeClr val="tx1"/>
                </a:solidFill>
              </a:rPr>
              <a:t>= (A,C)</a:t>
            </a:r>
          </a:p>
          <a:p>
            <a:r>
              <a:rPr lang="en-US" dirty="0" smtClean="0"/>
              <a:t>Records containing values between </a:t>
            </a:r>
            <a:r>
              <a:rPr lang="en-US" dirty="0" smtClean="0">
                <a:solidFill>
                  <a:srgbClr val="0000FF"/>
                </a:solidFill>
              </a:rPr>
              <a:t>40</a:t>
            </a:r>
            <a:r>
              <a:rPr lang="en-US" dirty="0" smtClean="0"/>
              <a:t> and </a:t>
            </a:r>
            <a:r>
              <a:rPr lang="en-US" dirty="0" smtClean="0">
                <a:solidFill>
                  <a:srgbClr val="0000FF"/>
                </a:solidFill>
              </a:rPr>
              <a:t>90</a:t>
            </a:r>
          </a:p>
          <a:p>
            <a:pPr marL="457200" lvl="1" indent="0">
              <a:buNone/>
            </a:pPr>
            <a:r>
              <a:rPr lang="en-US" dirty="0" smtClean="0">
                <a:solidFill>
                  <a:schemeClr val="tx1"/>
                </a:solidFill>
              </a:rPr>
              <a:t>= (A,B)</a:t>
            </a:r>
            <a:br>
              <a:rPr lang="en-US" dirty="0" smtClean="0">
                <a:solidFill>
                  <a:schemeClr val="tx1"/>
                </a:solidFill>
              </a:rPr>
            </a:br>
            <a:r>
              <a:rPr lang="en-US" dirty="0" smtClean="0"/>
              <a:t/>
            </a:r>
            <a:br>
              <a:rPr lang="en-US" dirty="0" smtClean="0"/>
            </a:br>
            <a:r>
              <a:rPr lang="en-US" dirty="0" smtClean="0"/>
              <a:t/>
            </a:r>
            <a:br>
              <a:rPr lang="en-US" dirty="0" smtClean="0"/>
            </a:br>
            <a:endParaRPr lang="en-US" dirty="0"/>
          </a:p>
        </p:txBody>
      </p:sp>
      <p:grpSp>
        <p:nvGrpSpPr>
          <p:cNvPr id="11" name="Group 10"/>
          <p:cNvGrpSpPr/>
          <p:nvPr/>
        </p:nvGrpSpPr>
        <p:grpSpPr>
          <a:xfrm>
            <a:off x="4622800" y="1651000"/>
            <a:ext cx="2997200" cy="863600"/>
            <a:chOff x="4254500" y="1549400"/>
            <a:chExt cx="2997200" cy="863600"/>
          </a:xfrm>
        </p:grpSpPr>
        <p:sp>
          <p:nvSpPr>
            <p:cNvPr id="4" name="Rectangle 3"/>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cat</a:t>
              </a:r>
              <a:endParaRPr lang="en-US" sz="1400" dirty="0">
                <a:solidFill>
                  <a:schemeClr val="tx1"/>
                </a:solidFill>
              </a:endParaRPr>
            </a:p>
          </p:txBody>
        </p:sp>
        <p:sp>
          <p:nvSpPr>
            <p:cNvPr id="5" name="Rectangle 4"/>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2.56</a:t>
              </a:r>
              <a:endParaRPr lang="en-US" sz="1400" dirty="0">
                <a:solidFill>
                  <a:schemeClr val="tx1"/>
                </a:solidFill>
              </a:endParaRPr>
            </a:p>
          </p:txBody>
        </p:sp>
        <p:sp>
          <p:nvSpPr>
            <p:cNvPr id="6" name="Rectangle 5"/>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DC</a:t>
              </a:r>
              <a:r>
                <a:rPr lang="en-US" sz="1600" dirty="0">
                  <a:solidFill>
                    <a:srgbClr val="0000FF"/>
                  </a:solidFill>
                </a:rPr>
                <a:t>=</a:t>
              </a:r>
              <a:r>
                <a:rPr lang="en-US" sz="1600" dirty="0" smtClean="0">
                  <a:solidFill>
                    <a:srgbClr val="0000FF"/>
                  </a:solidFill>
                </a:rPr>
                <a:t>Y</a:t>
              </a:r>
              <a:endParaRPr lang="en-US" sz="1600" dirty="0">
                <a:solidFill>
                  <a:srgbClr val="0000FF"/>
                </a:solidFill>
              </a:endParaRPr>
            </a:p>
          </p:txBody>
        </p:sp>
        <p:sp>
          <p:nvSpPr>
            <p:cNvPr id="7" name="Rectangle 6"/>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DI</a:t>
              </a:r>
              <a:r>
                <a:rPr lang="en-US" sz="1600" dirty="0">
                  <a:solidFill>
                    <a:srgbClr val="0000FF"/>
                  </a:solidFill>
                </a:rPr>
                <a:t>=</a:t>
              </a:r>
              <a:r>
                <a:rPr lang="en-US" sz="1600" dirty="0" smtClean="0">
                  <a:solidFill>
                    <a:srgbClr val="0000FF"/>
                  </a:solidFill>
                </a:rPr>
                <a:t>B</a:t>
              </a:r>
              <a:endParaRPr lang="en-US" sz="1600" dirty="0">
                <a:solidFill>
                  <a:srgbClr val="0000FF"/>
                </a:solidFill>
              </a:endParaRPr>
            </a:p>
          </p:txBody>
        </p:sp>
        <p:sp>
          <p:nvSpPr>
            <p:cNvPr id="8" name="Rectangle 7"/>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blue</a:t>
              </a:r>
              <a:endParaRPr lang="en-US" sz="1400" dirty="0">
                <a:solidFill>
                  <a:schemeClr val="tx1"/>
                </a:solidFill>
              </a:endParaRPr>
            </a:p>
          </p:txBody>
        </p:sp>
        <p:sp>
          <p:nvSpPr>
            <p:cNvPr id="9" name="Rectangle 8"/>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BA</a:t>
              </a:r>
              <a:r>
                <a:rPr lang="en-US" sz="1600" dirty="0">
                  <a:solidFill>
                    <a:srgbClr val="0000FF"/>
                  </a:solidFill>
                </a:rPr>
                <a:t>=</a:t>
              </a:r>
              <a:r>
                <a:rPr lang="en-US" sz="1600" dirty="0" smtClean="0">
                  <a:solidFill>
                    <a:srgbClr val="0000FF"/>
                  </a:solidFill>
                </a:rPr>
                <a:t>X</a:t>
              </a:r>
              <a:endParaRPr lang="en-US" sz="1600" dirty="0">
                <a:solidFill>
                  <a:srgbClr val="0000FF"/>
                </a:solidFill>
              </a:endParaRPr>
            </a:p>
          </p:txBody>
        </p:sp>
        <p:sp>
          <p:nvSpPr>
            <p:cNvPr id="10" name="Rectangle 9"/>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FB=41</a:t>
              </a:r>
              <a:endParaRPr lang="en-US" sz="1600" dirty="0">
                <a:solidFill>
                  <a:srgbClr val="0000FF"/>
                </a:solidFill>
              </a:endParaRPr>
            </a:p>
          </p:txBody>
        </p:sp>
      </p:grpSp>
      <p:grpSp>
        <p:nvGrpSpPr>
          <p:cNvPr id="12" name="Group 11"/>
          <p:cNvGrpSpPr/>
          <p:nvPr/>
        </p:nvGrpSpPr>
        <p:grpSpPr>
          <a:xfrm>
            <a:off x="4622800" y="2603500"/>
            <a:ext cx="2997200" cy="863600"/>
            <a:chOff x="4254500" y="1549400"/>
            <a:chExt cx="2997200" cy="863600"/>
          </a:xfrm>
        </p:grpSpPr>
        <p:sp>
          <p:nvSpPr>
            <p:cNvPr id="13" name="Rectangle 12"/>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dog</a:t>
              </a:r>
              <a:endParaRPr lang="en-US" sz="1400" dirty="0">
                <a:solidFill>
                  <a:schemeClr val="tx1"/>
                </a:solidFill>
              </a:endParaRPr>
            </a:p>
          </p:txBody>
        </p:sp>
        <p:sp>
          <p:nvSpPr>
            <p:cNvPr id="14" name="Rectangle 13"/>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7.23</a:t>
              </a:r>
              <a:endParaRPr lang="en-US" sz="1400" dirty="0">
                <a:solidFill>
                  <a:schemeClr val="tx1"/>
                </a:solidFill>
              </a:endParaRPr>
            </a:p>
          </p:txBody>
        </p:sp>
        <p:sp>
          <p:nvSpPr>
            <p:cNvPr id="15" name="Rectangle 14"/>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DA=I</a:t>
              </a:r>
              <a:endParaRPr lang="en-US" sz="1600" dirty="0">
                <a:solidFill>
                  <a:srgbClr val="0000FF"/>
                </a:solidFill>
              </a:endParaRPr>
            </a:p>
          </p:txBody>
        </p:sp>
        <p:sp>
          <p:nvSpPr>
            <p:cNvPr id="16" name="Rectangle 15"/>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AI=87</a:t>
              </a:r>
              <a:endParaRPr lang="en-US" sz="1600" dirty="0">
                <a:solidFill>
                  <a:srgbClr val="0000FF"/>
                </a:solidFill>
              </a:endParaRPr>
            </a:p>
          </p:txBody>
        </p:sp>
        <p:sp>
          <p:nvSpPr>
            <p:cNvPr id="17" name="Rectangle 16"/>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red</a:t>
              </a:r>
              <a:endParaRPr lang="en-US" sz="1400" dirty="0">
                <a:solidFill>
                  <a:schemeClr val="tx1"/>
                </a:solidFill>
              </a:endParaRPr>
            </a:p>
          </p:txBody>
        </p:sp>
        <p:sp>
          <p:nvSpPr>
            <p:cNvPr id="18" name="Rectangle 17"/>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BB:H</a:t>
              </a:r>
              <a:endParaRPr lang="en-US" sz="1600" dirty="0">
                <a:solidFill>
                  <a:srgbClr val="0000FF"/>
                </a:solidFill>
              </a:endParaRPr>
            </a:p>
          </p:txBody>
        </p:sp>
        <p:sp>
          <p:nvSpPr>
            <p:cNvPr id="19" name="Rectangle 18"/>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FF=w</a:t>
              </a:r>
              <a:endParaRPr lang="en-US" sz="1600" dirty="0">
                <a:solidFill>
                  <a:srgbClr val="0000FF"/>
                </a:solidFill>
              </a:endParaRPr>
            </a:p>
          </p:txBody>
        </p:sp>
      </p:grpSp>
      <p:grpSp>
        <p:nvGrpSpPr>
          <p:cNvPr id="20" name="Group 19"/>
          <p:cNvGrpSpPr/>
          <p:nvPr/>
        </p:nvGrpSpPr>
        <p:grpSpPr>
          <a:xfrm>
            <a:off x="4622800" y="3544455"/>
            <a:ext cx="2997200" cy="785091"/>
            <a:chOff x="4254500" y="1549400"/>
            <a:chExt cx="2997200" cy="863600"/>
          </a:xfrm>
        </p:grpSpPr>
        <p:sp>
          <p:nvSpPr>
            <p:cNvPr id="21" name="Rectangle 20"/>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bird</a:t>
              </a:r>
              <a:endParaRPr lang="en-US" sz="1400" dirty="0">
                <a:solidFill>
                  <a:schemeClr val="tx1"/>
                </a:solidFill>
              </a:endParaRPr>
            </a:p>
          </p:txBody>
        </p:sp>
        <p:sp>
          <p:nvSpPr>
            <p:cNvPr id="22" name="Rectangle 21"/>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6</a:t>
              </a:r>
              <a:r>
                <a:rPr lang="en-US" sz="1400" dirty="0" smtClean="0">
                  <a:solidFill>
                    <a:schemeClr val="tx1"/>
                  </a:solidFill>
                </a:rPr>
                <a:t>.91</a:t>
              </a:r>
              <a:endParaRPr lang="en-US" sz="1400" dirty="0">
                <a:solidFill>
                  <a:schemeClr val="tx1"/>
                </a:solidFill>
              </a:endParaRPr>
            </a:p>
          </p:txBody>
        </p:sp>
        <p:sp>
          <p:nvSpPr>
            <p:cNvPr id="23" name="Rectangle 22"/>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CF=C</a:t>
              </a:r>
              <a:endParaRPr lang="en-US" sz="1600" dirty="0">
                <a:solidFill>
                  <a:srgbClr val="0000FF"/>
                </a:solidFill>
              </a:endParaRPr>
            </a:p>
          </p:txBody>
        </p:sp>
        <p:sp>
          <p:nvSpPr>
            <p:cNvPr id="24" name="Rectangle 23"/>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DH=Y</a:t>
              </a:r>
              <a:endParaRPr lang="en-US" sz="1600" dirty="0">
                <a:solidFill>
                  <a:srgbClr val="0000FF"/>
                </a:solidFill>
              </a:endParaRPr>
            </a:p>
          </p:txBody>
        </p:sp>
        <p:sp>
          <p:nvSpPr>
            <p:cNvPr id="25" name="Rectangle 24"/>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green</a:t>
              </a:r>
              <a:endParaRPr lang="en-US" sz="1400" dirty="0">
                <a:solidFill>
                  <a:schemeClr val="tx1"/>
                </a:solidFill>
              </a:endParaRPr>
            </a:p>
          </p:txBody>
        </p:sp>
        <p:sp>
          <p:nvSpPr>
            <p:cNvPr id="26" name="Rectangle 25"/>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BA=Q</a:t>
              </a:r>
              <a:endParaRPr lang="en-US" sz="1600" dirty="0">
                <a:solidFill>
                  <a:srgbClr val="0000FF"/>
                </a:solidFill>
              </a:endParaRPr>
            </a:p>
          </p:txBody>
        </p:sp>
        <p:sp>
          <p:nvSpPr>
            <p:cNvPr id="27" name="Rectangle 26"/>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FA=V</a:t>
              </a:r>
              <a:endParaRPr lang="en-US" sz="1600" dirty="0">
                <a:solidFill>
                  <a:srgbClr val="0000FF"/>
                </a:solidFill>
              </a:endParaRPr>
            </a:p>
          </p:txBody>
        </p:sp>
      </p:grpSp>
      <p:sp>
        <p:nvSpPr>
          <p:cNvPr id="30" name="TextBox 29"/>
          <p:cNvSpPr txBox="1"/>
          <p:nvPr/>
        </p:nvSpPr>
        <p:spPr>
          <a:xfrm>
            <a:off x="4273469" y="1802952"/>
            <a:ext cx="368982" cy="406265"/>
          </a:xfrm>
          <a:prstGeom prst="rect">
            <a:avLst/>
          </a:prstGeom>
          <a:noFill/>
        </p:spPr>
        <p:txBody>
          <a:bodyPr wrap="none" rtlCol="0">
            <a:spAutoFit/>
          </a:bodyPr>
          <a:lstStyle/>
          <a:p>
            <a:r>
              <a:rPr lang="en-US" dirty="0" smtClean="0"/>
              <a:t>A:</a:t>
            </a:r>
            <a:endParaRPr lang="en-US" dirty="0"/>
          </a:p>
        </p:txBody>
      </p:sp>
      <p:sp>
        <p:nvSpPr>
          <p:cNvPr id="31" name="TextBox 30"/>
          <p:cNvSpPr txBox="1"/>
          <p:nvPr/>
        </p:nvSpPr>
        <p:spPr>
          <a:xfrm>
            <a:off x="4286169" y="2768152"/>
            <a:ext cx="399468" cy="369332"/>
          </a:xfrm>
          <a:prstGeom prst="rect">
            <a:avLst/>
          </a:prstGeom>
          <a:noFill/>
        </p:spPr>
        <p:txBody>
          <a:bodyPr wrap="none" rtlCol="0">
            <a:spAutoFit/>
          </a:bodyPr>
          <a:lstStyle/>
          <a:p>
            <a:r>
              <a:rPr lang="en-US" dirty="0"/>
              <a:t>B</a:t>
            </a:r>
            <a:r>
              <a:rPr lang="en-US" dirty="0" smtClean="0"/>
              <a:t>:</a:t>
            </a:r>
            <a:endParaRPr lang="en-US" dirty="0"/>
          </a:p>
        </p:txBody>
      </p:sp>
      <p:sp>
        <p:nvSpPr>
          <p:cNvPr id="32" name="TextBox 31"/>
          <p:cNvSpPr txBox="1"/>
          <p:nvPr/>
        </p:nvSpPr>
        <p:spPr>
          <a:xfrm>
            <a:off x="4273469" y="3669852"/>
            <a:ext cx="407484" cy="369332"/>
          </a:xfrm>
          <a:prstGeom prst="rect">
            <a:avLst/>
          </a:prstGeom>
          <a:noFill/>
        </p:spPr>
        <p:txBody>
          <a:bodyPr wrap="none" rtlCol="0">
            <a:spAutoFit/>
          </a:bodyPr>
          <a:lstStyle/>
          <a:p>
            <a:r>
              <a:rPr lang="en-US" dirty="0"/>
              <a:t>C</a:t>
            </a:r>
            <a:r>
              <a:rPr lang="en-US" dirty="0" smtClean="0"/>
              <a:t>:</a:t>
            </a:r>
            <a:endParaRPr lang="en-US" dirty="0"/>
          </a:p>
        </p:txBody>
      </p:sp>
      <p:sp>
        <p:nvSpPr>
          <p:cNvPr id="34" name="Down Arrow 33"/>
          <p:cNvSpPr/>
          <p:nvPr/>
        </p:nvSpPr>
        <p:spPr>
          <a:xfrm>
            <a:off x="6468984" y="1435683"/>
            <a:ext cx="419502" cy="3720517"/>
          </a:xfrm>
          <a:prstGeom prst="downArrow">
            <a:avLst>
              <a:gd name="adj1" fmla="val 62308"/>
              <a:gd name="adj2" fmla="val 19957"/>
            </a:avLst>
          </a:prstGeom>
          <a:solidFill>
            <a:schemeClr val="accent5">
              <a:lumMod val="60000"/>
              <a:lumOff val="40000"/>
              <a:alpha val="30000"/>
            </a:schemeClr>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Line Callout 2 (Accent Bar) 35"/>
          <p:cNvSpPr/>
          <p:nvPr/>
        </p:nvSpPr>
        <p:spPr>
          <a:xfrm>
            <a:off x="7334250" y="5346700"/>
            <a:ext cx="1228725" cy="482600"/>
          </a:xfrm>
          <a:prstGeom prst="accentCallout2">
            <a:avLst>
              <a:gd name="adj1" fmla="val 18750"/>
              <a:gd name="adj2" fmla="val -8333"/>
              <a:gd name="adj3" fmla="val 18750"/>
              <a:gd name="adj4" fmla="val -16667"/>
              <a:gd name="adj5" fmla="val -66448"/>
              <a:gd name="adj6" fmla="val -51480"/>
            </a:avLst>
          </a:prstGeom>
          <a:noFill/>
          <a:ln>
            <a:solidFill>
              <a:srgbClr val="0000FF"/>
            </a:solidFill>
            <a:tailEnd type="arrow"/>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latin typeface="Arial Narrow" charset="0"/>
                <a:ea typeface="Arial Narrow" charset="0"/>
                <a:cs typeface="Arial Narrow" charset="0"/>
              </a:rPr>
              <a:t>Map </a:t>
            </a:r>
            <a:r>
              <a:rPr lang="en-US" b="1" dirty="0" smtClean="0">
                <a:solidFill>
                  <a:srgbClr val="0000FF"/>
                </a:solidFill>
                <a:latin typeface="Arial Narrow" charset="0"/>
                <a:ea typeface="Arial Narrow" charset="0"/>
                <a:cs typeface="Arial Narrow" charset="0"/>
              </a:rPr>
              <a:t>values</a:t>
            </a:r>
            <a:endParaRPr lang="en-US" b="1" dirty="0">
              <a:solidFill>
                <a:srgbClr val="0000FF"/>
              </a:solidFill>
              <a:latin typeface="Arial Narrow" charset="0"/>
              <a:ea typeface="Arial Narrow" charset="0"/>
              <a:cs typeface="Arial Narrow" charset="0"/>
            </a:endParaRPr>
          </a:p>
        </p:txBody>
      </p:sp>
      <p:sp>
        <p:nvSpPr>
          <p:cNvPr id="37" name="Line Callout 2 (Accent Bar) 36"/>
          <p:cNvSpPr/>
          <p:nvPr/>
        </p:nvSpPr>
        <p:spPr>
          <a:xfrm>
            <a:off x="4766351" y="4914900"/>
            <a:ext cx="1228725" cy="482600"/>
          </a:xfrm>
          <a:prstGeom prst="accentCallout2">
            <a:avLst>
              <a:gd name="adj1" fmla="val 29276"/>
              <a:gd name="adj2" fmla="val 89858"/>
              <a:gd name="adj3" fmla="val 31908"/>
              <a:gd name="adj4" fmla="val 100129"/>
              <a:gd name="adj5" fmla="val -40132"/>
              <a:gd name="adj6" fmla="val 122163"/>
            </a:avLst>
          </a:prstGeom>
          <a:noFill/>
          <a:ln>
            <a:solidFill>
              <a:srgbClr val="0000FF"/>
            </a:solidFill>
            <a:tailEnd type="arrow"/>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latin typeface="Arial Narrow" charset="0"/>
                <a:ea typeface="Arial Narrow" charset="0"/>
                <a:cs typeface="Arial Narrow" charset="0"/>
              </a:rPr>
              <a:t>Map </a:t>
            </a:r>
            <a:r>
              <a:rPr lang="en-US" b="1" dirty="0" smtClean="0">
                <a:solidFill>
                  <a:srgbClr val="0000FF"/>
                </a:solidFill>
                <a:latin typeface="Arial Narrow" charset="0"/>
                <a:ea typeface="Arial Narrow" charset="0"/>
                <a:cs typeface="Arial Narrow" charset="0"/>
              </a:rPr>
              <a:t>keys</a:t>
            </a:r>
            <a:endParaRPr lang="en-US" b="1" dirty="0">
              <a:solidFill>
                <a:srgbClr val="0000FF"/>
              </a:solidFill>
              <a:latin typeface="Arial Narrow" charset="0"/>
              <a:ea typeface="Arial Narrow" charset="0"/>
              <a:cs typeface="Arial Narrow" charset="0"/>
            </a:endParaRPr>
          </a:p>
        </p:txBody>
      </p:sp>
    </p:spTree>
    <p:extLst>
      <p:ext uri="{BB962C8B-B14F-4D97-AF65-F5344CB8AC3E}">
        <p14:creationId xmlns:p14="http://schemas.microsoft.com/office/powerpoint/2010/main" val="1560339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Secondary Index on a List</a:t>
            </a:r>
            <a:endParaRPr lang="en-US" dirty="0"/>
          </a:p>
        </p:txBody>
      </p:sp>
      <p:sp>
        <p:nvSpPr>
          <p:cNvPr id="4" name="Text Placeholder 3"/>
          <p:cNvSpPr>
            <a:spLocks noGrp="1"/>
          </p:cNvSpPr>
          <p:nvPr>
            <p:ph type="body" sz="quarter" idx="15"/>
          </p:nvPr>
        </p:nvSpPr>
        <p:spPr>
          <a:xfrm>
            <a:off x="412784" y="964631"/>
            <a:ext cx="8613124" cy="4407470"/>
          </a:xfrm>
        </p:spPr>
        <p:txBody>
          <a:bodyPr>
            <a:normAutofit/>
          </a:bodyPr>
          <a:lstStyle/>
          <a:p>
            <a:pPr marL="0" indent="0">
              <a:buNone/>
            </a:pPr>
            <a:r>
              <a:rPr lang="en-US" dirty="0" smtClean="0"/>
              <a:t>Before executing a query, a </a:t>
            </a:r>
            <a:r>
              <a:rPr lang="en-US" b="1" dirty="0" smtClean="0">
                <a:solidFill>
                  <a:srgbClr val="0000FF"/>
                </a:solidFill>
              </a:rPr>
              <a:t>secondary index </a:t>
            </a:r>
            <a:r>
              <a:rPr lang="en-US" dirty="0" smtClean="0"/>
              <a:t>must be created.</a:t>
            </a:r>
          </a:p>
          <a:p>
            <a:pPr marL="0" indent="0">
              <a:buNone/>
            </a:pPr>
            <a:r>
              <a:rPr lang="en-US" dirty="0" smtClean="0"/>
              <a:t>A secondary index is created using:</a:t>
            </a:r>
          </a:p>
          <a:p>
            <a:pPr marL="457200" indent="-457200">
              <a:buFont typeface="+mj-lt"/>
              <a:buAutoNum type="arabicPeriod"/>
            </a:pPr>
            <a:r>
              <a:rPr lang="en-US" dirty="0" smtClean="0"/>
              <a:t>Namespace (database) </a:t>
            </a:r>
          </a:p>
          <a:p>
            <a:pPr marL="457200" indent="-457200">
              <a:buFont typeface="+mj-lt"/>
              <a:buAutoNum type="arabicPeriod"/>
            </a:pPr>
            <a:r>
              <a:rPr lang="en-US" dirty="0" smtClean="0"/>
              <a:t>Set (table)</a:t>
            </a:r>
          </a:p>
          <a:p>
            <a:pPr marL="457200" indent="-457200">
              <a:buFont typeface="+mj-lt"/>
              <a:buAutoNum type="arabicPeriod"/>
            </a:pPr>
            <a:r>
              <a:rPr lang="en-US" dirty="0" smtClean="0"/>
              <a:t>Bin (column) </a:t>
            </a:r>
            <a:r>
              <a:rPr lang="en-US" b="1" dirty="0" smtClean="0">
                <a:solidFill>
                  <a:srgbClr val="0000FF"/>
                </a:solidFill>
              </a:rPr>
              <a:t>name</a:t>
            </a:r>
            <a:r>
              <a:rPr lang="en-US" dirty="0" smtClean="0"/>
              <a:t> and </a:t>
            </a:r>
            <a:r>
              <a:rPr lang="en-US" b="1" dirty="0" smtClean="0">
                <a:solidFill>
                  <a:srgbClr val="0000FF"/>
                </a:solidFill>
              </a:rPr>
              <a:t>type</a:t>
            </a:r>
            <a:r>
              <a:rPr lang="en-US" dirty="0" smtClean="0"/>
              <a:t> – STRING or NUMERIC (integer)</a:t>
            </a:r>
          </a:p>
          <a:p>
            <a:pPr marL="457200" indent="-457200">
              <a:buFont typeface="+mj-lt"/>
              <a:buAutoNum type="arabicPeriod"/>
            </a:pPr>
            <a:r>
              <a:rPr lang="en-US" dirty="0" smtClean="0"/>
              <a:t>Index Collection Type</a:t>
            </a:r>
          </a:p>
          <a:p>
            <a:pPr marL="0" indent="0">
              <a:buNone/>
            </a:pPr>
            <a:r>
              <a:rPr lang="en-US" dirty="0" smtClean="0"/>
              <a:t>The easiest way to create an index is with </a:t>
            </a:r>
            <a:r>
              <a:rPr lang="en-US" b="1" dirty="0" err="1" smtClean="0">
                <a:solidFill>
                  <a:srgbClr val="0000FF"/>
                </a:solidFill>
              </a:rPr>
              <a:t>aql</a:t>
            </a:r>
            <a:r>
              <a:rPr lang="en-US" dirty="0" smtClean="0"/>
              <a:t>, which is an </a:t>
            </a:r>
            <a:r>
              <a:rPr lang="en-US" i="1" dirty="0" smtClean="0"/>
              <a:t>SQL-like</a:t>
            </a:r>
            <a:r>
              <a:rPr lang="en-US" dirty="0" smtClean="0"/>
              <a:t> utility.</a:t>
            </a:r>
          </a:p>
          <a:p>
            <a:pPr marL="0" indent="0">
              <a:buNone/>
            </a:pPr>
            <a:endParaRPr lang="en-US" dirty="0" smtClean="0"/>
          </a:p>
          <a:p>
            <a:pPr marL="0" indent="0">
              <a:buNone/>
            </a:pPr>
            <a:endParaRPr lang="en-US" dirty="0" smtClean="0"/>
          </a:p>
          <a:p>
            <a:pPr marL="0" indent="0">
              <a:buNone/>
            </a:pPr>
            <a:r>
              <a:rPr lang="en-US" dirty="0" smtClean="0"/>
              <a:t>It can also be done with the Client API  </a:t>
            </a:r>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408990361"/>
              </p:ext>
            </p:extLst>
          </p:nvPr>
        </p:nvGraphicFramePr>
        <p:xfrm>
          <a:off x="1821612" y="4205196"/>
          <a:ext cx="8229600" cy="1482725"/>
        </p:xfrm>
        <a:graphic>
          <a:graphicData uri="http://schemas.openxmlformats.org/presentationml/2006/ole">
            <mc:AlternateContent xmlns:mc="http://schemas.openxmlformats.org/markup-compatibility/2006">
              <mc:Choice xmlns:v="urn:schemas-microsoft-com:vml" Requires="v">
                <p:oleObj spid="_x0000_s8262" name="Document" r:id="rId5" imgW="8229600" imgH="1193800" progId="Word.Document.12">
                  <p:embed/>
                </p:oleObj>
              </mc:Choice>
              <mc:Fallback>
                <p:oleObj name="Document" r:id="rId5" imgW="8229600" imgH="1193800" progId="Word.Document.12">
                  <p:embed/>
                  <p:pic>
                    <p:nvPicPr>
                      <p:cNvPr id="0" name=""/>
                      <p:cNvPicPr/>
                      <p:nvPr/>
                    </p:nvPicPr>
                    <p:blipFill>
                      <a:blip r:embed="rId6"/>
                      <a:stretch>
                        <a:fillRect/>
                      </a:stretch>
                    </p:blipFill>
                    <p:spPr>
                      <a:xfrm>
                        <a:off x="1821612" y="4205196"/>
                        <a:ext cx="8229600" cy="1482725"/>
                      </a:xfrm>
                      <a:prstGeom prst="rect">
                        <a:avLst/>
                      </a:prstGeom>
                    </p:spPr>
                  </p:pic>
                </p:oleObj>
              </mc:Fallback>
            </mc:AlternateContent>
          </a:graphicData>
        </a:graphic>
      </p:graphicFrame>
      <p:pic>
        <p:nvPicPr>
          <p:cNvPr id="3" name="Picture 2" descr="Sec_Index_create_v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5836" y="1628838"/>
            <a:ext cx="3441700" cy="787400"/>
          </a:xfrm>
          <a:prstGeom prst="rect">
            <a:avLst/>
          </a:prstGeom>
        </p:spPr>
      </p:pic>
      <p:sp>
        <p:nvSpPr>
          <p:cNvPr id="5" name="Rectangle 4"/>
          <p:cNvSpPr/>
          <p:nvPr/>
        </p:nvSpPr>
        <p:spPr>
          <a:xfrm>
            <a:off x="1632018" y="5566948"/>
            <a:ext cx="6174655" cy="938719"/>
          </a:xfrm>
          <a:prstGeom prst="rect">
            <a:avLst/>
          </a:prstGeom>
        </p:spPr>
        <p:txBody>
          <a:bodyPr wrap="square">
            <a:spAutoFit/>
          </a:bodyPr>
          <a:lstStyle/>
          <a:p>
            <a:pPr marL="0" marR="0">
              <a:spcBef>
                <a:spcPts val="0"/>
              </a:spcBef>
              <a:spcAft>
                <a:spcPts val="0"/>
              </a:spcAft>
            </a:pPr>
            <a:r>
              <a:rPr lang="en-US" sz="1100" dirty="0" err="1">
                <a:solidFill>
                  <a:srgbClr val="3364A4"/>
                </a:solidFill>
                <a:latin typeface="Menlo" charset="0"/>
                <a:ea typeface="Times New Roman" charset="0"/>
              </a:rPr>
              <a:t>IndexTask</a:t>
            </a:r>
            <a:r>
              <a:rPr lang="en-US" sz="1100" dirty="0">
                <a:solidFill>
                  <a:srgbClr val="222222"/>
                </a:solidFill>
                <a:latin typeface="Menlo" charset="0"/>
                <a:ea typeface="Times New Roman" charset="0"/>
              </a:rPr>
              <a:t> task = </a:t>
            </a:r>
            <a:r>
              <a:rPr lang="en-US" sz="1100" dirty="0" err="1">
                <a:solidFill>
                  <a:srgbClr val="222222"/>
                </a:solidFill>
                <a:latin typeface="Menlo" charset="0"/>
                <a:ea typeface="Times New Roman" charset="0"/>
              </a:rPr>
              <a:t>client.CreateIndex</a:t>
            </a:r>
            <a:r>
              <a:rPr lang="en-US" sz="1100" dirty="0">
                <a:solidFill>
                  <a:srgbClr val="222222"/>
                </a:solidFill>
                <a:latin typeface="Menlo" charset="0"/>
                <a:ea typeface="Times New Roman" charset="0"/>
              </a:rPr>
              <a:t>(</a:t>
            </a:r>
            <a:r>
              <a:rPr lang="en-US" sz="1100" dirty="0">
                <a:solidFill>
                  <a:srgbClr val="009695"/>
                </a:solidFill>
                <a:latin typeface="Menlo" charset="0"/>
                <a:ea typeface="Times New Roman" charset="0"/>
              </a:rPr>
              <a:t>null</a:t>
            </a:r>
            <a:r>
              <a:rPr lang="en-US" sz="1100" dirty="0">
                <a:solidFill>
                  <a:srgbClr val="222222"/>
                </a:solidFill>
                <a:latin typeface="Menlo" charset="0"/>
                <a:ea typeface="Times New Roman" charset="0"/>
              </a:rPr>
              <a:t>, namespace, set, </a:t>
            </a:r>
            <a:endParaRPr lang="en-US" sz="1200" dirty="0">
              <a:latin typeface="Times New Roman" charset="0"/>
              <a:ea typeface="Calibri" charset="0"/>
            </a:endParaRPr>
          </a:p>
          <a:p>
            <a:pPr marL="0" marR="0" indent="457200">
              <a:spcBef>
                <a:spcPts val="0"/>
              </a:spcBef>
              <a:spcAft>
                <a:spcPts val="0"/>
              </a:spcAft>
            </a:pPr>
            <a:r>
              <a:rPr lang="en-US" sz="1100" dirty="0" err="1">
                <a:solidFill>
                  <a:srgbClr val="222222"/>
                </a:solidFill>
                <a:latin typeface="Menlo" charset="0"/>
                <a:ea typeface="Times New Roman" charset="0"/>
              </a:rPr>
              <a:t>indexName</a:t>
            </a:r>
            <a:r>
              <a:rPr lang="en-US" sz="1100" dirty="0">
                <a:solidFill>
                  <a:srgbClr val="222222"/>
                </a:solidFill>
                <a:latin typeface="Menlo" charset="0"/>
                <a:ea typeface="Times New Roman" charset="0"/>
              </a:rPr>
              <a:t>, </a:t>
            </a:r>
            <a:r>
              <a:rPr lang="en-US" sz="1100" dirty="0" err="1">
                <a:solidFill>
                  <a:srgbClr val="222222"/>
                </a:solidFill>
                <a:latin typeface="Menlo" charset="0"/>
                <a:ea typeface="Times New Roman" charset="0"/>
              </a:rPr>
              <a:t>binName</a:t>
            </a:r>
            <a:r>
              <a:rPr lang="en-US" sz="1100" dirty="0">
                <a:solidFill>
                  <a:srgbClr val="222222"/>
                </a:solidFill>
                <a:latin typeface="Menlo" charset="0"/>
                <a:ea typeface="Times New Roman" charset="0"/>
              </a:rPr>
              <a:t>, </a:t>
            </a:r>
            <a:r>
              <a:rPr lang="en-US" sz="1100" dirty="0" err="1">
                <a:solidFill>
                  <a:srgbClr val="222222"/>
                </a:solidFill>
                <a:latin typeface="Menlo" charset="0"/>
                <a:ea typeface="Times New Roman" charset="0"/>
              </a:rPr>
              <a:t>IndexType.NUMERIC</a:t>
            </a:r>
            <a:r>
              <a:rPr lang="en-US" sz="1100" dirty="0">
                <a:solidFill>
                  <a:srgbClr val="222222"/>
                </a:solidFill>
                <a:latin typeface="Menlo" charset="0"/>
                <a:ea typeface="Times New Roman" charset="0"/>
              </a:rPr>
              <a:t>, </a:t>
            </a:r>
            <a:endParaRPr lang="en-US" sz="1200" dirty="0">
              <a:latin typeface="Times New Roman" charset="0"/>
              <a:ea typeface="Calibri" charset="0"/>
            </a:endParaRPr>
          </a:p>
          <a:p>
            <a:r>
              <a:rPr lang="en-US" sz="1100" dirty="0" err="1" smtClean="0">
                <a:solidFill>
                  <a:srgbClr val="3364A4"/>
                </a:solidFill>
                <a:latin typeface="Menlo" charset="0"/>
                <a:ea typeface="Times New Roman" charset="0"/>
              </a:rPr>
              <a:t>IndexCollectionType</a:t>
            </a:r>
            <a:r>
              <a:rPr lang="en-US" sz="1100" dirty="0" err="1" smtClean="0">
                <a:solidFill>
                  <a:srgbClr val="222222"/>
                </a:solidFill>
                <a:latin typeface="Menlo" charset="0"/>
                <a:ea typeface="Times New Roman" charset="0"/>
              </a:rPr>
              <a:t>.MAPVALUES</a:t>
            </a:r>
            <a:r>
              <a:rPr lang="en-US" sz="1100" dirty="0" smtClean="0">
                <a:solidFill>
                  <a:srgbClr val="222222"/>
                </a:solidFill>
                <a:latin typeface="Menlo" charset="0"/>
                <a:ea typeface="Times New Roman" charset="0"/>
              </a:rPr>
              <a:t>);</a:t>
            </a:r>
            <a:r>
              <a:rPr lang="en-US" sz="1100" dirty="0">
                <a:latin typeface="Menlo" charset="0"/>
                <a:ea typeface="Times New Roman" charset="0"/>
              </a:rPr>
              <a:t/>
            </a:r>
            <a:br>
              <a:rPr lang="en-US" sz="1100" dirty="0">
                <a:latin typeface="Menlo" charset="0"/>
                <a:ea typeface="Times New Roman" charset="0"/>
              </a:rPr>
            </a:br>
            <a:r>
              <a:rPr lang="en-US" sz="1100" dirty="0" err="1">
                <a:solidFill>
                  <a:srgbClr val="222222"/>
                </a:solidFill>
                <a:latin typeface="Menlo" charset="0"/>
                <a:ea typeface="Times New Roman" charset="0"/>
              </a:rPr>
              <a:t>task.Wait</a:t>
            </a:r>
            <a:r>
              <a:rPr lang="en-US" sz="1100" dirty="0">
                <a:solidFill>
                  <a:srgbClr val="222222"/>
                </a:solidFill>
                <a:latin typeface="Menlo" charset="0"/>
                <a:ea typeface="Times New Roman" charset="0"/>
              </a:rPr>
              <a:t>();</a:t>
            </a:r>
            <a:r>
              <a:rPr lang="en-US" sz="1100" dirty="0">
                <a:latin typeface="Menlo" charset="0"/>
                <a:ea typeface="Times New Roman" charset="0"/>
              </a:rPr>
              <a:t/>
            </a:r>
            <a:br>
              <a:rPr lang="en-US" sz="1100" dirty="0">
                <a:latin typeface="Menlo" charset="0"/>
                <a:ea typeface="Times New Roman" charset="0"/>
              </a:rPr>
            </a:br>
            <a:endParaRPr lang="en-US" sz="1100" dirty="0"/>
          </a:p>
        </p:txBody>
      </p:sp>
    </p:spTree>
    <p:extLst>
      <p:ext uri="{BB962C8B-B14F-4D97-AF65-F5344CB8AC3E}">
        <p14:creationId xmlns:p14="http://schemas.microsoft.com/office/powerpoint/2010/main" val="174009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Steps to execute a Query</a:t>
            </a:r>
            <a:endParaRPr lang="en-US" dirty="0"/>
          </a:p>
        </p:txBody>
      </p:sp>
      <p:sp>
        <p:nvSpPr>
          <p:cNvPr id="4" name="Text Placeholder 3"/>
          <p:cNvSpPr>
            <a:spLocks noGrp="1"/>
          </p:cNvSpPr>
          <p:nvPr>
            <p:ph type="body" sz="quarter" idx="15"/>
          </p:nvPr>
        </p:nvSpPr>
        <p:spPr/>
        <p:txBody>
          <a:bodyPr/>
          <a:lstStyle/>
          <a:p>
            <a:pPr marL="0" indent="0">
              <a:buNone/>
            </a:pPr>
            <a:r>
              <a:rPr lang="en-US" dirty="0"/>
              <a:t>To execute </a:t>
            </a:r>
            <a:r>
              <a:rPr lang="en-US" dirty="0" smtClean="0"/>
              <a:t>a </a:t>
            </a:r>
            <a:r>
              <a:rPr lang="en-US" dirty="0"/>
              <a:t>Query, perform the following steps:</a:t>
            </a:r>
          </a:p>
          <a:p>
            <a:pPr marL="457200" indent="-457200">
              <a:buFont typeface="+mj-lt"/>
              <a:buAutoNum type="arabicPeriod"/>
            </a:pPr>
            <a:r>
              <a:rPr lang="en-US" dirty="0"/>
              <a:t>Prepare a </a:t>
            </a:r>
            <a:r>
              <a:rPr lang="en-US" b="1" dirty="0">
                <a:solidFill>
                  <a:srgbClr val="0000FF"/>
                </a:solidFill>
              </a:rPr>
              <a:t>Statement</a:t>
            </a:r>
          </a:p>
          <a:p>
            <a:pPr marL="795337" lvl="1" indent="-457200"/>
            <a:r>
              <a:rPr lang="en-US" dirty="0" smtClean="0"/>
              <a:t>Namespace and Set</a:t>
            </a:r>
          </a:p>
          <a:p>
            <a:pPr marL="795337" lvl="1" indent="-457200"/>
            <a:r>
              <a:rPr lang="en-US" dirty="0" smtClean="0"/>
              <a:t>Bins </a:t>
            </a:r>
            <a:r>
              <a:rPr lang="en-US" dirty="0"/>
              <a:t>to return</a:t>
            </a:r>
          </a:p>
          <a:p>
            <a:pPr marL="795337" lvl="1" indent="-457200"/>
            <a:r>
              <a:rPr lang="en-US" dirty="0" smtClean="0"/>
              <a:t>Single Filter</a:t>
            </a:r>
            <a:endParaRPr lang="en-US" dirty="0"/>
          </a:p>
          <a:p>
            <a:pPr marL="457200" indent="-457200">
              <a:buFont typeface="+mj-lt"/>
              <a:buAutoNum type="arabicPeriod"/>
            </a:pPr>
            <a:r>
              <a:rPr lang="en-US" dirty="0"/>
              <a:t>Execute Statement</a:t>
            </a:r>
          </a:p>
          <a:p>
            <a:pPr marL="457200" indent="-457200">
              <a:buFont typeface="+mj-lt"/>
              <a:buAutoNum type="arabicPeriod"/>
            </a:pPr>
            <a:r>
              <a:rPr lang="en-US" dirty="0"/>
              <a:t>Process results</a:t>
            </a:r>
          </a:p>
          <a:p>
            <a:pPr marL="795337" lvl="1" indent="-457200"/>
            <a:r>
              <a:rPr lang="en-US" dirty="0"/>
              <a:t>Iterate through the results</a:t>
            </a:r>
          </a:p>
        </p:txBody>
      </p:sp>
      <p:pic>
        <p:nvPicPr>
          <p:cNvPr id="5" name="Picture 4" descr="quer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306" y="1733175"/>
            <a:ext cx="2344954" cy="2375647"/>
          </a:xfrm>
          <a:prstGeom prst="rect">
            <a:avLst/>
          </a:prstGeom>
        </p:spPr>
      </p:pic>
    </p:spTree>
    <p:extLst>
      <p:ext uri="{BB962C8B-B14F-4D97-AF65-F5344CB8AC3E}">
        <p14:creationId xmlns:p14="http://schemas.microsoft.com/office/powerpoint/2010/main" val="1074097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a Statement</a:t>
            </a:r>
            <a:endParaRPr lang="en-US" dirty="0"/>
          </a:p>
        </p:txBody>
      </p:sp>
      <p:sp>
        <p:nvSpPr>
          <p:cNvPr id="5" name="Text Placeholder 2"/>
          <p:cNvSpPr>
            <a:spLocks noGrp="1"/>
          </p:cNvSpPr>
          <p:nvPr>
            <p:ph type="body" sz="quarter" idx="15"/>
          </p:nvPr>
        </p:nvSpPr>
        <p:spPr>
          <a:xfrm>
            <a:off x="273084" y="1231331"/>
            <a:ext cx="6737316" cy="3885326"/>
          </a:xfrm>
        </p:spPr>
        <p:txBody>
          <a:bodyPr/>
          <a:lstStyle/>
          <a:p>
            <a:pPr marL="0" indent="0">
              <a:buNone/>
            </a:pPr>
            <a:r>
              <a:rPr lang="en-US" dirty="0" smtClean="0"/>
              <a:t>A </a:t>
            </a:r>
            <a:r>
              <a:rPr lang="en-US" b="1" dirty="0" smtClean="0">
                <a:solidFill>
                  <a:srgbClr val="0000FF"/>
                </a:solidFill>
              </a:rPr>
              <a:t>Statement</a:t>
            </a:r>
            <a:r>
              <a:rPr lang="en-US" dirty="0" smtClean="0"/>
              <a:t> provides parameters to a query. These are:</a:t>
            </a:r>
          </a:p>
          <a:p>
            <a:r>
              <a:rPr lang="en-US" dirty="0" smtClean="0"/>
              <a:t>Namespace (database)</a:t>
            </a:r>
          </a:p>
          <a:p>
            <a:r>
              <a:rPr lang="en-US" dirty="0" smtClean="0"/>
              <a:t>Set (table)</a:t>
            </a:r>
          </a:p>
          <a:p>
            <a:r>
              <a:rPr lang="en-US" dirty="0" smtClean="0"/>
              <a:t>Bins (columns) to be returned</a:t>
            </a:r>
          </a:p>
          <a:p>
            <a:r>
              <a:rPr lang="en-US" dirty="0" smtClean="0"/>
              <a:t>A  Filter (where clause) on Map Keys or Map Values</a:t>
            </a:r>
          </a:p>
          <a:p>
            <a:pPr lvl="1"/>
            <a:r>
              <a:rPr lang="en-US" dirty="0" smtClean="0"/>
              <a:t>Equality – Strings and Integers</a:t>
            </a:r>
          </a:p>
          <a:p>
            <a:pPr lvl="1"/>
            <a:r>
              <a:rPr lang="en-US" dirty="0" smtClean="0"/>
              <a:t>Range – Integers only</a:t>
            </a:r>
          </a:p>
          <a:p>
            <a:endParaRPr lang="en-US" dirty="0" smtClean="0"/>
          </a:p>
          <a:p>
            <a:endParaRPr lang="en-US" dirty="0"/>
          </a:p>
        </p:txBody>
      </p:sp>
      <p:sp>
        <p:nvSpPr>
          <p:cNvPr id="3" name="Rectangle 2"/>
          <p:cNvSpPr/>
          <p:nvPr/>
        </p:nvSpPr>
        <p:spPr>
          <a:xfrm>
            <a:off x="1104900" y="4324221"/>
            <a:ext cx="8039100" cy="2154436"/>
          </a:xfrm>
          <a:prstGeom prst="rect">
            <a:avLst/>
          </a:prstGeom>
        </p:spPr>
        <p:txBody>
          <a:bodyPr wrap="square">
            <a:spAutoFit/>
          </a:bodyPr>
          <a:lstStyle/>
          <a:p>
            <a:pPr marL="0" marR="0">
              <a:spcBef>
                <a:spcPts val="0"/>
              </a:spcBef>
              <a:spcAft>
                <a:spcPts val="0"/>
              </a:spcAft>
            </a:pPr>
            <a:r>
              <a:rPr lang="en-US" sz="1200" dirty="0">
                <a:solidFill>
                  <a:srgbClr val="888A85"/>
                </a:solidFill>
                <a:latin typeface="Menlo" charset="0"/>
                <a:ea typeface="Times New Roman" charset="0"/>
                <a:cs typeface="Times New Roman" charset="0"/>
              </a:rPr>
              <a:t>// C# Map values</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3364A4"/>
                </a:solidFill>
                <a:latin typeface="Menlo" charset="0"/>
                <a:ea typeface="Times New Roman" charset="0"/>
                <a:cs typeface="Times New Roman" charset="0"/>
              </a:rPr>
              <a:t>Statement</a:t>
            </a:r>
            <a:r>
              <a:rPr lang="en-US" sz="1200" dirty="0">
                <a:solidFill>
                  <a:srgbClr val="222222"/>
                </a:solidFill>
                <a:latin typeface="Menlo" charset="0"/>
                <a:ea typeface="Times New Roman" charset="0"/>
                <a:cs typeface="Times New Roman" charset="0"/>
              </a:rPr>
              <a:t> </a:t>
            </a:r>
            <a:r>
              <a:rPr lang="en-US" sz="1200" dirty="0" err="1">
                <a:solidFill>
                  <a:srgbClr val="222222"/>
                </a:solidFill>
                <a:latin typeface="Menlo" charset="0"/>
                <a:ea typeface="Times New Roman" charset="0"/>
                <a:cs typeface="Times New Roman" charset="0"/>
              </a:rPr>
              <a:t>stmt</a:t>
            </a:r>
            <a:r>
              <a:rPr lang="en-US" sz="1200" dirty="0">
                <a:solidFill>
                  <a:srgbClr val="222222"/>
                </a:solidFill>
                <a:latin typeface="Menlo" charset="0"/>
                <a:ea typeface="Times New Roman" charset="0"/>
                <a:cs typeface="Times New Roman" charset="0"/>
              </a:rPr>
              <a:t> = </a:t>
            </a:r>
            <a:r>
              <a:rPr lang="en-US" sz="1200" dirty="0">
                <a:solidFill>
                  <a:srgbClr val="009695"/>
                </a:solidFill>
                <a:latin typeface="Menlo" charset="0"/>
                <a:ea typeface="Times New Roman" charset="0"/>
                <a:cs typeface="Times New Roman" charset="0"/>
              </a:rPr>
              <a:t>new</a:t>
            </a:r>
            <a:r>
              <a:rPr lang="en-US" sz="1200" dirty="0">
                <a:solidFill>
                  <a:srgbClr val="222222"/>
                </a:solidFill>
                <a:latin typeface="Menlo" charset="0"/>
                <a:ea typeface="Times New Roman" charset="0"/>
                <a:cs typeface="Times New Roman" charset="0"/>
              </a:rPr>
              <a:t> </a:t>
            </a:r>
            <a:r>
              <a:rPr lang="en-US" sz="1200" dirty="0">
                <a:solidFill>
                  <a:srgbClr val="3364A4"/>
                </a:solidFill>
                <a:latin typeface="Menlo" charset="0"/>
                <a:ea typeface="Times New Roman" charset="0"/>
                <a:cs typeface="Times New Roman" charset="0"/>
              </a:rPr>
              <a:t>Statement</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err="1">
                <a:solidFill>
                  <a:srgbClr val="222222"/>
                </a:solidFill>
                <a:latin typeface="Menlo" charset="0"/>
                <a:ea typeface="Times New Roman" charset="0"/>
                <a:cs typeface="Times New Roman" charset="0"/>
              </a:rPr>
              <a:t>stmt.Namespace</a:t>
            </a:r>
            <a:r>
              <a:rPr lang="en-US" sz="1200" dirty="0">
                <a:solidFill>
                  <a:srgbClr val="222222"/>
                </a:solidFill>
                <a:latin typeface="Menlo" charset="0"/>
                <a:ea typeface="Times New Roman" charset="0"/>
                <a:cs typeface="Times New Roman" charset="0"/>
              </a:rPr>
              <a:t> = ns;</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err="1">
                <a:solidFill>
                  <a:srgbClr val="222222"/>
                </a:solidFill>
                <a:latin typeface="Menlo" charset="0"/>
                <a:ea typeface="Times New Roman" charset="0"/>
                <a:cs typeface="Times New Roman" charset="0"/>
              </a:rPr>
              <a:t>stmt.SetName</a:t>
            </a:r>
            <a:r>
              <a:rPr lang="en-US" sz="1200" dirty="0">
                <a:solidFill>
                  <a:srgbClr val="222222"/>
                </a:solidFill>
                <a:latin typeface="Menlo" charset="0"/>
                <a:ea typeface="Times New Roman" charset="0"/>
                <a:cs typeface="Times New Roman" charset="0"/>
              </a:rPr>
              <a:t> = set;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err="1">
                <a:solidFill>
                  <a:srgbClr val="222222"/>
                </a:solidFill>
                <a:latin typeface="Menlo" charset="0"/>
                <a:ea typeface="Times New Roman" charset="0"/>
                <a:cs typeface="Times New Roman" charset="0"/>
              </a:rPr>
              <a:t>stmt.SetFilters</a:t>
            </a:r>
            <a:r>
              <a:rPr lang="en-US" sz="1200" dirty="0">
                <a:solidFill>
                  <a:srgbClr val="222222"/>
                </a:solidFill>
                <a:latin typeface="Menlo" charset="0"/>
                <a:ea typeface="Times New Roman" charset="0"/>
                <a:cs typeface="Times New Roman" charset="0"/>
              </a:rPr>
              <a:t>(</a:t>
            </a:r>
            <a:r>
              <a:rPr lang="en-US" sz="1200" dirty="0" err="1">
                <a:solidFill>
                  <a:srgbClr val="3364A4"/>
                </a:solidFill>
                <a:latin typeface="Menlo" charset="0"/>
                <a:ea typeface="Times New Roman" charset="0"/>
                <a:cs typeface="Times New Roman" charset="0"/>
              </a:rPr>
              <a:t>Filter</a:t>
            </a:r>
            <a:r>
              <a:rPr lang="en-US" sz="1200" dirty="0" err="1">
                <a:solidFill>
                  <a:srgbClr val="222222"/>
                </a:solidFill>
                <a:latin typeface="Menlo" charset="0"/>
                <a:ea typeface="Times New Roman" charset="0"/>
                <a:cs typeface="Times New Roman" charset="0"/>
              </a:rPr>
              <a:t>.Range</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mapBin</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IndexCollectionType</a:t>
            </a:r>
            <a:r>
              <a:rPr lang="en-US" sz="1200" dirty="0" err="1">
                <a:solidFill>
                  <a:srgbClr val="222222"/>
                </a:solidFill>
                <a:latin typeface="Menlo" charset="0"/>
                <a:ea typeface="Times New Roman" charset="0"/>
                <a:cs typeface="Times New Roman" charset="0"/>
              </a:rPr>
              <a:t>.MAPVALUES</a:t>
            </a:r>
            <a:r>
              <a:rPr lang="en-US" sz="1200" dirty="0">
                <a:solidFill>
                  <a:srgbClr val="222222"/>
                </a:solidFill>
                <a:latin typeface="Menlo" charset="0"/>
                <a:ea typeface="Times New Roman" charset="0"/>
                <a:cs typeface="Times New Roman" charset="0"/>
              </a:rPr>
              <a:t>, </a:t>
            </a:r>
            <a:r>
              <a:rPr lang="en-US" sz="1200" dirty="0">
                <a:solidFill>
                  <a:srgbClr val="DB7100"/>
                </a:solidFill>
                <a:latin typeface="Menlo" charset="0"/>
                <a:ea typeface="Times New Roman" charset="0"/>
                <a:cs typeface="Times New Roman" charset="0"/>
              </a:rPr>
              <a:t>300</a:t>
            </a:r>
            <a:r>
              <a:rPr lang="en-US" sz="1200" dirty="0">
                <a:solidFill>
                  <a:srgbClr val="222222"/>
                </a:solidFill>
                <a:latin typeface="Menlo" charset="0"/>
                <a:ea typeface="Times New Roman" charset="0"/>
                <a:cs typeface="Times New Roman" charset="0"/>
              </a:rPr>
              <a:t>, </a:t>
            </a:r>
            <a:r>
              <a:rPr lang="en-US" sz="1200" dirty="0">
                <a:solidFill>
                  <a:srgbClr val="DB7100"/>
                </a:solidFill>
                <a:latin typeface="Menlo" charset="0"/>
                <a:ea typeface="Times New Roman" charset="0"/>
                <a:cs typeface="Times New Roman" charset="0"/>
              </a:rPr>
              <a:t>350</a:t>
            </a:r>
            <a:r>
              <a:rPr lang="en-US" sz="1200" dirty="0">
                <a:solidFill>
                  <a:srgbClr val="222222"/>
                </a:solidFill>
                <a:latin typeface="Menlo" charset="0"/>
                <a:ea typeface="Times New Roman" charset="0"/>
                <a:cs typeface="Times New Roman" charset="0"/>
              </a:rPr>
              <a:t>));</a:t>
            </a:r>
            <a:endParaRPr lang="en-US" sz="1400" dirty="0">
              <a:latin typeface="Calibri" charset="0"/>
              <a:ea typeface="Calibri" charset="0"/>
              <a:cs typeface="Times New Roman" charset="0"/>
            </a:endParaRPr>
          </a:p>
          <a:p>
            <a:pPr marL="0" marR="0">
              <a:spcBef>
                <a:spcPts val="0"/>
              </a:spcBef>
              <a:spcAft>
                <a:spcPts val="0"/>
              </a:spcAft>
            </a:pPr>
            <a:r>
              <a:rPr lang="en-US" sz="1400" dirty="0">
                <a:solidFill>
                  <a:srgbClr val="222222"/>
                </a:solidFill>
                <a:latin typeface="Menlo" charset="0"/>
                <a:ea typeface="Times New Roman" charset="0"/>
                <a:cs typeface="Times New Roman"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3F7F5F"/>
                </a:solidFill>
                <a:latin typeface="Monaco" charset="0"/>
                <a:ea typeface="Calibri" charset="0"/>
                <a:cs typeface="Monaco" charset="0"/>
              </a:rPr>
              <a:t>// Java</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6A3E3E"/>
                </a:solidFill>
                <a:latin typeface="Monaco" charset="0"/>
                <a:ea typeface="Calibri" charset="0"/>
                <a:cs typeface="Monaco" charset="0"/>
              </a:rPr>
              <a:t>stmt</a:t>
            </a:r>
            <a:r>
              <a:rPr lang="en-US" sz="1200" dirty="0">
                <a:solidFill>
                  <a:srgbClr val="000000"/>
                </a:solidFill>
                <a:latin typeface="Monaco" charset="0"/>
                <a:ea typeface="Calibri" charset="0"/>
                <a:cs typeface="Monaco" charset="0"/>
              </a:rPr>
              <a:t> = </a:t>
            </a:r>
            <a:r>
              <a:rPr lang="en-US" sz="1200" b="1" dirty="0">
                <a:solidFill>
                  <a:srgbClr val="7F0055"/>
                </a:solidFill>
                <a:latin typeface="Monaco" charset="0"/>
                <a:ea typeface="Calibri" charset="0"/>
                <a:cs typeface="Monaco" charset="0"/>
              </a:rPr>
              <a:t>new</a:t>
            </a:r>
            <a:r>
              <a:rPr lang="en-US" sz="1200" dirty="0">
                <a:solidFill>
                  <a:srgbClr val="000000"/>
                </a:solidFill>
                <a:latin typeface="Monaco" charset="0"/>
                <a:ea typeface="Calibri" charset="0"/>
                <a:cs typeface="Monaco" charset="0"/>
              </a:rPr>
              <a:t> Statement();</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6A3E3E"/>
                </a:solidFill>
                <a:latin typeface="Monaco" charset="0"/>
                <a:ea typeface="Calibri" charset="0"/>
                <a:cs typeface="Monaco" charset="0"/>
              </a:rPr>
              <a:t>stmt</a:t>
            </a:r>
            <a:r>
              <a:rPr lang="en-US" sz="1200" dirty="0" err="1">
                <a:solidFill>
                  <a:srgbClr val="000000"/>
                </a:solidFill>
                <a:latin typeface="Monaco" charset="0"/>
                <a:ea typeface="Calibri" charset="0"/>
                <a:cs typeface="Monaco" charset="0"/>
              </a:rPr>
              <a:t>.setNamespace</a:t>
            </a:r>
            <a:r>
              <a:rPr lang="en-US" sz="1200" dirty="0">
                <a:solidFill>
                  <a:srgbClr val="000000"/>
                </a:solidFill>
                <a:latin typeface="Monaco" charset="0"/>
                <a:ea typeface="Calibri" charset="0"/>
                <a:cs typeface="Monaco" charset="0"/>
              </a:rPr>
              <a:t>(</a:t>
            </a:r>
            <a:r>
              <a:rPr lang="en-US" sz="1200" dirty="0">
                <a:solidFill>
                  <a:srgbClr val="0000C0"/>
                </a:solidFill>
                <a:latin typeface="Monaco" charset="0"/>
                <a:ea typeface="Calibri" charset="0"/>
                <a:cs typeface="Monaco" charset="0"/>
              </a:rPr>
              <a:t>ns</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6A3E3E"/>
                </a:solidFill>
                <a:latin typeface="Monaco" charset="0"/>
                <a:ea typeface="Calibri" charset="0"/>
                <a:cs typeface="Monaco" charset="0"/>
              </a:rPr>
              <a:t>stmt</a:t>
            </a:r>
            <a:r>
              <a:rPr lang="en-US" sz="1200" dirty="0" err="1">
                <a:solidFill>
                  <a:srgbClr val="000000"/>
                </a:solidFill>
                <a:latin typeface="Monaco" charset="0"/>
                <a:ea typeface="Calibri" charset="0"/>
                <a:cs typeface="Monaco" charset="0"/>
              </a:rPr>
              <a:t>.setSetName</a:t>
            </a:r>
            <a:r>
              <a:rPr lang="en-US" sz="1200" dirty="0">
                <a:solidFill>
                  <a:srgbClr val="000000"/>
                </a:solidFill>
                <a:latin typeface="Monaco" charset="0"/>
                <a:ea typeface="Calibri" charset="0"/>
                <a:cs typeface="Monaco" charset="0"/>
              </a:rPr>
              <a:t>(</a:t>
            </a:r>
            <a:r>
              <a:rPr lang="en-US" sz="1200" dirty="0">
                <a:solidFill>
                  <a:srgbClr val="0000C0"/>
                </a:solidFill>
                <a:latin typeface="Monaco" charset="0"/>
                <a:ea typeface="Calibri" charset="0"/>
                <a:cs typeface="Monaco" charset="0"/>
              </a:rPr>
              <a:t>set</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6A3E3E"/>
                </a:solidFill>
                <a:latin typeface="Monaco" charset="0"/>
                <a:ea typeface="Calibri" charset="0"/>
                <a:cs typeface="Monaco" charset="0"/>
              </a:rPr>
              <a:t>stmt</a:t>
            </a:r>
            <a:r>
              <a:rPr lang="en-US" sz="1200" dirty="0" err="1">
                <a:solidFill>
                  <a:srgbClr val="000000"/>
                </a:solidFill>
                <a:latin typeface="Monaco" charset="0"/>
                <a:ea typeface="Calibri" charset="0"/>
                <a:cs typeface="Monaco" charset="0"/>
              </a:rPr>
              <a:t>.setFilters</a:t>
            </a:r>
            <a:r>
              <a:rPr lang="en-US" sz="1200" dirty="0">
                <a:solidFill>
                  <a:srgbClr val="000000"/>
                </a:solidFill>
                <a:latin typeface="Monaco" charset="0"/>
                <a:ea typeface="Calibri" charset="0"/>
                <a:cs typeface="Monaco" charset="0"/>
              </a:rPr>
              <a:t>(</a:t>
            </a:r>
            <a:r>
              <a:rPr lang="en-US" sz="1200" dirty="0" err="1">
                <a:solidFill>
                  <a:srgbClr val="000000"/>
                </a:solidFill>
                <a:latin typeface="Monaco" charset="0"/>
                <a:ea typeface="Calibri" charset="0"/>
                <a:cs typeface="Monaco" charset="0"/>
              </a:rPr>
              <a:t>Filter.</a:t>
            </a:r>
            <a:r>
              <a:rPr lang="en-US" sz="1200" i="1" dirty="0" err="1">
                <a:solidFill>
                  <a:srgbClr val="000000"/>
                </a:solidFill>
                <a:latin typeface="Monaco" charset="0"/>
                <a:ea typeface="Calibri" charset="0"/>
                <a:cs typeface="Monaco" charset="0"/>
              </a:rPr>
              <a:t>contains</a:t>
            </a:r>
            <a:r>
              <a:rPr lang="en-US" sz="1200" dirty="0">
                <a:solidFill>
                  <a:srgbClr val="000000"/>
                </a:solidFill>
                <a:latin typeface="Monaco" charset="0"/>
                <a:ea typeface="Calibri" charset="0"/>
                <a:cs typeface="Monaco" charset="0"/>
              </a:rPr>
              <a:t>(</a:t>
            </a:r>
            <a:r>
              <a:rPr lang="en-US" sz="1200" dirty="0" err="1">
                <a:solidFill>
                  <a:srgbClr val="0000C0"/>
                </a:solidFill>
                <a:latin typeface="Monaco" charset="0"/>
                <a:ea typeface="Calibri" charset="0"/>
                <a:cs typeface="Monaco" charset="0"/>
              </a:rPr>
              <a:t>mapBin</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IndexCollectionType.</a:t>
            </a:r>
            <a:r>
              <a:rPr lang="en-US" sz="1200" b="1" i="1" dirty="0" err="1">
                <a:solidFill>
                  <a:srgbClr val="0000C0"/>
                </a:solidFill>
                <a:latin typeface="Monaco" charset="0"/>
                <a:ea typeface="Calibri" charset="0"/>
                <a:cs typeface="Monaco" charset="0"/>
              </a:rPr>
              <a:t>MAPKEYS</a:t>
            </a:r>
            <a:r>
              <a:rPr lang="en-US" sz="1200" dirty="0">
                <a:solidFill>
                  <a:srgbClr val="000000"/>
                </a:solidFill>
                <a:latin typeface="Monaco" charset="0"/>
                <a:ea typeface="Calibri" charset="0"/>
                <a:cs typeface="Monaco" charset="0"/>
              </a:rPr>
              <a:t>, </a:t>
            </a:r>
            <a:r>
              <a:rPr lang="en-US" sz="1200" dirty="0">
                <a:solidFill>
                  <a:srgbClr val="2A00FF"/>
                </a:solidFill>
                <a:latin typeface="Monaco" charset="0"/>
                <a:ea typeface="Calibri" charset="0"/>
                <a:cs typeface="Monaco" charset="0"/>
              </a:rPr>
              <a:t>"dogs7"</a:t>
            </a:r>
            <a:r>
              <a:rPr lang="en-US" sz="1200" dirty="0">
                <a:solidFill>
                  <a:srgbClr val="000000"/>
                </a:solidFill>
                <a:latin typeface="Monaco" charset="0"/>
                <a:ea typeface="Calibri" charset="0"/>
                <a:cs typeface="Monaco" charset="0"/>
              </a:rPr>
              <a:t>));</a:t>
            </a:r>
            <a:endParaRPr lang="en-US" sz="1400" dirty="0">
              <a:effectLst/>
              <a:latin typeface="Calibri" charset="0"/>
              <a:ea typeface="Calibri" charset="0"/>
              <a:cs typeface="Times New Roman" charset="0"/>
            </a:endParaRPr>
          </a:p>
        </p:txBody>
      </p:sp>
    </p:spTree>
    <p:extLst>
      <p:ext uri="{BB962C8B-B14F-4D97-AF65-F5344CB8AC3E}">
        <p14:creationId xmlns:p14="http://schemas.microsoft.com/office/powerpoint/2010/main" val="722487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results</a:t>
            </a:r>
            <a:endParaRPr lang="en-US" dirty="0"/>
          </a:p>
        </p:txBody>
      </p:sp>
      <p:sp>
        <p:nvSpPr>
          <p:cNvPr id="3" name="Text Placeholder 2"/>
          <p:cNvSpPr>
            <a:spLocks noGrp="1"/>
          </p:cNvSpPr>
          <p:nvPr>
            <p:ph type="body" sz="quarter" idx="15"/>
          </p:nvPr>
        </p:nvSpPr>
        <p:spPr>
          <a:xfrm>
            <a:off x="273084" y="1231330"/>
            <a:ext cx="7899740" cy="1039729"/>
          </a:xfrm>
        </p:spPr>
        <p:txBody>
          <a:bodyPr/>
          <a:lstStyle/>
          <a:p>
            <a:pPr marL="0" indent="0">
              <a:buNone/>
            </a:pPr>
            <a:r>
              <a:rPr lang="en-US"/>
              <a:t>You process the </a:t>
            </a:r>
            <a:r>
              <a:rPr lang="en-US" dirty="0"/>
              <a:t>results </a:t>
            </a:r>
            <a:r>
              <a:rPr lang="en-US"/>
              <a:t>of your query </a:t>
            </a:r>
            <a:r>
              <a:rPr lang="en-US" dirty="0"/>
              <a:t>by </a:t>
            </a:r>
            <a:r>
              <a:rPr lang="en-US" b="1" dirty="0">
                <a:solidFill>
                  <a:srgbClr val="0000FF"/>
                </a:solidFill>
              </a:rPr>
              <a:t>iterating</a:t>
            </a:r>
            <a:r>
              <a:rPr lang="en-US" dirty="0"/>
              <a:t> through the </a:t>
            </a:r>
            <a:r>
              <a:rPr lang="en-US" b="1" dirty="0">
                <a:solidFill>
                  <a:srgbClr val="0000FF"/>
                </a:solidFill>
              </a:rPr>
              <a:t>RecordSet</a:t>
            </a:r>
            <a:r>
              <a:rPr lang="en-US" dirty="0"/>
              <a:t>. </a:t>
            </a:r>
          </a:p>
          <a:p>
            <a:pPr marL="0" indent="0">
              <a:buNone/>
            </a:pPr>
            <a:endParaRPr lang="en-US" dirty="0"/>
          </a:p>
        </p:txBody>
      </p:sp>
      <p:graphicFrame>
        <p:nvGraphicFramePr>
          <p:cNvPr id="4" name="Object 3"/>
          <p:cNvGraphicFramePr>
            <a:graphicFrameLocks noChangeAspect="1"/>
          </p:cNvGraphicFramePr>
          <p:nvPr>
            <p:extLst/>
          </p:nvPr>
        </p:nvGraphicFramePr>
        <p:xfrm>
          <a:off x="3968376" y="2521696"/>
          <a:ext cx="8229600" cy="1485900"/>
        </p:xfrm>
        <a:graphic>
          <a:graphicData uri="http://schemas.openxmlformats.org/presentationml/2006/ole">
            <mc:AlternateContent xmlns:mc="http://schemas.openxmlformats.org/markup-compatibility/2006">
              <mc:Choice xmlns:v="urn:schemas-microsoft-com:vml" Requires="v">
                <p:oleObj spid="_x0000_s10360" name="Document" r:id="rId5" imgW="8229600" imgH="1485900" progId="Word.Document.12">
                  <p:embed/>
                </p:oleObj>
              </mc:Choice>
              <mc:Fallback>
                <p:oleObj name="Document" r:id="rId5" imgW="8229600" imgH="1485900" progId="Word.Document.12">
                  <p:embed/>
                  <p:pic>
                    <p:nvPicPr>
                      <p:cNvPr id="0" name=""/>
                      <p:cNvPicPr/>
                      <p:nvPr/>
                    </p:nvPicPr>
                    <p:blipFill>
                      <a:blip r:embed="rId6"/>
                      <a:stretch>
                        <a:fillRect/>
                      </a:stretch>
                    </p:blipFill>
                    <p:spPr>
                      <a:xfrm>
                        <a:off x="3968376" y="2521696"/>
                        <a:ext cx="8229600" cy="1485900"/>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3968377" y="4284009"/>
          <a:ext cx="8229600" cy="1308100"/>
        </p:xfrm>
        <a:graphic>
          <a:graphicData uri="http://schemas.openxmlformats.org/presentationml/2006/ole">
            <mc:AlternateContent xmlns:mc="http://schemas.openxmlformats.org/markup-compatibility/2006">
              <mc:Choice xmlns:v="urn:schemas-microsoft-com:vml" Requires="v">
                <p:oleObj spid="_x0000_s10361" name="Document" r:id="rId8" imgW="8229600" imgH="1308100" progId="Word.Document.12">
                  <p:embed/>
                </p:oleObj>
              </mc:Choice>
              <mc:Fallback>
                <p:oleObj name="Document" r:id="rId8" imgW="8229600" imgH="1308100" progId="Word.Document.12">
                  <p:embed/>
                  <p:pic>
                    <p:nvPicPr>
                      <p:cNvPr id="0" name=""/>
                      <p:cNvPicPr/>
                      <p:nvPr/>
                    </p:nvPicPr>
                    <p:blipFill>
                      <a:blip r:embed="rId9"/>
                      <a:stretch>
                        <a:fillRect/>
                      </a:stretch>
                    </p:blipFill>
                    <p:spPr>
                      <a:xfrm>
                        <a:off x="3968377" y="4284009"/>
                        <a:ext cx="8229600" cy="1308100"/>
                      </a:xfrm>
                      <a:prstGeom prst="rect">
                        <a:avLst/>
                      </a:prstGeom>
                    </p:spPr>
                  </p:pic>
                </p:oleObj>
              </mc:Fallback>
            </mc:AlternateContent>
          </a:graphicData>
        </a:graphic>
      </p:graphicFrame>
      <p:sp>
        <p:nvSpPr>
          <p:cNvPr id="6" name="Text Placeholder 2"/>
          <p:cNvSpPr txBox="1">
            <a:spLocks/>
          </p:cNvSpPr>
          <p:nvPr/>
        </p:nvSpPr>
        <p:spPr>
          <a:xfrm>
            <a:off x="365720" y="2280201"/>
            <a:ext cx="3444280" cy="3531917"/>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100000"/>
              <a:buFont typeface="Lucida Grande"/>
              <a:buChar char="■"/>
              <a:tabLst/>
              <a:defRPr sz="2400" b="0" i="0" kern="1200" baseline="0">
                <a:solidFill>
                  <a:schemeClr val="accent3"/>
                </a:solidFill>
                <a:latin typeface="Arial Narrow"/>
                <a:ea typeface="MS PGothic" pitchFamily="34" charset="-128"/>
                <a:cs typeface="Arial Narrow"/>
              </a:defRPr>
            </a:lvl1pPr>
            <a:lvl2pPr marL="628650" indent="-171450" algn="l" defTabSz="457200" rtl="0" eaLnBrk="0" fontAlgn="base" hangingPunct="0">
              <a:spcBef>
                <a:spcPct val="20000"/>
              </a:spcBef>
              <a:spcAft>
                <a:spcPct val="0"/>
              </a:spcAft>
              <a:buClr>
                <a:schemeClr val="bg1">
                  <a:lumMod val="65000"/>
                </a:schemeClr>
              </a:buClr>
              <a:buSzPct val="100000"/>
              <a:buFont typeface="Lucida Grande"/>
              <a:buChar char="■"/>
              <a:defRPr sz="2000" b="0" i="0" kern="1200" baseline="0">
                <a:solidFill>
                  <a:schemeClr val="accent3"/>
                </a:solidFill>
                <a:latin typeface="Arial Narrow"/>
                <a:ea typeface="MS PGothic" pitchFamily="34" charset="-128"/>
                <a:cs typeface="Arial Narrow"/>
              </a:defRPr>
            </a:lvl2pPr>
            <a:lvl3pPr marL="1092200" indent="-177800" algn="l" defTabSz="457200" rtl="0" eaLnBrk="0" fontAlgn="base" hangingPunct="0">
              <a:spcBef>
                <a:spcPct val="20000"/>
              </a:spcBef>
              <a:spcAft>
                <a:spcPct val="0"/>
              </a:spcAft>
              <a:buClr>
                <a:schemeClr val="bg1">
                  <a:lumMod val="65000"/>
                </a:schemeClr>
              </a:buClr>
              <a:buSzPct val="100000"/>
              <a:buFont typeface="Lucida Grande"/>
              <a:buChar char="■"/>
              <a:defRPr sz="1800" b="0" i="0" kern="1200" baseline="0">
                <a:solidFill>
                  <a:schemeClr val="accent3"/>
                </a:solidFill>
                <a:latin typeface="Arial Narrow"/>
                <a:ea typeface="MS PGothic" pitchFamily="34" charset="-128"/>
                <a:cs typeface="Arial Narrow"/>
              </a:defRPr>
            </a:lvl3pPr>
            <a:lvl4pPr marL="1487488" indent="-115888" algn="l" defTabSz="457200" rtl="0" eaLnBrk="0" fontAlgn="base" hangingPunct="0">
              <a:spcBef>
                <a:spcPct val="20000"/>
              </a:spcBef>
              <a:spcAft>
                <a:spcPct val="0"/>
              </a:spcAft>
              <a:buClr>
                <a:schemeClr val="bg1">
                  <a:lumMod val="65000"/>
                </a:schemeClr>
              </a:buClr>
              <a:buSzPct val="100000"/>
              <a:buFont typeface="Lucida Grande"/>
              <a:buChar char="■"/>
              <a:defRPr sz="1400" b="0" i="0" kern="1200">
                <a:solidFill>
                  <a:schemeClr val="accent3"/>
                </a:solidFill>
                <a:latin typeface="Arial Narrow"/>
                <a:ea typeface="MS PGothic" pitchFamily="34" charset="-128"/>
                <a:cs typeface="Arial Narrow"/>
              </a:defRPr>
            </a:lvl4pPr>
            <a:lvl5pPr marL="1947863" indent="-119063" algn="l" defTabSz="457200" rtl="0" eaLnBrk="0" fontAlgn="base" hangingPunct="0">
              <a:spcBef>
                <a:spcPct val="20000"/>
              </a:spcBef>
              <a:spcAft>
                <a:spcPct val="0"/>
              </a:spcAft>
              <a:buClr>
                <a:schemeClr val="bg1">
                  <a:lumMod val="65000"/>
                </a:schemeClr>
              </a:buClr>
              <a:buSzPct val="100000"/>
              <a:buFont typeface="Lucida Grande"/>
              <a:buChar char="■"/>
              <a:defRPr sz="1200" b="0" i="0" kern="1200" baseline="0">
                <a:solidFill>
                  <a:schemeClr val="accent3"/>
                </a:solidFill>
                <a:latin typeface="Arial Narrow"/>
                <a:ea typeface="MS PGothic" pitchFamily="34" charset="-128"/>
                <a:cs typeface="Arial Narrow"/>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n</a:t>
            </a:r>
            <a:r>
              <a:rPr lang="en-US" b="1" dirty="0" smtClean="0"/>
              <a:t>ext() </a:t>
            </a:r>
            <a:r>
              <a:rPr lang="en-US" dirty="0" smtClean="0"/>
              <a:t>fetches the next </a:t>
            </a:r>
            <a:r>
              <a:rPr lang="en-US" dirty="0" smtClean="0">
                <a:solidFill>
                  <a:srgbClr val="0000FF"/>
                </a:solidFill>
              </a:rPr>
              <a:t>element</a:t>
            </a:r>
            <a:r>
              <a:rPr lang="en-US" dirty="0" smtClean="0"/>
              <a:t> and will block until one is available</a:t>
            </a:r>
          </a:p>
          <a:p>
            <a:r>
              <a:rPr lang="en-US" b="1" dirty="0" smtClean="0"/>
              <a:t>getRecord() or Record </a:t>
            </a:r>
            <a:r>
              <a:rPr lang="en-US" dirty="0" smtClean="0"/>
              <a:t>returns the </a:t>
            </a:r>
            <a:r>
              <a:rPr lang="en-US" b="1" dirty="0" smtClean="0">
                <a:solidFill>
                  <a:srgbClr val="0000FF"/>
                </a:solidFill>
              </a:rPr>
              <a:t>Record</a:t>
            </a:r>
            <a:r>
              <a:rPr lang="en-US" dirty="0" smtClean="0"/>
              <a:t> from the </a:t>
            </a:r>
            <a:r>
              <a:rPr lang="en-US" dirty="0"/>
              <a:t>current</a:t>
            </a:r>
            <a:r>
              <a:rPr lang="en-US" dirty="0" smtClean="0"/>
              <a:t> element</a:t>
            </a:r>
          </a:p>
          <a:p>
            <a:r>
              <a:rPr lang="en-US" b="1" dirty="0" smtClean="0"/>
              <a:t>getKey() or Key </a:t>
            </a:r>
            <a:r>
              <a:rPr lang="en-US" dirty="0" smtClean="0"/>
              <a:t>returns the </a:t>
            </a:r>
            <a:r>
              <a:rPr lang="en-US" b="1" dirty="0" smtClean="0">
                <a:solidFill>
                  <a:srgbClr val="0000FF"/>
                </a:solidFill>
              </a:rPr>
              <a:t>Key</a:t>
            </a:r>
            <a:r>
              <a:rPr lang="en-US" dirty="0" smtClean="0"/>
              <a:t> from the current element</a:t>
            </a:r>
          </a:p>
          <a:p>
            <a:endParaRPr lang="en-US" dirty="0"/>
          </a:p>
          <a:p>
            <a:pPr marL="0" indent="0">
              <a:buFont typeface="Lucida Grande"/>
              <a:buNone/>
            </a:pPr>
            <a:endParaRPr lang="en-US" dirty="0"/>
          </a:p>
        </p:txBody>
      </p:sp>
      <p:sp>
        <p:nvSpPr>
          <p:cNvPr id="7" name="Text Placeholder 2"/>
          <p:cNvSpPr txBox="1">
            <a:spLocks/>
          </p:cNvSpPr>
          <p:nvPr/>
        </p:nvSpPr>
        <p:spPr>
          <a:xfrm>
            <a:off x="801784" y="5924994"/>
            <a:ext cx="7899740" cy="708034"/>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100000"/>
              <a:buFont typeface="Lucida Grande"/>
              <a:buChar char="■"/>
              <a:tabLst/>
              <a:defRPr sz="2400" b="0" i="0" kern="1200" baseline="0">
                <a:solidFill>
                  <a:schemeClr val="accent3"/>
                </a:solidFill>
                <a:latin typeface="Arial Narrow"/>
                <a:ea typeface="MS PGothic" pitchFamily="34" charset="-128"/>
                <a:cs typeface="Arial Narrow"/>
              </a:defRPr>
            </a:lvl1pPr>
            <a:lvl2pPr marL="628650" indent="-171450" algn="l" defTabSz="457200" rtl="0" eaLnBrk="0" fontAlgn="base" hangingPunct="0">
              <a:spcBef>
                <a:spcPct val="20000"/>
              </a:spcBef>
              <a:spcAft>
                <a:spcPct val="0"/>
              </a:spcAft>
              <a:buClr>
                <a:schemeClr val="bg1">
                  <a:lumMod val="65000"/>
                </a:schemeClr>
              </a:buClr>
              <a:buSzPct val="100000"/>
              <a:buFont typeface="Lucida Grande"/>
              <a:buChar char="■"/>
              <a:defRPr sz="2000" b="0" i="0" kern="1200" baseline="0">
                <a:solidFill>
                  <a:schemeClr val="accent3"/>
                </a:solidFill>
                <a:latin typeface="Arial Narrow"/>
                <a:ea typeface="MS PGothic" pitchFamily="34" charset="-128"/>
                <a:cs typeface="Arial Narrow"/>
              </a:defRPr>
            </a:lvl2pPr>
            <a:lvl3pPr marL="1092200" indent="-177800" algn="l" defTabSz="457200" rtl="0" eaLnBrk="0" fontAlgn="base" hangingPunct="0">
              <a:spcBef>
                <a:spcPct val="20000"/>
              </a:spcBef>
              <a:spcAft>
                <a:spcPct val="0"/>
              </a:spcAft>
              <a:buClr>
                <a:schemeClr val="bg1">
                  <a:lumMod val="65000"/>
                </a:schemeClr>
              </a:buClr>
              <a:buSzPct val="100000"/>
              <a:buFont typeface="Lucida Grande"/>
              <a:buChar char="■"/>
              <a:defRPr sz="1800" b="0" i="0" kern="1200" baseline="0">
                <a:solidFill>
                  <a:schemeClr val="accent3"/>
                </a:solidFill>
                <a:latin typeface="Arial Narrow"/>
                <a:ea typeface="MS PGothic" pitchFamily="34" charset="-128"/>
                <a:cs typeface="Arial Narrow"/>
              </a:defRPr>
            </a:lvl3pPr>
            <a:lvl4pPr marL="1487488" indent="-115888" algn="l" defTabSz="457200" rtl="0" eaLnBrk="0" fontAlgn="base" hangingPunct="0">
              <a:spcBef>
                <a:spcPct val="20000"/>
              </a:spcBef>
              <a:spcAft>
                <a:spcPct val="0"/>
              </a:spcAft>
              <a:buClr>
                <a:schemeClr val="bg1">
                  <a:lumMod val="65000"/>
                </a:schemeClr>
              </a:buClr>
              <a:buSzPct val="100000"/>
              <a:buFont typeface="Lucida Grande"/>
              <a:buChar char="■"/>
              <a:defRPr sz="1400" b="0" i="0" kern="1200">
                <a:solidFill>
                  <a:schemeClr val="accent3"/>
                </a:solidFill>
                <a:latin typeface="Arial Narrow"/>
                <a:ea typeface="MS PGothic" pitchFamily="34" charset="-128"/>
                <a:cs typeface="Arial Narrow"/>
              </a:defRPr>
            </a:lvl4pPr>
            <a:lvl5pPr marL="1947863" indent="-119063" algn="l" defTabSz="457200" rtl="0" eaLnBrk="0" fontAlgn="base" hangingPunct="0">
              <a:spcBef>
                <a:spcPct val="20000"/>
              </a:spcBef>
              <a:spcAft>
                <a:spcPct val="0"/>
              </a:spcAft>
              <a:buClr>
                <a:schemeClr val="bg1">
                  <a:lumMod val="65000"/>
                </a:schemeClr>
              </a:buClr>
              <a:buSzPct val="100000"/>
              <a:buFont typeface="Lucida Grande"/>
              <a:buChar char="■"/>
              <a:defRPr sz="1200" b="0" i="0" kern="1200" baseline="0">
                <a:solidFill>
                  <a:schemeClr val="accent3"/>
                </a:solidFill>
                <a:latin typeface="Arial Narrow"/>
                <a:ea typeface="MS PGothic" pitchFamily="34" charset="-128"/>
                <a:cs typeface="Arial Narrow"/>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Lucida Grande"/>
              <a:buNone/>
            </a:pPr>
            <a:r>
              <a:rPr lang="en-US" dirty="0" smtClean="0"/>
              <a:t>Remember to close the </a:t>
            </a:r>
            <a:r>
              <a:rPr lang="en-US" b="1" dirty="0" smtClean="0">
                <a:solidFill>
                  <a:srgbClr val="0000FF"/>
                </a:solidFill>
              </a:rPr>
              <a:t>RecordSet</a:t>
            </a:r>
          </a:p>
          <a:p>
            <a:pPr marL="0" indent="0" algn="ctr">
              <a:buFont typeface="Lucida Grande"/>
              <a:buNone/>
            </a:pPr>
            <a:endParaRPr lang="en-US" dirty="0"/>
          </a:p>
        </p:txBody>
      </p:sp>
    </p:spTree>
    <p:extLst>
      <p:ext uri="{BB962C8B-B14F-4D97-AF65-F5344CB8AC3E}">
        <p14:creationId xmlns:p14="http://schemas.microsoft.com/office/powerpoint/2010/main" val="251443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Maps</a:t>
            </a:r>
            <a:endParaRPr lang="en-US" dirty="0"/>
          </a:p>
        </p:txBody>
      </p:sp>
    </p:spTree>
    <p:extLst>
      <p:ext uri="{BB962C8B-B14F-4D97-AF65-F5344CB8AC3E}">
        <p14:creationId xmlns:p14="http://schemas.microsoft.com/office/powerpoint/2010/main" val="886111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and Answers</a:t>
            </a:r>
            <a:endParaRPr lang="en-US" dirty="0"/>
          </a:p>
        </p:txBody>
      </p:sp>
      <p:sp>
        <p:nvSpPr>
          <p:cNvPr id="3" name="Text Placeholder 2"/>
          <p:cNvSpPr>
            <a:spLocks noGrp="1"/>
          </p:cNvSpPr>
          <p:nvPr>
            <p:ph type="body" sz="quarter" idx="15"/>
          </p:nvPr>
        </p:nvSpPr>
        <p:spPr/>
        <p:txBody>
          <a:bodyPr/>
          <a:lstStyle/>
          <a:p>
            <a:r>
              <a:rPr lang="en-US" dirty="0" smtClean="0"/>
              <a:t>Directory layout</a:t>
            </a:r>
          </a:p>
          <a:p>
            <a:pPr lvl="1"/>
            <a:r>
              <a:rPr lang="en-US" dirty="0" err="1" smtClean="0"/>
              <a:t>csharp</a:t>
            </a:r>
            <a:endParaRPr lang="en-US" dirty="0" smtClean="0"/>
          </a:p>
          <a:p>
            <a:pPr lvl="2"/>
            <a:r>
              <a:rPr lang="en-US" dirty="0"/>
              <a:t>a</a:t>
            </a:r>
            <a:r>
              <a:rPr lang="en-US" dirty="0" smtClean="0"/>
              <a:t>nswers</a:t>
            </a:r>
          </a:p>
          <a:p>
            <a:pPr lvl="2"/>
            <a:r>
              <a:rPr lang="en-US" dirty="0" smtClean="0"/>
              <a:t>exercises</a:t>
            </a:r>
          </a:p>
          <a:p>
            <a:pPr lvl="1"/>
            <a:r>
              <a:rPr lang="en-US" dirty="0" smtClean="0"/>
              <a:t>Java</a:t>
            </a:r>
          </a:p>
          <a:p>
            <a:pPr lvl="2"/>
            <a:r>
              <a:rPr lang="en-US" dirty="0"/>
              <a:t>a</a:t>
            </a:r>
            <a:r>
              <a:rPr lang="en-US" dirty="0" smtClean="0"/>
              <a:t>nswers</a:t>
            </a:r>
          </a:p>
          <a:p>
            <a:pPr lvl="2"/>
            <a:r>
              <a:rPr lang="en-US" dirty="0" smtClean="0"/>
              <a:t>exercises</a:t>
            </a:r>
          </a:p>
          <a:p>
            <a:endParaRPr lang="en-US" dirty="0" smtClean="0"/>
          </a:p>
          <a:p>
            <a:r>
              <a:rPr lang="en-US" dirty="0" smtClean="0"/>
              <a:t>Java: Maven project</a:t>
            </a:r>
          </a:p>
          <a:p>
            <a:r>
              <a:rPr lang="en-US" dirty="0" smtClean="0"/>
              <a:t>C#: Visual studio (and </a:t>
            </a:r>
            <a:r>
              <a:rPr lang="en-US" dirty="0" err="1" smtClean="0"/>
              <a:t>Xamarin</a:t>
            </a:r>
            <a:r>
              <a:rPr lang="en-US" dirty="0" smtClean="0"/>
              <a:t>) solution</a:t>
            </a:r>
            <a:endParaRPr lang="en-US" dirty="0"/>
          </a:p>
        </p:txBody>
      </p:sp>
    </p:spTree>
    <p:extLst>
      <p:ext uri="{BB962C8B-B14F-4D97-AF65-F5344CB8AC3E}">
        <p14:creationId xmlns:p14="http://schemas.microsoft.com/office/powerpoint/2010/main" val="2053091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Maps</a:t>
            </a:r>
            <a:endParaRPr lang="en-US" dirty="0"/>
          </a:p>
        </p:txBody>
      </p:sp>
      <p:sp>
        <p:nvSpPr>
          <p:cNvPr id="3" name="Text Placeholder 2"/>
          <p:cNvSpPr>
            <a:spLocks noGrp="1"/>
          </p:cNvSpPr>
          <p:nvPr>
            <p:ph type="body" sz="quarter" idx="15"/>
          </p:nvPr>
        </p:nvSpPr>
        <p:spPr>
          <a:xfrm>
            <a:off x="262374" y="939830"/>
            <a:ext cx="8195826" cy="894079"/>
          </a:xfrm>
        </p:spPr>
        <p:txBody>
          <a:bodyPr>
            <a:normAutofit fontScale="85000" lnSpcReduction="10000"/>
          </a:bodyPr>
          <a:lstStyle/>
          <a:p>
            <a:pPr marL="0" indent="0">
              <a:buNone/>
            </a:pPr>
            <a:r>
              <a:rPr lang="en-US" sz="2000" dirty="0" smtClean="0"/>
              <a:t>Find the </a:t>
            </a:r>
            <a:r>
              <a:rPr lang="en-US" sz="2000" smtClean="0"/>
              <a:t>MapsExercises.java</a:t>
            </a:r>
            <a:r>
              <a:rPr lang="en-US" sz="2000" dirty="0" smtClean="0"/>
              <a:t> </a:t>
            </a:r>
            <a:r>
              <a:rPr lang="en-US" sz="2000" dirty="0" smtClean="0"/>
              <a:t>file in the exercises directory. Replace the TODOs with working code</a:t>
            </a:r>
          </a:p>
          <a:p>
            <a:pPr marL="0" indent="0">
              <a:buNone/>
            </a:pPr>
            <a:r>
              <a:rPr lang="en-US" sz="2000" dirty="0" smtClean="0"/>
              <a:t/>
            </a:r>
            <a:br>
              <a:rPr lang="en-US" sz="2000" dirty="0" smtClean="0"/>
            </a:br>
            <a:endParaRPr lang="en-US" sz="2000" dirty="0"/>
          </a:p>
        </p:txBody>
      </p:sp>
      <p:sp>
        <p:nvSpPr>
          <p:cNvPr id="4" name="Rectangle 3"/>
          <p:cNvSpPr/>
          <p:nvPr/>
        </p:nvSpPr>
        <p:spPr>
          <a:xfrm>
            <a:off x="564864" y="1649243"/>
            <a:ext cx="4458272" cy="369332"/>
          </a:xfrm>
          <a:prstGeom prst="rect">
            <a:avLst/>
          </a:prstGeom>
        </p:spPr>
        <p:txBody>
          <a:bodyPr wrap="none">
            <a:spAutoFit/>
          </a:bodyPr>
          <a:lstStyle/>
          <a:p>
            <a:r>
              <a:rPr lang="en-US">
                <a:solidFill>
                  <a:srgbClr val="3F7F5F"/>
                </a:solidFill>
                <a:highlight>
                  <a:srgbClr val="E8F2FE"/>
                </a:highlight>
                <a:latin typeface="Monaco" charset="0"/>
              </a:rPr>
              <a:t>// </a:t>
            </a:r>
            <a:r>
              <a:rPr lang="en-US" b="1">
                <a:solidFill>
                  <a:srgbClr val="7F9FBF"/>
                </a:solidFill>
                <a:highlight>
                  <a:srgbClr val="E8F2FE"/>
                </a:highlight>
                <a:latin typeface="Monaco" charset="0"/>
              </a:rPr>
              <a:t>TODO</a:t>
            </a:r>
            <a:r>
              <a:rPr lang="en-US" b="1">
                <a:solidFill>
                  <a:srgbClr val="3F7F5F"/>
                </a:solidFill>
                <a:highlight>
                  <a:srgbClr val="E8F2FE"/>
                </a:highlight>
                <a:latin typeface="Monaco" charset="0"/>
              </a:rPr>
              <a:t> save a map to </a:t>
            </a:r>
            <a:r>
              <a:rPr lang="en-US" b="1" u="sng">
                <a:solidFill>
                  <a:srgbClr val="3F7F5F"/>
                </a:solidFill>
                <a:highlight>
                  <a:srgbClr val="E8F2FE"/>
                </a:highlight>
                <a:latin typeface="Monaco" charset="0"/>
              </a:rPr>
              <a:t>Aerospike</a:t>
            </a:r>
            <a:endParaRPr lang="en-US"/>
          </a:p>
        </p:txBody>
      </p:sp>
      <p:sp>
        <p:nvSpPr>
          <p:cNvPr id="10" name="Rectangle 9"/>
          <p:cNvSpPr/>
          <p:nvPr/>
        </p:nvSpPr>
        <p:spPr>
          <a:xfrm>
            <a:off x="564864" y="2381739"/>
            <a:ext cx="5645436" cy="369332"/>
          </a:xfrm>
          <a:prstGeom prst="rect">
            <a:avLst/>
          </a:prstGeom>
        </p:spPr>
        <p:txBody>
          <a:bodyPr wrap="square">
            <a:spAutoFit/>
          </a:bodyPr>
          <a:lstStyle/>
          <a:p>
            <a:r>
              <a:rPr lang="en-US">
                <a:solidFill>
                  <a:srgbClr val="3F7F5F"/>
                </a:solidFill>
                <a:highlight>
                  <a:srgbClr val="E8F2FE"/>
                </a:highlight>
                <a:latin typeface="Monaco" charset="0"/>
              </a:rPr>
              <a:t>// </a:t>
            </a:r>
            <a:r>
              <a:rPr lang="en-US" b="1">
                <a:solidFill>
                  <a:srgbClr val="7F9FBF"/>
                </a:solidFill>
                <a:highlight>
                  <a:srgbClr val="E8F2FE"/>
                </a:highlight>
                <a:latin typeface="Monaco" charset="0"/>
              </a:rPr>
              <a:t>TODO</a:t>
            </a:r>
            <a:r>
              <a:rPr lang="en-US" b="1">
                <a:solidFill>
                  <a:srgbClr val="3F7F5F"/>
                </a:solidFill>
                <a:highlight>
                  <a:srgbClr val="E8F2FE"/>
                </a:highlight>
                <a:latin typeface="Monaco" charset="0"/>
              </a:rPr>
              <a:t> an element to a map 'cat = 7'</a:t>
            </a:r>
            <a:endParaRPr lang="en-US"/>
          </a:p>
        </p:txBody>
      </p:sp>
      <p:sp>
        <p:nvSpPr>
          <p:cNvPr id="11" name="Rectangle 10"/>
          <p:cNvSpPr/>
          <p:nvPr/>
        </p:nvSpPr>
        <p:spPr>
          <a:xfrm>
            <a:off x="564864" y="3114235"/>
            <a:ext cx="6496336" cy="369332"/>
          </a:xfrm>
          <a:prstGeom prst="rect">
            <a:avLst/>
          </a:prstGeom>
        </p:spPr>
        <p:txBody>
          <a:bodyPr wrap="square">
            <a:spAutoFit/>
          </a:bodyPr>
          <a:lstStyle/>
          <a:p>
            <a:r>
              <a:rPr lang="en-US">
                <a:solidFill>
                  <a:srgbClr val="3F7F5F"/>
                </a:solidFill>
                <a:highlight>
                  <a:srgbClr val="E8F2FE"/>
                </a:highlight>
                <a:latin typeface="Monaco" charset="0"/>
              </a:rPr>
              <a:t>// </a:t>
            </a:r>
            <a:r>
              <a:rPr lang="en-US" b="1">
                <a:solidFill>
                  <a:srgbClr val="7F9FBF"/>
                </a:solidFill>
                <a:highlight>
                  <a:srgbClr val="E8F2FE"/>
                </a:highlight>
                <a:latin typeface="Monaco" charset="0"/>
              </a:rPr>
              <a:t>TODO</a:t>
            </a:r>
            <a:r>
              <a:rPr lang="en-US" b="1">
                <a:solidFill>
                  <a:srgbClr val="3F7F5F"/>
                </a:solidFill>
                <a:highlight>
                  <a:srgbClr val="E8F2FE"/>
                </a:highlight>
                <a:latin typeface="Monaco" charset="0"/>
              </a:rPr>
              <a:t> add a map of values to the stored map</a:t>
            </a:r>
            <a:endParaRPr lang="en-US"/>
          </a:p>
        </p:txBody>
      </p:sp>
      <p:sp>
        <p:nvSpPr>
          <p:cNvPr id="12" name="Rectangle 11"/>
          <p:cNvSpPr/>
          <p:nvPr/>
        </p:nvSpPr>
        <p:spPr>
          <a:xfrm>
            <a:off x="564864" y="3846731"/>
            <a:ext cx="6356636" cy="369332"/>
          </a:xfrm>
          <a:prstGeom prst="rect">
            <a:avLst/>
          </a:prstGeom>
        </p:spPr>
        <p:txBody>
          <a:bodyPr wrap="square">
            <a:spAutoFit/>
          </a:bodyPr>
          <a:lstStyle/>
          <a:p>
            <a:r>
              <a:rPr lang="en-US">
                <a:solidFill>
                  <a:srgbClr val="3F7F5F"/>
                </a:solidFill>
                <a:highlight>
                  <a:srgbClr val="E8F2FE"/>
                </a:highlight>
                <a:latin typeface="Monaco" charset="0"/>
              </a:rPr>
              <a:t>// </a:t>
            </a:r>
            <a:r>
              <a:rPr lang="en-US" b="1">
                <a:solidFill>
                  <a:srgbClr val="7F9FBF"/>
                </a:solidFill>
                <a:highlight>
                  <a:srgbClr val="E8F2FE"/>
                </a:highlight>
                <a:latin typeface="Monaco" charset="0"/>
              </a:rPr>
              <a:t>TODO</a:t>
            </a:r>
            <a:r>
              <a:rPr lang="en-US" b="1">
                <a:solidFill>
                  <a:srgbClr val="3F7F5F"/>
                </a:solidFill>
                <a:highlight>
                  <a:srgbClr val="E8F2FE"/>
                </a:highlight>
                <a:latin typeface="Monaco" charset="0"/>
              </a:rPr>
              <a:t> delete the 'dogs' element</a:t>
            </a:r>
            <a:endParaRPr lang="en-US"/>
          </a:p>
        </p:txBody>
      </p:sp>
      <p:sp>
        <p:nvSpPr>
          <p:cNvPr id="13" name="Rectangle 12"/>
          <p:cNvSpPr/>
          <p:nvPr/>
        </p:nvSpPr>
        <p:spPr>
          <a:xfrm>
            <a:off x="564864" y="4453235"/>
            <a:ext cx="7893336" cy="646331"/>
          </a:xfrm>
          <a:prstGeom prst="rect">
            <a:avLst/>
          </a:prstGeom>
        </p:spPr>
        <p:txBody>
          <a:bodyPr wrap="square">
            <a:spAutoFit/>
          </a:bodyPr>
          <a:lstStyle/>
          <a:p>
            <a:r>
              <a:rPr lang="en-US">
                <a:solidFill>
                  <a:srgbClr val="3F7F5F"/>
                </a:solidFill>
                <a:highlight>
                  <a:srgbClr val="E8F2FE"/>
                </a:highlight>
                <a:latin typeface="Monaco" charset="0"/>
              </a:rPr>
              <a:t>// </a:t>
            </a:r>
            <a:r>
              <a:rPr lang="en-US" b="1">
                <a:solidFill>
                  <a:srgbClr val="7F9FBF"/>
                </a:solidFill>
                <a:highlight>
                  <a:srgbClr val="E8F2FE"/>
                </a:highlight>
                <a:latin typeface="Monaco" charset="0"/>
              </a:rPr>
              <a:t>TODO</a:t>
            </a:r>
            <a:r>
              <a:rPr lang="en-US" b="1">
                <a:solidFill>
                  <a:srgbClr val="3F7F5F"/>
                </a:solidFill>
                <a:highlight>
                  <a:srgbClr val="E8F2FE"/>
                </a:highlight>
                <a:latin typeface="Monaco" charset="0"/>
              </a:rPr>
              <a:t> set a filter to perform a range query on the map values in the map</a:t>
            </a:r>
            <a:endParaRPr lang="en-US"/>
          </a:p>
        </p:txBody>
      </p:sp>
      <p:sp>
        <p:nvSpPr>
          <p:cNvPr id="14" name="Rectangle 13"/>
          <p:cNvSpPr/>
          <p:nvPr/>
        </p:nvSpPr>
        <p:spPr>
          <a:xfrm>
            <a:off x="635000" y="5370397"/>
            <a:ext cx="5753100" cy="369332"/>
          </a:xfrm>
          <a:prstGeom prst="rect">
            <a:avLst/>
          </a:prstGeom>
        </p:spPr>
        <p:txBody>
          <a:bodyPr wrap="square">
            <a:spAutoFit/>
          </a:bodyPr>
          <a:lstStyle/>
          <a:p>
            <a:r>
              <a:rPr lang="en-US">
                <a:solidFill>
                  <a:srgbClr val="3F7F5F"/>
                </a:solidFill>
                <a:highlight>
                  <a:srgbClr val="E8F2FE"/>
                </a:highlight>
                <a:latin typeface="Monaco" charset="0"/>
              </a:rPr>
              <a:t>// </a:t>
            </a:r>
            <a:r>
              <a:rPr lang="en-US" b="1">
                <a:solidFill>
                  <a:srgbClr val="7F9FBF"/>
                </a:solidFill>
                <a:highlight>
                  <a:srgbClr val="E8F2FE"/>
                </a:highlight>
                <a:latin typeface="Monaco" charset="0"/>
              </a:rPr>
              <a:t>TODO</a:t>
            </a:r>
            <a:r>
              <a:rPr lang="en-US" b="1">
                <a:solidFill>
                  <a:srgbClr val="3F7F5F"/>
                </a:solidFill>
                <a:highlight>
                  <a:srgbClr val="E8F2FE"/>
                </a:highlight>
                <a:latin typeface="Monaco" charset="0"/>
              </a:rPr>
              <a:t> Query using the statement</a:t>
            </a:r>
            <a:endParaRPr lang="en-US"/>
          </a:p>
        </p:txBody>
      </p:sp>
    </p:spTree>
    <p:extLst>
      <p:ext uri="{BB962C8B-B14F-4D97-AF65-F5344CB8AC3E}">
        <p14:creationId xmlns:p14="http://schemas.microsoft.com/office/powerpoint/2010/main" val="504166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a:t>
            </a:r>
            <a:endParaRPr lang="en-US" dirty="0"/>
          </a:p>
        </p:txBody>
      </p:sp>
      <p:sp>
        <p:nvSpPr>
          <p:cNvPr id="2" name="Text Placeholder 1"/>
          <p:cNvSpPr>
            <a:spLocks noGrp="1"/>
          </p:cNvSpPr>
          <p:nvPr>
            <p:ph type="body" sz="quarter" idx="15"/>
          </p:nvPr>
        </p:nvSpPr>
        <p:spPr/>
        <p:txBody>
          <a:bodyPr/>
          <a:lstStyle/>
          <a:p>
            <a:pPr marL="0" indent="0">
              <a:buNone/>
            </a:pPr>
            <a:r>
              <a:rPr lang="en-US" dirty="0" smtClean="0"/>
              <a:t>After successful completion of this module you </a:t>
            </a:r>
            <a:r>
              <a:rPr lang="en-US" dirty="0"/>
              <a:t>s</a:t>
            </a:r>
            <a:r>
              <a:rPr lang="en-US" dirty="0" smtClean="0"/>
              <a:t>hould be able to:</a:t>
            </a:r>
          </a:p>
          <a:p>
            <a:pPr marL="681037" lvl="0" indent="-342900"/>
            <a:r>
              <a:rPr lang="en-US" dirty="0" smtClean="0"/>
              <a:t>Use the </a:t>
            </a:r>
            <a:r>
              <a:rPr lang="en-US" b="1" dirty="0" smtClean="0"/>
              <a:t>Operate</a:t>
            </a:r>
            <a:r>
              <a:rPr lang="en-US" dirty="0" smtClean="0"/>
              <a:t> API</a:t>
            </a:r>
            <a:endParaRPr lang="en-US" baseline="0" dirty="0" smtClean="0"/>
          </a:p>
          <a:p>
            <a:pPr marL="681037" lvl="0" indent="-342900"/>
            <a:r>
              <a:rPr lang="en-US" dirty="0" smtClean="0"/>
              <a:t>Understand </a:t>
            </a:r>
          </a:p>
          <a:p>
            <a:pPr marL="1019174" lvl="1" indent="-342900"/>
            <a:r>
              <a:rPr lang="en-US" dirty="0" smtClean="0"/>
              <a:t>Map Policy</a:t>
            </a:r>
          </a:p>
          <a:p>
            <a:pPr marL="1019174" lvl="1" indent="-342900"/>
            <a:r>
              <a:rPr lang="en-US" dirty="0" smtClean="0"/>
              <a:t>Map operations</a:t>
            </a:r>
          </a:p>
          <a:p>
            <a:pPr marL="681037" lvl="0" indent="-342900"/>
            <a:r>
              <a:rPr lang="en-US" dirty="0" smtClean="0"/>
              <a:t>Code a solution in </a:t>
            </a:r>
          </a:p>
          <a:p>
            <a:pPr marL="1019174" lvl="1" indent="-342900"/>
            <a:r>
              <a:rPr lang="en-US" dirty="0" smtClean="0"/>
              <a:t>C#</a:t>
            </a:r>
          </a:p>
          <a:p>
            <a:pPr marL="1019174" lvl="1" indent="-342900"/>
            <a:r>
              <a:rPr lang="en-US" dirty="0" smtClean="0"/>
              <a:t>Java</a:t>
            </a:r>
          </a:p>
          <a:p>
            <a:pPr marL="0" indent="0">
              <a:buNone/>
            </a:pPr>
            <a:endParaRPr lang="en-US" dirty="0" smtClean="0"/>
          </a:p>
          <a:p>
            <a:pPr marL="0" indent="0">
              <a:buNone/>
            </a:pPr>
            <a:endParaRPr lang="en-US" baseline="0" dirty="0" smtClean="0"/>
          </a:p>
        </p:txBody>
      </p:sp>
    </p:spTree>
    <p:extLst>
      <p:ext uri="{BB962C8B-B14F-4D97-AF65-F5344CB8AC3E}">
        <p14:creationId xmlns:p14="http://schemas.microsoft.com/office/powerpoint/2010/main" val="2888843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Maps</a:t>
            </a:r>
            <a:endParaRPr lang="en-US" dirty="0"/>
          </a:p>
        </p:txBody>
      </p:sp>
      <p:sp>
        <p:nvSpPr>
          <p:cNvPr id="7" name="Text Placeholder 2"/>
          <p:cNvSpPr>
            <a:spLocks noGrp="1"/>
          </p:cNvSpPr>
          <p:nvPr>
            <p:ph type="body" sz="quarter" idx="15"/>
          </p:nvPr>
        </p:nvSpPr>
        <p:spPr>
          <a:xfrm>
            <a:off x="262374" y="939830"/>
            <a:ext cx="8195826" cy="894079"/>
          </a:xfrm>
        </p:spPr>
        <p:txBody>
          <a:bodyPr>
            <a:normAutofit fontScale="92500" lnSpcReduction="20000"/>
          </a:bodyPr>
          <a:lstStyle/>
          <a:p>
            <a:pPr marL="0" indent="0">
              <a:buNone/>
            </a:pPr>
            <a:r>
              <a:rPr lang="en-US" sz="2000" dirty="0" smtClean="0"/>
              <a:t>Find the </a:t>
            </a:r>
            <a:r>
              <a:rPr lang="en-US" sz="2000" dirty="0" err="1" smtClean="0"/>
              <a:t>Program.cs</a:t>
            </a:r>
            <a:r>
              <a:rPr lang="en-US" sz="2000" dirty="0" smtClean="0"/>
              <a:t> file in the exercises directory. Replace the TODOs with working code</a:t>
            </a:r>
          </a:p>
          <a:p>
            <a:pPr marL="0" indent="0">
              <a:buNone/>
            </a:pPr>
            <a:r>
              <a:rPr lang="en-US" sz="2000" dirty="0" smtClean="0"/>
              <a:t/>
            </a:r>
            <a:br>
              <a:rPr lang="en-US" sz="2000" dirty="0" smtClean="0"/>
            </a:br>
            <a:endParaRPr lang="en-US" sz="2000" dirty="0"/>
          </a:p>
        </p:txBody>
      </p:sp>
      <p:sp>
        <p:nvSpPr>
          <p:cNvPr id="3" name="Rectangle 2"/>
          <p:cNvSpPr/>
          <p:nvPr/>
        </p:nvSpPr>
        <p:spPr>
          <a:xfrm>
            <a:off x="848453" y="1984775"/>
            <a:ext cx="4576894" cy="369332"/>
          </a:xfrm>
          <a:prstGeom prst="rect">
            <a:avLst/>
          </a:prstGeom>
        </p:spPr>
        <p:txBody>
          <a:bodyPr wrap="none">
            <a:spAutoFit/>
          </a:bodyPr>
          <a:lstStyle/>
          <a:p>
            <a:r>
              <a:rPr lang="en-US">
                <a:solidFill>
                  <a:srgbClr val="888A85"/>
                </a:solidFill>
                <a:latin typeface="Menlo" charset="0"/>
              </a:rPr>
              <a:t>// </a:t>
            </a:r>
            <a:r>
              <a:rPr lang="en-US">
                <a:solidFill>
                  <a:srgbClr val="FF00FE"/>
                </a:solidFill>
                <a:latin typeface="Menlo" charset="0"/>
              </a:rPr>
              <a:t>TODO</a:t>
            </a:r>
            <a:r>
              <a:rPr lang="en-US">
                <a:solidFill>
                  <a:srgbClr val="888A85"/>
                </a:solidFill>
                <a:latin typeface="Menlo" charset="0"/>
              </a:rPr>
              <a:t> save a map to Aerospike</a:t>
            </a:r>
            <a:r>
              <a:rPr lang="en-US"/>
              <a:t> </a:t>
            </a:r>
          </a:p>
        </p:txBody>
      </p:sp>
      <p:sp>
        <p:nvSpPr>
          <p:cNvPr id="4" name="Rectangle 3"/>
          <p:cNvSpPr/>
          <p:nvPr/>
        </p:nvSpPr>
        <p:spPr>
          <a:xfrm>
            <a:off x="853346" y="2504973"/>
            <a:ext cx="5737953" cy="369332"/>
          </a:xfrm>
          <a:prstGeom prst="rect">
            <a:avLst/>
          </a:prstGeom>
        </p:spPr>
        <p:txBody>
          <a:bodyPr wrap="square">
            <a:spAutoFit/>
          </a:bodyPr>
          <a:lstStyle/>
          <a:p>
            <a:r>
              <a:rPr lang="en-US">
                <a:solidFill>
                  <a:srgbClr val="888A85"/>
                </a:solidFill>
                <a:latin typeface="Menlo" charset="0"/>
              </a:rPr>
              <a:t>// </a:t>
            </a:r>
            <a:r>
              <a:rPr lang="en-US">
                <a:solidFill>
                  <a:srgbClr val="FF00FE"/>
                </a:solidFill>
                <a:latin typeface="Menlo" charset="0"/>
              </a:rPr>
              <a:t>TODO</a:t>
            </a:r>
            <a:r>
              <a:rPr lang="en-US">
                <a:solidFill>
                  <a:srgbClr val="888A85"/>
                </a:solidFill>
                <a:latin typeface="Menlo" charset="0"/>
              </a:rPr>
              <a:t> an element to a map 'cat = 7'</a:t>
            </a:r>
            <a:r>
              <a:rPr lang="en-US"/>
              <a:t> </a:t>
            </a:r>
          </a:p>
        </p:txBody>
      </p:sp>
      <p:sp>
        <p:nvSpPr>
          <p:cNvPr id="6" name="Rectangle 5"/>
          <p:cNvSpPr/>
          <p:nvPr/>
        </p:nvSpPr>
        <p:spPr>
          <a:xfrm>
            <a:off x="853346" y="3025171"/>
            <a:ext cx="6919053" cy="369332"/>
          </a:xfrm>
          <a:prstGeom prst="rect">
            <a:avLst/>
          </a:prstGeom>
        </p:spPr>
        <p:txBody>
          <a:bodyPr wrap="square">
            <a:spAutoFit/>
          </a:bodyPr>
          <a:lstStyle/>
          <a:p>
            <a:r>
              <a:rPr lang="en-US">
                <a:solidFill>
                  <a:srgbClr val="888A85"/>
                </a:solidFill>
                <a:latin typeface="Menlo" charset="0"/>
              </a:rPr>
              <a:t>// </a:t>
            </a:r>
            <a:r>
              <a:rPr lang="en-US">
                <a:solidFill>
                  <a:srgbClr val="FF00FE"/>
                </a:solidFill>
                <a:latin typeface="Menlo" charset="0"/>
              </a:rPr>
              <a:t>TODO</a:t>
            </a:r>
            <a:r>
              <a:rPr lang="en-US">
                <a:solidFill>
                  <a:srgbClr val="888A85"/>
                </a:solidFill>
                <a:latin typeface="Menlo" charset="0"/>
              </a:rPr>
              <a:t> add a map of values to the stored map</a:t>
            </a:r>
            <a:r>
              <a:rPr lang="en-US"/>
              <a:t> </a:t>
            </a:r>
          </a:p>
        </p:txBody>
      </p:sp>
      <p:sp>
        <p:nvSpPr>
          <p:cNvPr id="11" name="Rectangle 10"/>
          <p:cNvSpPr/>
          <p:nvPr/>
        </p:nvSpPr>
        <p:spPr>
          <a:xfrm>
            <a:off x="853346" y="3545369"/>
            <a:ext cx="5915753" cy="369332"/>
          </a:xfrm>
          <a:prstGeom prst="rect">
            <a:avLst/>
          </a:prstGeom>
        </p:spPr>
        <p:txBody>
          <a:bodyPr wrap="square">
            <a:spAutoFit/>
          </a:bodyPr>
          <a:lstStyle/>
          <a:p>
            <a:r>
              <a:rPr lang="en-US">
                <a:solidFill>
                  <a:srgbClr val="888A85"/>
                </a:solidFill>
                <a:latin typeface="Menlo" charset="0"/>
              </a:rPr>
              <a:t>// </a:t>
            </a:r>
            <a:r>
              <a:rPr lang="en-US">
                <a:solidFill>
                  <a:srgbClr val="FF00FE"/>
                </a:solidFill>
                <a:latin typeface="Menlo" charset="0"/>
              </a:rPr>
              <a:t>TODO</a:t>
            </a:r>
            <a:r>
              <a:rPr lang="en-US">
                <a:solidFill>
                  <a:srgbClr val="888A85"/>
                </a:solidFill>
                <a:latin typeface="Menlo" charset="0"/>
              </a:rPr>
              <a:t> delete the 'dogs' element</a:t>
            </a:r>
            <a:r>
              <a:rPr lang="en-US"/>
              <a:t> </a:t>
            </a:r>
          </a:p>
        </p:txBody>
      </p:sp>
      <p:sp>
        <p:nvSpPr>
          <p:cNvPr id="14" name="Rectangle 13"/>
          <p:cNvSpPr/>
          <p:nvPr/>
        </p:nvSpPr>
        <p:spPr>
          <a:xfrm>
            <a:off x="853346" y="4065567"/>
            <a:ext cx="7604853" cy="646331"/>
          </a:xfrm>
          <a:prstGeom prst="rect">
            <a:avLst/>
          </a:prstGeom>
        </p:spPr>
        <p:txBody>
          <a:bodyPr wrap="square">
            <a:spAutoFit/>
          </a:bodyPr>
          <a:lstStyle/>
          <a:p>
            <a:r>
              <a:rPr lang="en-US" dirty="0" smtClean="0">
                <a:solidFill>
                  <a:srgbClr val="888A85"/>
                </a:solidFill>
                <a:latin typeface="Menlo" charset="0"/>
              </a:rPr>
              <a:t>// </a:t>
            </a:r>
            <a:r>
              <a:rPr lang="en-US" dirty="0" smtClean="0">
                <a:solidFill>
                  <a:srgbClr val="FF00FE"/>
                </a:solidFill>
                <a:latin typeface="Menlo" charset="0"/>
              </a:rPr>
              <a:t>TODO</a:t>
            </a:r>
            <a:r>
              <a:rPr lang="en-US" dirty="0" smtClean="0">
                <a:solidFill>
                  <a:srgbClr val="888A85"/>
                </a:solidFill>
                <a:latin typeface="Menlo" charset="0"/>
              </a:rPr>
              <a:t> set a filter to perform a range query on the map values between 300 and 350</a:t>
            </a:r>
            <a:r>
              <a:rPr lang="en-US" dirty="0" smtClean="0"/>
              <a:t> </a:t>
            </a:r>
            <a:endParaRPr lang="en-US" dirty="0"/>
          </a:p>
        </p:txBody>
      </p:sp>
      <p:sp>
        <p:nvSpPr>
          <p:cNvPr id="15" name="Rectangle 14"/>
          <p:cNvSpPr/>
          <p:nvPr/>
        </p:nvSpPr>
        <p:spPr>
          <a:xfrm>
            <a:off x="850900" y="4862764"/>
            <a:ext cx="6121400" cy="369332"/>
          </a:xfrm>
          <a:prstGeom prst="rect">
            <a:avLst/>
          </a:prstGeom>
        </p:spPr>
        <p:txBody>
          <a:bodyPr wrap="square">
            <a:spAutoFit/>
          </a:bodyPr>
          <a:lstStyle/>
          <a:p>
            <a:r>
              <a:rPr lang="en-US">
                <a:solidFill>
                  <a:srgbClr val="888A85"/>
                </a:solidFill>
                <a:latin typeface="Menlo" charset="0"/>
              </a:rPr>
              <a:t>// </a:t>
            </a:r>
            <a:r>
              <a:rPr lang="en-US">
                <a:solidFill>
                  <a:srgbClr val="FF00FE"/>
                </a:solidFill>
                <a:latin typeface="Menlo" charset="0"/>
              </a:rPr>
              <a:t>TODO</a:t>
            </a:r>
            <a:r>
              <a:rPr lang="en-US">
                <a:solidFill>
                  <a:srgbClr val="888A85"/>
                </a:solidFill>
                <a:latin typeface="Menlo" charset="0"/>
              </a:rPr>
              <a:t> Query using the statement</a:t>
            </a:r>
            <a:r>
              <a:rPr lang="en-US"/>
              <a:t> </a:t>
            </a:r>
          </a:p>
        </p:txBody>
      </p:sp>
    </p:spTree>
    <p:extLst>
      <p:ext uri="{BB962C8B-B14F-4D97-AF65-F5344CB8AC3E}">
        <p14:creationId xmlns:p14="http://schemas.microsoft.com/office/powerpoint/2010/main" val="1727166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erospike_logo_set_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700" y="2540000"/>
            <a:ext cx="4120662" cy="723900"/>
          </a:xfrm>
          <a:prstGeom prst="rect">
            <a:avLst/>
          </a:prstGeom>
        </p:spPr>
      </p:pic>
    </p:spTree>
    <p:extLst>
      <p:ext uri="{BB962C8B-B14F-4D97-AF65-F5344CB8AC3E}">
        <p14:creationId xmlns:p14="http://schemas.microsoft.com/office/powerpoint/2010/main" val="135781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 (Dictionaries)</a:t>
            </a:r>
            <a:endParaRPr lang="en-US" dirty="0"/>
          </a:p>
        </p:txBody>
      </p:sp>
      <p:sp>
        <p:nvSpPr>
          <p:cNvPr id="3" name="Text Placeholder 2"/>
          <p:cNvSpPr>
            <a:spLocks noGrp="1"/>
          </p:cNvSpPr>
          <p:nvPr>
            <p:ph type="body" sz="quarter" idx="15"/>
          </p:nvPr>
        </p:nvSpPr>
        <p:spPr/>
        <p:txBody>
          <a:bodyPr/>
          <a:lstStyle/>
          <a:p>
            <a:pPr marL="0" indent="0">
              <a:buNone/>
            </a:pPr>
            <a:r>
              <a:rPr lang="en-US" b="1" dirty="0" smtClean="0">
                <a:solidFill>
                  <a:srgbClr val="0000FF"/>
                </a:solidFill>
              </a:rPr>
              <a:t>Maps</a:t>
            </a:r>
            <a:r>
              <a:rPr lang="en-US" dirty="0" smtClean="0"/>
              <a:t>, Dictionaries or Associative Arrays, are supported in most modern languages. The Client API translates the language type to the database type of Map.</a:t>
            </a:r>
          </a:p>
          <a:p>
            <a:pPr marL="0" indent="0">
              <a:buNone/>
            </a:pPr>
            <a:endParaRPr lang="en-US" dirty="0" smtClean="0"/>
          </a:p>
          <a:p>
            <a:r>
              <a:rPr lang="en-US" dirty="0" smtClean="0"/>
              <a:t>Stored in a </a:t>
            </a:r>
            <a:r>
              <a:rPr lang="en-US" b="1" dirty="0" smtClean="0">
                <a:solidFill>
                  <a:srgbClr val="0000FF"/>
                </a:solidFill>
              </a:rPr>
              <a:t>single</a:t>
            </a:r>
            <a:r>
              <a:rPr lang="en-US" dirty="0" smtClean="0"/>
              <a:t> Bin</a:t>
            </a:r>
          </a:p>
          <a:p>
            <a:r>
              <a:rPr lang="en-US" dirty="0"/>
              <a:t>M</a:t>
            </a:r>
            <a:r>
              <a:rPr lang="en-US" dirty="0" smtClean="0"/>
              <a:t>aps have </a:t>
            </a:r>
            <a:r>
              <a:rPr lang="en-US" dirty="0"/>
              <a:t>an </a:t>
            </a:r>
            <a:r>
              <a:rPr lang="en-US" b="1" dirty="0">
                <a:solidFill>
                  <a:srgbClr val="0000FF"/>
                </a:solidFill>
              </a:rPr>
              <a:t>index</a:t>
            </a:r>
            <a:r>
              <a:rPr lang="en-US" dirty="0"/>
              <a:t> and a </a:t>
            </a:r>
            <a:r>
              <a:rPr lang="en-US" b="1" dirty="0">
                <a:solidFill>
                  <a:srgbClr val="0000FF"/>
                </a:solidFill>
              </a:rPr>
              <a:t>rank</a:t>
            </a:r>
            <a:endParaRPr lang="en-US" b="1" dirty="0" smtClean="0">
              <a:solidFill>
                <a:srgbClr val="0000FF"/>
              </a:solidFill>
            </a:endParaRPr>
          </a:p>
          <a:p>
            <a:r>
              <a:rPr lang="en-US" dirty="0" smtClean="0"/>
              <a:t>Must fit in the </a:t>
            </a:r>
            <a:r>
              <a:rPr lang="en-US" b="1" dirty="0" smtClean="0">
                <a:solidFill>
                  <a:srgbClr val="0000FF"/>
                </a:solidFill>
              </a:rPr>
              <a:t>record max size </a:t>
            </a:r>
            <a:r>
              <a:rPr lang="en-US" dirty="0" smtClean="0"/>
              <a:t>(128k)</a:t>
            </a:r>
          </a:p>
          <a:p>
            <a:r>
              <a:rPr lang="en-US" dirty="0" smtClean="0"/>
              <a:t>Maps can </a:t>
            </a:r>
            <a:r>
              <a:rPr lang="en-US" dirty="0"/>
              <a:t>contain other Lists and </a:t>
            </a:r>
            <a:r>
              <a:rPr lang="en-US" dirty="0" smtClean="0"/>
              <a:t>Maps</a:t>
            </a:r>
          </a:p>
          <a:p>
            <a:r>
              <a:rPr lang="en-US" dirty="0" smtClean="0"/>
              <a:t>Stored </a:t>
            </a:r>
            <a:r>
              <a:rPr lang="en-US" dirty="0"/>
              <a:t>in a database native format, </a:t>
            </a:r>
            <a:r>
              <a:rPr lang="en-US" dirty="0" smtClean="0"/>
              <a:t>e.g.</a:t>
            </a:r>
          </a:p>
          <a:p>
            <a:pPr lvl="1"/>
            <a:r>
              <a:rPr lang="en-US" dirty="0" smtClean="0"/>
              <a:t>write </a:t>
            </a:r>
            <a:r>
              <a:rPr lang="en-US" dirty="0"/>
              <a:t>it in </a:t>
            </a:r>
            <a:r>
              <a:rPr lang="en-US" dirty="0" smtClean="0"/>
              <a:t>C#</a:t>
            </a:r>
          </a:p>
          <a:p>
            <a:pPr lvl="1"/>
            <a:r>
              <a:rPr lang="en-US" dirty="0" smtClean="0"/>
              <a:t>read </a:t>
            </a:r>
            <a:r>
              <a:rPr lang="en-US" dirty="0"/>
              <a:t>it in </a:t>
            </a:r>
            <a:r>
              <a:rPr lang="en-US" dirty="0" smtClean="0"/>
              <a:t>Java</a:t>
            </a:r>
          </a:p>
          <a:p>
            <a:r>
              <a:rPr lang="en-US" dirty="0" smtClean="0"/>
              <a:t>Read and Write </a:t>
            </a:r>
            <a:r>
              <a:rPr lang="en-US" b="1" dirty="0" smtClean="0">
                <a:solidFill>
                  <a:srgbClr val="0000FF"/>
                </a:solidFill>
              </a:rPr>
              <a:t>whole map</a:t>
            </a:r>
            <a:r>
              <a:rPr lang="en-US" dirty="0" smtClean="0"/>
              <a:t>, or </a:t>
            </a:r>
            <a:r>
              <a:rPr lang="en-US" b="1" dirty="0" smtClean="0">
                <a:solidFill>
                  <a:srgbClr val="0000FF"/>
                </a:solidFill>
              </a:rPr>
              <a:t>item by item</a:t>
            </a:r>
            <a:endParaRPr lang="en-US" b="1" dirty="0">
              <a:solidFill>
                <a:srgbClr val="0000FF"/>
              </a:solidFill>
            </a:endParaRPr>
          </a:p>
          <a:p>
            <a:pPr marL="0" indent="0">
              <a:buNone/>
            </a:pPr>
            <a:endParaRPr lang="en-US" dirty="0" smtClean="0"/>
          </a:p>
          <a:p>
            <a:pPr marL="0" indent="0">
              <a:buNone/>
            </a:pPr>
            <a:endParaRPr lang="en-US" dirty="0" smtClean="0"/>
          </a:p>
        </p:txBody>
      </p:sp>
      <p:pic>
        <p:nvPicPr>
          <p:cNvPr id="6" name="Picture 5" descr="KV_Opera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005" y="3756028"/>
            <a:ext cx="3225203" cy="1617209"/>
          </a:xfrm>
          <a:prstGeom prst="rect">
            <a:avLst/>
          </a:prstGeom>
        </p:spPr>
      </p:pic>
    </p:spTree>
    <p:extLst>
      <p:ext uri="{BB962C8B-B14F-4D97-AF65-F5344CB8AC3E}">
        <p14:creationId xmlns:p14="http://schemas.microsoft.com/office/powerpoint/2010/main" val="1977168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Policy</a:t>
            </a:r>
            <a:endParaRPr lang="en-US" dirty="0"/>
          </a:p>
        </p:txBody>
      </p:sp>
      <p:sp>
        <p:nvSpPr>
          <p:cNvPr id="3" name="Text Placeholder 2"/>
          <p:cNvSpPr>
            <a:spLocks noGrp="1"/>
          </p:cNvSpPr>
          <p:nvPr>
            <p:ph type="body" sz="quarter" idx="15"/>
          </p:nvPr>
        </p:nvSpPr>
        <p:spPr>
          <a:xfrm>
            <a:off x="273084" y="1231330"/>
            <a:ext cx="6800816" cy="5049397"/>
          </a:xfrm>
        </p:spPr>
        <p:txBody>
          <a:bodyPr>
            <a:normAutofit lnSpcReduction="10000"/>
          </a:bodyPr>
          <a:lstStyle/>
          <a:p>
            <a:r>
              <a:rPr lang="en-US" b="1" dirty="0" smtClean="0">
                <a:solidFill>
                  <a:srgbClr val="0000FF"/>
                </a:solidFill>
              </a:rPr>
              <a:t>Map Policy</a:t>
            </a:r>
            <a:r>
              <a:rPr lang="en-US" dirty="0" smtClean="0"/>
              <a:t> Controls the structure and operations on a map. It can be changed over lifetime of the Map</a:t>
            </a:r>
          </a:p>
          <a:p>
            <a:r>
              <a:rPr lang="en-US" dirty="0" smtClean="0"/>
              <a:t>Properties:</a:t>
            </a:r>
          </a:p>
          <a:p>
            <a:pPr lvl="1"/>
            <a:r>
              <a:rPr lang="en-US" dirty="0" smtClean="0"/>
              <a:t>Write Mode</a:t>
            </a:r>
          </a:p>
          <a:p>
            <a:pPr lvl="1"/>
            <a:r>
              <a:rPr lang="en-US" dirty="0" smtClean="0"/>
              <a:t>Map Order</a:t>
            </a:r>
          </a:p>
          <a:p>
            <a:r>
              <a:rPr lang="en-US" dirty="0" smtClean="0"/>
              <a:t>Map </a:t>
            </a:r>
            <a:r>
              <a:rPr lang="en-US" b="1" dirty="0" smtClean="0">
                <a:solidFill>
                  <a:srgbClr val="0000FF"/>
                </a:solidFill>
              </a:rPr>
              <a:t>Write Mode</a:t>
            </a:r>
          </a:p>
          <a:p>
            <a:pPr lvl="1"/>
            <a:r>
              <a:rPr lang="en-US" dirty="0" smtClean="0"/>
              <a:t>UPDATE – overwrite existing or create new</a:t>
            </a:r>
          </a:p>
          <a:p>
            <a:pPr lvl="1"/>
            <a:r>
              <a:rPr lang="en-US" dirty="0" smtClean="0"/>
              <a:t>UPDATE_ONLY overwrite existing, fail if not exist</a:t>
            </a:r>
          </a:p>
          <a:p>
            <a:pPr lvl="1"/>
            <a:r>
              <a:rPr lang="en-US" dirty="0" smtClean="0"/>
              <a:t>CREATE_ONLY fail if exist, create</a:t>
            </a:r>
          </a:p>
          <a:p>
            <a:r>
              <a:rPr lang="en-US" dirty="0" smtClean="0"/>
              <a:t>Map </a:t>
            </a:r>
            <a:r>
              <a:rPr lang="en-US" b="1" dirty="0" smtClean="0">
                <a:solidFill>
                  <a:srgbClr val="0000FF"/>
                </a:solidFill>
              </a:rPr>
              <a:t>Order</a:t>
            </a:r>
          </a:p>
          <a:p>
            <a:pPr lvl="1"/>
            <a:r>
              <a:rPr lang="en-US" dirty="0" smtClean="0"/>
              <a:t>UNORDERED – no order, like a normal map or dictionary</a:t>
            </a:r>
            <a:endParaRPr lang="en-US" dirty="0"/>
          </a:p>
          <a:p>
            <a:pPr lvl="1"/>
            <a:r>
              <a:rPr lang="en-US" dirty="0" smtClean="0"/>
              <a:t>KEY_ORDERED – order by the key</a:t>
            </a:r>
          </a:p>
          <a:p>
            <a:pPr lvl="1"/>
            <a:r>
              <a:rPr lang="en-US" dirty="0" smtClean="0"/>
              <a:t>KEY_VALUE_ORDERED – order by key first, then by value  </a:t>
            </a:r>
          </a:p>
          <a:p>
            <a:pPr lvl="1"/>
            <a:endParaRPr lang="en-US" dirty="0"/>
          </a:p>
        </p:txBody>
      </p:sp>
    </p:spTree>
    <p:extLst>
      <p:ext uri="{BB962C8B-B14F-4D97-AF65-F5344CB8AC3E}">
        <p14:creationId xmlns:p14="http://schemas.microsoft.com/office/powerpoint/2010/main" val="128518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Operations - General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92840917"/>
              </p:ext>
            </p:extLst>
          </p:nvPr>
        </p:nvGraphicFramePr>
        <p:xfrm>
          <a:off x="1240060" y="3121028"/>
          <a:ext cx="6994080" cy="3084710"/>
        </p:xfrm>
        <a:graphic>
          <a:graphicData uri="http://schemas.openxmlformats.org/drawingml/2006/table">
            <a:tbl>
              <a:tblPr firstRow="1" bandRow="1">
                <a:tableStyleId>{5C22544A-7EE6-4342-B048-85BDC9FD1C3A}</a:tableStyleId>
              </a:tblPr>
              <a:tblGrid>
                <a:gridCol w="1812109"/>
                <a:gridCol w="5181971"/>
              </a:tblGrid>
              <a:tr h="374768">
                <a:tc>
                  <a:txBody>
                    <a:bodyPr/>
                    <a:lstStyle/>
                    <a:p>
                      <a:r>
                        <a:rPr lang="en-US" sz="1400" dirty="0" smtClean="0"/>
                        <a:t>Operation</a:t>
                      </a:r>
                      <a:endParaRPr lang="en-US" sz="1400" dirty="0"/>
                    </a:p>
                  </a:txBody>
                  <a:tcPr/>
                </a:tc>
                <a:tc>
                  <a:txBody>
                    <a:bodyPr/>
                    <a:lstStyle/>
                    <a:p>
                      <a:r>
                        <a:rPr lang="en-US" sz="1400" dirty="0" smtClean="0"/>
                        <a:t>Description</a:t>
                      </a:r>
                      <a:endParaRPr lang="en-US" sz="1400" dirty="0"/>
                    </a:p>
                  </a:txBody>
                  <a:tcPr/>
                </a:tc>
              </a:tr>
              <a:tr h="924086">
                <a:tc>
                  <a:txBody>
                    <a:bodyPr/>
                    <a:lstStyle/>
                    <a:p>
                      <a:r>
                        <a:rPr lang="en-US" sz="1400" dirty="0" smtClean="0"/>
                        <a:t>Set Map Policy</a:t>
                      </a:r>
                      <a:endParaRPr lang="en-US" sz="1400" dirty="0"/>
                    </a:p>
                  </a:txBody>
                  <a:tcPr/>
                </a:tc>
                <a:tc>
                  <a:txBody>
                    <a:bodyPr/>
                    <a:lstStyle/>
                    <a:p>
                      <a:r>
                        <a:rPr lang="en-US" sz="1400" dirty="0" smtClean="0"/>
                        <a:t>Sets </a:t>
                      </a:r>
                      <a:r>
                        <a:rPr lang="en-US" sz="1400" kern="1200" dirty="0" smtClean="0">
                          <a:solidFill>
                            <a:schemeClr val="dk1"/>
                          </a:solidFill>
                          <a:latin typeface="+mn-lt"/>
                          <a:ea typeface="+mn-ea"/>
                          <a:cs typeface="+mn-cs"/>
                        </a:rPr>
                        <a:t>map policy attributes,</a:t>
                      </a:r>
                      <a:r>
                        <a:rPr lang="en-US" sz="1400" kern="1200" baseline="0" dirty="0" smtClean="0">
                          <a:solidFill>
                            <a:schemeClr val="dk1"/>
                          </a:solidFill>
                          <a:latin typeface="+mn-lt"/>
                          <a:ea typeface="+mn-ea"/>
                          <a:cs typeface="+mn-cs"/>
                        </a:rPr>
                        <a:t> these </a:t>
                      </a:r>
                      <a:r>
                        <a:rPr lang="en-US" sz="1400" kern="1200" dirty="0" smtClean="0">
                          <a:solidFill>
                            <a:schemeClr val="dk1"/>
                          </a:solidFill>
                          <a:latin typeface="+mn-lt"/>
                          <a:ea typeface="+mn-ea"/>
                          <a:cs typeface="+mn-cs"/>
                        </a:rPr>
                        <a:t>can be changed after the map is created</a:t>
                      </a:r>
                      <a:endParaRPr lang="en-US" sz="1400" dirty="0"/>
                    </a:p>
                  </a:txBody>
                  <a:tcPr/>
                </a:tc>
              </a:tr>
              <a:tr h="374768">
                <a:tc>
                  <a:txBody>
                    <a:bodyPr/>
                    <a:lstStyle/>
                    <a:p>
                      <a:r>
                        <a:rPr lang="en-US" sz="1400" dirty="0" smtClean="0"/>
                        <a:t>Clear</a:t>
                      </a:r>
                      <a:endParaRPr lang="en-US" sz="1400" dirty="0"/>
                    </a:p>
                  </a:txBody>
                  <a:tcPr/>
                </a:tc>
                <a:tc>
                  <a:txBody>
                    <a:bodyPr/>
                    <a:lstStyle/>
                    <a:p>
                      <a:r>
                        <a:rPr lang="en-US" sz="1400" kern="1200" dirty="0" smtClean="0">
                          <a:solidFill>
                            <a:schemeClr val="dk1"/>
                          </a:solidFill>
                          <a:latin typeface="+mn-lt"/>
                          <a:ea typeface="+mn-ea"/>
                          <a:cs typeface="+mn-cs"/>
                        </a:rPr>
                        <a:t>Removes all items in map</a:t>
                      </a:r>
                      <a:endParaRPr lang="en-US" sz="1400" dirty="0"/>
                    </a:p>
                  </a:txBody>
                  <a:tcPr/>
                </a:tc>
              </a:tr>
              <a:tr h="374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Size</a:t>
                      </a:r>
                    </a:p>
                  </a:txBody>
                  <a:tcPr/>
                </a:tc>
                <a:tc>
                  <a:txBody>
                    <a:bodyPr/>
                    <a:lstStyle/>
                    <a:p>
                      <a:r>
                        <a:rPr lang="en-US" sz="1400" kern="1200" dirty="0" smtClean="0">
                          <a:solidFill>
                            <a:schemeClr val="dk1"/>
                          </a:solidFill>
                          <a:latin typeface="+mn-lt"/>
                          <a:ea typeface="+mn-ea"/>
                          <a:cs typeface="+mn-cs"/>
                        </a:rPr>
                        <a:t>Returns size of map</a:t>
                      </a:r>
                      <a:endParaRPr lang="en-US" sz="1400" dirty="0"/>
                    </a:p>
                  </a:txBody>
                  <a:tcPr/>
                </a:tc>
              </a:tr>
              <a:tr h="374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Increment</a:t>
                      </a:r>
                    </a:p>
                  </a:txBody>
                  <a:tcPr/>
                </a:tc>
                <a:tc>
                  <a:txBody>
                    <a:bodyPr/>
                    <a:lstStyle/>
                    <a:p>
                      <a:r>
                        <a:rPr lang="en-US" sz="1400" kern="1200" dirty="0" smtClean="0">
                          <a:solidFill>
                            <a:schemeClr val="dk1"/>
                          </a:solidFill>
                          <a:latin typeface="+mn-lt"/>
                          <a:ea typeface="+mn-ea"/>
                          <a:cs typeface="+mn-cs"/>
                        </a:rPr>
                        <a:t>Valid only for numbers, increments values by </a:t>
                      </a:r>
                      <a:r>
                        <a:rPr lang="en-US" sz="1400" u="none" kern="1200" dirty="0" smtClean="0">
                          <a:solidFill>
                            <a:schemeClr val="dk1"/>
                          </a:solidFill>
                          <a:latin typeface="+mn-lt"/>
                          <a:ea typeface="+mn-ea"/>
                          <a:cs typeface="+mn-cs"/>
                        </a:rPr>
                        <a:t>specified</a:t>
                      </a:r>
                      <a:r>
                        <a:rPr lang="en-US" sz="1400" u="none" kern="1200" baseline="0" dirty="0" smtClean="0">
                          <a:solidFill>
                            <a:schemeClr val="dk1"/>
                          </a:solidFill>
                          <a:latin typeface="+mn-lt"/>
                          <a:ea typeface="+mn-ea"/>
                          <a:cs typeface="+mn-cs"/>
                        </a:rPr>
                        <a:t> amount</a:t>
                      </a:r>
                      <a:r>
                        <a:rPr lang="en-US" sz="1400" u="none" kern="1200" dirty="0" smtClean="0">
                          <a:solidFill>
                            <a:schemeClr val="dk1"/>
                          </a:solidFill>
                          <a:latin typeface="+mn-lt"/>
                          <a:ea typeface="+mn-ea"/>
                          <a:cs typeface="+mn-cs"/>
                        </a:rPr>
                        <a:t> for all items identified by key and returns final result</a:t>
                      </a:r>
                    </a:p>
                  </a:txBody>
                  <a:tcPr/>
                </a:tc>
              </a:tr>
              <a:tr h="374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Decrement</a:t>
                      </a:r>
                    </a:p>
                  </a:txBody>
                  <a:tcPr/>
                </a:tc>
                <a:tc>
                  <a:txBody>
                    <a:bodyPr/>
                    <a:lstStyle/>
                    <a:p>
                      <a:r>
                        <a:rPr lang="en-US" sz="1400" kern="1200" dirty="0" smtClean="0">
                          <a:solidFill>
                            <a:schemeClr val="dk1"/>
                          </a:solidFill>
                          <a:latin typeface="+mn-lt"/>
                          <a:ea typeface="+mn-ea"/>
                          <a:cs typeface="+mn-cs"/>
                        </a:rPr>
                        <a:t>Valid only for numbers, decrements values by </a:t>
                      </a:r>
                      <a:r>
                        <a:rPr lang="en-US" sz="1400" u="none" kern="1200" dirty="0" smtClean="0">
                          <a:solidFill>
                            <a:schemeClr val="dk1"/>
                          </a:solidFill>
                          <a:latin typeface="+mn-lt"/>
                          <a:ea typeface="+mn-ea"/>
                          <a:cs typeface="+mn-cs"/>
                        </a:rPr>
                        <a:t>specified</a:t>
                      </a:r>
                      <a:r>
                        <a:rPr lang="en-US" sz="1400" u="none" kern="1200" baseline="0" dirty="0" smtClean="0">
                          <a:solidFill>
                            <a:schemeClr val="dk1"/>
                          </a:solidFill>
                          <a:latin typeface="+mn-lt"/>
                          <a:ea typeface="+mn-ea"/>
                          <a:cs typeface="+mn-cs"/>
                        </a:rPr>
                        <a:t> amount</a:t>
                      </a:r>
                      <a:r>
                        <a:rPr lang="en-US" sz="1400" u="none" kern="1200" dirty="0" smtClean="0">
                          <a:solidFill>
                            <a:schemeClr val="dk1"/>
                          </a:solidFill>
                          <a:latin typeface="+mn-lt"/>
                          <a:ea typeface="+mn-ea"/>
                          <a:cs typeface="+mn-cs"/>
                        </a:rPr>
                        <a:t> for all items identified by key and returns final result</a:t>
                      </a:r>
                      <a:endParaRPr lang="en-US" sz="1400" dirty="0"/>
                    </a:p>
                  </a:txBody>
                  <a:tcPr/>
                </a:tc>
              </a:tr>
            </a:tbl>
          </a:graphicData>
        </a:graphic>
      </p:graphicFrame>
      <p:grpSp>
        <p:nvGrpSpPr>
          <p:cNvPr id="17" name="Group 16"/>
          <p:cNvGrpSpPr/>
          <p:nvPr/>
        </p:nvGrpSpPr>
        <p:grpSpPr>
          <a:xfrm>
            <a:off x="2001885" y="1330949"/>
            <a:ext cx="4960127" cy="1063427"/>
            <a:chOff x="2329673" y="5172273"/>
            <a:chExt cx="4960127" cy="1063427"/>
          </a:xfrm>
        </p:grpSpPr>
        <p:grpSp>
          <p:nvGrpSpPr>
            <p:cNvPr id="5" name="Group 4"/>
            <p:cNvGrpSpPr/>
            <p:nvPr/>
          </p:nvGrpSpPr>
          <p:grpSpPr>
            <a:xfrm>
              <a:off x="4292600" y="5372100"/>
              <a:ext cx="2997200" cy="863600"/>
              <a:chOff x="4254500" y="1549400"/>
              <a:chExt cx="2997200" cy="863600"/>
            </a:xfrm>
          </p:grpSpPr>
          <p:sp>
            <p:nvSpPr>
              <p:cNvPr id="6" name="Rectangle 5"/>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dog</a:t>
                </a:r>
                <a:endParaRPr lang="en-US" sz="1400" dirty="0">
                  <a:solidFill>
                    <a:schemeClr val="tx1"/>
                  </a:solidFill>
                </a:endParaRPr>
              </a:p>
            </p:txBody>
          </p:sp>
          <p:sp>
            <p:nvSpPr>
              <p:cNvPr id="7" name="Rectangle 6"/>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7.23</a:t>
                </a:r>
                <a:endParaRPr lang="en-US" sz="1400" dirty="0">
                  <a:solidFill>
                    <a:schemeClr val="tx1"/>
                  </a:solidFill>
                </a:endParaRPr>
              </a:p>
            </p:txBody>
          </p:sp>
          <p:sp>
            <p:nvSpPr>
              <p:cNvPr id="8" name="Rectangle 7"/>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smtClean="0">
                    <a:solidFill>
                      <a:srgbClr val="0000FF"/>
                    </a:solidFill>
                  </a:rPr>
                  <a:t>BC</a:t>
                </a:r>
                <a:r>
                  <a:rPr lang="en-US" sz="1200" dirty="0">
                    <a:solidFill>
                      <a:srgbClr val="0000FF"/>
                    </a:solidFill>
                  </a:rPr>
                  <a:t>=</a:t>
                </a:r>
                <a:r>
                  <a:rPr lang="en-US" sz="1200" smtClean="0">
                    <a:solidFill>
                      <a:srgbClr val="0000FF"/>
                    </a:solidFill>
                  </a:rPr>
                  <a:t>29</a:t>
                </a:r>
                <a:endParaRPr lang="en-US" sz="1600" dirty="0">
                  <a:solidFill>
                    <a:srgbClr val="0000FF"/>
                  </a:solidFill>
                </a:endParaRPr>
              </a:p>
            </p:txBody>
          </p:sp>
          <p:sp>
            <p:nvSpPr>
              <p:cNvPr id="9" name="Rectangle 8"/>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MN=B</a:t>
                </a:r>
                <a:endParaRPr lang="en-US" sz="1200" dirty="0">
                  <a:solidFill>
                    <a:schemeClr val="tx1"/>
                  </a:solidFill>
                </a:endParaRPr>
              </a:p>
            </p:txBody>
          </p:sp>
          <p:sp>
            <p:nvSpPr>
              <p:cNvPr id="10" name="Rectangle 9"/>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red</a:t>
                </a:r>
                <a:endParaRPr lang="en-US" sz="1400" dirty="0">
                  <a:solidFill>
                    <a:schemeClr val="tx1"/>
                  </a:solidFill>
                </a:endParaRPr>
              </a:p>
            </p:txBody>
          </p:sp>
          <p:sp>
            <p:nvSpPr>
              <p:cNvPr id="11" name="Rectangle 10"/>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AB</a:t>
                </a:r>
                <a:r>
                  <a:rPr lang="en-US" sz="1200" dirty="0">
                    <a:solidFill>
                      <a:schemeClr val="tx1"/>
                    </a:solidFill>
                  </a:rPr>
                  <a:t>=</a:t>
                </a:r>
                <a:r>
                  <a:rPr lang="en-US" sz="1200" dirty="0" smtClean="0">
                    <a:solidFill>
                      <a:schemeClr val="tx1"/>
                    </a:solidFill>
                  </a:rPr>
                  <a:t>H</a:t>
                </a:r>
                <a:endParaRPr lang="en-US" sz="1200" dirty="0">
                  <a:solidFill>
                    <a:schemeClr val="tx1"/>
                  </a:solidFill>
                </a:endParaRPr>
              </a:p>
            </p:txBody>
          </p:sp>
          <p:sp>
            <p:nvSpPr>
              <p:cNvPr id="12" name="Rectangle 11"/>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XY</a:t>
                </a:r>
                <a:r>
                  <a:rPr lang="en-US" sz="1200" dirty="0">
                    <a:solidFill>
                      <a:schemeClr val="tx1"/>
                    </a:solidFill>
                  </a:rPr>
                  <a:t>=</a:t>
                </a:r>
                <a:r>
                  <a:rPr lang="en-US" sz="1200" dirty="0" smtClean="0">
                    <a:solidFill>
                      <a:schemeClr val="tx1"/>
                    </a:solidFill>
                  </a:rPr>
                  <a:t>QR</a:t>
                </a:r>
                <a:endParaRPr lang="en-US" sz="1200" dirty="0">
                  <a:solidFill>
                    <a:schemeClr val="tx1"/>
                  </a:solidFill>
                </a:endParaRPr>
              </a:p>
            </p:txBody>
          </p:sp>
        </p:grpSp>
        <p:cxnSp>
          <p:nvCxnSpPr>
            <p:cNvPr id="14" name="Curved Connector 13"/>
            <p:cNvCxnSpPr>
              <a:endCxn id="6" idx="1"/>
            </p:cNvCxnSpPr>
            <p:nvPr/>
          </p:nvCxnSpPr>
          <p:spPr>
            <a:xfrm>
              <a:off x="3467100" y="5372100"/>
              <a:ext cx="825500" cy="3238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329673" y="5172273"/>
              <a:ext cx="998415" cy="276999"/>
            </a:xfrm>
            <a:prstGeom prst="rect">
              <a:avLst/>
            </a:prstGeom>
            <a:noFill/>
          </p:spPr>
          <p:txBody>
            <a:bodyPr wrap="none" rtlCol="0">
              <a:spAutoFit/>
            </a:bodyPr>
            <a:lstStyle/>
            <a:p>
              <a:r>
                <a:rPr lang="en-US" sz="1200" smtClean="0"/>
                <a:t>Primary Key</a:t>
              </a:r>
              <a:endParaRPr lang="en-US" sz="1200"/>
            </a:p>
          </p:txBody>
        </p:sp>
      </p:grpSp>
    </p:spTree>
    <p:extLst>
      <p:ext uri="{BB962C8B-B14F-4D97-AF65-F5344CB8AC3E}">
        <p14:creationId xmlns:p14="http://schemas.microsoft.com/office/powerpoint/2010/main" val="1422262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Operations – By key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51601134"/>
              </p:ext>
            </p:extLst>
          </p:nvPr>
        </p:nvGraphicFramePr>
        <p:xfrm>
          <a:off x="494797" y="1978944"/>
          <a:ext cx="7974304" cy="4516755"/>
        </p:xfrm>
        <a:graphic>
          <a:graphicData uri="http://schemas.openxmlformats.org/drawingml/2006/table">
            <a:tbl>
              <a:tblPr firstRow="1" bandRow="1">
                <a:tableStyleId>{5C22544A-7EE6-4342-B048-85BDC9FD1C3A}</a:tableStyleId>
              </a:tblPr>
              <a:tblGrid>
                <a:gridCol w="2286243"/>
                <a:gridCol w="5688061"/>
              </a:tblGrid>
              <a:tr h="428625">
                <a:tc>
                  <a:txBody>
                    <a:bodyPr/>
                    <a:lstStyle/>
                    <a:p>
                      <a:r>
                        <a:rPr lang="en-US" sz="1400" dirty="0" smtClean="0"/>
                        <a:t>Operation</a:t>
                      </a:r>
                      <a:endParaRPr lang="en-US" sz="1400" dirty="0"/>
                    </a:p>
                  </a:txBody>
                  <a:tcPr/>
                </a:tc>
                <a:tc>
                  <a:txBody>
                    <a:bodyPr/>
                    <a:lstStyle/>
                    <a:p>
                      <a:r>
                        <a:rPr lang="en-US" sz="1400" dirty="0" smtClean="0"/>
                        <a:t>Description</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Get By Key</a:t>
                      </a:r>
                    </a:p>
                  </a:txBody>
                  <a:tcPr/>
                </a:tc>
                <a:tc>
                  <a:txBody>
                    <a:bodyPr/>
                    <a:lstStyle/>
                    <a:p>
                      <a:r>
                        <a:rPr lang="en-US" sz="1400" kern="1200" dirty="0" smtClean="0">
                          <a:solidFill>
                            <a:schemeClr val="dk1"/>
                          </a:solidFill>
                          <a:latin typeface="+mn-lt"/>
                          <a:ea typeface="+mn-ea"/>
                          <a:cs typeface="+mn-cs"/>
                        </a:rPr>
                        <a:t>selects map item identified by key and returns selected data specified by the return type</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Get By Key Range</a:t>
                      </a:r>
                    </a:p>
                  </a:txBody>
                  <a:tcPr/>
                </a:tc>
                <a:tc>
                  <a:txBody>
                    <a:bodyPr/>
                    <a:lstStyle/>
                    <a:p>
                      <a:r>
                        <a:rPr lang="en-US" sz="1400" kern="1200" dirty="0" smtClean="0">
                          <a:solidFill>
                            <a:schemeClr val="dk1"/>
                          </a:solidFill>
                          <a:latin typeface="+mn-lt"/>
                          <a:ea typeface="+mn-ea"/>
                          <a:cs typeface="+mn-cs"/>
                        </a:rPr>
                        <a:t>selects map items identified by key range (begin key inclusive, end key exclusive). If begin key is null, the range is less than end key. If end key is null, the range is greater than equal to begin key</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Key</a:t>
                      </a:r>
                    </a:p>
                  </a:txBody>
                  <a:tcPr/>
                </a:tc>
                <a:tc>
                  <a:txBody>
                    <a:bodyPr/>
                    <a:lstStyle/>
                    <a:p>
                      <a:r>
                        <a:rPr lang="en-US" sz="1400" kern="1200" dirty="0" smtClean="0">
                          <a:solidFill>
                            <a:schemeClr val="dk1"/>
                          </a:solidFill>
                          <a:latin typeface="+mn-lt"/>
                          <a:ea typeface="+mn-ea"/>
                          <a:cs typeface="+mn-cs"/>
                        </a:rPr>
                        <a:t>removes map item identified by key and returns removed data specified by the return type</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Key List</a:t>
                      </a:r>
                    </a:p>
                  </a:txBody>
                  <a:tcPr/>
                </a:tc>
                <a:tc>
                  <a:txBody>
                    <a:bodyPr/>
                    <a:lstStyle/>
                    <a:p>
                      <a:r>
                        <a:rPr lang="en-US" sz="1400" kern="1200" dirty="0" smtClean="0">
                          <a:solidFill>
                            <a:schemeClr val="dk1"/>
                          </a:solidFill>
                          <a:latin typeface="+mn-lt"/>
                          <a:ea typeface="+mn-ea"/>
                          <a:cs typeface="+mn-cs"/>
                        </a:rPr>
                        <a:t>removes map items identified by a list of keys and returns removed data specified by the return type</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Key Range</a:t>
                      </a:r>
                    </a:p>
                  </a:txBody>
                  <a:tcPr/>
                </a:tc>
                <a:tc>
                  <a:txBody>
                    <a:bodyPr/>
                    <a:lstStyle/>
                    <a:p>
                      <a:r>
                        <a:rPr lang="en-US" sz="1400" kern="1200" dirty="0" smtClean="0">
                          <a:solidFill>
                            <a:schemeClr val="dk1"/>
                          </a:solidFill>
                          <a:latin typeface="+mn-lt"/>
                          <a:ea typeface="+mn-ea"/>
                          <a:cs typeface="+mn-cs"/>
                        </a:rPr>
                        <a:t>removes map items identified by key (begin key inclusive, end key exclusive). If begin key is null, the range is less than end key. If end key is null, the range &gt;= begin key. Returns removed data specified by the return type. </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Put</a:t>
                      </a:r>
                    </a:p>
                  </a:txBody>
                  <a:tcPr/>
                </a:tc>
                <a:tc>
                  <a:txBody>
                    <a:bodyPr/>
                    <a:lstStyle/>
                    <a:p>
                      <a:r>
                        <a:rPr lang="en-US" sz="1400" kern="1200" dirty="0" smtClean="0">
                          <a:solidFill>
                            <a:schemeClr val="dk1"/>
                          </a:solidFill>
                          <a:latin typeface="+mn-lt"/>
                          <a:ea typeface="+mn-ea"/>
                          <a:cs typeface="+mn-cs"/>
                        </a:rPr>
                        <a:t>writes key/value item and returns map size</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Put Items</a:t>
                      </a:r>
                    </a:p>
                  </a:txBody>
                  <a:tcPr/>
                </a:tc>
                <a:tc>
                  <a:txBody>
                    <a:bodyPr/>
                    <a:lstStyle/>
                    <a:p>
                      <a:r>
                        <a:rPr lang="en-US" sz="1400" kern="1200" dirty="0" smtClean="0">
                          <a:solidFill>
                            <a:schemeClr val="dk1"/>
                          </a:solidFill>
                          <a:latin typeface="+mn-lt"/>
                          <a:ea typeface="+mn-ea"/>
                          <a:cs typeface="+mn-cs"/>
                        </a:rPr>
                        <a:t>writes each map item to map and returns the new map size</a:t>
                      </a:r>
                      <a:endParaRPr lang="en-US" sz="1400" dirty="0"/>
                    </a:p>
                  </a:txBody>
                  <a:tcPr/>
                </a:tc>
              </a:tr>
            </a:tbl>
          </a:graphicData>
        </a:graphic>
      </p:graphicFrame>
      <p:grpSp>
        <p:nvGrpSpPr>
          <p:cNvPr id="7" name="Group 6"/>
          <p:cNvGrpSpPr/>
          <p:nvPr/>
        </p:nvGrpSpPr>
        <p:grpSpPr>
          <a:xfrm>
            <a:off x="1388074" y="759907"/>
            <a:ext cx="4960127" cy="1063427"/>
            <a:chOff x="2329673" y="5172273"/>
            <a:chExt cx="4960127" cy="1063427"/>
          </a:xfrm>
        </p:grpSpPr>
        <p:grpSp>
          <p:nvGrpSpPr>
            <p:cNvPr id="8" name="Group 7"/>
            <p:cNvGrpSpPr/>
            <p:nvPr/>
          </p:nvGrpSpPr>
          <p:grpSpPr>
            <a:xfrm>
              <a:off x="4292600" y="5372100"/>
              <a:ext cx="2997200" cy="863600"/>
              <a:chOff x="4254500" y="1549400"/>
              <a:chExt cx="2997200" cy="863600"/>
            </a:xfrm>
          </p:grpSpPr>
          <p:sp>
            <p:nvSpPr>
              <p:cNvPr id="12" name="Rectangle 11"/>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dog</a:t>
                </a:r>
                <a:endParaRPr lang="en-US" sz="1400" dirty="0">
                  <a:solidFill>
                    <a:schemeClr val="tx1"/>
                  </a:solidFill>
                </a:endParaRPr>
              </a:p>
            </p:txBody>
          </p:sp>
          <p:sp>
            <p:nvSpPr>
              <p:cNvPr id="13" name="Rectangle 12"/>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7.23</a:t>
                </a:r>
                <a:endParaRPr lang="en-US" sz="1400" dirty="0">
                  <a:solidFill>
                    <a:schemeClr val="tx1"/>
                  </a:solidFill>
                </a:endParaRPr>
              </a:p>
            </p:txBody>
          </p:sp>
          <p:sp>
            <p:nvSpPr>
              <p:cNvPr id="14" name="Rectangle 13"/>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smtClean="0">
                    <a:solidFill>
                      <a:srgbClr val="0000FF"/>
                    </a:solidFill>
                  </a:rPr>
                  <a:t>BC</a:t>
                </a:r>
                <a:r>
                  <a:rPr lang="en-US" sz="1200" dirty="0">
                    <a:solidFill>
                      <a:schemeClr val="tx1"/>
                    </a:solidFill>
                  </a:rPr>
                  <a:t>=</a:t>
                </a:r>
                <a:r>
                  <a:rPr lang="en-US" sz="1200" smtClean="0">
                    <a:solidFill>
                      <a:schemeClr val="tx1"/>
                    </a:solidFill>
                  </a:rPr>
                  <a:t>29</a:t>
                </a:r>
                <a:endParaRPr lang="en-US" sz="1600" dirty="0">
                  <a:solidFill>
                    <a:schemeClr val="tx1"/>
                  </a:solidFill>
                </a:endParaRPr>
              </a:p>
            </p:txBody>
          </p:sp>
          <p:sp>
            <p:nvSpPr>
              <p:cNvPr id="15" name="Rectangle 14"/>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0000FF"/>
                    </a:solidFill>
                  </a:rPr>
                  <a:t>MN</a:t>
                </a:r>
                <a:r>
                  <a:rPr lang="en-US" sz="1200" dirty="0">
                    <a:solidFill>
                      <a:schemeClr val="tx1"/>
                    </a:solidFill>
                  </a:rPr>
                  <a:t>=</a:t>
                </a:r>
                <a:r>
                  <a:rPr lang="en-US" sz="1200" dirty="0" smtClean="0">
                    <a:solidFill>
                      <a:schemeClr val="tx1"/>
                    </a:solidFill>
                  </a:rPr>
                  <a:t>B1</a:t>
                </a:r>
                <a:endParaRPr lang="en-US" sz="1200" dirty="0">
                  <a:solidFill>
                    <a:schemeClr val="tx1"/>
                  </a:solidFill>
                </a:endParaRPr>
              </a:p>
            </p:txBody>
          </p:sp>
          <p:sp>
            <p:nvSpPr>
              <p:cNvPr id="16" name="Rectangle 15"/>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red</a:t>
                </a:r>
                <a:endParaRPr lang="en-US" sz="1400" dirty="0">
                  <a:solidFill>
                    <a:schemeClr val="tx1"/>
                  </a:solidFill>
                </a:endParaRPr>
              </a:p>
            </p:txBody>
          </p:sp>
          <p:sp>
            <p:nvSpPr>
              <p:cNvPr id="17" name="Rectangle 16"/>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0000FF"/>
                    </a:solidFill>
                  </a:rPr>
                  <a:t>AB</a:t>
                </a:r>
                <a:r>
                  <a:rPr lang="en-US" sz="1200" dirty="0">
                    <a:solidFill>
                      <a:schemeClr val="tx1"/>
                    </a:solidFill>
                  </a:rPr>
                  <a:t>=</a:t>
                </a:r>
                <a:r>
                  <a:rPr lang="en-US" sz="1200" dirty="0" smtClean="0">
                    <a:solidFill>
                      <a:schemeClr val="tx1"/>
                    </a:solidFill>
                  </a:rPr>
                  <a:t>HS</a:t>
                </a:r>
                <a:endParaRPr lang="en-US" sz="1200" dirty="0">
                  <a:solidFill>
                    <a:schemeClr val="tx1"/>
                  </a:solidFill>
                </a:endParaRPr>
              </a:p>
            </p:txBody>
          </p:sp>
          <p:sp>
            <p:nvSpPr>
              <p:cNvPr id="18" name="Rectangle 17"/>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0000FF"/>
                    </a:solidFill>
                  </a:rPr>
                  <a:t>XY</a:t>
                </a:r>
                <a:r>
                  <a:rPr lang="en-US" sz="1200" dirty="0">
                    <a:solidFill>
                      <a:schemeClr val="tx1"/>
                    </a:solidFill>
                  </a:rPr>
                  <a:t>=</a:t>
                </a:r>
                <a:r>
                  <a:rPr lang="en-US" sz="1200" dirty="0" smtClean="0">
                    <a:solidFill>
                      <a:schemeClr val="tx1"/>
                    </a:solidFill>
                  </a:rPr>
                  <a:t>QR</a:t>
                </a:r>
                <a:endParaRPr lang="en-US" sz="1200" dirty="0">
                  <a:solidFill>
                    <a:schemeClr val="tx1"/>
                  </a:solidFill>
                </a:endParaRPr>
              </a:p>
            </p:txBody>
          </p:sp>
        </p:grpSp>
        <p:cxnSp>
          <p:nvCxnSpPr>
            <p:cNvPr id="10" name="Curved Connector 9"/>
            <p:cNvCxnSpPr>
              <a:endCxn id="12" idx="1"/>
            </p:cNvCxnSpPr>
            <p:nvPr/>
          </p:nvCxnSpPr>
          <p:spPr>
            <a:xfrm>
              <a:off x="3467100" y="5372100"/>
              <a:ext cx="825500" cy="3238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329673" y="5172273"/>
              <a:ext cx="998415" cy="276999"/>
            </a:xfrm>
            <a:prstGeom prst="rect">
              <a:avLst/>
            </a:prstGeom>
            <a:noFill/>
          </p:spPr>
          <p:txBody>
            <a:bodyPr wrap="none" rtlCol="0">
              <a:spAutoFit/>
            </a:bodyPr>
            <a:lstStyle/>
            <a:p>
              <a:r>
                <a:rPr lang="en-US" sz="1200" smtClean="0"/>
                <a:t>Primary Key</a:t>
              </a:r>
              <a:endParaRPr lang="en-US" sz="1200"/>
            </a:p>
          </p:txBody>
        </p:sp>
      </p:grpSp>
    </p:spTree>
    <p:extLst>
      <p:ext uri="{BB962C8B-B14F-4D97-AF65-F5344CB8AC3E}">
        <p14:creationId xmlns:p14="http://schemas.microsoft.com/office/powerpoint/2010/main" val="996192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Operations – By value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70700244"/>
              </p:ext>
            </p:extLst>
          </p:nvPr>
        </p:nvGraphicFramePr>
        <p:xfrm>
          <a:off x="617398" y="2644320"/>
          <a:ext cx="8084126" cy="3798480"/>
        </p:xfrm>
        <a:graphic>
          <a:graphicData uri="http://schemas.openxmlformats.org/drawingml/2006/table">
            <a:tbl>
              <a:tblPr firstRow="1" bandRow="1">
                <a:tableStyleId>{5C22544A-7EE6-4342-B048-85BDC9FD1C3A}</a:tableStyleId>
              </a:tblPr>
              <a:tblGrid>
                <a:gridCol w="2317729"/>
                <a:gridCol w="5766397"/>
              </a:tblGrid>
              <a:tr h="354240">
                <a:tc>
                  <a:txBody>
                    <a:bodyPr/>
                    <a:lstStyle/>
                    <a:p>
                      <a:r>
                        <a:rPr lang="en-US" sz="1400" dirty="0" smtClean="0"/>
                        <a:t>Operation</a:t>
                      </a:r>
                      <a:endParaRPr lang="en-US" sz="1400" dirty="0"/>
                    </a:p>
                  </a:txBody>
                  <a:tcPr/>
                </a:tc>
                <a:tc>
                  <a:txBody>
                    <a:bodyPr/>
                    <a:lstStyle/>
                    <a:p>
                      <a:r>
                        <a:rPr lang="en-US" sz="1400" dirty="0" smtClean="0"/>
                        <a:t>Description</a:t>
                      </a:r>
                      <a:endParaRPr lang="en-US" sz="1400" dirty="0"/>
                    </a:p>
                  </a:txBody>
                  <a:tcPr/>
                </a:tc>
              </a:tr>
              <a:tr h="428625">
                <a:tc>
                  <a:txBody>
                    <a:bodyPr/>
                    <a:lstStyle/>
                    <a:p>
                      <a:r>
                        <a:rPr lang="en-US" sz="1400" dirty="0" smtClean="0"/>
                        <a:t>Get By Value</a:t>
                      </a:r>
                    </a:p>
                  </a:txBody>
                  <a:tcPr/>
                </a:tc>
                <a:tc>
                  <a:txBody>
                    <a:bodyPr/>
                    <a:lstStyle/>
                    <a:p>
                      <a:r>
                        <a:rPr lang="en-US" sz="1400" kern="1200" dirty="0" smtClean="0">
                          <a:solidFill>
                            <a:schemeClr val="dk1"/>
                          </a:solidFill>
                          <a:latin typeface="+mn-lt"/>
                          <a:ea typeface="+mn-ea"/>
                          <a:cs typeface="+mn-cs"/>
                        </a:rPr>
                        <a:t>selects map items identified by value and returns selected data specified by the return type</a:t>
                      </a:r>
                      <a:endParaRPr lang="en-US" sz="1400" dirty="0"/>
                    </a:p>
                  </a:txBody>
                  <a:tcPr/>
                </a:tc>
              </a:tr>
              <a:tr h="428625">
                <a:tc>
                  <a:txBody>
                    <a:bodyPr/>
                    <a:lstStyle/>
                    <a:p>
                      <a:r>
                        <a:rPr lang="en-US" sz="1400" dirty="0" smtClean="0"/>
                        <a:t>Get By Value Range</a:t>
                      </a:r>
                    </a:p>
                  </a:txBody>
                  <a:tcPr/>
                </a:tc>
                <a:tc>
                  <a:txBody>
                    <a:bodyPr/>
                    <a:lstStyle/>
                    <a:p>
                      <a:r>
                        <a:rPr lang="en-US" sz="1400" kern="1200" dirty="0" smtClean="0">
                          <a:solidFill>
                            <a:schemeClr val="dk1"/>
                          </a:solidFill>
                          <a:latin typeface="+mn-lt"/>
                          <a:ea typeface="+mn-ea"/>
                          <a:cs typeface="+mn-cs"/>
                        </a:rPr>
                        <a:t>selects map items identified by value range (begin value inclusive, end value exclusive). If begin value is null, the range is less than the end value. If end value is null, the range is &gt;= the begin value. Returns selected data specified by the return.</a:t>
                      </a:r>
                      <a:endParaRPr lang="en-US" sz="1100" dirty="0"/>
                    </a:p>
                  </a:txBody>
                  <a:tcPr/>
                </a:tc>
              </a:tr>
              <a:tr h="428625">
                <a:tc>
                  <a:txBody>
                    <a:bodyPr/>
                    <a:lstStyle/>
                    <a:p>
                      <a:r>
                        <a:rPr lang="en-US" sz="1400" dirty="0" smtClean="0"/>
                        <a:t>Remove By Value</a:t>
                      </a:r>
                    </a:p>
                  </a:txBody>
                  <a:tcPr/>
                </a:tc>
                <a:tc>
                  <a:txBody>
                    <a:bodyPr/>
                    <a:lstStyle/>
                    <a:p>
                      <a:r>
                        <a:rPr lang="en-US" sz="1400" kern="1200" dirty="0" smtClean="0">
                          <a:solidFill>
                            <a:schemeClr val="dk1"/>
                          </a:solidFill>
                          <a:latin typeface="+mn-lt"/>
                          <a:ea typeface="+mn-ea"/>
                          <a:cs typeface="+mn-cs"/>
                        </a:rPr>
                        <a:t>removes map items identified by value and returns removed data specified by the return type</a:t>
                      </a:r>
                      <a:endParaRPr lang="en-US" sz="1100" dirty="0"/>
                    </a:p>
                  </a:txBody>
                  <a:tcPr/>
                </a:tc>
              </a:tr>
              <a:tr h="428625">
                <a:tc>
                  <a:txBody>
                    <a:bodyPr/>
                    <a:lstStyle/>
                    <a:p>
                      <a:r>
                        <a:rPr lang="en-US" sz="1400" dirty="0" smtClean="0"/>
                        <a:t>Remove By Value List</a:t>
                      </a:r>
                    </a:p>
                  </a:txBody>
                  <a:tcPr/>
                </a:tc>
                <a:tc>
                  <a:txBody>
                    <a:bodyPr/>
                    <a:lstStyle/>
                    <a:p>
                      <a:r>
                        <a:rPr lang="en-US" sz="1400" kern="1200" dirty="0" smtClean="0">
                          <a:solidFill>
                            <a:schemeClr val="dk1"/>
                          </a:solidFill>
                          <a:latin typeface="+mn-lt"/>
                          <a:ea typeface="+mn-ea"/>
                          <a:cs typeface="+mn-cs"/>
                        </a:rPr>
                        <a:t>removes a list of map items returns removed data specified by the return type</a:t>
                      </a:r>
                      <a:endParaRPr lang="en-US" sz="1100" dirty="0"/>
                    </a:p>
                  </a:txBody>
                  <a:tcPr/>
                </a:tc>
              </a:tr>
              <a:tr h="428625">
                <a:tc>
                  <a:txBody>
                    <a:bodyPr/>
                    <a:lstStyle/>
                    <a:p>
                      <a:r>
                        <a:rPr lang="en-US" sz="1400" dirty="0" smtClean="0"/>
                        <a:t>Remove By Value Range</a:t>
                      </a:r>
                      <a:endParaRPr lang="en-US" sz="1400" dirty="0"/>
                    </a:p>
                  </a:txBody>
                  <a:tcPr/>
                </a:tc>
                <a:tc>
                  <a:txBody>
                    <a:bodyPr/>
                    <a:lstStyle/>
                    <a:p>
                      <a:r>
                        <a:rPr lang="en-US" sz="1400" kern="1200" dirty="0" smtClean="0">
                          <a:solidFill>
                            <a:schemeClr val="dk1"/>
                          </a:solidFill>
                          <a:latin typeface="+mn-lt"/>
                          <a:ea typeface="+mn-ea"/>
                          <a:cs typeface="+mn-cs"/>
                        </a:rPr>
                        <a:t>removes map items identified by value range (begin value inclusive, end value exclusive). If the begin value is null, the range is less than the end value. If the end value is null, the range is &gt;= the begin value. Returns removed data specified by the return type</a:t>
                      </a:r>
                      <a:endParaRPr lang="en-US" sz="1400" dirty="0"/>
                    </a:p>
                  </a:txBody>
                  <a:tcPr/>
                </a:tc>
              </a:tr>
            </a:tbl>
          </a:graphicData>
        </a:graphic>
      </p:graphicFrame>
      <p:grpSp>
        <p:nvGrpSpPr>
          <p:cNvPr id="5" name="Group 4"/>
          <p:cNvGrpSpPr/>
          <p:nvPr/>
        </p:nvGrpSpPr>
        <p:grpSpPr>
          <a:xfrm>
            <a:off x="1819874" y="1214252"/>
            <a:ext cx="4960127" cy="1063427"/>
            <a:chOff x="2329673" y="5172273"/>
            <a:chExt cx="4960127" cy="1063427"/>
          </a:xfrm>
        </p:grpSpPr>
        <p:grpSp>
          <p:nvGrpSpPr>
            <p:cNvPr id="6" name="Group 5"/>
            <p:cNvGrpSpPr/>
            <p:nvPr/>
          </p:nvGrpSpPr>
          <p:grpSpPr>
            <a:xfrm>
              <a:off x="4292600" y="5372100"/>
              <a:ext cx="2997200" cy="863600"/>
              <a:chOff x="4254500" y="1549400"/>
              <a:chExt cx="2997200" cy="863600"/>
            </a:xfrm>
          </p:grpSpPr>
          <p:sp>
            <p:nvSpPr>
              <p:cNvPr id="9" name="Rectangle 8"/>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dog</a:t>
                </a:r>
                <a:endParaRPr lang="en-US" sz="1400" dirty="0">
                  <a:solidFill>
                    <a:schemeClr val="tx1"/>
                  </a:solidFill>
                </a:endParaRPr>
              </a:p>
            </p:txBody>
          </p:sp>
          <p:sp>
            <p:nvSpPr>
              <p:cNvPr id="10" name="Rectangle 9"/>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7.23</a:t>
                </a:r>
                <a:endParaRPr lang="en-US" sz="1400" dirty="0">
                  <a:solidFill>
                    <a:schemeClr val="tx1"/>
                  </a:solidFill>
                </a:endParaRPr>
              </a:p>
            </p:txBody>
          </p:sp>
          <p:sp>
            <p:nvSpPr>
              <p:cNvPr id="11" name="Rectangle 10"/>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BC</a:t>
                </a:r>
                <a:r>
                  <a:rPr lang="en-US" sz="1200" dirty="0">
                    <a:solidFill>
                      <a:schemeClr val="tx1"/>
                    </a:solidFill>
                  </a:rPr>
                  <a:t>=</a:t>
                </a:r>
                <a:r>
                  <a:rPr lang="en-US" sz="1200" b="1" dirty="0" smtClean="0">
                    <a:solidFill>
                      <a:srgbClr val="0000FF"/>
                    </a:solidFill>
                  </a:rPr>
                  <a:t>29</a:t>
                </a:r>
                <a:endParaRPr lang="en-US" sz="1600" b="1" dirty="0">
                  <a:solidFill>
                    <a:srgbClr val="0000FF"/>
                  </a:solidFill>
                </a:endParaRPr>
              </a:p>
            </p:txBody>
          </p:sp>
          <p:sp>
            <p:nvSpPr>
              <p:cNvPr id="12" name="Rectangle 11"/>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MN=</a:t>
                </a:r>
                <a:r>
                  <a:rPr lang="en-US" sz="1200" b="1" dirty="0" smtClean="0">
                    <a:solidFill>
                      <a:srgbClr val="0000FF"/>
                    </a:solidFill>
                  </a:rPr>
                  <a:t>B1</a:t>
                </a:r>
                <a:endParaRPr lang="en-US" sz="1200" b="1" dirty="0">
                  <a:solidFill>
                    <a:srgbClr val="0000FF"/>
                  </a:solidFill>
                </a:endParaRPr>
              </a:p>
            </p:txBody>
          </p:sp>
          <p:sp>
            <p:nvSpPr>
              <p:cNvPr id="13" name="Rectangle 12"/>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red</a:t>
                </a:r>
                <a:endParaRPr lang="en-US" sz="1400" dirty="0">
                  <a:solidFill>
                    <a:schemeClr val="tx1"/>
                  </a:solidFill>
                </a:endParaRPr>
              </a:p>
            </p:txBody>
          </p:sp>
          <p:sp>
            <p:nvSpPr>
              <p:cNvPr id="14" name="Rectangle 13"/>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AB</a:t>
                </a:r>
                <a:r>
                  <a:rPr lang="en-US" sz="1200" dirty="0">
                    <a:solidFill>
                      <a:schemeClr val="tx1"/>
                    </a:solidFill>
                  </a:rPr>
                  <a:t>=</a:t>
                </a:r>
                <a:r>
                  <a:rPr lang="en-US" sz="1200" b="1" dirty="0" smtClean="0">
                    <a:solidFill>
                      <a:srgbClr val="0000FF"/>
                    </a:solidFill>
                  </a:rPr>
                  <a:t>HS</a:t>
                </a:r>
                <a:endParaRPr lang="en-US" sz="1200" b="1" dirty="0">
                  <a:solidFill>
                    <a:srgbClr val="0000FF"/>
                  </a:solidFill>
                </a:endParaRPr>
              </a:p>
            </p:txBody>
          </p:sp>
          <p:sp>
            <p:nvSpPr>
              <p:cNvPr id="15" name="Rectangle 14"/>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XY</a:t>
                </a:r>
                <a:r>
                  <a:rPr lang="en-US" sz="1200" dirty="0">
                    <a:solidFill>
                      <a:schemeClr val="tx1"/>
                    </a:solidFill>
                  </a:rPr>
                  <a:t>=</a:t>
                </a:r>
                <a:r>
                  <a:rPr lang="en-US" sz="1200" b="1" dirty="0" smtClean="0">
                    <a:solidFill>
                      <a:srgbClr val="0000FF"/>
                    </a:solidFill>
                  </a:rPr>
                  <a:t>QR</a:t>
                </a:r>
                <a:endParaRPr lang="en-US" sz="1200" b="1" dirty="0">
                  <a:solidFill>
                    <a:srgbClr val="0000FF"/>
                  </a:solidFill>
                </a:endParaRPr>
              </a:p>
            </p:txBody>
          </p:sp>
        </p:grpSp>
        <p:cxnSp>
          <p:nvCxnSpPr>
            <p:cNvPr id="7" name="Curved Connector 6"/>
            <p:cNvCxnSpPr>
              <a:endCxn id="15" idx="1"/>
            </p:cNvCxnSpPr>
            <p:nvPr/>
          </p:nvCxnSpPr>
          <p:spPr>
            <a:xfrm>
              <a:off x="3467100" y="5372100"/>
              <a:ext cx="825500" cy="3238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329673" y="5172273"/>
              <a:ext cx="998415" cy="276999"/>
            </a:xfrm>
            <a:prstGeom prst="rect">
              <a:avLst/>
            </a:prstGeom>
            <a:noFill/>
          </p:spPr>
          <p:txBody>
            <a:bodyPr wrap="none" rtlCol="0">
              <a:spAutoFit/>
            </a:bodyPr>
            <a:lstStyle/>
            <a:p>
              <a:r>
                <a:rPr lang="en-US" sz="1200" smtClean="0"/>
                <a:t>Primary Key</a:t>
              </a:r>
              <a:endParaRPr lang="en-US" sz="1200"/>
            </a:p>
          </p:txBody>
        </p:sp>
      </p:grpSp>
    </p:spTree>
    <p:extLst>
      <p:ext uri="{BB962C8B-B14F-4D97-AF65-F5344CB8AC3E}">
        <p14:creationId xmlns:p14="http://schemas.microsoft.com/office/powerpoint/2010/main" val="1825117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Operations – By index</a:t>
            </a:r>
            <a:endParaRPr lang="en-US" dirty="0"/>
          </a:p>
        </p:txBody>
      </p:sp>
      <p:sp>
        <p:nvSpPr>
          <p:cNvPr id="3" name="Text Placeholder 2"/>
          <p:cNvSpPr>
            <a:spLocks noGrp="1"/>
          </p:cNvSpPr>
          <p:nvPr>
            <p:ph type="body" sz="quarter" idx="15"/>
          </p:nvPr>
        </p:nvSpPr>
        <p:spPr>
          <a:xfrm>
            <a:off x="262374" y="1015429"/>
            <a:ext cx="8613124" cy="5049397"/>
          </a:xfrm>
        </p:spPr>
        <p:txBody>
          <a:bodyPr/>
          <a:lstStyle/>
          <a:p>
            <a:pPr marL="0" indent="0">
              <a:buNone/>
            </a:pPr>
            <a:r>
              <a:rPr lang="en-US" dirty="0" smtClean="0"/>
              <a:t>Index operations access items by their offset from the start of the map, </a:t>
            </a:r>
          </a:p>
          <a:p>
            <a:r>
              <a:rPr lang="en-US" dirty="0" smtClean="0"/>
              <a:t>Example:</a:t>
            </a:r>
          </a:p>
          <a:p>
            <a:r>
              <a:rPr lang="en-US" sz="1200" dirty="0"/>
              <a:t>Index 0: First item in map.</a:t>
            </a:r>
          </a:p>
          <a:p>
            <a:r>
              <a:rPr lang="en-US" sz="1200" dirty="0"/>
              <a:t>Index </a:t>
            </a:r>
            <a:r>
              <a:rPr lang="en-US" sz="1200" dirty="0" smtClean="0"/>
              <a:t>2: 3</a:t>
            </a:r>
            <a:r>
              <a:rPr lang="en-US" sz="1200" baseline="30000" dirty="0" smtClean="0"/>
              <a:t>rd</a:t>
            </a:r>
            <a:r>
              <a:rPr lang="en-US" sz="1200" dirty="0" smtClean="0"/>
              <a:t> item </a:t>
            </a:r>
            <a:r>
              <a:rPr lang="en-US" sz="1200" dirty="0"/>
              <a:t>in map.</a:t>
            </a:r>
          </a:p>
          <a:p>
            <a:r>
              <a:rPr lang="en-US" sz="1200" dirty="0"/>
              <a:t>Index -1: Last item in map.</a:t>
            </a:r>
          </a:p>
          <a:p>
            <a:r>
              <a:rPr lang="en-US" sz="1200" dirty="0"/>
              <a:t>Index -3: Third to last item in map.</a:t>
            </a:r>
          </a:p>
          <a:p>
            <a:r>
              <a:rPr lang="en-US" sz="1200" dirty="0"/>
              <a:t>Index 1 Count 2: Second and third items in map.</a:t>
            </a:r>
          </a:p>
          <a:p>
            <a:r>
              <a:rPr lang="en-US" sz="1200" dirty="0"/>
              <a:t>Index -3 Count 3: Last three items in map.</a:t>
            </a:r>
          </a:p>
          <a:p>
            <a:r>
              <a:rPr lang="en-US" sz="1200" dirty="0"/>
              <a:t>Index -5 Count 4: Range between fifth to last item to second to last item inclusive.</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133802"/>
              </p:ext>
            </p:extLst>
          </p:nvPr>
        </p:nvGraphicFramePr>
        <p:xfrm>
          <a:off x="526873" y="3631807"/>
          <a:ext cx="8084126" cy="2853600"/>
        </p:xfrm>
        <a:graphic>
          <a:graphicData uri="http://schemas.openxmlformats.org/drawingml/2006/table">
            <a:tbl>
              <a:tblPr firstRow="1" bandRow="1">
                <a:tableStyleId>{5C22544A-7EE6-4342-B048-85BDC9FD1C3A}</a:tableStyleId>
              </a:tblPr>
              <a:tblGrid>
                <a:gridCol w="2317729"/>
                <a:gridCol w="5766397"/>
              </a:tblGrid>
              <a:tr h="354240">
                <a:tc>
                  <a:txBody>
                    <a:bodyPr/>
                    <a:lstStyle/>
                    <a:p>
                      <a:r>
                        <a:rPr lang="en-US" sz="1400" dirty="0" smtClean="0"/>
                        <a:t>Operation</a:t>
                      </a:r>
                      <a:endParaRPr lang="en-US" sz="1400" dirty="0"/>
                    </a:p>
                  </a:txBody>
                  <a:tcPr/>
                </a:tc>
                <a:tc>
                  <a:txBody>
                    <a:bodyPr/>
                    <a:lstStyle/>
                    <a:p>
                      <a:r>
                        <a:rPr lang="en-US" sz="1400" dirty="0" smtClean="0"/>
                        <a:t>Description</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Get By Index</a:t>
                      </a:r>
                    </a:p>
                  </a:txBody>
                  <a:tcPr/>
                </a:tc>
                <a:tc>
                  <a:txBody>
                    <a:bodyPr/>
                    <a:lstStyle/>
                    <a:p>
                      <a:r>
                        <a:rPr lang="en-US" sz="1400" kern="1200" dirty="0" smtClean="0">
                          <a:solidFill>
                            <a:schemeClr val="dk1"/>
                          </a:solidFill>
                          <a:latin typeface="+mn-lt"/>
                          <a:ea typeface="+mn-ea"/>
                          <a:cs typeface="+mn-cs"/>
                        </a:rPr>
                        <a:t>selects the map item identified by index and returns selected data specified by the return type</a:t>
                      </a:r>
                      <a:endParaRPr lang="en-US" sz="11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Get By Index Range</a:t>
                      </a:r>
                    </a:p>
                  </a:txBody>
                  <a:tcPr/>
                </a:tc>
                <a:tc>
                  <a:txBody>
                    <a:bodyPr/>
                    <a:lstStyle/>
                    <a:p>
                      <a:r>
                        <a:rPr lang="en-US" sz="1400" kern="1200" dirty="0" smtClean="0">
                          <a:solidFill>
                            <a:schemeClr val="dk1"/>
                          </a:solidFill>
                          <a:latin typeface="+mn-lt"/>
                          <a:ea typeface="+mn-ea"/>
                          <a:cs typeface="+mn-cs"/>
                        </a:rPr>
                        <a:t>selects map items starting at specified index to the end of map and returns selected data specified by the return type – can be limited by a count</a:t>
                      </a:r>
                      <a:endParaRPr lang="en-US" sz="10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Index</a:t>
                      </a:r>
                    </a:p>
                  </a:txBody>
                  <a:tcPr/>
                </a:tc>
                <a:tc>
                  <a:txBody>
                    <a:bodyPr/>
                    <a:lstStyle/>
                    <a:p>
                      <a:r>
                        <a:rPr lang="en-US" sz="1400" kern="1200" dirty="0" smtClean="0">
                          <a:solidFill>
                            <a:schemeClr val="dk1"/>
                          </a:solidFill>
                          <a:latin typeface="+mn-lt"/>
                          <a:ea typeface="+mn-ea"/>
                          <a:cs typeface="+mn-cs"/>
                        </a:rPr>
                        <a:t>removes the map item identified by index and returns removed data specified by the return type</a:t>
                      </a:r>
                      <a:endParaRPr lang="en-US" sz="10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Index Range</a:t>
                      </a:r>
                    </a:p>
                  </a:txBody>
                  <a:tcPr/>
                </a:tc>
                <a:tc>
                  <a:txBody>
                    <a:bodyPr/>
                    <a:lstStyle/>
                    <a:p>
                      <a:r>
                        <a:rPr lang="en-US" sz="1400" kern="1200" dirty="0" smtClean="0">
                          <a:solidFill>
                            <a:schemeClr val="dk1"/>
                          </a:solidFill>
                          <a:latin typeface="+mn-lt"/>
                          <a:ea typeface="+mn-ea"/>
                          <a:cs typeface="+mn-cs"/>
                        </a:rPr>
                        <a:t>removes the map items starting at specified index to the end of map and returns removed data specified by the return type</a:t>
                      </a:r>
                      <a:r>
                        <a:rPr lang="en-US" sz="1000" kern="1200" dirty="0" smtClean="0">
                          <a:solidFill>
                            <a:schemeClr val="dk1"/>
                          </a:solidFill>
                          <a:latin typeface="+mn-lt"/>
                          <a:ea typeface="+mn-ea"/>
                          <a:cs typeface="+mn-cs"/>
                        </a:rPr>
                        <a:t> </a:t>
                      </a:r>
                      <a:r>
                        <a:rPr lang="en-US" sz="1400" kern="1200" dirty="0" smtClean="0">
                          <a:solidFill>
                            <a:schemeClr val="dk1"/>
                          </a:solidFill>
                          <a:latin typeface="+mn-lt"/>
                          <a:ea typeface="+mn-ea"/>
                          <a:cs typeface="+mn-cs"/>
                        </a:rPr>
                        <a:t>– can be limited by a count</a:t>
                      </a:r>
                      <a:endParaRPr lang="en-US" sz="1400" dirty="0"/>
                    </a:p>
                  </a:txBody>
                  <a:tcPr/>
                </a:tc>
              </a:tr>
            </a:tbl>
          </a:graphicData>
        </a:graphic>
      </p:graphicFrame>
      <p:grpSp>
        <p:nvGrpSpPr>
          <p:cNvPr id="5" name="Group 4"/>
          <p:cNvGrpSpPr/>
          <p:nvPr/>
        </p:nvGrpSpPr>
        <p:grpSpPr>
          <a:xfrm>
            <a:off x="3650872" y="1701516"/>
            <a:ext cx="4960127" cy="1063427"/>
            <a:chOff x="2329673" y="5172273"/>
            <a:chExt cx="4960127" cy="1063427"/>
          </a:xfrm>
        </p:grpSpPr>
        <p:grpSp>
          <p:nvGrpSpPr>
            <p:cNvPr id="6" name="Group 5"/>
            <p:cNvGrpSpPr/>
            <p:nvPr/>
          </p:nvGrpSpPr>
          <p:grpSpPr>
            <a:xfrm>
              <a:off x="4292600" y="5372100"/>
              <a:ext cx="2997200" cy="863600"/>
              <a:chOff x="4254500" y="1549400"/>
              <a:chExt cx="2997200" cy="863600"/>
            </a:xfrm>
          </p:grpSpPr>
          <p:sp>
            <p:nvSpPr>
              <p:cNvPr id="9" name="Rectangle 8"/>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dog</a:t>
                </a:r>
                <a:endParaRPr lang="en-US" sz="1200" dirty="0">
                  <a:solidFill>
                    <a:schemeClr val="tx1"/>
                  </a:solidFill>
                </a:endParaRPr>
              </a:p>
            </p:txBody>
          </p:sp>
          <p:sp>
            <p:nvSpPr>
              <p:cNvPr id="10" name="Rectangle 9"/>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7.23</a:t>
                </a:r>
                <a:endParaRPr lang="en-US" sz="1200" dirty="0">
                  <a:solidFill>
                    <a:schemeClr val="tx1"/>
                  </a:solidFill>
                </a:endParaRPr>
              </a:p>
            </p:txBody>
          </p:sp>
          <p:sp>
            <p:nvSpPr>
              <p:cNvPr id="11" name="Rectangle 10"/>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a:solidFill>
                      <a:srgbClr val="0000FF"/>
                    </a:solidFill>
                  </a:rPr>
                  <a:t>1</a:t>
                </a:r>
                <a:r>
                  <a:rPr lang="en-US" sz="1100" dirty="0" smtClean="0">
                    <a:solidFill>
                      <a:schemeClr val="tx1"/>
                    </a:solidFill>
                  </a:rPr>
                  <a:t>:BC=29</a:t>
                </a:r>
                <a:endParaRPr lang="en-US" sz="1400" dirty="0">
                  <a:solidFill>
                    <a:schemeClr val="tx1"/>
                  </a:solidFill>
                </a:endParaRPr>
              </a:p>
            </p:txBody>
          </p:sp>
          <p:sp>
            <p:nvSpPr>
              <p:cNvPr id="12" name="Rectangle 11"/>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a:solidFill>
                      <a:srgbClr val="0000FF"/>
                    </a:solidFill>
                  </a:rPr>
                  <a:t>2</a:t>
                </a:r>
                <a:r>
                  <a:rPr lang="en-US" sz="1100" dirty="0" smtClean="0">
                    <a:solidFill>
                      <a:schemeClr val="tx1"/>
                    </a:solidFill>
                  </a:rPr>
                  <a:t>:MN=B1</a:t>
                </a:r>
                <a:endParaRPr lang="en-US" sz="1100" dirty="0">
                  <a:solidFill>
                    <a:schemeClr val="tx1"/>
                  </a:solidFill>
                </a:endParaRPr>
              </a:p>
            </p:txBody>
          </p:sp>
          <p:sp>
            <p:nvSpPr>
              <p:cNvPr id="13" name="Rectangle 12"/>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red</a:t>
                </a:r>
                <a:endParaRPr lang="en-US" sz="1200" dirty="0">
                  <a:solidFill>
                    <a:schemeClr val="tx1"/>
                  </a:solidFill>
                </a:endParaRPr>
              </a:p>
            </p:txBody>
          </p:sp>
          <p:sp>
            <p:nvSpPr>
              <p:cNvPr id="14" name="Rectangle 13"/>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a:solidFill>
                      <a:srgbClr val="0000FF"/>
                    </a:solidFill>
                  </a:rPr>
                  <a:t>0</a:t>
                </a:r>
                <a:r>
                  <a:rPr lang="en-US" sz="1100" dirty="0" smtClean="0">
                    <a:solidFill>
                      <a:schemeClr val="tx1"/>
                    </a:solidFill>
                  </a:rPr>
                  <a:t>:AB=HS</a:t>
                </a:r>
                <a:endParaRPr lang="en-US" sz="1100" dirty="0">
                  <a:solidFill>
                    <a:schemeClr val="tx1"/>
                  </a:solidFill>
                </a:endParaRPr>
              </a:p>
            </p:txBody>
          </p:sp>
          <p:sp>
            <p:nvSpPr>
              <p:cNvPr id="15" name="Rectangle 14"/>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a:solidFill>
                      <a:srgbClr val="0000FF"/>
                    </a:solidFill>
                  </a:rPr>
                  <a:t>3</a:t>
                </a:r>
                <a:r>
                  <a:rPr lang="en-US" sz="1100" dirty="0" smtClean="0">
                    <a:solidFill>
                      <a:schemeClr val="tx1"/>
                    </a:solidFill>
                  </a:rPr>
                  <a:t>:XY=QR</a:t>
                </a:r>
                <a:endParaRPr lang="en-US" sz="1100" dirty="0">
                  <a:solidFill>
                    <a:schemeClr val="tx1"/>
                  </a:solidFill>
                </a:endParaRPr>
              </a:p>
            </p:txBody>
          </p:sp>
        </p:grpSp>
        <p:cxnSp>
          <p:nvCxnSpPr>
            <p:cNvPr id="7" name="Curved Connector 6"/>
            <p:cNvCxnSpPr/>
            <p:nvPr/>
          </p:nvCxnSpPr>
          <p:spPr>
            <a:xfrm>
              <a:off x="3467100" y="5372100"/>
              <a:ext cx="825500" cy="3238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329673" y="5172273"/>
              <a:ext cx="942887" cy="261610"/>
            </a:xfrm>
            <a:prstGeom prst="rect">
              <a:avLst/>
            </a:prstGeom>
            <a:noFill/>
          </p:spPr>
          <p:txBody>
            <a:bodyPr wrap="none" rtlCol="0">
              <a:spAutoFit/>
            </a:bodyPr>
            <a:lstStyle/>
            <a:p>
              <a:r>
                <a:rPr lang="en-US" sz="1100" smtClean="0"/>
                <a:t>Primary Key</a:t>
              </a:r>
              <a:endParaRPr lang="en-US" sz="1100"/>
            </a:p>
          </p:txBody>
        </p:sp>
      </p:grpSp>
      <p:cxnSp>
        <p:nvCxnSpPr>
          <p:cNvPr id="16" name="Straight Arrow Connector 15"/>
          <p:cNvCxnSpPr/>
          <p:nvPr/>
        </p:nvCxnSpPr>
        <p:spPr>
          <a:xfrm flipV="1">
            <a:off x="2184400" y="2040184"/>
            <a:ext cx="4927999" cy="13559"/>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2184400" y="2464874"/>
            <a:ext cx="4927999" cy="171451"/>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184400" y="2245861"/>
            <a:ext cx="4927999" cy="195232"/>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4834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Operations – By rank</a:t>
            </a:r>
            <a:endParaRPr lang="en-US" dirty="0"/>
          </a:p>
        </p:txBody>
      </p:sp>
      <p:sp>
        <p:nvSpPr>
          <p:cNvPr id="4" name="Text Placeholder 3"/>
          <p:cNvSpPr>
            <a:spLocks noGrp="1"/>
          </p:cNvSpPr>
          <p:nvPr>
            <p:ph type="body" sz="quarter" idx="15"/>
          </p:nvPr>
        </p:nvSpPr>
        <p:spPr>
          <a:xfrm>
            <a:off x="351274" y="1059304"/>
            <a:ext cx="8613124" cy="2372298"/>
          </a:xfrm>
        </p:spPr>
        <p:txBody>
          <a:bodyPr/>
          <a:lstStyle/>
          <a:p>
            <a:pPr marL="0" indent="0">
              <a:buNone/>
            </a:pPr>
            <a:r>
              <a:rPr lang="en-US" dirty="0"/>
              <a:t>Rank Operations access items by their rank </a:t>
            </a:r>
            <a:r>
              <a:rPr lang="en-US" dirty="0" smtClean="0"/>
              <a:t>(sorted index) in </a:t>
            </a:r>
            <a:r>
              <a:rPr lang="en-US" dirty="0"/>
              <a:t>the </a:t>
            </a:r>
            <a:r>
              <a:rPr lang="en-US" dirty="0" smtClean="0"/>
              <a:t>map</a:t>
            </a:r>
            <a:r>
              <a:rPr lang="en-US" dirty="0"/>
              <a:t>, </a:t>
            </a:r>
            <a:endParaRPr lang="en-US" dirty="0" smtClean="0"/>
          </a:p>
          <a:p>
            <a:r>
              <a:rPr lang="en-US" dirty="0" smtClean="0"/>
              <a:t>Example</a:t>
            </a:r>
            <a:r>
              <a:rPr lang="en-US" dirty="0"/>
              <a:t>:</a:t>
            </a:r>
          </a:p>
          <a:p>
            <a:r>
              <a:rPr lang="en-US" sz="1200" dirty="0"/>
              <a:t>Rank 0: Item with lowest value rank in map.</a:t>
            </a:r>
          </a:p>
          <a:p>
            <a:r>
              <a:rPr lang="en-US" sz="1200" dirty="0"/>
              <a:t>Rank </a:t>
            </a:r>
            <a:r>
              <a:rPr lang="en-US" sz="1200" dirty="0" smtClean="0"/>
              <a:t>2: 2nd </a:t>
            </a:r>
            <a:r>
              <a:rPr lang="en-US" sz="1200" dirty="0"/>
              <a:t>lowest ranked item in map.</a:t>
            </a:r>
          </a:p>
          <a:p>
            <a:r>
              <a:rPr lang="en-US" sz="1200" dirty="0"/>
              <a:t>Rank -1: Item with highest ranked value in map.</a:t>
            </a:r>
          </a:p>
          <a:p>
            <a:r>
              <a:rPr lang="en-US" sz="1200" dirty="0"/>
              <a:t>Rank -3: Item with third highest ranked value in map.</a:t>
            </a:r>
          </a:p>
          <a:p>
            <a:r>
              <a:rPr lang="en-US" sz="1200" dirty="0"/>
              <a:t>Rank 1 Count 2: Second and third lowest ranked items in map.</a:t>
            </a:r>
          </a:p>
          <a:p>
            <a:r>
              <a:rPr lang="en-US" sz="1200" dirty="0"/>
              <a:t>Rank -3 Count 3: Top three ranked items in map</a:t>
            </a:r>
            <a:r>
              <a:rPr lang="en-US" sz="1200" dirty="0" smtClean="0"/>
              <a:t>.</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93473539"/>
              </p:ext>
            </p:extLst>
          </p:nvPr>
        </p:nvGraphicFramePr>
        <p:xfrm>
          <a:off x="730073" y="3446904"/>
          <a:ext cx="8084126" cy="2853600"/>
        </p:xfrm>
        <a:graphic>
          <a:graphicData uri="http://schemas.openxmlformats.org/drawingml/2006/table">
            <a:tbl>
              <a:tblPr firstRow="1" bandRow="1">
                <a:tableStyleId>{5C22544A-7EE6-4342-B048-85BDC9FD1C3A}</a:tableStyleId>
              </a:tblPr>
              <a:tblGrid>
                <a:gridCol w="2317729"/>
                <a:gridCol w="5766397"/>
              </a:tblGrid>
              <a:tr h="354240">
                <a:tc>
                  <a:txBody>
                    <a:bodyPr/>
                    <a:lstStyle/>
                    <a:p>
                      <a:r>
                        <a:rPr lang="en-US" sz="1400" dirty="0" smtClean="0"/>
                        <a:t>Operation</a:t>
                      </a:r>
                      <a:endParaRPr lang="en-US" sz="1400" dirty="0"/>
                    </a:p>
                  </a:txBody>
                  <a:tcPr/>
                </a:tc>
                <a:tc>
                  <a:txBody>
                    <a:bodyPr/>
                    <a:lstStyle/>
                    <a:p>
                      <a:r>
                        <a:rPr lang="en-US" sz="1400" dirty="0" smtClean="0"/>
                        <a:t>Description</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Get By Rank</a:t>
                      </a:r>
                    </a:p>
                  </a:txBody>
                  <a:tcPr/>
                </a:tc>
                <a:tc>
                  <a:txBody>
                    <a:bodyPr/>
                    <a:lstStyle/>
                    <a:p>
                      <a:r>
                        <a:rPr lang="en-US" sz="1400" kern="1200" dirty="0" smtClean="0">
                          <a:solidFill>
                            <a:schemeClr val="dk1"/>
                          </a:solidFill>
                          <a:latin typeface="+mn-lt"/>
                          <a:ea typeface="+mn-ea"/>
                          <a:cs typeface="+mn-cs"/>
                        </a:rPr>
                        <a:t>selects the map item identified by rank and returns selected data specified by the return type</a:t>
                      </a:r>
                      <a:endParaRPr lang="en-US" sz="11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Get By Rank Range</a:t>
                      </a:r>
                    </a:p>
                  </a:txBody>
                  <a:tcPr/>
                </a:tc>
                <a:tc>
                  <a:txBody>
                    <a:bodyPr/>
                    <a:lstStyle/>
                    <a:p>
                      <a:r>
                        <a:rPr lang="en-US" sz="1400" kern="1200" dirty="0" smtClean="0">
                          <a:solidFill>
                            <a:schemeClr val="dk1"/>
                          </a:solidFill>
                          <a:latin typeface="+mn-lt"/>
                          <a:ea typeface="+mn-ea"/>
                          <a:cs typeface="+mn-cs"/>
                        </a:rPr>
                        <a:t>selects map items starting at specified rank to the end of map and returns selected data specified by the return type – can be limited by a count</a:t>
                      </a:r>
                      <a:endParaRPr lang="en-US" sz="10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Rank</a:t>
                      </a:r>
                    </a:p>
                  </a:txBody>
                  <a:tcPr/>
                </a:tc>
                <a:tc>
                  <a:txBody>
                    <a:bodyPr/>
                    <a:lstStyle/>
                    <a:p>
                      <a:r>
                        <a:rPr lang="en-US" sz="1400" kern="1200" dirty="0" smtClean="0">
                          <a:solidFill>
                            <a:schemeClr val="dk1"/>
                          </a:solidFill>
                          <a:latin typeface="+mn-lt"/>
                          <a:ea typeface="+mn-ea"/>
                          <a:cs typeface="+mn-cs"/>
                        </a:rPr>
                        <a:t>removes the map item identified by rank and returns removed data specified by the return type</a:t>
                      </a:r>
                      <a:endParaRPr lang="en-US" sz="10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Rank Range</a:t>
                      </a:r>
                    </a:p>
                  </a:txBody>
                  <a:tcPr/>
                </a:tc>
                <a:tc>
                  <a:txBody>
                    <a:bodyPr/>
                    <a:lstStyle/>
                    <a:p>
                      <a:r>
                        <a:rPr lang="en-US" sz="1400" kern="1200" dirty="0" smtClean="0">
                          <a:solidFill>
                            <a:schemeClr val="dk1"/>
                          </a:solidFill>
                          <a:latin typeface="+mn-lt"/>
                          <a:ea typeface="+mn-ea"/>
                          <a:cs typeface="+mn-cs"/>
                        </a:rPr>
                        <a:t>removes the map items starting at specified rank to the end of map and returns removed data specified by the return type</a:t>
                      </a:r>
                      <a:r>
                        <a:rPr lang="en-US" sz="1000" kern="1200" dirty="0" smtClean="0">
                          <a:solidFill>
                            <a:schemeClr val="dk1"/>
                          </a:solidFill>
                          <a:latin typeface="+mn-lt"/>
                          <a:ea typeface="+mn-ea"/>
                          <a:cs typeface="+mn-cs"/>
                        </a:rPr>
                        <a:t> </a:t>
                      </a:r>
                      <a:r>
                        <a:rPr lang="en-US" sz="1400" kern="1200" dirty="0" smtClean="0">
                          <a:solidFill>
                            <a:schemeClr val="dk1"/>
                          </a:solidFill>
                          <a:latin typeface="+mn-lt"/>
                          <a:ea typeface="+mn-ea"/>
                          <a:cs typeface="+mn-cs"/>
                        </a:rPr>
                        <a:t>– can be limited by a count</a:t>
                      </a:r>
                      <a:endParaRPr lang="en-US" sz="1400" dirty="0"/>
                    </a:p>
                  </a:txBody>
                  <a:tcPr/>
                </a:tc>
              </a:tr>
            </a:tbl>
          </a:graphicData>
        </a:graphic>
      </p:graphicFrame>
      <p:grpSp>
        <p:nvGrpSpPr>
          <p:cNvPr id="6" name="Group 5"/>
          <p:cNvGrpSpPr/>
          <p:nvPr/>
        </p:nvGrpSpPr>
        <p:grpSpPr>
          <a:xfrm>
            <a:off x="3625472" y="1713739"/>
            <a:ext cx="4960127" cy="1063427"/>
            <a:chOff x="2329673" y="5172273"/>
            <a:chExt cx="4960127" cy="1063427"/>
          </a:xfrm>
        </p:grpSpPr>
        <p:grpSp>
          <p:nvGrpSpPr>
            <p:cNvPr id="7" name="Group 6"/>
            <p:cNvGrpSpPr/>
            <p:nvPr/>
          </p:nvGrpSpPr>
          <p:grpSpPr>
            <a:xfrm>
              <a:off x="4292600" y="5372100"/>
              <a:ext cx="2997200" cy="863600"/>
              <a:chOff x="4254500" y="1549400"/>
              <a:chExt cx="2997200" cy="863600"/>
            </a:xfrm>
          </p:grpSpPr>
          <p:sp>
            <p:nvSpPr>
              <p:cNvPr id="10" name="Rectangle 9"/>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dog</a:t>
                </a:r>
                <a:endParaRPr lang="en-US" sz="1200" dirty="0">
                  <a:solidFill>
                    <a:schemeClr val="tx1"/>
                  </a:solidFill>
                </a:endParaRPr>
              </a:p>
            </p:txBody>
          </p:sp>
          <p:sp>
            <p:nvSpPr>
              <p:cNvPr id="11" name="Rectangle 10"/>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7.23</a:t>
                </a:r>
                <a:endParaRPr lang="en-US" sz="1200" dirty="0">
                  <a:solidFill>
                    <a:schemeClr val="tx1"/>
                  </a:solidFill>
                </a:endParaRPr>
              </a:p>
            </p:txBody>
          </p:sp>
          <p:sp>
            <p:nvSpPr>
              <p:cNvPr id="12" name="Rectangle 11"/>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solidFill>
                      <a:schemeClr val="tx1"/>
                    </a:solidFill>
                  </a:rPr>
                  <a:t>BC=29</a:t>
                </a:r>
                <a:endParaRPr lang="en-US" sz="1400" dirty="0">
                  <a:solidFill>
                    <a:schemeClr val="tx1"/>
                  </a:solidFill>
                </a:endParaRPr>
              </a:p>
            </p:txBody>
          </p:sp>
          <p:sp>
            <p:nvSpPr>
              <p:cNvPr id="13" name="Rectangle 12"/>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solidFill>
                      <a:schemeClr val="tx1"/>
                    </a:solidFill>
                  </a:rPr>
                  <a:t>MN=B1</a:t>
                </a:r>
                <a:endParaRPr lang="en-US" sz="1100" dirty="0">
                  <a:solidFill>
                    <a:schemeClr val="tx1"/>
                  </a:solidFill>
                </a:endParaRPr>
              </a:p>
            </p:txBody>
          </p:sp>
          <p:sp>
            <p:nvSpPr>
              <p:cNvPr id="14" name="Rectangle 13"/>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red</a:t>
                </a:r>
                <a:endParaRPr lang="en-US" sz="1200" dirty="0">
                  <a:solidFill>
                    <a:schemeClr val="tx1"/>
                  </a:solidFill>
                </a:endParaRPr>
              </a:p>
            </p:txBody>
          </p:sp>
          <p:sp>
            <p:nvSpPr>
              <p:cNvPr id="15" name="Rectangle 14"/>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solidFill>
                      <a:schemeClr val="tx1"/>
                    </a:solidFill>
                  </a:rPr>
                  <a:t>AB=HS</a:t>
                </a:r>
                <a:endParaRPr lang="en-US" sz="1100" dirty="0">
                  <a:solidFill>
                    <a:schemeClr val="tx1"/>
                  </a:solidFill>
                </a:endParaRPr>
              </a:p>
            </p:txBody>
          </p:sp>
          <p:sp>
            <p:nvSpPr>
              <p:cNvPr id="16" name="Rectangle 15"/>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solidFill>
                      <a:schemeClr val="tx1"/>
                    </a:solidFill>
                  </a:rPr>
                  <a:t>XY=QR</a:t>
                </a:r>
                <a:endParaRPr lang="en-US" sz="1100" dirty="0">
                  <a:solidFill>
                    <a:schemeClr val="tx1"/>
                  </a:solidFill>
                </a:endParaRPr>
              </a:p>
            </p:txBody>
          </p:sp>
        </p:grpSp>
        <p:cxnSp>
          <p:nvCxnSpPr>
            <p:cNvPr id="8" name="Curved Connector 7"/>
            <p:cNvCxnSpPr/>
            <p:nvPr/>
          </p:nvCxnSpPr>
          <p:spPr>
            <a:xfrm>
              <a:off x="3467100" y="5372100"/>
              <a:ext cx="825500" cy="3238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329673" y="5172273"/>
              <a:ext cx="942887" cy="261610"/>
            </a:xfrm>
            <a:prstGeom prst="rect">
              <a:avLst/>
            </a:prstGeom>
            <a:noFill/>
          </p:spPr>
          <p:txBody>
            <a:bodyPr wrap="none" rtlCol="0">
              <a:spAutoFit/>
            </a:bodyPr>
            <a:lstStyle/>
            <a:p>
              <a:r>
                <a:rPr lang="en-US" sz="1100" smtClean="0"/>
                <a:t>Primary Key</a:t>
              </a:r>
              <a:endParaRPr lang="en-US" sz="1100"/>
            </a:p>
          </p:txBody>
        </p:sp>
      </p:grpSp>
      <p:cxnSp>
        <p:nvCxnSpPr>
          <p:cNvPr id="17" name="Straight Arrow Connector 16"/>
          <p:cNvCxnSpPr/>
          <p:nvPr/>
        </p:nvCxnSpPr>
        <p:spPr>
          <a:xfrm flipV="1">
            <a:off x="3225800" y="2052407"/>
            <a:ext cx="3861199" cy="1336"/>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429000" y="2517799"/>
            <a:ext cx="3626050" cy="160214"/>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3625472" y="2268307"/>
            <a:ext cx="3429578" cy="433166"/>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022600" y="2268307"/>
            <a:ext cx="4022798" cy="185009"/>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226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Body Pages">
  <a:themeElements>
    <a:clrScheme name="Custom 3">
      <a:dk1>
        <a:sysClr val="windowText" lastClr="000000"/>
      </a:dk1>
      <a:lt1>
        <a:sysClr val="window" lastClr="FFFFFF"/>
      </a:lt1>
      <a:dk2>
        <a:srgbClr val="7E4300"/>
      </a:dk2>
      <a:lt2>
        <a:srgbClr val="D1D3D4"/>
      </a:lt2>
      <a:accent1>
        <a:srgbClr val="A01620"/>
      </a:accent1>
      <a:accent2>
        <a:srgbClr val="F68623"/>
      </a:accent2>
      <a:accent3>
        <a:srgbClr val="777777"/>
      </a:accent3>
      <a:accent4>
        <a:srgbClr val="D1D3D4"/>
      </a:accent4>
      <a:accent5>
        <a:srgbClr val="FBB917"/>
      </a:accent5>
      <a:accent6>
        <a:srgbClr val="208E37"/>
      </a:accent6>
      <a:hlink>
        <a:srgbClr val="5CCAFF"/>
      </a:hlink>
      <a:folHlink>
        <a:srgbClr val="643273"/>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224175</TotalTime>
  <Words>1537</Words>
  <Application>Microsoft Macintosh PowerPoint</Application>
  <PresentationFormat>On-screen Show (4:3)</PresentationFormat>
  <Paragraphs>324</Paragraphs>
  <Slides>21</Slides>
  <Notes>14</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9" baseType="lpstr">
      <vt:lpstr>Arial</vt:lpstr>
      <vt:lpstr>Arial Narrow</vt:lpstr>
      <vt:lpstr>Arial Narrow Bold</vt:lpstr>
      <vt:lpstr>Calibri</vt:lpstr>
      <vt:lpstr>Helvetica Neue</vt:lpstr>
      <vt:lpstr>Helvetica Neue Medium</vt:lpstr>
      <vt:lpstr>Lucida Grande</vt:lpstr>
      <vt:lpstr>Menlo</vt:lpstr>
      <vt:lpstr>Monaco</vt:lpstr>
      <vt:lpstr>MS PGothic</vt:lpstr>
      <vt:lpstr>ＭＳ Ｐゴシック</vt:lpstr>
      <vt:lpstr>Roboto Condensed Bold</vt:lpstr>
      <vt:lpstr>Roboto Condensed Regular</vt:lpstr>
      <vt:lpstr>Times New Roman</vt:lpstr>
      <vt:lpstr>Trebuchet MS</vt:lpstr>
      <vt:lpstr>Wingdings</vt:lpstr>
      <vt:lpstr>Body Pages</vt:lpstr>
      <vt:lpstr>Document</vt:lpstr>
      <vt:lpstr>PowerPoint Presentation</vt:lpstr>
      <vt:lpstr>Objective</vt:lpstr>
      <vt:lpstr>Maps (Dictionaries)</vt:lpstr>
      <vt:lpstr>Map Policy</vt:lpstr>
      <vt:lpstr>Map Operations - General</vt:lpstr>
      <vt:lpstr>Map Operations – By key </vt:lpstr>
      <vt:lpstr>Map Operations – By value</vt:lpstr>
      <vt:lpstr>Map Operations – By index</vt:lpstr>
      <vt:lpstr>Map Operations – By rank</vt:lpstr>
      <vt:lpstr>Code Examples - Java</vt:lpstr>
      <vt:lpstr>Code Examples – C#</vt:lpstr>
      <vt:lpstr>Queries on Maps</vt:lpstr>
      <vt:lpstr>Creating a Secondary Index on a List</vt:lpstr>
      <vt:lpstr>Steps to execute a Query</vt:lpstr>
      <vt:lpstr>Preparing a Statement</vt:lpstr>
      <vt:lpstr>Processing results</vt:lpstr>
      <vt:lpstr>Exercises: Maps</vt:lpstr>
      <vt:lpstr>Exercises and Answers</vt:lpstr>
      <vt:lpstr>Java: Maps</vt:lpstr>
      <vt:lpstr>C#: Maps</vt:lpstr>
      <vt:lpstr>PowerPoint Presentation</vt:lpstr>
    </vt:vector>
  </TitlesOfParts>
  <Company>Nyquist Design</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Nyquist</dc:creator>
  <cp:lastModifiedBy>Adform Adform</cp:lastModifiedBy>
  <cp:revision>5340</cp:revision>
  <cp:lastPrinted>2014-07-14T15:01:10Z</cp:lastPrinted>
  <dcterms:created xsi:type="dcterms:W3CDTF">2012-07-31T22:57:23Z</dcterms:created>
  <dcterms:modified xsi:type="dcterms:W3CDTF">2016-08-12T07:48:39Z</dcterms:modified>
</cp:coreProperties>
</file>