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22"/>
  </p:notesMasterIdLst>
  <p:handoutMasterIdLst>
    <p:handoutMasterId r:id="rId23"/>
  </p:handoutMasterIdLst>
  <p:sldIdLst>
    <p:sldId id="696" r:id="rId2"/>
    <p:sldId id="695" r:id="rId3"/>
    <p:sldId id="705" r:id="rId4"/>
    <p:sldId id="706" r:id="rId5"/>
    <p:sldId id="716" r:id="rId6"/>
    <p:sldId id="717" r:id="rId7"/>
    <p:sldId id="718" r:id="rId8"/>
    <p:sldId id="715" r:id="rId9"/>
    <p:sldId id="707" r:id="rId10"/>
    <p:sldId id="708" r:id="rId11"/>
    <p:sldId id="709" r:id="rId12"/>
    <p:sldId id="712" r:id="rId13"/>
    <p:sldId id="713" r:id="rId14"/>
    <p:sldId id="711" r:id="rId15"/>
    <p:sldId id="714" r:id="rId16"/>
    <p:sldId id="701" r:id="rId17"/>
    <p:sldId id="704" r:id="rId18"/>
    <p:sldId id="702" r:id="rId19"/>
    <p:sldId id="703" r:id="rId20"/>
    <p:sldId id="694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ca Pal" initials="" lastIdx="1" clrIdx="0"/>
  <p:cmAuthor id="1" name="Joe Gottlieb" initials="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5CCAFF"/>
    <a:srgbClr val="C22327"/>
    <a:srgbClr val="FF8000"/>
    <a:srgbClr val="666699"/>
    <a:srgbClr val="00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30" autoAdjust="0"/>
    <p:restoredTop sz="86413" autoAdjust="0"/>
  </p:normalViewPr>
  <p:slideViewPr>
    <p:cSldViewPr snapToGrid="0">
      <p:cViewPr>
        <p:scale>
          <a:sx n="100" d="100"/>
          <a:sy n="100" d="100"/>
        </p:scale>
        <p:origin x="216" y="2288"/>
      </p:cViewPr>
      <p:guideLst>
        <p:guide orient="horz" pos="2160"/>
        <p:guide pos="29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5946B94C-4A3D-4AF1-AC8E-55C1499DD7A7}" type="datetimeFigureOut">
              <a:rPr lang="en-US"/>
              <a:pPr>
                <a:defRPr/>
              </a:pPr>
              <a:t>8/8/16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78A7462-D136-4E06-980E-2471C42247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9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17657F3-D444-4401-AA45-6B607A65628A}" type="datetimeFigureOut">
              <a:rPr lang="en-US"/>
              <a:pPr>
                <a:defRPr/>
              </a:pPr>
              <a:t>8/8/16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626B03C0-24EC-4AF5-9D25-1D79F9892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15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9.png"/><Relationship Id="rId6" Type="http://schemas.openxmlformats.org/officeDocument/2006/relationships/package" Target="../embeddings/Microsoft_Word_Document5.docx"/><Relationship Id="rId7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4" Type="http://schemas.openxmlformats.org/officeDocument/2006/relationships/package" Target="../embeddings/Microsoft_Word_Document6.docx"/><Relationship Id="rId5" Type="http://schemas.openxmlformats.org/officeDocument/2006/relationships/image" Target="../media/image9.png"/><Relationship Id="rId6" Type="http://schemas.openxmlformats.org/officeDocument/2006/relationships/package" Target="../embeddings/Microsoft_Word_Document7.docx"/><Relationship Id="rId7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65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18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スライド イメージ プレースホルダー 6"/>
          <p:cNvSpPr>
            <a:spLocks noGrp="1" noRot="1" noChangeAspect="1"/>
          </p:cNvSpPr>
          <p:nvPr>
            <p:ph type="sldImg"/>
          </p:nvPr>
        </p:nvSpPr>
        <p:spPr>
          <a:xfrm>
            <a:off x="1604963" y="434975"/>
            <a:ext cx="3657600" cy="2743200"/>
          </a:xfrm>
        </p:spPr>
      </p:sp>
    </p:spTree>
    <p:extLst>
      <p:ext uri="{BB962C8B-B14F-4D97-AF65-F5344CB8AC3E}">
        <p14:creationId xmlns:p14="http://schemas.microsoft.com/office/powerpoint/2010/main" val="1905831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413153" y="5185086"/>
          <a:ext cx="5143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Document" r:id="rId4" imgW="8229600" imgH="558800" progId="Word.Document.12">
                  <p:embed/>
                </p:oleObj>
              </mc:Choice>
              <mc:Fallback>
                <p:oleObj name="Document" r:id="rId4" imgW="82296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3153" y="5185086"/>
                        <a:ext cx="5143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413153" y="6104410"/>
          <a:ext cx="3429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Document" r:id="rId6" imgW="5486400" imgH="927100" progId="Word.Document.12">
                  <p:embed/>
                </p:oleObj>
              </mc:Choice>
              <mc:Fallback>
                <p:oleObj name="Document" r:id="rId6" imgW="5486400" imgH="92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3153" y="6104410"/>
                        <a:ext cx="3429000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スライド イメージ プレースホルダー 8"/>
          <p:cNvSpPr>
            <a:spLocks noGrp="1" noRot="1" noChangeAspect="1"/>
          </p:cNvSpPr>
          <p:nvPr>
            <p:ph type="sldImg"/>
          </p:nvPr>
        </p:nvSpPr>
        <p:spPr>
          <a:xfrm>
            <a:off x="1658938" y="685800"/>
            <a:ext cx="3516312" cy="2636838"/>
          </a:xfrm>
        </p:spPr>
      </p:sp>
    </p:spTree>
    <p:extLst>
      <p:ext uri="{BB962C8B-B14F-4D97-AF65-F5344CB8AC3E}">
        <p14:creationId xmlns:p14="http://schemas.microsoft.com/office/powerpoint/2010/main" val="1703613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506538" y="4778994"/>
          <a:ext cx="5143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" name="Document" r:id="rId4" imgW="8229600" imgH="558800" progId="Word.Document.12">
                  <p:embed/>
                </p:oleObj>
              </mc:Choice>
              <mc:Fallback>
                <p:oleObj name="Document" r:id="rId4" imgW="82296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6538" y="4778994"/>
                        <a:ext cx="51435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506538" y="6113958"/>
          <a:ext cx="5143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Document" r:id="rId6" imgW="8229600" imgH="1117600" progId="Word.Document.12">
                  <p:embed/>
                </p:oleObj>
              </mc:Choice>
              <mc:Fallback>
                <p:oleObj name="Document" r:id="rId6" imgW="8229600" imgH="111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6538" y="6113958"/>
                        <a:ext cx="51435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スライド イメージ プレースホルダー 8"/>
          <p:cNvSpPr>
            <a:spLocks noGrp="1" noRot="1" noChangeAspect="1"/>
          </p:cNvSpPr>
          <p:nvPr>
            <p:ph type="sldImg"/>
          </p:nvPr>
        </p:nvSpPr>
        <p:spPr>
          <a:xfrm>
            <a:off x="1658938" y="685800"/>
            <a:ext cx="3516312" cy="2636838"/>
          </a:xfrm>
        </p:spPr>
      </p:sp>
    </p:spTree>
    <p:extLst>
      <p:ext uri="{BB962C8B-B14F-4D97-AF65-F5344CB8AC3E}">
        <p14:creationId xmlns:p14="http://schemas.microsoft.com/office/powerpoint/2010/main" val="95832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03C0-24EC-4AF5-9D25-1D79F98923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スライド イメージ プレースホルダー 6"/>
          <p:cNvSpPr>
            <a:spLocks noGrp="1" noRot="1" noChangeAspect="1"/>
          </p:cNvSpPr>
          <p:nvPr>
            <p:ph type="sldImg"/>
          </p:nvPr>
        </p:nvSpPr>
        <p:spPr>
          <a:xfrm>
            <a:off x="1604963" y="465138"/>
            <a:ext cx="3657600" cy="2743200"/>
          </a:xfrm>
        </p:spPr>
      </p:sp>
    </p:spTree>
    <p:extLst>
      <p:ext uri="{BB962C8B-B14F-4D97-AF65-F5344CB8AC3E}">
        <p14:creationId xmlns:p14="http://schemas.microsoft.com/office/powerpoint/2010/main" val="10147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3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6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3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9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40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6B03C0-24EC-4AF5-9D25-1D79F98923E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1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96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322805-1C3E-D64D-B9FF-1838A69DCBD5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0B62D2-D0D6-554A-8484-912FF0A2A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62271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374" y="24582"/>
            <a:ext cx="8439150" cy="579716"/>
          </a:xfrm>
          <a:prstGeom prst="rect">
            <a:avLst/>
          </a:prstGeom>
          <a:solidFill>
            <a:srgbClr val="A01620"/>
          </a:solidFill>
          <a:ln>
            <a:noFill/>
          </a:ln>
        </p:spPr>
        <p:txBody>
          <a:bodyPr vert="horz" anchor="ctr"/>
          <a:lstStyle>
            <a:lvl1pPr algn="l">
              <a:defRPr sz="28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84" y="1231330"/>
            <a:ext cx="8613124" cy="50493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Arial Narrow"/>
                <a:cs typeface="Arial Narrow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9467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anchor="ctr"/>
          <a:lstStyle>
            <a:lvl1pPr>
              <a:lnSpc>
                <a:spcPct val="90000"/>
              </a:lnSpc>
              <a:defRPr sz="2800" b="1">
                <a:solidFill>
                  <a:srgbClr val="FFFFFF"/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656" y="3086566"/>
            <a:ext cx="7693162" cy="457814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2">
                    <a:lumMod val="50000"/>
                  </a:schemeClr>
                </a:solidFill>
                <a:latin typeface="Arial Narrow Bold"/>
                <a:cs typeface="Arial Narrow Bold"/>
              </a:defRPr>
            </a:lvl1pPr>
          </a:lstStyle>
          <a:p>
            <a:r>
              <a:rPr lang="en-US" dirty="0" smtClean="0"/>
              <a:t>Section slide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98780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72DC24-C402-654F-AFF6-A88DF25963D2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C22E87-A6C5-814A-A13C-5068FBAE9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5369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bg1">
                    <a:lumMod val="50000"/>
                  </a:schemeClr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1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 Banner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791108"/>
            <a:ext cx="8229600" cy="54807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0988" marR="0" indent="-28098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➤"/>
              <a:tabLst/>
              <a:defRPr sz="20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accent2"/>
              </a:buClr>
              <a:buSzPct val="75000"/>
              <a:buFont typeface="Wingdings" charset="2"/>
              <a:buChar char="§"/>
              <a:defRPr sz="18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accent2"/>
              </a:buClr>
              <a:buSzPct val="55000"/>
              <a:buFont typeface="Wingdings" charset="2"/>
              <a:buChar char="u"/>
              <a:defRPr sz="16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accent2"/>
              </a:buClr>
              <a:buSzPct val="75000"/>
              <a:buFont typeface="Arial"/>
              <a:buChar char="•"/>
              <a:defRPr sz="120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accent2"/>
              </a:buClr>
              <a:buSzPct val="75000"/>
              <a:buFont typeface="Lucida Grande"/>
              <a:buChar char="­"/>
              <a:defRPr sz="110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48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anchor="b"/>
          <a:lstStyle>
            <a:lvl1pPr>
              <a:defRPr sz="3200" b="0" i="0">
                <a:solidFill>
                  <a:schemeClr val="bg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3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8858"/>
            <a:ext cx="8229600" cy="910150"/>
          </a:xfrm>
          <a:prstGeom prst="rect">
            <a:avLst/>
          </a:prstGeom>
        </p:spPr>
        <p:txBody>
          <a:bodyPr anchor="b"/>
          <a:lstStyle>
            <a:lvl1pPr algn="l">
              <a:defRPr sz="2800" b="1" i="0" u="none" baseline="0">
                <a:solidFill>
                  <a:schemeClr val="accent1"/>
                </a:solidFill>
                <a:latin typeface="Roboto Condensed Bold"/>
                <a:cs typeface="Roboto Condensed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447287"/>
            <a:ext cx="8229600" cy="48245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75000"/>
              <a:buFont typeface="Lucida Grande"/>
              <a:buChar char="■"/>
              <a:tabLst/>
              <a:defRPr sz="24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1pPr>
            <a:lvl2pPr marL="628650" indent="-171450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20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2pPr>
            <a:lvl3pPr marL="1092200" indent="-177800">
              <a:buClr>
                <a:schemeClr val="bg1">
                  <a:lumMod val="65000"/>
                </a:schemeClr>
              </a:buClr>
              <a:buSzPct val="55000"/>
              <a:buFont typeface="Lucida Grande"/>
              <a:buChar char="■"/>
              <a:defRPr sz="18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3pPr>
            <a:lvl4pPr marL="1487488" indent="-115888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400" b="0" i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4pPr>
            <a:lvl5pPr marL="1947863" indent="-119063">
              <a:buClr>
                <a:schemeClr val="bg1">
                  <a:lumMod val="65000"/>
                </a:schemeClr>
              </a:buClr>
              <a:buSzPct val="75000"/>
              <a:buFont typeface="Lucida Grande"/>
              <a:buChar char="■"/>
              <a:defRPr sz="1200" b="0" i="0" baseline="0">
                <a:solidFill>
                  <a:schemeClr val="accent3"/>
                </a:solidFill>
                <a:latin typeface="Roboto Condensed Regular"/>
                <a:cs typeface="Roboto Condensed Regular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70" r:id="rId2"/>
    <p:sldLayoutId id="2147484096" r:id="rId3"/>
    <p:sldLayoutId id="2147484093" r:id="rId4"/>
    <p:sldLayoutId id="2147484094" r:id="rId5"/>
    <p:sldLayoutId id="2147484097" r:id="rId6"/>
    <p:sldLayoutId id="2147484099" r:id="rId7"/>
    <p:sldLayoutId id="2147484100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package" Target="../embeddings/Microsoft_Word_Document2.docx"/><Relationship Id="rId5" Type="http://schemas.openxmlformats.org/officeDocument/2006/relationships/image" Target="../media/image7.emf"/><Relationship Id="rId6" Type="http://schemas.openxmlformats.org/officeDocument/2006/relationships/package" Target="../embeddings/Microsoft_Word_Document3.docx"/><Relationship Id="rId7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02735" y="4094692"/>
            <a:ext cx="77724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Helvetica Neue Medium"/>
                <a:cs typeface="Helvetica Neue Medium"/>
              </a:rPr>
              <a:t>Map</a:t>
            </a:r>
            <a:r>
              <a:rPr lang="en-US" sz="3200" dirty="0" smtClean="0">
                <a:solidFill>
                  <a:schemeClr val="bg1"/>
                </a:solidFill>
                <a:latin typeface="Helvetica Neue Medium"/>
                <a:cs typeface="Helvetica Neue Medium"/>
              </a:rPr>
              <a:t>s</a:t>
            </a:r>
            <a:endParaRPr lang="en-US" sz="3200" dirty="0">
              <a:solidFill>
                <a:schemeClr val="bg1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910946"/>
            <a:ext cx="9144000" cy="1002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Aerospike Advanced Concepts</a:t>
            </a:r>
            <a:endParaRPr lang="en-US" sz="40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48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 – C#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88143"/>
            <a:ext cx="3738126" cy="540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Operate using </a:t>
            </a:r>
            <a:r>
              <a:rPr lang="en-US" b="1" dirty="0" err="1" smtClean="0">
                <a:solidFill>
                  <a:srgbClr val="0000FF"/>
                </a:solidFill>
              </a:rPr>
              <a:t>Map</a:t>
            </a:r>
            <a:r>
              <a:rPr lang="en-US" b="1" dirty="0" err="1" smtClean="0">
                <a:solidFill>
                  <a:srgbClr val="0000FF"/>
                </a:solidFill>
              </a:rPr>
              <a:t>Operation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812800" y="1725335"/>
            <a:ext cx="79776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888A85"/>
                </a:solidFill>
                <a:latin typeface="Menlo" charset="0"/>
                <a:ea typeface="Times New Roman" charset="0"/>
                <a:cs typeface="Times New Roman" charset="0"/>
              </a:rPr>
              <a:t>// Create Map policy</a:t>
            </a:r>
            <a:endParaRPr lang="en-US" sz="12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MapPolicy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mapPolicy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= </a:t>
            </a:r>
            <a:r>
              <a:rPr lang="en-US" sz="1200" dirty="0">
                <a:solidFill>
                  <a:srgbClr val="009695"/>
                </a:solidFill>
                <a:latin typeface="Menlo" charset="0"/>
                <a:ea typeface="Times New Roman" charset="0"/>
                <a:cs typeface="Times New Roman" charset="0"/>
              </a:rPr>
              <a:t>new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MapPolicy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   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MapOrder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.KEY_ORDERED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,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   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MapWriteMode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.UPDATE_ONLY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   );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>
                <a:solidFill>
                  <a:srgbClr val="888A85"/>
                </a:solidFill>
                <a:latin typeface="Menlo" charset="0"/>
                <a:ea typeface="Times New Roman" charset="0"/>
                <a:cs typeface="Times New Roman" charset="0"/>
              </a:rPr>
              <a:t>// Add 1 element to the map and print the result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client.Operate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writePolicy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, key, 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MapOperation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.Put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mapPolicy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, 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mapBin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, </a:t>
            </a:r>
            <a:endParaRPr lang="en-US" sz="12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Value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.Get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>
                <a:solidFill>
                  <a:srgbClr val="DB7100"/>
                </a:solidFill>
                <a:latin typeface="Menlo" charset="0"/>
                <a:ea typeface="Times New Roman" charset="0"/>
                <a:cs typeface="Times New Roman" charset="0"/>
              </a:rPr>
              <a:t>"cat"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), 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Value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.Get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>
                <a:solidFill>
                  <a:srgbClr val="DB7100"/>
                </a:solidFill>
                <a:latin typeface="Menlo" charset="0"/>
                <a:ea typeface="Times New Roman" charset="0"/>
                <a:cs typeface="Times New Roman" charset="0"/>
              </a:rPr>
              <a:t>7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)));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                   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>
                <a:solidFill>
                  <a:srgbClr val="888A85"/>
                </a:solidFill>
                <a:latin typeface="Menlo" charset="0"/>
                <a:ea typeface="Times New Roman" charset="0"/>
                <a:cs typeface="Times New Roman" charset="0"/>
              </a:rPr>
              <a:t>// Add elements to the map 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> </a:t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Dictionary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&lt;</a:t>
            </a:r>
            <a:r>
              <a:rPr lang="en-US" sz="1200" dirty="0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Value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, </a:t>
            </a:r>
            <a:r>
              <a:rPr lang="en-US" sz="1200" dirty="0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Value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&gt; 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anotherMap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= </a:t>
            </a:r>
            <a:r>
              <a:rPr lang="en-US" sz="1200" dirty="0">
                <a:solidFill>
                  <a:srgbClr val="009695"/>
                </a:solidFill>
                <a:latin typeface="Menlo" charset="0"/>
                <a:ea typeface="Times New Roman" charset="0"/>
                <a:cs typeface="Times New Roman" charset="0"/>
              </a:rPr>
              <a:t>new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</a:t>
            </a:r>
            <a:r>
              <a:rPr lang="en-US" sz="1200" dirty="0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Dictionary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&lt;</a:t>
            </a:r>
            <a:r>
              <a:rPr lang="en-US" sz="1200" dirty="0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Value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, </a:t>
            </a:r>
            <a:r>
              <a:rPr lang="en-US" sz="1200" dirty="0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Value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&gt;(){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     {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Value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.Get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>
                <a:solidFill>
                  <a:srgbClr val="DB7100"/>
                </a:solidFill>
                <a:latin typeface="Menlo" charset="0"/>
                <a:ea typeface="Times New Roman" charset="0"/>
                <a:cs typeface="Times New Roman" charset="0"/>
              </a:rPr>
              <a:t>"dogs"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), 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Value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.Get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>
                <a:solidFill>
                  <a:srgbClr val="DB7100"/>
                </a:solidFill>
                <a:latin typeface="Menlo" charset="0"/>
                <a:ea typeface="Times New Roman" charset="0"/>
                <a:cs typeface="Times New Roman" charset="0"/>
              </a:rPr>
              <a:t>1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)},</a:t>
            </a:r>
            <a:endParaRPr lang="en-US" sz="12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{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Value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.Get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>
                <a:solidFill>
                  <a:srgbClr val="DB7100"/>
                </a:solidFill>
                <a:latin typeface="Menlo" charset="0"/>
                <a:ea typeface="Times New Roman" charset="0"/>
                <a:cs typeface="Times New Roman" charset="0"/>
              </a:rPr>
              <a:t>"mice"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), 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Value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.Get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>
                <a:solidFill>
                  <a:srgbClr val="DB7100"/>
                </a:solidFill>
                <a:latin typeface="Menlo" charset="0"/>
                <a:ea typeface="Times New Roman" charset="0"/>
                <a:cs typeface="Times New Roman" charset="0"/>
              </a:rPr>
              <a:t>"B"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)}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    };</a:t>
            </a:r>
            <a:endParaRPr lang="en-US" sz="12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</a:t>
            </a:r>
            <a:endParaRPr lang="en-US" sz="12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client.Operate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writePolicy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, key, 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       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MapOperation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.PutItems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mapPolicy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, 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mapBin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, 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anotherMap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));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endParaRPr lang="en-US" sz="12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888A85"/>
                </a:solidFill>
                <a:latin typeface="Menlo" charset="0"/>
                <a:ea typeface="Times New Roman" charset="0"/>
                <a:cs typeface="Times New Roman" charset="0"/>
              </a:rPr>
              <a:t>// Delete a key/value from the map and also return new size of map.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record = 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client.Operate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writePolicy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, key, 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      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MapOperation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.RemoveByKey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mapBin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, 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Value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.Get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>
                <a:solidFill>
                  <a:srgbClr val="DB7100"/>
                </a:solidFill>
                <a:latin typeface="Menlo" charset="0"/>
                <a:ea typeface="Times New Roman" charset="0"/>
                <a:cs typeface="Times New Roman" charset="0"/>
              </a:rPr>
              <a:t>"dogs"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), 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MapReturnType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.KEY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),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                           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MapOperation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.Size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mapBin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));</a:t>
            </a:r>
            <a:endParaRPr lang="en-US" sz="1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28"/>
          <p:cNvSpPr/>
          <p:nvPr/>
        </p:nvSpPr>
        <p:spPr>
          <a:xfrm>
            <a:off x="5740400" y="1409699"/>
            <a:ext cx="1479550" cy="3352801"/>
          </a:xfrm>
          <a:prstGeom prst="downArrow">
            <a:avLst>
              <a:gd name="adj1" fmla="val 62308"/>
              <a:gd name="adj2" fmla="val 19957"/>
            </a:avLst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0"/>
            <a:ext cx="8439150" cy="579716"/>
          </a:xfrm>
        </p:spPr>
        <p:txBody>
          <a:bodyPr/>
          <a:lstStyle/>
          <a:p>
            <a:r>
              <a:rPr lang="en-US" dirty="0" smtClean="0"/>
              <a:t>Queries on </a:t>
            </a:r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3879816" cy="50493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Queries need:</a:t>
            </a:r>
          </a:p>
          <a:p>
            <a:r>
              <a:rPr lang="en-US" dirty="0" smtClean="0"/>
              <a:t>Secondary Index </a:t>
            </a:r>
          </a:p>
          <a:p>
            <a:pPr lvl="1"/>
            <a:r>
              <a:rPr lang="en-US" dirty="0" err="1" smtClean="0"/>
              <a:t>CollectionType</a:t>
            </a:r>
            <a:endParaRPr lang="en-US" dirty="0" smtClean="0"/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Integer: Range &amp; Equality</a:t>
            </a:r>
          </a:p>
          <a:p>
            <a:pPr lvl="1"/>
            <a:r>
              <a:rPr lang="en-US" dirty="0" smtClean="0"/>
              <a:t>String: Equality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 </a:t>
            </a:r>
          </a:p>
          <a:p>
            <a:r>
              <a:rPr lang="en-US" dirty="0" smtClean="0"/>
              <a:t>Records containing the </a:t>
            </a:r>
            <a:r>
              <a:rPr lang="en-US" dirty="0" smtClean="0"/>
              <a:t>key </a:t>
            </a:r>
            <a:r>
              <a:rPr lang="en-US" dirty="0" smtClean="0">
                <a:solidFill>
                  <a:srgbClr val="0000FF"/>
                </a:solidFill>
              </a:rPr>
              <a:t>49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= (A,C)</a:t>
            </a:r>
          </a:p>
          <a:p>
            <a:r>
              <a:rPr lang="en-US" dirty="0" smtClean="0"/>
              <a:t>Records </a:t>
            </a:r>
            <a:r>
              <a:rPr lang="en-US" smtClean="0"/>
              <a:t>containing </a:t>
            </a:r>
            <a:r>
              <a:rPr lang="en-US" smtClean="0"/>
              <a:t>keys </a:t>
            </a:r>
            <a:r>
              <a:rPr lang="en-US" dirty="0" smtClean="0"/>
              <a:t>between </a:t>
            </a:r>
            <a:r>
              <a:rPr lang="en-US" dirty="0" smtClean="0">
                <a:solidFill>
                  <a:srgbClr val="0000FF"/>
                </a:solidFill>
              </a:rPr>
              <a:t>61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70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= (A,B)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22800" y="1651000"/>
            <a:ext cx="2997200" cy="863600"/>
            <a:chOff x="4254500" y="1549400"/>
            <a:chExt cx="2997200" cy="863600"/>
          </a:xfrm>
        </p:grpSpPr>
        <p:sp>
          <p:nvSpPr>
            <p:cNvPr id="4" name="Rectangle 3"/>
            <p:cNvSpPr/>
            <p:nvPr/>
          </p:nvSpPr>
          <p:spPr>
            <a:xfrm>
              <a:off x="42545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cat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024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2.56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531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43:Y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53100" y="19812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49:B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038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blue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53100" y="15494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21:X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53100" y="21971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62:D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2800" y="2603500"/>
            <a:ext cx="2997200" cy="863600"/>
            <a:chOff x="4254500" y="1549400"/>
            <a:chExt cx="2997200" cy="863600"/>
          </a:xfrm>
        </p:grpSpPr>
        <p:sp>
          <p:nvSpPr>
            <p:cNvPr id="13" name="Rectangle 12"/>
            <p:cNvSpPr/>
            <p:nvPr/>
          </p:nvSpPr>
          <p:spPr>
            <a:xfrm>
              <a:off x="42545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024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7.23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531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41:I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53100" y="19812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49:B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038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red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53100" y="15494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22:H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53100" y="21971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66:w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22800" y="3544455"/>
            <a:ext cx="2997200" cy="785091"/>
            <a:chOff x="4254500" y="1549400"/>
            <a:chExt cx="2997200" cy="863600"/>
          </a:xfrm>
        </p:grpSpPr>
        <p:sp>
          <p:nvSpPr>
            <p:cNvPr id="21" name="Rectangle 20"/>
            <p:cNvSpPr/>
            <p:nvPr/>
          </p:nvSpPr>
          <p:spPr>
            <a:xfrm>
              <a:off x="42545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bird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024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  <a:r>
                <a:rPr lang="en-US" sz="1600" dirty="0" smtClean="0">
                  <a:solidFill>
                    <a:schemeClr val="tx1"/>
                  </a:solidFill>
                </a:rPr>
                <a:t>.91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531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36:C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53100" y="19812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48:Y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03800" y="17653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green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53100" y="15494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21:Q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100" y="2197100"/>
              <a:ext cx="749300" cy="21590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60:V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273469" y="1802952"/>
            <a:ext cx="3689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86169" y="27681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73469" y="36698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Secondary Index on a List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12784" y="964631"/>
            <a:ext cx="8613124" cy="440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Before executing a query, a </a:t>
            </a:r>
            <a:r>
              <a:rPr lang="en-US" b="1" dirty="0" smtClean="0">
                <a:solidFill>
                  <a:srgbClr val="0000FF"/>
                </a:solidFill>
              </a:rPr>
              <a:t>secondary index </a:t>
            </a:r>
            <a:r>
              <a:rPr lang="en-US" dirty="0" smtClean="0"/>
              <a:t>must be created.</a:t>
            </a:r>
          </a:p>
          <a:p>
            <a:pPr marL="0" indent="0">
              <a:buNone/>
            </a:pPr>
            <a:r>
              <a:rPr lang="en-US" dirty="0" smtClean="0"/>
              <a:t>A secondary index is created using: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Namespace (database)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(table)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Bin (column) </a:t>
            </a:r>
            <a:r>
              <a:rPr lang="en-US" b="1" dirty="0" smtClean="0">
                <a:solidFill>
                  <a:srgbClr val="0000FF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 – STRING or NUMERIC (integer)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Index Collection Type</a:t>
            </a:r>
          </a:p>
          <a:p>
            <a:pPr marL="0" indent="0">
              <a:buNone/>
            </a:pPr>
            <a:r>
              <a:rPr lang="en-US" dirty="0" smtClean="0"/>
              <a:t>The easiest way to create an index is with </a:t>
            </a:r>
            <a:r>
              <a:rPr lang="en-US" b="1" dirty="0" err="1" smtClean="0">
                <a:solidFill>
                  <a:srgbClr val="0000FF"/>
                </a:solidFill>
              </a:rPr>
              <a:t>aql</a:t>
            </a:r>
            <a:r>
              <a:rPr lang="en-US" dirty="0" smtClean="0"/>
              <a:t>, which is an </a:t>
            </a:r>
            <a:r>
              <a:rPr lang="en-US" i="1" dirty="0" smtClean="0"/>
              <a:t>SQL-like</a:t>
            </a:r>
            <a:r>
              <a:rPr lang="en-US" dirty="0" smtClean="0"/>
              <a:t> utility.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 smtClean="0"/>
              <a:t>can also be done with the Client API  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990361"/>
              </p:ext>
            </p:extLst>
          </p:nvPr>
        </p:nvGraphicFramePr>
        <p:xfrm>
          <a:off x="1821612" y="4205196"/>
          <a:ext cx="82296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Document" r:id="rId4" imgW="8229600" imgH="1193800" progId="Word.Document.12">
                  <p:embed/>
                </p:oleObj>
              </mc:Choice>
              <mc:Fallback>
                <p:oleObj name="Document" r:id="rId4" imgW="8229600" imgH="119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1612" y="4205196"/>
                        <a:ext cx="8229600" cy="148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ec_Index_create_v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836" y="1628838"/>
            <a:ext cx="3441700" cy="78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2018" y="5566948"/>
            <a:ext cx="617465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3364A4"/>
                </a:solidFill>
                <a:latin typeface="Menlo" charset="0"/>
                <a:ea typeface="Times New Roman" charset="0"/>
              </a:rPr>
              <a:t>IndexTask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 task = </a:t>
            </a:r>
            <a:r>
              <a:rPr lang="en-US" sz="11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client.CreateIndex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</a:t>
            </a:r>
            <a:r>
              <a:rPr lang="en-US" sz="1100" dirty="0">
                <a:solidFill>
                  <a:srgbClr val="009695"/>
                </a:solidFill>
                <a:latin typeface="Menlo" charset="0"/>
                <a:ea typeface="Times New Roman" charset="0"/>
              </a:rPr>
              <a:t>null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namespace, set, </a:t>
            </a:r>
            <a:endParaRPr lang="en-US" sz="1200" dirty="0">
              <a:latin typeface="Times New Roman" charset="0"/>
              <a:ea typeface="Calibri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indexName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r>
              <a:rPr lang="en-US" sz="11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binName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r>
              <a:rPr lang="en-US" sz="11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IndexType.NUMERIC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, </a:t>
            </a:r>
            <a:endParaRPr lang="en-US" sz="1200" dirty="0">
              <a:latin typeface="Times New Roman" charset="0"/>
              <a:ea typeface="Calibri" charset="0"/>
            </a:endParaRPr>
          </a:p>
          <a:p>
            <a:r>
              <a:rPr lang="en-US" sz="1100" dirty="0" err="1" smtClean="0">
                <a:solidFill>
                  <a:srgbClr val="3364A4"/>
                </a:solidFill>
                <a:latin typeface="Menlo" charset="0"/>
                <a:ea typeface="Times New Roman" charset="0"/>
              </a:rPr>
              <a:t>IndexCollectionType</a:t>
            </a:r>
            <a:r>
              <a:rPr lang="en-US" sz="1100" dirty="0" err="1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.MAPVALUES</a:t>
            </a:r>
            <a:r>
              <a:rPr lang="en-US" sz="1100" dirty="0" smtClean="0">
                <a:solidFill>
                  <a:srgbClr val="222222"/>
                </a:solidFill>
                <a:latin typeface="Menlo" charset="0"/>
                <a:ea typeface="Times New Roman" charset="0"/>
              </a:rPr>
              <a:t>);</a:t>
            </a:r>
            <a:r>
              <a:rPr lang="en-US" sz="1100" dirty="0">
                <a:latin typeface="Menlo" charset="0"/>
                <a:ea typeface="Times New Roman" charset="0"/>
              </a:rPr>
              <a:t/>
            </a:r>
            <a:br>
              <a:rPr lang="en-US" sz="1100" dirty="0">
                <a:latin typeface="Menlo" charset="0"/>
                <a:ea typeface="Times New Roman" charset="0"/>
              </a:rPr>
            </a:br>
            <a:r>
              <a:rPr lang="en-US" sz="1100" dirty="0" err="1">
                <a:solidFill>
                  <a:srgbClr val="222222"/>
                </a:solidFill>
                <a:latin typeface="Menlo" charset="0"/>
                <a:ea typeface="Times New Roman" charset="0"/>
              </a:rPr>
              <a:t>task.Wait</a:t>
            </a:r>
            <a:r>
              <a:rPr lang="en-US" sz="1100" dirty="0">
                <a:solidFill>
                  <a:srgbClr val="222222"/>
                </a:solidFill>
                <a:latin typeface="Menlo" charset="0"/>
                <a:ea typeface="Times New Roman" charset="0"/>
              </a:rPr>
              <a:t>();</a:t>
            </a:r>
            <a:r>
              <a:rPr lang="en-US" sz="1100" dirty="0">
                <a:latin typeface="Menlo" charset="0"/>
                <a:ea typeface="Times New Roman" charset="0"/>
              </a:rPr>
              <a:t/>
            </a:r>
            <a:br>
              <a:rPr lang="en-US" sz="1100" dirty="0">
                <a:latin typeface="Menlo" charset="0"/>
                <a:ea typeface="Times New Roman" charset="0"/>
              </a:rPr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0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execute a Query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execute </a:t>
            </a:r>
            <a:r>
              <a:rPr lang="en-US" dirty="0" smtClean="0"/>
              <a:t>a </a:t>
            </a:r>
            <a:r>
              <a:rPr lang="en-US" dirty="0"/>
              <a:t>Query, perform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Prepare a </a:t>
            </a:r>
            <a:r>
              <a:rPr lang="en-US" b="1" dirty="0">
                <a:solidFill>
                  <a:srgbClr val="0000FF"/>
                </a:solidFill>
              </a:rPr>
              <a:t>Statement</a:t>
            </a:r>
          </a:p>
          <a:p>
            <a:pPr marL="795337" lvl="1" indent="-457200"/>
            <a:r>
              <a:rPr lang="en-US" dirty="0" smtClean="0"/>
              <a:t>Namespace and Set</a:t>
            </a:r>
          </a:p>
          <a:p>
            <a:pPr marL="795337" lvl="1" indent="-457200"/>
            <a:r>
              <a:rPr lang="en-US" dirty="0" smtClean="0"/>
              <a:t>Bins </a:t>
            </a:r>
            <a:r>
              <a:rPr lang="en-US" dirty="0"/>
              <a:t>to return</a:t>
            </a:r>
          </a:p>
          <a:p>
            <a:pPr marL="795337" lvl="1" indent="-457200"/>
            <a:r>
              <a:rPr lang="en-US" dirty="0" smtClean="0"/>
              <a:t>Single Filter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results</a:t>
            </a:r>
          </a:p>
          <a:p>
            <a:pPr marL="795337" lvl="1" indent="-457200"/>
            <a:r>
              <a:rPr lang="en-US" dirty="0"/>
              <a:t>Iterate through the results</a:t>
            </a:r>
          </a:p>
        </p:txBody>
      </p:sp>
      <p:pic>
        <p:nvPicPr>
          <p:cNvPr id="5" name="Picture 4" descr="que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06" y="1733175"/>
            <a:ext cx="2344954" cy="237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a Statement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1"/>
            <a:ext cx="6737316" cy="38853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Statement</a:t>
            </a:r>
            <a:r>
              <a:rPr lang="en-US" dirty="0" smtClean="0"/>
              <a:t> provides parameters to a query. These are:</a:t>
            </a:r>
          </a:p>
          <a:p>
            <a:r>
              <a:rPr lang="en-US" dirty="0" smtClean="0"/>
              <a:t>Namespace (database)</a:t>
            </a:r>
          </a:p>
          <a:p>
            <a:r>
              <a:rPr lang="en-US" dirty="0" smtClean="0"/>
              <a:t>Set (table)</a:t>
            </a:r>
          </a:p>
          <a:p>
            <a:r>
              <a:rPr lang="en-US" dirty="0" smtClean="0"/>
              <a:t>Bins (columns) to be returned</a:t>
            </a:r>
          </a:p>
          <a:p>
            <a:r>
              <a:rPr lang="en-US" dirty="0" smtClean="0"/>
              <a:t>A  Filter (where clause</a:t>
            </a:r>
            <a:r>
              <a:rPr lang="en-US" dirty="0" smtClean="0"/>
              <a:t>) on Map Keys or Map Values</a:t>
            </a:r>
            <a:endParaRPr lang="en-US" dirty="0" smtClean="0"/>
          </a:p>
          <a:p>
            <a:pPr lvl="1"/>
            <a:r>
              <a:rPr lang="en-US" dirty="0" smtClean="0"/>
              <a:t>Equality – Strings and Integers</a:t>
            </a:r>
          </a:p>
          <a:p>
            <a:pPr lvl="1"/>
            <a:r>
              <a:rPr lang="en-US" dirty="0" smtClean="0"/>
              <a:t>Range – Integers only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4900" y="4324221"/>
            <a:ext cx="80391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888A85"/>
                </a:solidFill>
                <a:latin typeface="Menlo" charset="0"/>
                <a:ea typeface="Times New Roman" charset="0"/>
                <a:cs typeface="Times New Roman" charset="0"/>
              </a:rPr>
              <a:t>// C# Map values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Statement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stmt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= </a:t>
            </a:r>
            <a:r>
              <a:rPr lang="en-US" sz="1200" dirty="0">
                <a:solidFill>
                  <a:srgbClr val="009695"/>
                </a:solidFill>
                <a:latin typeface="Menlo" charset="0"/>
                <a:ea typeface="Times New Roman" charset="0"/>
                <a:cs typeface="Times New Roman" charset="0"/>
              </a:rPr>
              <a:t>new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</a:t>
            </a:r>
            <a:r>
              <a:rPr lang="en-US" sz="1200" dirty="0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Statement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();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stmt.Namespace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= ns;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stmt.SetName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= set;</a:t>
            </a:r>
            <a:r>
              <a:rPr lang="en-US" sz="1200" dirty="0">
                <a:latin typeface="Menlo" charset="0"/>
                <a:ea typeface="Times New Roman" charset="0"/>
                <a:cs typeface="Times New Roman" charset="0"/>
              </a:rPr>
              <a:t/>
            </a:r>
            <a:br>
              <a:rPr lang="en-US" sz="1200" dirty="0">
                <a:latin typeface="Menlo" charset="0"/>
                <a:ea typeface="Times New Roman" charset="0"/>
                <a:cs typeface="Times New Roman" charset="0"/>
              </a:rPr>
            </a:b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stmt.SetFilters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Filter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.Range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(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mapBin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, </a:t>
            </a:r>
            <a:r>
              <a:rPr lang="en-US" sz="1200" dirty="0" err="1">
                <a:solidFill>
                  <a:srgbClr val="3364A4"/>
                </a:solidFill>
                <a:latin typeface="Menlo" charset="0"/>
                <a:ea typeface="Times New Roman" charset="0"/>
                <a:cs typeface="Times New Roman" charset="0"/>
              </a:rPr>
              <a:t>IndexCollectionType</a:t>
            </a:r>
            <a:r>
              <a:rPr lang="en-US" sz="1200" dirty="0" err="1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.MAPVALUES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, </a:t>
            </a:r>
            <a:r>
              <a:rPr lang="en-US" sz="1200" dirty="0">
                <a:solidFill>
                  <a:srgbClr val="DB7100"/>
                </a:solidFill>
                <a:latin typeface="Menlo" charset="0"/>
                <a:ea typeface="Times New Roman" charset="0"/>
                <a:cs typeface="Times New Roman" charset="0"/>
              </a:rPr>
              <a:t>300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, </a:t>
            </a:r>
            <a:r>
              <a:rPr lang="en-US" sz="1200" dirty="0">
                <a:solidFill>
                  <a:srgbClr val="DB7100"/>
                </a:solidFill>
                <a:latin typeface="Menlo" charset="0"/>
                <a:ea typeface="Times New Roman" charset="0"/>
                <a:cs typeface="Times New Roman" charset="0"/>
              </a:rPr>
              <a:t>350</a:t>
            </a:r>
            <a:r>
              <a:rPr lang="en-US" sz="12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));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222222"/>
                </a:solidFill>
                <a:latin typeface="Menlo" charset="0"/>
                <a:ea typeface="Times New Roman" charset="0"/>
                <a:cs typeface="Times New Roman" charset="0"/>
              </a:rPr>
              <a:t> 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latin typeface="Monaco" charset="0"/>
                <a:ea typeface="Calibri" charset="0"/>
                <a:cs typeface="Monaco" charset="0"/>
              </a:rPr>
              <a:t>// Java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stmt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  <a:ea typeface="Calibri" charset="0"/>
                <a:cs typeface="Monaco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Statement();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stmt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.setNamespace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ns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);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stmt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.setSetName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);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stmt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.setFilters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Filter.</a:t>
            </a:r>
            <a:r>
              <a:rPr lang="en-US" sz="12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contains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mapBin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IndexCollectionType.</a:t>
            </a:r>
            <a:r>
              <a:rPr lang="en-US" sz="1200" b="1" i="1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MAPKEYS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200" dirty="0">
                <a:solidFill>
                  <a:srgbClr val="2A00FF"/>
                </a:solidFill>
                <a:latin typeface="Monaco" charset="0"/>
                <a:ea typeface="Calibri" charset="0"/>
                <a:cs typeface="Monaco" charset="0"/>
              </a:rPr>
              <a:t>"dogs7"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));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73084" y="1231330"/>
            <a:ext cx="7899740" cy="103972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process the </a:t>
            </a:r>
            <a:r>
              <a:rPr lang="en-US" dirty="0"/>
              <a:t>results </a:t>
            </a:r>
            <a:r>
              <a:rPr lang="en-US"/>
              <a:t>of your query </a:t>
            </a:r>
            <a:r>
              <a:rPr lang="en-US" dirty="0"/>
              <a:t>by </a:t>
            </a:r>
            <a:r>
              <a:rPr lang="en-US" b="1" dirty="0">
                <a:solidFill>
                  <a:srgbClr val="0000FF"/>
                </a:solidFill>
              </a:rPr>
              <a:t>iterating</a:t>
            </a:r>
            <a:r>
              <a:rPr lang="en-US" dirty="0"/>
              <a:t> through the </a:t>
            </a:r>
            <a:r>
              <a:rPr lang="en-US" b="1" dirty="0">
                <a:solidFill>
                  <a:srgbClr val="0000FF"/>
                </a:solidFill>
              </a:rPr>
              <a:t>RecordSet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968376" y="2521696"/>
          <a:ext cx="8229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Document" r:id="rId4" imgW="8229600" imgH="1485900" progId="Word.Document.12">
                  <p:embed/>
                </p:oleObj>
              </mc:Choice>
              <mc:Fallback>
                <p:oleObj name="Document" r:id="rId4" imgW="8229600" imgH="1485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8376" y="2521696"/>
                        <a:ext cx="82296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968377" y="4284009"/>
          <a:ext cx="8229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Document" r:id="rId6" imgW="8229600" imgH="1308100" progId="Word.Document.12">
                  <p:embed/>
                </p:oleObj>
              </mc:Choice>
              <mc:Fallback>
                <p:oleObj name="Document" r:id="rId6" imgW="8229600" imgH="130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8377" y="4284009"/>
                        <a:ext cx="8229600" cy="130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>
          <a:xfrm>
            <a:off x="365720" y="2280201"/>
            <a:ext cx="3444280" cy="353191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</a:t>
            </a:r>
            <a:r>
              <a:rPr lang="en-US" b="1" dirty="0" smtClean="0"/>
              <a:t>ext() </a:t>
            </a:r>
            <a:r>
              <a:rPr lang="en-US" dirty="0" smtClean="0"/>
              <a:t>fetches the next </a:t>
            </a:r>
            <a:r>
              <a:rPr lang="en-US" dirty="0" smtClean="0">
                <a:solidFill>
                  <a:srgbClr val="0000FF"/>
                </a:solidFill>
              </a:rPr>
              <a:t>element</a:t>
            </a:r>
            <a:r>
              <a:rPr lang="en-US" dirty="0" smtClean="0"/>
              <a:t> and will block until one is available</a:t>
            </a:r>
          </a:p>
          <a:p>
            <a:r>
              <a:rPr lang="en-US" b="1" dirty="0" smtClean="0"/>
              <a:t>getRecord() or Record </a:t>
            </a:r>
            <a:r>
              <a:rPr lang="en-US" dirty="0" smtClean="0"/>
              <a:t>returns the </a:t>
            </a:r>
            <a:r>
              <a:rPr lang="en-US" b="1" dirty="0" smtClean="0">
                <a:solidFill>
                  <a:srgbClr val="0000FF"/>
                </a:solidFill>
              </a:rPr>
              <a:t>Record</a:t>
            </a:r>
            <a:r>
              <a:rPr lang="en-US" dirty="0" smtClean="0"/>
              <a:t> from the </a:t>
            </a:r>
            <a:r>
              <a:rPr lang="en-US" dirty="0"/>
              <a:t>current</a:t>
            </a:r>
            <a:r>
              <a:rPr lang="en-US" dirty="0" smtClean="0"/>
              <a:t> element</a:t>
            </a:r>
          </a:p>
          <a:p>
            <a:r>
              <a:rPr lang="en-US" b="1" dirty="0" smtClean="0"/>
              <a:t>getKey() or Key </a:t>
            </a:r>
            <a:r>
              <a:rPr lang="en-US" dirty="0" smtClean="0"/>
              <a:t>returns the </a:t>
            </a:r>
            <a:r>
              <a:rPr lang="en-US" b="1" dirty="0" smtClean="0">
                <a:solidFill>
                  <a:srgbClr val="0000FF"/>
                </a:solidFill>
              </a:rPr>
              <a:t>Key</a:t>
            </a:r>
            <a:r>
              <a:rPr lang="en-US" dirty="0" smtClean="0"/>
              <a:t> from the current element</a:t>
            </a:r>
          </a:p>
          <a:p>
            <a:endParaRPr lang="en-US" dirty="0"/>
          </a:p>
          <a:p>
            <a:pPr marL="0" indent="0">
              <a:buFont typeface="Lucida Grande"/>
              <a:buNone/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01784" y="5924994"/>
            <a:ext cx="7899740" cy="7080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90513" marR="0" indent="-29051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Lucida Grande"/>
              <a:buChar char="■"/>
              <a:tabLst/>
              <a:defRPr sz="24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20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2pPr>
            <a:lvl3pPr marL="1092200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8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3pPr>
            <a:lvl4pPr marL="1487488" indent="-11588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400" b="0" i="0" kern="120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4pPr>
            <a:lvl5pPr marL="1947863" indent="-1190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■"/>
              <a:defRPr sz="1200" b="0" i="0" kern="1200" baseline="0">
                <a:solidFill>
                  <a:schemeClr val="accent3"/>
                </a:solidFill>
                <a:latin typeface="Arial Narrow"/>
                <a:ea typeface="MS PGothic" pitchFamily="34" charset="-128"/>
                <a:cs typeface="Arial Narrow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en-US" dirty="0" smtClean="0"/>
              <a:t>Remember to close the </a:t>
            </a:r>
            <a:r>
              <a:rPr lang="en-US" b="1" dirty="0" smtClean="0">
                <a:solidFill>
                  <a:srgbClr val="0000FF"/>
                </a:solidFill>
              </a:rPr>
              <a:t>RecordSet</a:t>
            </a:r>
          </a:p>
          <a:p>
            <a:pPr marL="0" indent="0" algn="ctr">
              <a:buFont typeface="Lucida Grande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Exercises: </a:t>
            </a:r>
            <a:r>
              <a:rPr lang="en-US" dirty="0" smtClean="0"/>
              <a:t>Map</a:t>
            </a:r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and Answers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Directory layout</a:t>
            </a:r>
          </a:p>
          <a:p>
            <a:pPr lvl="1"/>
            <a:r>
              <a:rPr lang="en-US" dirty="0" err="1" smtClean="0"/>
              <a:t>csharp</a:t>
            </a:r>
            <a:endParaRPr lang="en-US" dirty="0" smtClean="0"/>
          </a:p>
          <a:p>
            <a:pPr lvl="2"/>
            <a:r>
              <a:rPr lang="en-US" dirty="0"/>
              <a:t>a</a:t>
            </a:r>
            <a:r>
              <a:rPr lang="en-US" dirty="0" smtClean="0"/>
              <a:t>nswers</a:t>
            </a:r>
          </a:p>
          <a:p>
            <a:pPr lvl="2"/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Java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nswers</a:t>
            </a:r>
          </a:p>
          <a:p>
            <a:pPr lvl="2"/>
            <a:r>
              <a:rPr lang="en-US" dirty="0" smtClean="0"/>
              <a:t>exercises</a:t>
            </a:r>
          </a:p>
          <a:p>
            <a:endParaRPr lang="en-US" dirty="0" smtClean="0"/>
          </a:p>
          <a:p>
            <a:r>
              <a:rPr lang="en-US" dirty="0" smtClean="0"/>
              <a:t>Java: Maven project</a:t>
            </a:r>
          </a:p>
          <a:p>
            <a:r>
              <a:rPr lang="en-US" dirty="0" smtClean="0"/>
              <a:t>C#: Visual studio (and </a:t>
            </a:r>
            <a:r>
              <a:rPr lang="en-US" dirty="0" err="1" smtClean="0"/>
              <a:t>Xamarin</a:t>
            </a:r>
            <a:r>
              <a:rPr lang="en-US" dirty="0" smtClean="0"/>
              <a:t>)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Java: </a:t>
            </a:r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39830"/>
            <a:ext cx="8195826" cy="894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Find the </a:t>
            </a:r>
            <a:r>
              <a:rPr lang="en-US" sz="2000" dirty="0" err="1" smtClean="0"/>
              <a:t>Program.java</a:t>
            </a:r>
            <a:r>
              <a:rPr lang="en-US" sz="2000" dirty="0" smtClean="0"/>
              <a:t> file in the exercises directory. Replace the TODOs with working code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64864" y="1649243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save a map to </a:t>
            </a:r>
            <a:r>
              <a:rPr lang="en-US" b="1" u="sng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Aerospike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4864" y="2381739"/>
            <a:ext cx="564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an element to a map 'cat = 7'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4864" y="3114235"/>
            <a:ext cx="6496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add a map of values to the stored map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4864" y="3846731"/>
            <a:ext cx="6356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delete the 'dogs' element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4864" y="4453235"/>
            <a:ext cx="7893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set a filter to perform a range query on the map values in the map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5000" y="5370397"/>
            <a:ext cx="5753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// </a:t>
            </a:r>
            <a:r>
              <a:rPr lang="en-US" b="1">
                <a:solidFill>
                  <a:srgbClr val="7F9FBF"/>
                </a:solidFill>
                <a:highlight>
                  <a:srgbClr val="E8F2FE"/>
                </a:highlight>
                <a:latin typeface="Monaco" charset="0"/>
              </a:rPr>
              <a:t>TODO</a:t>
            </a:r>
            <a:r>
              <a:rPr lang="en-US" b="1">
                <a:solidFill>
                  <a:srgbClr val="3F7F5F"/>
                </a:solidFill>
                <a:highlight>
                  <a:srgbClr val="E8F2FE"/>
                </a:highlight>
                <a:latin typeface="Monaco" charset="0"/>
              </a:rPr>
              <a:t> Query using the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C#: </a:t>
            </a:r>
            <a:r>
              <a:rPr lang="en-US" dirty="0" smtClean="0"/>
              <a:t>Map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39830"/>
            <a:ext cx="8195826" cy="894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Find the </a:t>
            </a:r>
            <a:r>
              <a:rPr lang="en-US" sz="2000" dirty="0" err="1" smtClean="0"/>
              <a:t>Program.cs</a:t>
            </a:r>
            <a:r>
              <a:rPr lang="en-US" sz="2000" dirty="0" smtClean="0"/>
              <a:t> file in the exercises directory. Replace the TODOs with working code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848453" y="1984775"/>
            <a:ext cx="4576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save a map to Aerospike</a:t>
            </a:r>
            <a:r>
              <a:rPr lang="en-US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853346" y="2504973"/>
            <a:ext cx="5737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an element to a map 'cat = 7'</a:t>
            </a:r>
            <a:r>
              <a:rPr lang="en-US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853346" y="3025171"/>
            <a:ext cx="6919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add a map of values to the stored map</a:t>
            </a:r>
            <a:r>
              <a:rPr lang="en-US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3346" y="3545369"/>
            <a:ext cx="5915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delete the 'dogs' element</a:t>
            </a:r>
            <a:r>
              <a:rPr lang="en-US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3346" y="4065567"/>
            <a:ext cx="7604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 dirty="0" smtClean="0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 dirty="0" smtClean="0">
                <a:solidFill>
                  <a:srgbClr val="888A85"/>
                </a:solidFill>
                <a:latin typeface="Menlo" charset="0"/>
              </a:rPr>
              <a:t> set a filter to perform a range query on the map values between 300 and 350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50900" y="4862764"/>
            <a:ext cx="612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88A85"/>
                </a:solidFill>
                <a:latin typeface="Menlo" charset="0"/>
              </a:rPr>
              <a:t>// </a:t>
            </a:r>
            <a:r>
              <a:rPr lang="en-US">
                <a:solidFill>
                  <a:srgbClr val="FF00FE"/>
                </a:solidFill>
                <a:latin typeface="Menlo" charset="0"/>
              </a:rPr>
              <a:t>TODO</a:t>
            </a:r>
            <a:r>
              <a:rPr lang="en-US">
                <a:solidFill>
                  <a:srgbClr val="888A85"/>
                </a:solidFill>
                <a:latin typeface="Menlo" charset="0"/>
              </a:rPr>
              <a:t> Query using the statement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1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successful completion of this module you </a:t>
            </a:r>
            <a:r>
              <a:rPr lang="en-US" dirty="0"/>
              <a:t>s</a:t>
            </a:r>
            <a:r>
              <a:rPr lang="en-US" dirty="0" smtClean="0"/>
              <a:t>hould be able to:</a:t>
            </a:r>
          </a:p>
          <a:p>
            <a:pPr marL="681037" lvl="0" indent="-342900"/>
            <a:r>
              <a:rPr lang="en-US" dirty="0" smtClean="0"/>
              <a:t>Use the </a:t>
            </a:r>
            <a:r>
              <a:rPr lang="en-US" b="1" dirty="0" smtClean="0"/>
              <a:t>Operate</a:t>
            </a:r>
            <a:r>
              <a:rPr lang="en-US" dirty="0" smtClean="0"/>
              <a:t> API</a:t>
            </a:r>
            <a:endParaRPr lang="en-US" baseline="0" dirty="0" smtClean="0"/>
          </a:p>
          <a:p>
            <a:pPr marL="681037" lvl="0" indent="-342900"/>
            <a:r>
              <a:rPr lang="en-US" dirty="0" smtClean="0"/>
              <a:t>Understand </a:t>
            </a:r>
            <a:r>
              <a:rPr lang="en-US" dirty="0" smtClean="0"/>
              <a:t>Map operations</a:t>
            </a:r>
            <a:endParaRPr lang="en-US" dirty="0" smtClean="0"/>
          </a:p>
          <a:p>
            <a:pPr marL="681037" lvl="0" indent="-342900"/>
            <a:r>
              <a:rPr lang="en-US" dirty="0" smtClean="0"/>
              <a:t>Code a solution in </a:t>
            </a:r>
          </a:p>
          <a:p>
            <a:pPr marL="1019174" lvl="1" indent="-342900"/>
            <a:r>
              <a:rPr lang="en-US" dirty="0" smtClean="0"/>
              <a:t>C#</a:t>
            </a:r>
          </a:p>
          <a:p>
            <a:pPr marL="1019174" lvl="1" indent="-342900"/>
            <a:r>
              <a:rPr lang="en-US" dirty="0" smtClean="0"/>
              <a:t>Java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88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ospike_logo_set_horizon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2540000"/>
            <a:ext cx="4120662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en-US" dirty="0" smtClean="0"/>
              <a:t>s (Dictionaries)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Map</a:t>
            </a:r>
            <a:r>
              <a:rPr lang="en-US" b="1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, </a:t>
            </a:r>
            <a:r>
              <a:rPr lang="en-US" dirty="0" smtClean="0"/>
              <a:t>Dictionaries or Associative Arrays, are </a:t>
            </a:r>
            <a:r>
              <a:rPr lang="en-US" dirty="0" smtClean="0"/>
              <a:t>supported in most modern languages. The Client API translates the language </a:t>
            </a:r>
            <a:r>
              <a:rPr lang="en-US" dirty="0" smtClean="0"/>
              <a:t>type </a:t>
            </a:r>
            <a:r>
              <a:rPr lang="en-US" dirty="0" smtClean="0"/>
              <a:t>to the database type of </a:t>
            </a:r>
            <a:r>
              <a:rPr lang="en-US" dirty="0" smtClean="0"/>
              <a:t>Map.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Stored in a </a:t>
            </a:r>
            <a:r>
              <a:rPr lang="en-US" b="1" dirty="0" smtClean="0">
                <a:solidFill>
                  <a:srgbClr val="0000FF"/>
                </a:solidFill>
              </a:rPr>
              <a:t>single</a:t>
            </a:r>
            <a:r>
              <a:rPr lang="en-US" dirty="0" smtClean="0"/>
              <a:t> </a:t>
            </a:r>
            <a:r>
              <a:rPr lang="en-US" dirty="0" smtClean="0"/>
              <a:t>Bin</a:t>
            </a:r>
          </a:p>
          <a:p>
            <a:r>
              <a:rPr lang="en-US" dirty="0"/>
              <a:t>M</a:t>
            </a:r>
            <a:r>
              <a:rPr lang="en-US" dirty="0" smtClean="0"/>
              <a:t>aps have </a:t>
            </a:r>
            <a:r>
              <a:rPr lang="en-US" dirty="0"/>
              <a:t>an </a:t>
            </a:r>
            <a:r>
              <a:rPr lang="en-US" b="1" dirty="0">
                <a:solidFill>
                  <a:srgbClr val="0000FF"/>
                </a:solidFill>
              </a:rPr>
              <a:t>index</a:t>
            </a:r>
            <a:r>
              <a:rPr lang="en-US" dirty="0"/>
              <a:t> and a </a:t>
            </a:r>
            <a:r>
              <a:rPr lang="en-US" b="1" dirty="0">
                <a:solidFill>
                  <a:srgbClr val="0000FF"/>
                </a:solidFill>
              </a:rPr>
              <a:t>rank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Must fit in the </a:t>
            </a:r>
            <a:r>
              <a:rPr lang="en-US" b="1" dirty="0" smtClean="0">
                <a:solidFill>
                  <a:srgbClr val="0000FF"/>
                </a:solidFill>
              </a:rPr>
              <a:t>record max size </a:t>
            </a:r>
            <a:r>
              <a:rPr lang="en-US" dirty="0" smtClean="0"/>
              <a:t>(128k)</a:t>
            </a:r>
          </a:p>
          <a:p>
            <a:r>
              <a:rPr lang="en-US" dirty="0" smtClean="0"/>
              <a:t>Maps </a:t>
            </a:r>
            <a:r>
              <a:rPr lang="en-US" dirty="0" smtClean="0"/>
              <a:t>can </a:t>
            </a:r>
            <a:r>
              <a:rPr lang="en-US" dirty="0"/>
              <a:t>contain other Lists and </a:t>
            </a:r>
            <a:r>
              <a:rPr lang="en-US" dirty="0" smtClean="0"/>
              <a:t>Maps</a:t>
            </a:r>
          </a:p>
          <a:p>
            <a:r>
              <a:rPr lang="en-US" dirty="0" smtClean="0"/>
              <a:t>Stored </a:t>
            </a:r>
            <a:r>
              <a:rPr lang="en-US" dirty="0"/>
              <a:t>in a database native format, </a:t>
            </a:r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it in </a:t>
            </a:r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it in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Read and Write whole </a:t>
            </a:r>
            <a:r>
              <a:rPr lang="en-US" dirty="0" smtClean="0"/>
              <a:t>map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KV_Oper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05" y="3756028"/>
            <a:ext cx="3225203" cy="16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en-US" dirty="0" smtClean="0"/>
              <a:t> Operations – By key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 operations access items by key</a:t>
            </a:r>
          </a:p>
          <a:p>
            <a:r>
              <a:rPr lang="en-US" dirty="0" err="1" smtClean="0"/>
              <a:t>GetByKey</a:t>
            </a:r>
            <a:endParaRPr lang="en-US" dirty="0" smtClean="0"/>
          </a:p>
          <a:p>
            <a:r>
              <a:rPr lang="en-US" dirty="0" err="1" smtClean="0"/>
              <a:t>GetByKeyRange</a:t>
            </a:r>
            <a:endParaRPr lang="en-US" dirty="0" smtClean="0"/>
          </a:p>
          <a:p>
            <a:r>
              <a:rPr lang="en-US" dirty="0" err="1" smtClean="0"/>
              <a:t>RemoveByKey</a:t>
            </a:r>
            <a:endParaRPr lang="en-US" dirty="0" smtClean="0"/>
          </a:p>
          <a:p>
            <a:r>
              <a:rPr lang="en-US" dirty="0" err="1" smtClean="0"/>
              <a:t>RemoveByKeyList</a:t>
            </a:r>
            <a:endParaRPr lang="en-US" dirty="0" smtClean="0"/>
          </a:p>
          <a:p>
            <a:r>
              <a:rPr lang="en-US" dirty="0" err="1" smtClean="0"/>
              <a:t>RemoveByKeyRange</a:t>
            </a:r>
            <a:endParaRPr lang="en-US" dirty="0" smtClean="0"/>
          </a:p>
          <a:p>
            <a:r>
              <a:rPr lang="en-US" dirty="0" smtClean="0"/>
              <a:t>Decrement/Increment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err="1" smtClean="0"/>
              <a:t>PutItems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en-US" dirty="0" smtClean="0"/>
              <a:t> Operations – By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Value operations access items by the value </a:t>
            </a:r>
          </a:p>
          <a:p>
            <a:r>
              <a:rPr lang="en-US" dirty="0" err="1" smtClean="0"/>
              <a:t>GetByValue</a:t>
            </a:r>
            <a:endParaRPr lang="en-US" dirty="0" smtClean="0"/>
          </a:p>
          <a:p>
            <a:r>
              <a:rPr lang="en-US" dirty="0" err="1" smtClean="0"/>
              <a:t>GetByValueRange</a:t>
            </a:r>
            <a:endParaRPr lang="en-US" dirty="0" smtClean="0"/>
          </a:p>
          <a:p>
            <a:r>
              <a:rPr lang="en-US" dirty="0" err="1" smtClean="0"/>
              <a:t>RemoveByValue</a:t>
            </a:r>
            <a:endParaRPr lang="en-US" dirty="0" smtClean="0"/>
          </a:p>
          <a:p>
            <a:r>
              <a:rPr lang="en-US" dirty="0" err="1" smtClean="0"/>
              <a:t>RemoveByValueList</a:t>
            </a:r>
            <a:endParaRPr lang="en-US" dirty="0" smtClean="0"/>
          </a:p>
          <a:p>
            <a:r>
              <a:rPr lang="en-US" dirty="0" err="1" smtClean="0"/>
              <a:t>RemoveByValueRange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1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en-US" dirty="0" smtClean="0"/>
              <a:t> Operations – By index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1015429"/>
            <a:ext cx="8613124" cy="50493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Index operations access items by their offset from the start of the map, for example:</a:t>
            </a:r>
          </a:p>
          <a:p>
            <a:r>
              <a:rPr lang="en-US" sz="1200" dirty="0"/>
              <a:t>Index 0: First item in map.</a:t>
            </a:r>
          </a:p>
          <a:p>
            <a:r>
              <a:rPr lang="en-US" sz="1200" dirty="0"/>
              <a:t>Index 4: Fifth item in map.</a:t>
            </a:r>
          </a:p>
          <a:p>
            <a:r>
              <a:rPr lang="en-US" sz="1200" dirty="0"/>
              <a:t>Index -1: Last item in map.</a:t>
            </a:r>
          </a:p>
          <a:p>
            <a:r>
              <a:rPr lang="en-US" sz="1200" dirty="0"/>
              <a:t>Index -3: Third to last item in map.</a:t>
            </a:r>
          </a:p>
          <a:p>
            <a:r>
              <a:rPr lang="en-US" sz="1200" dirty="0"/>
              <a:t>Index 1 Count 2: Second and third items in map.</a:t>
            </a:r>
          </a:p>
          <a:p>
            <a:r>
              <a:rPr lang="en-US" sz="1200" dirty="0"/>
              <a:t>Index -3 Count 3: Last three items in map.</a:t>
            </a:r>
          </a:p>
          <a:p>
            <a:r>
              <a:rPr lang="en-US" sz="1200" dirty="0"/>
              <a:t>Index -5 Count 4: Range between fifth to last item to second to last item inclusive.</a:t>
            </a:r>
          </a:p>
          <a:p>
            <a:r>
              <a:rPr lang="en-US" dirty="0" err="1" smtClean="0"/>
              <a:t>GetByIndex</a:t>
            </a:r>
            <a:r>
              <a:rPr lang="en-US" dirty="0" smtClean="0"/>
              <a:t>/Range</a:t>
            </a:r>
          </a:p>
          <a:p>
            <a:r>
              <a:rPr lang="en-US" dirty="0" err="1" smtClean="0"/>
              <a:t>GetByIndexRange</a:t>
            </a:r>
            <a:endParaRPr lang="en-US" dirty="0" smtClean="0"/>
          </a:p>
          <a:p>
            <a:r>
              <a:rPr lang="en-US" dirty="0" err="1" smtClean="0"/>
              <a:t>RemoveByIndex</a:t>
            </a:r>
            <a:endParaRPr lang="en-US" dirty="0" smtClean="0"/>
          </a:p>
          <a:p>
            <a:r>
              <a:rPr lang="en-US" dirty="0" err="1" smtClean="0"/>
              <a:t>RemoveByIndexRange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en-US" dirty="0" smtClean="0"/>
              <a:t> Operations – By rank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51274" y="1059303"/>
            <a:ext cx="8613124" cy="50493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Rank Operations access items by their rank </a:t>
            </a:r>
            <a:r>
              <a:rPr lang="en-US" dirty="0" smtClean="0"/>
              <a:t>(sorted index) in </a:t>
            </a:r>
            <a:r>
              <a:rPr lang="en-US" dirty="0"/>
              <a:t>the </a:t>
            </a:r>
            <a:r>
              <a:rPr lang="en-US" dirty="0" smtClean="0"/>
              <a:t>map</a:t>
            </a:r>
            <a:r>
              <a:rPr lang="en-US" dirty="0"/>
              <a:t>, for example:</a:t>
            </a:r>
          </a:p>
          <a:p>
            <a:r>
              <a:rPr lang="en-US" sz="1200" dirty="0"/>
              <a:t>Rank 0: Item with lowest value rank in map.</a:t>
            </a:r>
          </a:p>
          <a:p>
            <a:r>
              <a:rPr lang="en-US" sz="1200" dirty="0"/>
              <a:t>Rank 4: Fifth lowest ranked item in map.</a:t>
            </a:r>
          </a:p>
          <a:p>
            <a:r>
              <a:rPr lang="en-US" sz="1200" dirty="0"/>
              <a:t>Rank -1: Item with highest ranked value in map.</a:t>
            </a:r>
          </a:p>
          <a:p>
            <a:r>
              <a:rPr lang="en-US" sz="1200" dirty="0"/>
              <a:t>Rank -3: Item with third highest ranked value in map.</a:t>
            </a:r>
          </a:p>
          <a:p>
            <a:r>
              <a:rPr lang="en-US" sz="1200" dirty="0"/>
              <a:t>Rank 1 Count 2: Second and third lowest ranked items in map.</a:t>
            </a:r>
          </a:p>
          <a:p>
            <a:r>
              <a:rPr lang="en-US" sz="1200" dirty="0"/>
              <a:t>Rank -3 Count 3: Top three ranked items in map</a:t>
            </a:r>
            <a:r>
              <a:rPr lang="en-US" sz="1200" dirty="0" smtClean="0"/>
              <a:t>.</a:t>
            </a:r>
          </a:p>
          <a:p>
            <a:r>
              <a:rPr lang="en-US" dirty="0" err="1" smtClean="0"/>
              <a:t>GetByRank</a:t>
            </a:r>
            <a:endParaRPr lang="en-US" dirty="0" smtClean="0"/>
          </a:p>
          <a:p>
            <a:r>
              <a:rPr lang="en-US" dirty="0" err="1" smtClean="0"/>
              <a:t>GetByRankRange</a:t>
            </a:r>
            <a:endParaRPr lang="en-US" dirty="0" smtClean="0"/>
          </a:p>
          <a:p>
            <a:r>
              <a:rPr lang="en-US" dirty="0" err="1" smtClean="0"/>
              <a:t>RemoveByRank</a:t>
            </a:r>
            <a:endParaRPr lang="en-US" dirty="0" smtClean="0"/>
          </a:p>
          <a:p>
            <a:r>
              <a:rPr lang="en-US" dirty="0" err="1" smtClean="0"/>
              <a:t>RemoveByRankRange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 - 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2374" y="988143"/>
            <a:ext cx="3738126" cy="540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Operate using </a:t>
            </a:r>
            <a:r>
              <a:rPr lang="en-US" b="1" dirty="0" err="1" smtClean="0">
                <a:solidFill>
                  <a:srgbClr val="0000FF"/>
                </a:solidFill>
              </a:rPr>
              <a:t>Map</a:t>
            </a:r>
            <a:r>
              <a:rPr lang="en-US" b="1" dirty="0" err="1" smtClean="0">
                <a:solidFill>
                  <a:srgbClr val="0000FF"/>
                </a:solidFill>
              </a:rPr>
              <a:t>Operation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876300" y="1659146"/>
            <a:ext cx="7594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latin typeface="Monaco" charset="0"/>
                <a:ea typeface="Calibri" charset="0"/>
                <a:cs typeface="Monaco" charset="0"/>
              </a:rPr>
              <a:t>// Create Map policy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MapPolicy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mapPolicy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  <a:ea typeface="Calibri" charset="0"/>
                <a:cs typeface="Monaco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MapPolicy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MapOrder.</a:t>
            </a:r>
            <a:r>
              <a:rPr lang="en-US" sz="1200" b="1" i="1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KEY_ORDERED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MapWriteMode.</a:t>
            </a:r>
            <a:r>
              <a:rPr lang="en-US" sz="1200" b="1" i="1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UPDATE_ONLY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);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		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latin typeface="Monaco" charset="0"/>
                <a:ea typeface="Calibri" charset="0"/>
                <a:cs typeface="Monaco" charset="0"/>
              </a:rPr>
              <a:t>// Add 1 element to the map and print the result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client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.operate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writePolicy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200" dirty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MapOperation.</a:t>
            </a:r>
            <a:r>
              <a:rPr lang="en-US" sz="12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put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mapPolicy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mapBin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Value.</a:t>
            </a:r>
            <a:r>
              <a:rPr lang="en-US" sz="12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Monaco" charset="0"/>
                <a:ea typeface="Calibri" charset="0"/>
                <a:cs typeface="Monaco" charset="0"/>
              </a:rPr>
              <a:t>"cat"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), 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Value.</a:t>
            </a:r>
            <a:r>
              <a:rPr lang="en-US" sz="12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(7)));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		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latin typeface="Monaco" charset="0"/>
                <a:ea typeface="Calibri" charset="0"/>
                <a:cs typeface="Monaco" charset="0"/>
              </a:rPr>
              <a:t>// Add elements to the map and read the whole map.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Map&lt;Value, Value&gt;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anotherMap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  <a:ea typeface="Calibri" charset="0"/>
                <a:cs typeface="Monaco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HashMap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&lt;Value, Value&gt;(){{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put(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Value.</a:t>
            </a:r>
            <a:r>
              <a:rPr lang="en-US" sz="12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Monaco" charset="0"/>
                <a:ea typeface="Calibri" charset="0"/>
                <a:cs typeface="Monaco" charset="0"/>
              </a:rPr>
              <a:t>"dogs"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Value.</a:t>
            </a:r>
            <a:r>
              <a:rPr lang="en-US" sz="12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(1));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put(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Value.</a:t>
            </a:r>
            <a:r>
              <a:rPr lang="en-US" sz="12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Monaco" charset="0"/>
                <a:ea typeface="Calibri" charset="0"/>
                <a:cs typeface="Monaco" charset="0"/>
              </a:rPr>
              <a:t>"mice"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Value.</a:t>
            </a:r>
            <a:r>
              <a:rPr lang="en-US" sz="12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Monaco" charset="0"/>
                <a:ea typeface="Calibri" charset="0"/>
                <a:cs typeface="Monaco" charset="0"/>
              </a:rPr>
              <a:t>"B"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));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}};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						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client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.operate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writePolicy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200" dirty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MapOperation.</a:t>
            </a:r>
            <a:r>
              <a:rPr lang="en-US" sz="12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putItems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mapPolicy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200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mapBin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anotherMap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));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							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latin typeface="Monaco" charset="0"/>
                <a:ea typeface="Calibri" charset="0"/>
                <a:cs typeface="Monaco" charset="0"/>
              </a:rPr>
              <a:t>// Delete a key/value from the map and also return new size of map.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record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client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.operate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writePolicy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200" dirty="0">
                <a:solidFill>
                  <a:srgbClr val="6A3E3E"/>
                </a:solidFill>
                <a:latin typeface="Monaco" charset="0"/>
                <a:ea typeface="Calibri" charset="0"/>
                <a:cs typeface="Monaco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MapOperation.</a:t>
            </a:r>
            <a:r>
              <a:rPr lang="en-US" sz="12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removeByKey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mapBin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Value.</a:t>
            </a:r>
            <a:r>
              <a:rPr lang="en-US" sz="12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Monaco" charset="0"/>
                <a:ea typeface="Calibri" charset="0"/>
                <a:cs typeface="Monaco" charset="0"/>
              </a:rPr>
              <a:t>"dogs"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MapReturnType.</a:t>
            </a:r>
            <a:r>
              <a:rPr lang="en-US" sz="1200" b="1" i="1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),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						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MapOperation.</a:t>
            </a:r>
            <a:r>
              <a:rPr lang="en-US" sz="1200" i="1" dirty="0" err="1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(</a:t>
            </a:r>
            <a:r>
              <a:rPr lang="en-US" sz="1200" dirty="0" err="1">
                <a:solidFill>
                  <a:srgbClr val="0000C0"/>
                </a:solidFill>
                <a:latin typeface="Monaco" charset="0"/>
                <a:ea typeface="Calibri" charset="0"/>
                <a:cs typeface="Monaco" charset="0"/>
              </a:rPr>
              <a:t>mapBin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Calibri" charset="0"/>
                <a:cs typeface="Monaco" charset="0"/>
              </a:rPr>
              <a:t>));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Monaco" charset="0"/>
                <a:ea typeface="Calibri" charset="0"/>
                <a:cs typeface="Monaco" charset="0"/>
              </a:rPr>
              <a:t> </a:t>
            </a:r>
            <a:endParaRPr lang="en-US" sz="14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dy Pages">
  <a:themeElements>
    <a:clrScheme name="Custom 3">
      <a:dk1>
        <a:sysClr val="windowText" lastClr="000000"/>
      </a:dk1>
      <a:lt1>
        <a:sysClr val="window" lastClr="FFFFFF"/>
      </a:lt1>
      <a:dk2>
        <a:srgbClr val="7E4300"/>
      </a:dk2>
      <a:lt2>
        <a:srgbClr val="D1D3D4"/>
      </a:lt2>
      <a:accent1>
        <a:srgbClr val="A01620"/>
      </a:accent1>
      <a:accent2>
        <a:srgbClr val="F68623"/>
      </a:accent2>
      <a:accent3>
        <a:srgbClr val="777777"/>
      </a:accent3>
      <a:accent4>
        <a:srgbClr val="D1D3D4"/>
      </a:accent4>
      <a:accent5>
        <a:srgbClr val="FBB917"/>
      </a:accent5>
      <a:accent6>
        <a:srgbClr val="208E37"/>
      </a:accent6>
      <a:hlink>
        <a:srgbClr val="5CCAFF"/>
      </a:hlink>
      <a:folHlink>
        <a:srgbClr val="643273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223977</TotalTime>
  <Words>790</Words>
  <Application>Microsoft Macintosh PowerPoint</Application>
  <PresentationFormat>On-screen Show (4:3)</PresentationFormat>
  <Paragraphs>226</Paragraphs>
  <Slides>20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9" baseType="lpstr">
      <vt:lpstr>Arial Narrow</vt:lpstr>
      <vt:lpstr>Arial Narrow Bold</vt:lpstr>
      <vt:lpstr>Calibri</vt:lpstr>
      <vt:lpstr>Helvetica Neue</vt:lpstr>
      <vt:lpstr>Helvetica Neue Medium</vt:lpstr>
      <vt:lpstr>Lucida Grande</vt:lpstr>
      <vt:lpstr>Menlo</vt:lpstr>
      <vt:lpstr>Monaco</vt:lpstr>
      <vt:lpstr>MS PGothic</vt:lpstr>
      <vt:lpstr>ＭＳ Ｐゴシック</vt:lpstr>
      <vt:lpstr>Roboto Condensed Bold</vt:lpstr>
      <vt:lpstr>Roboto Condensed Regular</vt:lpstr>
      <vt:lpstr>Times New Roman</vt:lpstr>
      <vt:lpstr>Trebuchet MS</vt:lpstr>
      <vt:lpstr>Wingdings</vt:lpstr>
      <vt:lpstr>Arial</vt:lpstr>
      <vt:lpstr>Body Pages</vt:lpstr>
      <vt:lpstr>Microsoft Word Document</vt:lpstr>
      <vt:lpstr>Document</vt:lpstr>
      <vt:lpstr>PowerPoint Presentation</vt:lpstr>
      <vt:lpstr>Objective</vt:lpstr>
      <vt:lpstr>Maps (Dictionaries)</vt:lpstr>
      <vt:lpstr>Map Operations – By key </vt:lpstr>
      <vt:lpstr>Map Operations – By value</vt:lpstr>
      <vt:lpstr>Map Operations – By index</vt:lpstr>
      <vt:lpstr>Map Operations – By rank</vt:lpstr>
      <vt:lpstr>Map Policy</vt:lpstr>
      <vt:lpstr>Code Examples - Java</vt:lpstr>
      <vt:lpstr>Code Examples – C#</vt:lpstr>
      <vt:lpstr>Queries on Maps</vt:lpstr>
      <vt:lpstr>Creating a Secondary Index on a List</vt:lpstr>
      <vt:lpstr>Steps to execute a Query</vt:lpstr>
      <vt:lpstr>Preparing a Statement</vt:lpstr>
      <vt:lpstr>Processing results</vt:lpstr>
      <vt:lpstr>Exercises: Maps</vt:lpstr>
      <vt:lpstr>Exercises and Answers</vt:lpstr>
      <vt:lpstr>Java: Maps</vt:lpstr>
      <vt:lpstr>C#: Maps</vt:lpstr>
      <vt:lpstr>PowerPoint Presentation</vt:lpstr>
    </vt:vector>
  </TitlesOfParts>
  <Company>Nyquist Design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Nyquist</dc:creator>
  <cp:lastModifiedBy>Adform Adform</cp:lastModifiedBy>
  <cp:revision>5310</cp:revision>
  <cp:lastPrinted>2014-07-14T15:01:10Z</cp:lastPrinted>
  <dcterms:created xsi:type="dcterms:W3CDTF">2012-07-31T22:57:23Z</dcterms:created>
  <dcterms:modified xsi:type="dcterms:W3CDTF">2016-08-08T13:40:17Z</dcterms:modified>
</cp:coreProperties>
</file>