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696" r:id="rId2"/>
    <p:sldId id="695" r:id="rId3"/>
    <p:sldId id="719" r:id="rId4"/>
    <p:sldId id="720" r:id="rId5"/>
    <p:sldId id="722" r:id="rId6"/>
    <p:sldId id="721" r:id="rId7"/>
    <p:sldId id="725" r:id="rId8"/>
    <p:sldId id="712" r:id="rId9"/>
    <p:sldId id="713" r:id="rId10"/>
    <p:sldId id="724" r:id="rId11"/>
    <p:sldId id="714" r:id="rId12"/>
    <p:sldId id="701" r:id="rId13"/>
    <p:sldId id="704" r:id="rId14"/>
    <p:sldId id="702" r:id="rId15"/>
    <p:sldId id="703" r:id="rId16"/>
    <p:sldId id="694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5" autoAdjust="0"/>
    <p:restoredTop sz="86535" autoAdjust="0"/>
  </p:normalViewPr>
  <p:slideViewPr>
    <p:cSldViewPr snapToGrid="0">
      <p:cViewPr>
        <p:scale>
          <a:sx n="128" d="100"/>
          <a:sy n="128" d="100"/>
        </p:scale>
        <p:origin x="424" y="736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3.png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3.png"/><Relationship Id="rId6" Type="http://schemas.openxmlformats.org/officeDocument/2006/relationships/package" Target="../embeddings/Microsoft_Word_Document7.docx"/><Relationship Id="rId7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Document" r:id="rId6" imgW="8229600" imgH="1117600" progId="Word.Document.12">
                  <p:embed/>
                </p:oleObj>
              </mc:Choice>
              <mc:Fallback>
                <p:oleObj name="Document" r:id="rId6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1.emf"/><Relationship Id="rId6" Type="http://schemas.openxmlformats.org/officeDocument/2006/relationships/package" Target="../embeddings/Microsoft_Word_Document3.doc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macwright.org/2015/03/23/geojson-second-bit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Geospatial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</a:t>
            </a:r>
            <a:r>
              <a:rPr lang="en-US" b="0" dirty="0" smtClean="0"/>
              <a:t>Geospatial </a:t>
            </a:r>
            <a:r>
              <a:rPr lang="en-US" dirty="0" smtClean="0"/>
              <a:t>Statement and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5272951" cy="5049397"/>
          </a:xfrm>
        </p:spPr>
        <p:txBody>
          <a:bodyPr/>
          <a:lstStyle/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</a:t>
            </a:r>
            <a:r>
              <a:rPr lang="en-US" dirty="0"/>
              <a:t> a region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including circle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Region </a:t>
            </a:r>
            <a:r>
              <a:rPr lang="en-US" b="1" dirty="0">
                <a:solidFill>
                  <a:srgbClr val="0000FF"/>
                </a:solidFill>
              </a:rPr>
              <a:t>contains</a:t>
            </a:r>
            <a:r>
              <a:rPr lang="en-US" dirty="0"/>
              <a:t> </a:t>
            </a:r>
            <a:r>
              <a:rPr lang="en-US" dirty="0" smtClean="0"/>
              <a:t>point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9524" y="1331495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Java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Statement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Statement();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.setNamespace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0000C0"/>
                </a:solidFill>
                <a:latin typeface="Monaco" charset="0"/>
              </a:rPr>
              <a:t>ns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.setSetName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C0"/>
                </a:solidFill>
                <a:latin typeface="Monaco" charset="0"/>
              </a:rPr>
              <a:t>airportSet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.setBinNames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"ICAO"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"IATA"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"country"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Monaco" charset="0"/>
              </a:rPr>
              <a:t>Find all airports within 150km of Sydney Latitude: -33.86785, Longitude: 151.20732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.setFilters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Filter.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geoWithinRadius</a:t>
            </a:r>
            <a:r>
              <a:rPr lang="en-US" sz="1100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 smtClean="0">
                <a:solidFill>
                  <a:srgbClr val="0000C0"/>
                </a:solidFill>
                <a:latin typeface="Monaco" charset="0"/>
              </a:rPr>
              <a:t>locationBin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151.20732d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Longitude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33.86785d,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Latitude</a:t>
            </a:r>
          </a:p>
          <a:p>
            <a:r>
              <a:rPr lang="nl-NL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nl-NL" sz="1100" dirty="0" smtClean="0">
                <a:solidFill>
                  <a:srgbClr val="000000"/>
                </a:solidFill>
                <a:latin typeface="Monaco" charset="0"/>
              </a:rPr>
              <a:t>150000 </a:t>
            </a:r>
            <a:r>
              <a:rPr lang="nl-NL" sz="1100" dirty="0">
                <a:solidFill>
                  <a:srgbClr val="3F7F5F"/>
                </a:solidFill>
                <a:latin typeface="Monaco" charset="0"/>
              </a:rPr>
              <a:t>// radius in meters</a:t>
            </a: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100" dirty="0" smtClean="0">
                <a:solidFill>
                  <a:srgbClr val="000000"/>
                </a:solidFill>
                <a:latin typeface="Monaco" charset="0"/>
              </a:rPr>
              <a:t>)); </a:t>
            </a:r>
            <a:endParaRPr lang="it-IT" sz="11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523" y="4286440"/>
            <a:ext cx="47560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C#</a:t>
            </a:r>
          </a:p>
          <a:p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Find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all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regions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that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contain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this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point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stmt.SetName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regionSet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stmt.BinNames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[] {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name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};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point = </a:t>
            </a:r>
            <a:r>
              <a:rPr lang="pl-PL" sz="1100" dirty="0" err="1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.Format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"{{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Point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			</a:t>
            </a:r>
            <a:r>
              <a:rPr lang="pl-PL" sz="1100" dirty="0" smtClean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[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{0}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{1}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] }}"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151.20732d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Longitude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33.86785d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Latitude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stmt.SetFilters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.GeoContains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regionBin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point));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Document" r:id="rId4" imgW="8229600" imgH="1485900" progId="Word.Document.12">
                  <p:embed/>
                </p:oleObj>
              </mc:Choice>
              <mc:Fallback>
                <p:oleObj name="Document" r:id="rId4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Document" r:id="rId6" imgW="8229600" imgH="1308100" progId="Word.Document.12">
                  <p:embed/>
                </p:oleObj>
              </mc:Choice>
              <mc:Fallback>
                <p:oleObj name="Document" r:id="rId6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or Record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or Key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b="0" dirty="0"/>
              <a:t>Geospatial</a:t>
            </a:r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Program.java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64864" y="1649243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save a map to </a:t>
            </a:r>
            <a:r>
              <a:rPr lang="en-US" b="1" u="sng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Aerospike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864" y="2381739"/>
            <a:ext cx="564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an element to a map 'cat = 7'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4864" y="3114235"/>
            <a:ext cx="649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add a map of values to the stored map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4864" y="3846731"/>
            <a:ext cx="635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delete the 'dogs' element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864" y="4453235"/>
            <a:ext cx="7893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set a filter to perform a range query on the map values in the 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000" y="5370397"/>
            <a:ext cx="575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Query using the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Maps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48453" y="1984775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save a map to Aerospike</a:t>
            </a:r>
            <a:r>
              <a:rPr lang="en-US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346" y="2504973"/>
            <a:ext cx="573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an element to a map 'cat = 7'</a:t>
            </a:r>
            <a:r>
              <a:rPr lang="en-US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346" y="3025171"/>
            <a:ext cx="6919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add a map of values to the stored map</a:t>
            </a:r>
            <a:r>
              <a:rPr lang="en-US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346" y="3545369"/>
            <a:ext cx="591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delete the 'dogs' element</a:t>
            </a:r>
            <a:r>
              <a:rPr lang="en-US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346" y="4065567"/>
            <a:ext cx="760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dirty="0" smtClean="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dirty="0" smtClean="0">
                <a:solidFill>
                  <a:srgbClr val="888A85"/>
                </a:solidFill>
                <a:latin typeface="Menlo" charset="0"/>
              </a:rPr>
              <a:t> set a filter to perform a range query on the map values between 300 and 350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0900" y="4862764"/>
            <a:ext cx="612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Query using the statement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Create Geographical Indices</a:t>
            </a:r>
          </a:p>
          <a:p>
            <a:pPr marL="681037" lvl="0" indent="-342900"/>
            <a:r>
              <a:rPr lang="en-US" baseline="0" dirty="0" smtClean="0"/>
              <a:t>Perform Geo Queries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</a:t>
            </a:r>
          </a:p>
          <a:p>
            <a:pPr marL="1019174" lvl="1" indent="-342900"/>
            <a:r>
              <a:rPr lang="en-US" dirty="0" smtClean="0"/>
              <a:t>Basic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marL="1019174" lvl="1" indent="-342900"/>
            <a:r>
              <a:rPr lang="en-US" dirty="0" smtClean="0"/>
              <a:t>Throughput limitations</a:t>
            </a:r>
            <a:endParaRPr lang="en-US" dirty="0" smtClean="0"/>
          </a:p>
          <a:p>
            <a:pPr marL="681037" lvl="0" indent="-342900"/>
            <a:r>
              <a:rPr lang="en-US" dirty="0" smtClean="0"/>
              <a:t>Code </a:t>
            </a:r>
            <a:r>
              <a:rPr lang="en-US" dirty="0" smtClean="0"/>
              <a:t>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2762216" cy="5049397"/>
          </a:xfrm>
        </p:spPr>
        <p:txBody>
          <a:bodyPr/>
          <a:lstStyle/>
          <a:p>
            <a:r>
              <a:rPr lang="en-US" dirty="0" smtClean="0"/>
              <a:t>Point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917814"/>
            <a:ext cx="3530600" cy="271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3944804"/>
            <a:ext cx="25400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r>
              <a:rPr lang="en-US" dirty="0" smtClean="0"/>
              <a:t> – quick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2711416" cy="5049397"/>
          </a:xfrm>
        </p:spPr>
        <p:txBody>
          <a:bodyPr>
            <a:normAutofit/>
          </a:bodyPr>
          <a:lstStyle/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 smtClean="0"/>
              <a:t>LineString</a:t>
            </a:r>
            <a:r>
              <a:rPr lang="en-US" dirty="0" smtClean="0"/>
              <a:t> (line)</a:t>
            </a:r>
            <a:endParaRPr lang="en-US" dirty="0"/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Hole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Geometries</a:t>
            </a:r>
          </a:p>
          <a:p>
            <a:pPr lvl="1"/>
            <a:r>
              <a:rPr lang="en-US" dirty="0" smtClean="0"/>
              <a:t>Properties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59659" y="1323907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/>
              <a:t>{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"type"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"Point"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"coordinates"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[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]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660" y="1790422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 err="1">
                <a:solidFill>
                  <a:srgbClr val="6000E0"/>
                </a:solidFill>
              </a:rPr>
              <a:t>LineString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9659" y="2320515"/>
            <a:ext cx="4572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"Polygon"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 smtClean="0">
                <a:solidFill>
                  <a:srgbClr val="007000"/>
                </a:solidFill>
              </a:rPr>
              <a:t>	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[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	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	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1" y="2919628"/>
            <a:ext cx="1511299" cy="755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59659" y="4143269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"Feature"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geometry"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"Point"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properties"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name"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"null island"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5131" y="6285577"/>
            <a:ext cx="765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4"/>
              </a:rPr>
              <a:t>http://www.macwright.org/2015/03/23/geojson-second-bite.html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6225" y="979194"/>
            <a:ext cx="4959626" cy="15027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Vehicle </a:t>
            </a:r>
            <a:r>
              <a:rPr lang="en-US" b="1" dirty="0">
                <a:solidFill>
                  <a:srgbClr val="0000FF"/>
                </a:solidFill>
              </a:rPr>
              <a:t>tracking systems</a:t>
            </a:r>
            <a:r>
              <a:rPr lang="en-US" dirty="0"/>
              <a:t> that </a:t>
            </a:r>
            <a:r>
              <a:rPr lang="en-US" dirty="0" smtClean="0"/>
              <a:t>require: 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throughput updates of vehicle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query vehicles within a region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5" y="2648640"/>
            <a:ext cx="2011293" cy="204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786472"/>
            <a:ext cx="2015117" cy="2005521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16225" y="5049078"/>
            <a:ext cx="5121965" cy="15037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Location-targeted bidding transactions </a:t>
            </a:r>
            <a:r>
              <a:rPr lang="en-US" dirty="0" smtClean="0"/>
              <a:t>to discover persons or devices within the location with an active ad campaign.</a:t>
            </a:r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55806" y="3333182"/>
            <a:ext cx="5040090" cy="6778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Find </a:t>
            </a:r>
            <a:r>
              <a:rPr lang="en-US" dirty="0" smtClean="0"/>
              <a:t>specific</a:t>
            </a:r>
            <a:r>
              <a:rPr lang="en-US" dirty="0"/>
              <a:t> Retail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amenities within 500m </a:t>
            </a:r>
            <a:r>
              <a:rPr lang="en-US" dirty="0" smtClean="0"/>
              <a:t>of a shopper.</a:t>
            </a:r>
          </a:p>
        </p:txBody>
      </p:sp>
    </p:spTree>
    <p:extLst>
      <p:ext uri="{BB962C8B-B14F-4D97-AF65-F5344CB8AC3E}">
        <p14:creationId xmlns:p14="http://schemas.microsoft.com/office/powerpoint/2010/main" val="117771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Aerospike Geospatial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Aerospike </a:t>
            </a:r>
            <a:r>
              <a:rPr lang="en-US" dirty="0" smtClean="0"/>
              <a:t>provides geospatial storage and indexing to </a:t>
            </a:r>
            <a:r>
              <a:rPr lang="en-US" dirty="0"/>
              <a:t>enable fast queries </a:t>
            </a:r>
            <a:r>
              <a:rPr lang="en-US" dirty="0" smtClean="0"/>
              <a:t>on: 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</a:t>
            </a:r>
            <a:r>
              <a:rPr lang="en-US" b="1" dirty="0" smtClean="0">
                <a:solidFill>
                  <a:srgbClr val="0000FF"/>
                </a:solidFill>
              </a:rPr>
              <a:t>region</a:t>
            </a:r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0000FF"/>
                </a:solidFill>
              </a:rPr>
              <a:t>region containing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radius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Storage format is </a:t>
            </a:r>
            <a:r>
              <a:rPr lang="en-US" b="1" dirty="0" err="1" smtClean="0">
                <a:solidFill>
                  <a:srgbClr val="0000FF"/>
                </a:solidFill>
              </a:rPr>
              <a:t>GeoJSON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geometary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AeroCircle</a:t>
            </a:r>
            <a:r>
              <a:rPr lang="en-US" dirty="0" smtClean="0"/>
              <a:t> </a:t>
            </a:r>
            <a:r>
              <a:rPr lang="en-US" dirty="0"/>
              <a:t>data type extends the </a:t>
            </a:r>
            <a:r>
              <a:rPr lang="en-US" dirty="0" err="1"/>
              <a:t>GeoJSON</a:t>
            </a:r>
            <a:r>
              <a:rPr lang="en-US" dirty="0"/>
              <a:t> format to store </a:t>
            </a:r>
            <a:r>
              <a:rPr lang="en-US" dirty="0" smtClean="0"/>
              <a:t>circles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geospatial data </a:t>
            </a:r>
            <a:r>
              <a:rPr lang="en-US" dirty="0" smtClean="0"/>
              <a:t>type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Geospatial Secondary Index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0"/>
            <a:ext cx="8613124" cy="56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</a:t>
            </a:r>
            <a:r>
              <a:rPr lang="en-US" dirty="0" smtClean="0"/>
              <a:t>GEO2DSPHERE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</a:t>
            </a:r>
            <a:r>
              <a:rPr lang="en-US" dirty="0" smtClean="0"/>
              <a:t>Type (optional)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also be done with the Client API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17451"/>
              </p:ext>
            </p:extLst>
          </p:nvPr>
        </p:nvGraphicFramePr>
        <p:xfrm>
          <a:off x="1791045" y="4219230"/>
          <a:ext cx="8229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Document" r:id="rId4" imgW="8229600" imgH="1587500" progId="Word.Document.12">
                  <p:embed/>
                </p:oleObj>
              </mc:Choice>
              <mc:Fallback>
                <p:oleObj name="Document" r:id="rId4" imgW="82296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1045" y="4219230"/>
                        <a:ext cx="822960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32" y="2180436"/>
            <a:ext cx="3017984" cy="3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224316</TotalTime>
  <Words>518</Words>
  <Application>Microsoft Macintosh PowerPoint</Application>
  <PresentationFormat>On-screen Show (4:3)</PresentationFormat>
  <Paragraphs>144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Arial</vt:lpstr>
      <vt:lpstr>Body Pages</vt:lpstr>
      <vt:lpstr>Microsoft Word Document</vt:lpstr>
      <vt:lpstr>Document</vt:lpstr>
      <vt:lpstr>PowerPoint Presentation</vt:lpstr>
      <vt:lpstr>Objective</vt:lpstr>
      <vt:lpstr>Geographic terms</vt:lpstr>
      <vt:lpstr>GeoJSON – quick overview</vt:lpstr>
      <vt:lpstr>Use Cases</vt:lpstr>
      <vt:lpstr>Aerospike Geospatial</vt:lpstr>
      <vt:lpstr>PowerPoint Presentation</vt:lpstr>
      <vt:lpstr>Creating a Geospatial Secondary Index</vt:lpstr>
      <vt:lpstr>Steps to execute a Query</vt:lpstr>
      <vt:lpstr>Preparing a Geospatial Statement and Filter</vt:lpstr>
      <vt:lpstr>Processing results</vt:lpstr>
      <vt:lpstr>Exercises: Geospatial</vt:lpstr>
      <vt:lpstr>Exercises and Answers</vt:lpstr>
      <vt:lpstr>Java: Maps</vt:lpstr>
      <vt:lpstr>C#: Maps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5360</cp:revision>
  <cp:lastPrinted>2014-07-14T15:01:10Z</cp:lastPrinted>
  <dcterms:created xsi:type="dcterms:W3CDTF">2012-07-31T22:57:23Z</dcterms:created>
  <dcterms:modified xsi:type="dcterms:W3CDTF">2016-08-10T15:03:18Z</dcterms:modified>
</cp:coreProperties>
</file>