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696" r:id="rId2"/>
    <p:sldId id="695" r:id="rId3"/>
    <p:sldId id="722" r:id="rId4"/>
    <p:sldId id="719" r:id="rId5"/>
    <p:sldId id="721" r:id="rId6"/>
    <p:sldId id="720" r:id="rId7"/>
    <p:sldId id="725" r:id="rId8"/>
    <p:sldId id="712" r:id="rId9"/>
    <p:sldId id="713" r:id="rId10"/>
    <p:sldId id="724" r:id="rId11"/>
    <p:sldId id="714" r:id="rId12"/>
    <p:sldId id="726" r:id="rId13"/>
    <p:sldId id="701" r:id="rId14"/>
    <p:sldId id="704" r:id="rId15"/>
    <p:sldId id="702" r:id="rId16"/>
    <p:sldId id="703" r:id="rId17"/>
    <p:sldId id="69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Pal" initials="" lastIdx="1" clrIdx="0"/>
  <p:cmAuthor id="1" name="Joe Gottlieb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5CCAFF"/>
    <a:srgbClr val="C22327"/>
    <a:srgbClr val="FF8000"/>
    <a:srgbClr val="66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0" autoAdjust="0"/>
    <p:restoredTop sz="86535" autoAdjust="0"/>
  </p:normalViewPr>
  <p:slideViewPr>
    <p:cSldViewPr snapToGrid="0">
      <p:cViewPr>
        <p:scale>
          <a:sx n="146" d="100"/>
          <a:sy n="146" d="100"/>
        </p:scale>
        <p:origin x="704" y="344"/>
      </p:cViewPr>
      <p:guideLst>
        <p:guide orient="horz" pos="2160"/>
        <p:guide pos="2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46B94C-4A3D-4AF1-AC8E-55C1499DD7A7}" type="datetimeFigureOut">
              <a:rPr lang="en-US"/>
              <a:pPr>
                <a:defRPr/>
              </a:pPr>
              <a:t>8/11/16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8A7462-D136-4E06-980E-2471C4224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17657F3-D444-4401-AA45-6B607A65628A}" type="datetimeFigureOut">
              <a:rPr lang="en-US"/>
              <a:pPr>
                <a:defRPr/>
              </a:pPr>
              <a:t>8/11/16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26B03C0-24EC-4AF5-9D25-1D79F9892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4.png"/><Relationship Id="rId6" Type="http://schemas.openxmlformats.org/officeDocument/2006/relationships/package" Target="../embeddings/Microsoft_Word_Document7.docx"/><Relationship Id="rId7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14.png"/><Relationship Id="rId6" Type="http://schemas.openxmlformats.org/officeDocument/2006/relationships/package" Target="../embeddings/Microsoft_Word_Document5.docx"/><Relationship Id="rId7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06538" y="4778994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6538" y="4778994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06538" y="6113958"/>
          <a:ext cx="5143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Document" r:id="rId6" imgW="8229600" imgH="1117600" progId="Word.Document.12">
                  <p:embed/>
                </p:oleObj>
              </mc:Choice>
              <mc:Fallback>
                <p:oleObj name="Document" r:id="rId6" imgW="82296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6538" y="6113958"/>
                        <a:ext cx="5143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95832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5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1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6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1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9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90583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13153" y="5185086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153" y="5185086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413153" y="6104410"/>
          <a:ext cx="3429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Document" r:id="rId6" imgW="5486400" imgH="927100" progId="Word.Document.12">
                  <p:embed/>
                </p:oleObj>
              </mc:Choice>
              <mc:Fallback>
                <p:oleObj name="Document" r:id="rId6" imgW="54864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153" y="6104410"/>
                        <a:ext cx="34290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170361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322805-1C3E-D64D-B9FF-1838A69DCBD5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B62D2-D0D6-554A-8484-912FF0A2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467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anchor="ctr"/>
          <a:lstStyle>
            <a:lvl1pPr>
              <a:lnSpc>
                <a:spcPct val="90000"/>
              </a:lnSpc>
              <a:defRPr sz="2800" b="1">
                <a:solidFill>
                  <a:srgbClr val="FFFFFF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656" y="3086566"/>
            <a:ext cx="7693162" cy="457814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2">
                    <a:lumMod val="50000"/>
                  </a:schemeClr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Section slide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87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72DC24-C402-654F-AFF6-A88DF25963D2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22E87-A6C5-814A-A13C-5068FBAE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536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1">
                    <a:lumMod val="50000"/>
                  </a:schemeClr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Bann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791108"/>
            <a:ext cx="8229600" cy="5480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0988" marR="0" indent="-2809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➤"/>
              <a:tabLst/>
              <a:defRPr sz="20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accent2"/>
              </a:buClr>
              <a:buSzPct val="75000"/>
              <a:buFont typeface="Wingdings" charset="2"/>
              <a:buChar char="§"/>
              <a:defRPr sz="18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accent2"/>
              </a:buClr>
              <a:buSzPct val="55000"/>
              <a:buFont typeface="Wingdings" charset="2"/>
              <a:buChar char="u"/>
              <a:defRPr sz="16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accent2"/>
              </a:buClr>
              <a:buSzPct val="75000"/>
              <a:buFont typeface="Arial"/>
              <a:buChar char="•"/>
              <a:defRPr sz="120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accent2"/>
              </a:buClr>
              <a:buSzPct val="75000"/>
              <a:buFont typeface="Lucida Grande"/>
              <a:buChar char="­"/>
              <a:defRPr sz="11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anchor="b"/>
          <a:lstStyle>
            <a:lvl1pPr>
              <a:defRPr sz="3200" b="0" i="0">
                <a:solidFill>
                  <a:schemeClr val="bg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70" r:id="rId2"/>
    <p:sldLayoutId id="2147484096" r:id="rId3"/>
    <p:sldLayoutId id="2147484093" r:id="rId4"/>
    <p:sldLayoutId id="2147484094" r:id="rId5"/>
    <p:sldLayoutId id="2147484097" r:id="rId6"/>
    <p:sldLayoutId id="2147484099" r:id="rId7"/>
    <p:sldLayoutId id="2147484100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12.emf"/><Relationship Id="rId6" Type="http://schemas.openxmlformats.org/officeDocument/2006/relationships/package" Target="../embeddings/Microsoft_Word_Document3.docx"/><Relationship Id="rId7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www.macwright.org/2015/03/23/geojson-second-bite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9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735" y="4094692"/>
            <a:ext cx="77724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Geospatial</a:t>
            </a:r>
            <a:endParaRPr lang="en-US" sz="3200" dirty="0">
              <a:solidFill>
                <a:schemeClr val="bg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10946"/>
            <a:ext cx="91440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Aerospike Advanced Concepts</a:t>
            </a:r>
            <a:endParaRPr lang="en-US" sz="40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8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</a:t>
            </a:r>
            <a:r>
              <a:rPr lang="en-US" b="0" dirty="0" smtClean="0"/>
              <a:t>Geospatial </a:t>
            </a:r>
            <a:r>
              <a:rPr lang="en-US" dirty="0" smtClean="0"/>
              <a:t>Statement and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5272951" cy="5049397"/>
          </a:xfrm>
        </p:spPr>
        <p:txBody>
          <a:bodyPr/>
          <a:lstStyle/>
          <a:p>
            <a:r>
              <a:rPr lang="en-US" dirty="0" smtClean="0"/>
              <a:t>Points </a:t>
            </a:r>
            <a:r>
              <a:rPr lang="en-US" b="1" dirty="0">
                <a:solidFill>
                  <a:srgbClr val="0000FF"/>
                </a:solidFill>
              </a:rPr>
              <a:t>within</a:t>
            </a:r>
            <a:r>
              <a:rPr lang="en-US" dirty="0"/>
              <a:t> a region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including circle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Region </a:t>
            </a:r>
            <a:r>
              <a:rPr lang="en-US" b="1" dirty="0">
                <a:solidFill>
                  <a:srgbClr val="0000FF"/>
                </a:solidFill>
              </a:rPr>
              <a:t>contains</a:t>
            </a:r>
            <a:r>
              <a:rPr lang="en-US" dirty="0"/>
              <a:t> </a:t>
            </a:r>
            <a:r>
              <a:rPr lang="en-US" dirty="0" smtClean="0"/>
              <a:t>point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9524" y="1331495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100" dirty="0" smtClean="0">
                <a:solidFill>
                  <a:srgbClr val="3F7F5F"/>
                </a:solidFill>
                <a:latin typeface="Monaco" charset="0"/>
              </a:rPr>
              <a:t>Java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Statement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Statement();</a:t>
            </a: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.setNamespace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smtClean="0">
                <a:solidFill>
                  <a:srgbClr val="0000C0"/>
                </a:solidFill>
                <a:latin typeface="Monaco" charset="0"/>
              </a:rPr>
              <a:t>ns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.setSetName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C0"/>
                </a:solidFill>
                <a:latin typeface="Monaco" charset="0"/>
              </a:rPr>
              <a:t>airportSet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.setBinNames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"ICAO"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"IATA"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"city"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2A00FF"/>
                </a:solidFill>
                <a:latin typeface="Monaco" charset="0"/>
              </a:rPr>
              <a:t>"country"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100" dirty="0">
                <a:solidFill>
                  <a:srgbClr val="3F7F5F"/>
                </a:solidFill>
                <a:latin typeface="Monaco" charset="0"/>
              </a:rPr>
              <a:t>Find all airports within 150km of Sydney Latitude: -33.86785, Longitude: 151.20732</a:t>
            </a:r>
          </a:p>
          <a:p>
            <a:endParaRPr lang="en-US" sz="1100" dirty="0">
              <a:latin typeface="Monaco" charset="0"/>
            </a:endParaRPr>
          </a:p>
          <a:p>
            <a:r>
              <a:rPr lang="en-US" sz="1100" dirty="0" err="1" smtClean="0">
                <a:solidFill>
                  <a:srgbClr val="6A3E3E"/>
                </a:solidFill>
                <a:latin typeface="Monaco" charset="0"/>
              </a:rPr>
              <a:t>stmt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.setFilters</a:t>
            </a: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Filter.</a:t>
            </a:r>
            <a:r>
              <a:rPr lang="en-US" sz="1100" i="1" dirty="0" err="1" smtClean="0">
                <a:solidFill>
                  <a:srgbClr val="000000"/>
                </a:solidFill>
                <a:latin typeface="Monaco" charset="0"/>
              </a:rPr>
              <a:t>geoWithinRadius</a:t>
            </a:r>
            <a:r>
              <a:rPr lang="en-US" sz="1100" i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i="1" dirty="0" err="1" smtClean="0">
                <a:solidFill>
                  <a:srgbClr val="0000C0"/>
                </a:solidFill>
                <a:latin typeface="Monaco" charset="0"/>
              </a:rPr>
              <a:t>locationBin</a:t>
            </a:r>
            <a:r>
              <a:rPr lang="en-US" sz="1100" i="1" dirty="0">
                <a:solidFill>
                  <a:srgbClr val="000000"/>
                </a:solidFill>
                <a:latin typeface="Monaco" charset="0"/>
              </a:rPr>
              <a:t>, </a:t>
            </a:r>
          </a:p>
          <a:p>
            <a:r>
              <a:rPr lang="pt-B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pt-BR" sz="1100" dirty="0" smtClean="0">
                <a:solidFill>
                  <a:srgbClr val="000000"/>
                </a:solidFill>
                <a:latin typeface="Monaco" charset="0"/>
              </a:rPr>
              <a:t>151.20732d</a:t>
            </a:r>
            <a:r>
              <a:rPr lang="pt-BR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pt-BR" sz="1100" dirty="0">
                <a:solidFill>
                  <a:srgbClr val="3F7F5F"/>
                </a:solidFill>
                <a:latin typeface="Monaco" charset="0"/>
              </a:rPr>
              <a:t>// Longitude</a:t>
            </a:r>
          </a:p>
          <a:p>
            <a:r>
              <a:rPr lang="pt-B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pt-BR" sz="1100" dirty="0" smtClean="0">
                <a:solidFill>
                  <a:srgbClr val="000000"/>
                </a:solidFill>
                <a:latin typeface="Monaco" charset="0"/>
              </a:rPr>
              <a:t>-</a:t>
            </a:r>
            <a:r>
              <a:rPr lang="pt-BR" sz="1100" dirty="0">
                <a:solidFill>
                  <a:srgbClr val="000000"/>
                </a:solidFill>
                <a:latin typeface="Monaco" charset="0"/>
              </a:rPr>
              <a:t>33.86785d, </a:t>
            </a:r>
            <a:r>
              <a:rPr lang="pt-BR" sz="1100" dirty="0">
                <a:solidFill>
                  <a:srgbClr val="3F7F5F"/>
                </a:solidFill>
                <a:latin typeface="Monaco" charset="0"/>
              </a:rPr>
              <a:t>// Latitude</a:t>
            </a:r>
          </a:p>
          <a:p>
            <a:r>
              <a:rPr lang="nl-NL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nl-NL" sz="1100" dirty="0" smtClean="0">
                <a:solidFill>
                  <a:srgbClr val="000000"/>
                </a:solidFill>
                <a:latin typeface="Monaco" charset="0"/>
              </a:rPr>
              <a:t>150000 </a:t>
            </a:r>
            <a:r>
              <a:rPr lang="nl-NL" sz="1100" dirty="0">
                <a:solidFill>
                  <a:srgbClr val="3F7F5F"/>
                </a:solidFill>
                <a:latin typeface="Monaco" charset="0"/>
              </a:rPr>
              <a:t>// radius in meters</a:t>
            </a:r>
          </a:p>
          <a:p>
            <a:r>
              <a:rPr lang="it-IT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it-IT" sz="1100" dirty="0" smtClean="0">
                <a:solidFill>
                  <a:srgbClr val="000000"/>
                </a:solidFill>
                <a:latin typeface="Monaco" charset="0"/>
              </a:rPr>
              <a:t>)); </a:t>
            </a:r>
            <a:endParaRPr lang="it-IT" sz="11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9523" y="4286440"/>
            <a:ext cx="47560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 </a:t>
            </a:r>
            <a:r>
              <a:rPr lang="pl-PL" sz="1100" dirty="0" smtClean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C#</a:t>
            </a:r>
          </a:p>
          <a:p>
            <a:r>
              <a:rPr lang="pl-PL" sz="1100" dirty="0" smtClean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Find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all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regions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that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contain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this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 point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stmt.SetName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= </a:t>
            </a:r>
            <a:r>
              <a:rPr lang="pl-PL" sz="1100" dirty="0" err="1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regionSet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stmt.BinNames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= </a:t>
            </a:r>
            <a:r>
              <a:rPr lang="pl-PL" sz="1100" dirty="0" err="1">
                <a:solidFill>
                  <a:srgbClr val="009695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>
                <a:solidFill>
                  <a:srgbClr val="009695"/>
                </a:solidFill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[] { 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name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};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smtClean="0">
                <a:solidFill>
                  <a:srgbClr val="3364A4"/>
                </a:solidFill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point = </a:t>
            </a:r>
            <a:r>
              <a:rPr lang="pl-PL" sz="1100" dirty="0" err="1">
                <a:solidFill>
                  <a:srgbClr val="3364A4"/>
                </a:solidFill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l-PL" sz="1100" dirty="0" err="1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.Format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"{{ 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: 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Point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 smtClean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			</a:t>
            </a:r>
            <a:r>
              <a:rPr lang="pl-PL" sz="1100" dirty="0" smtClean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 err="1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coordinates</a:t>
            </a:r>
            <a:r>
              <a:rPr lang="pl-PL" sz="1100" dirty="0">
                <a:solidFill>
                  <a:srgbClr val="A53E00"/>
                </a:solidFill>
                <a:latin typeface="Monaco" charset="0"/>
                <a:ea typeface="Monaco" charset="0"/>
                <a:cs typeface="Monaco" charset="0"/>
              </a:rPr>
              <a:t>\"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: [</a:t>
            </a:r>
            <a:r>
              <a:rPr lang="pl-PL" sz="11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{0}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{1}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] }}"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          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pl-PL" sz="1100" dirty="0" smtClean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151.20732d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 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Longitude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               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pl-PL" sz="1100" dirty="0">
                <a:solidFill>
                  <a:srgbClr val="DB7100"/>
                </a:solidFill>
                <a:latin typeface="Monaco" charset="0"/>
                <a:ea typeface="Monaco" charset="0"/>
                <a:cs typeface="Monaco" charset="0"/>
              </a:rPr>
              <a:t>33.86785d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pl-PL" sz="1100" dirty="0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// </a:t>
            </a:r>
            <a:r>
              <a:rPr lang="pl-PL" sz="1100" dirty="0" err="1">
                <a:solidFill>
                  <a:srgbClr val="888A85"/>
                </a:solidFill>
                <a:latin typeface="Monaco" charset="0"/>
                <a:ea typeface="Monaco" charset="0"/>
                <a:cs typeface="Monaco" charset="0"/>
              </a:rPr>
              <a:t>Latitude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           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stmt.SetFilters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pl-PL" sz="1100" dirty="0" err="1" smtClean="0">
                <a:solidFill>
                  <a:srgbClr val="3364A4"/>
                </a:solidFill>
                <a:latin typeface="Monaco" charset="0"/>
                <a:ea typeface="Monaco" charset="0"/>
                <a:cs typeface="Monaco" charset="0"/>
              </a:rPr>
              <a:t>Filter</a:t>
            </a: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.GeoContains</a:t>
            </a:r>
            <a:r>
              <a:rPr lang="pl-PL" sz="1100" dirty="0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pl-PL" sz="1100" dirty="0" err="1" smtClean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regionBin</a:t>
            </a:r>
            <a:r>
              <a:rPr lang="pl-PL" sz="1100" dirty="0">
                <a:solidFill>
                  <a:srgbClr val="222222"/>
                </a:solidFill>
                <a:latin typeface="Monaco" charset="0"/>
                <a:ea typeface="Monaco" charset="0"/>
                <a:cs typeface="Monaco" charset="0"/>
              </a:rPr>
              <a:t>, point));</a:t>
            </a:r>
            <a:r>
              <a:rPr lang="pl-PL" sz="11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pl-PL" sz="1100" dirty="0">
                <a:latin typeface="Monaco" charset="0"/>
                <a:ea typeface="Monaco" charset="0"/>
                <a:cs typeface="Monaco" charset="0"/>
              </a:rPr>
            </a:br>
            <a:endParaRPr lang="en-US" sz="11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7899740" cy="103972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process the </a:t>
            </a:r>
            <a:r>
              <a:rPr lang="en-US" dirty="0"/>
              <a:t>results </a:t>
            </a:r>
            <a:r>
              <a:rPr lang="en-US"/>
              <a:t>of your query </a:t>
            </a:r>
            <a:r>
              <a:rPr lang="en-US" dirty="0"/>
              <a:t>by </a:t>
            </a:r>
            <a:r>
              <a:rPr lang="en-US" b="1" dirty="0">
                <a:solidFill>
                  <a:srgbClr val="0000FF"/>
                </a:solidFill>
              </a:rPr>
              <a:t>iterating</a:t>
            </a:r>
            <a:r>
              <a:rPr lang="en-US" dirty="0"/>
              <a:t> through the </a:t>
            </a:r>
            <a:r>
              <a:rPr lang="en-US" b="1" dirty="0">
                <a:solidFill>
                  <a:srgbClr val="0000FF"/>
                </a:solidFill>
              </a:rPr>
              <a:t>RecordSet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68376" y="2521696"/>
          <a:ext cx="8229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Document" r:id="rId4" imgW="8229600" imgH="1485900" progId="Word.Document.12">
                  <p:embed/>
                </p:oleObj>
              </mc:Choice>
              <mc:Fallback>
                <p:oleObj name="Document" r:id="rId4" imgW="8229600" imgH="148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8376" y="2521696"/>
                        <a:ext cx="8229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68377" y="4284009"/>
          <a:ext cx="8229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Document" r:id="rId6" imgW="8229600" imgH="1308100" progId="Word.Document.12">
                  <p:embed/>
                </p:oleObj>
              </mc:Choice>
              <mc:Fallback>
                <p:oleObj name="Document" r:id="rId6" imgW="8229600" imgH="130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8377" y="4284009"/>
                        <a:ext cx="82296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365720" y="2280201"/>
            <a:ext cx="3444280" cy="35319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</a:t>
            </a:r>
            <a:r>
              <a:rPr lang="en-US" b="1" dirty="0" smtClean="0"/>
              <a:t>ext() </a:t>
            </a:r>
            <a:r>
              <a:rPr lang="en-US" dirty="0" smtClean="0"/>
              <a:t>fetches the next </a:t>
            </a:r>
            <a:r>
              <a:rPr lang="en-US" dirty="0" smtClean="0">
                <a:solidFill>
                  <a:srgbClr val="0000FF"/>
                </a:solidFill>
              </a:rPr>
              <a:t>element</a:t>
            </a:r>
            <a:r>
              <a:rPr lang="en-US" dirty="0" smtClean="0"/>
              <a:t> and will block until one is available</a:t>
            </a:r>
          </a:p>
          <a:p>
            <a:r>
              <a:rPr lang="en-US" b="1" dirty="0" smtClean="0"/>
              <a:t>getRecord() or Record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Record</a:t>
            </a:r>
            <a:r>
              <a:rPr lang="en-US" dirty="0" smtClean="0"/>
              <a:t> from the </a:t>
            </a:r>
            <a:r>
              <a:rPr lang="en-US" dirty="0"/>
              <a:t>current</a:t>
            </a:r>
            <a:r>
              <a:rPr lang="en-US" dirty="0" smtClean="0"/>
              <a:t> element</a:t>
            </a:r>
          </a:p>
          <a:p>
            <a:r>
              <a:rPr lang="en-US" b="1" dirty="0" smtClean="0"/>
              <a:t>getKey() or Key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Key</a:t>
            </a:r>
            <a:r>
              <a:rPr lang="en-US" dirty="0" smtClean="0"/>
              <a:t> from the current element</a:t>
            </a:r>
          </a:p>
          <a:p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01784" y="5924994"/>
            <a:ext cx="7899740" cy="7080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en-US" dirty="0" smtClean="0"/>
              <a:t>Remember to close the </a:t>
            </a:r>
            <a:r>
              <a:rPr lang="en-US" b="1" dirty="0" smtClean="0">
                <a:solidFill>
                  <a:srgbClr val="0000FF"/>
                </a:solidFill>
              </a:rPr>
              <a:t>RecordSet</a:t>
            </a:r>
          </a:p>
          <a:p>
            <a:pPr marL="0" indent="0" algn="ctr">
              <a:buFont typeface="Lucida Grande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7503670" cy="1895047"/>
          </a:xfrm>
        </p:spPr>
        <p:txBody>
          <a:bodyPr/>
          <a:lstStyle/>
          <a:p>
            <a:r>
              <a:rPr lang="en-US" dirty="0" smtClean="0"/>
              <a:t>50k queries per second – regardless of cluster size</a:t>
            </a:r>
          </a:p>
          <a:p>
            <a:r>
              <a:rPr lang="en-US" dirty="0"/>
              <a:t>Duplicate records can be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 smtClean="0"/>
              <a:t>records may in more that one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 </a:t>
            </a:r>
            <a:r>
              <a:rPr lang="en-US" b="0" dirty="0"/>
              <a:t>Geospatial</a:t>
            </a:r>
          </a:p>
        </p:txBody>
      </p:sp>
    </p:spTree>
    <p:extLst>
      <p:ext uri="{BB962C8B-B14F-4D97-AF65-F5344CB8AC3E}">
        <p14:creationId xmlns:p14="http://schemas.microsoft.com/office/powerpoint/2010/main" val="886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</a:p>
          <a:p>
            <a:pPr lvl="1"/>
            <a:r>
              <a:rPr lang="en-US" dirty="0" err="1" smtClean="0"/>
              <a:t>csharp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endParaRPr lang="en-US" dirty="0" smtClean="0"/>
          </a:p>
          <a:p>
            <a:r>
              <a:rPr lang="en-US" dirty="0" smtClean="0"/>
              <a:t>Java: Maven project</a:t>
            </a:r>
          </a:p>
          <a:p>
            <a:r>
              <a:rPr lang="en-US" dirty="0" smtClean="0"/>
              <a:t>C#: Visual studio (and </a:t>
            </a:r>
            <a:r>
              <a:rPr lang="en-US" dirty="0" err="1" smtClean="0"/>
              <a:t>Xamarin</a:t>
            </a:r>
            <a:r>
              <a:rPr lang="en-US" dirty="0" smtClean="0"/>
              <a:t>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</a:t>
            </a:r>
            <a:r>
              <a:rPr lang="en-US" dirty="0" smtClean="0"/>
              <a:t>Geospatial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Program.java</a:t>
            </a:r>
            <a:r>
              <a:rPr lang="en-US" sz="2000" dirty="0" smtClean="0"/>
              <a:t> 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72816" y="2169441"/>
            <a:ext cx="6510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sz="1400" b="1" dirty="0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sz="1400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create a Radius filter using Sydney's location with a radius of 150km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172816" y="3670394"/>
            <a:ext cx="6510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sz="1400" b="1" dirty="0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sz="1400" b="1" dirty="0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create a filter to discover the regions containing this point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41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</a:t>
            </a:r>
            <a:r>
              <a:rPr lang="en-US" dirty="0"/>
              <a:t>Geospatial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Program.cs</a:t>
            </a:r>
            <a:r>
              <a:rPr lang="en-US" sz="2000" dirty="0" smtClean="0"/>
              <a:t> 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94531" y="2002874"/>
            <a:ext cx="7445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 sz="1400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 sz="1400">
                <a:solidFill>
                  <a:srgbClr val="888A85"/>
                </a:solidFill>
                <a:latin typeface="Menlo" charset="0"/>
              </a:rPr>
              <a:t> create a Radius filter using Sydney's location with a radius of 150km</a:t>
            </a:r>
            <a:r>
              <a:rPr lang="en-US" sz="140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94530" y="3156178"/>
            <a:ext cx="8077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 sz="1400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 sz="1400">
                <a:solidFill>
                  <a:srgbClr val="888A85"/>
                </a:solidFill>
                <a:latin typeface="Menlo" charset="0"/>
              </a:rPr>
              <a:t> create a filter to discover the regions containing this point 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1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spike_logo_set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540000"/>
            <a:ext cx="412066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successful completion of this module you </a:t>
            </a:r>
            <a:r>
              <a:rPr lang="en-US" dirty="0"/>
              <a:t>s</a:t>
            </a:r>
            <a:r>
              <a:rPr lang="en-US" dirty="0" smtClean="0"/>
              <a:t>hould be able to:</a:t>
            </a:r>
          </a:p>
          <a:p>
            <a:pPr marL="681037" lvl="0" indent="-342900"/>
            <a:r>
              <a:rPr lang="en-US" dirty="0" smtClean="0"/>
              <a:t>Create </a:t>
            </a:r>
            <a:r>
              <a:rPr lang="en-US" dirty="0" smtClean="0"/>
              <a:t>Geospatial </a:t>
            </a:r>
            <a:r>
              <a:rPr lang="en-US" dirty="0" smtClean="0"/>
              <a:t>Indices</a:t>
            </a:r>
          </a:p>
          <a:p>
            <a:pPr marL="681037" lvl="0" indent="-342900"/>
            <a:r>
              <a:rPr lang="en-US" baseline="0" dirty="0" smtClean="0"/>
              <a:t>Perform </a:t>
            </a:r>
            <a:r>
              <a:rPr lang="en-US" baseline="0" dirty="0" smtClean="0"/>
              <a:t>Geospatial </a:t>
            </a:r>
            <a:r>
              <a:rPr lang="en-US" baseline="0" dirty="0" smtClean="0"/>
              <a:t>Queries</a:t>
            </a:r>
          </a:p>
          <a:p>
            <a:pPr marL="681037" lvl="0" indent="-342900"/>
            <a:r>
              <a:rPr lang="en-US" dirty="0" smtClean="0"/>
              <a:t>Understand </a:t>
            </a:r>
          </a:p>
          <a:p>
            <a:pPr marL="1019174" lvl="1" indent="-342900"/>
            <a:r>
              <a:rPr lang="en-US" dirty="0" smtClean="0"/>
              <a:t>Basic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marL="1019174" lvl="1" indent="-342900"/>
            <a:r>
              <a:rPr lang="en-US" dirty="0" smtClean="0"/>
              <a:t>Throughput limitations</a:t>
            </a:r>
          </a:p>
          <a:p>
            <a:pPr marL="681037" lvl="0" indent="-342900"/>
            <a:r>
              <a:rPr lang="en-US" dirty="0" smtClean="0"/>
              <a:t>Code a solution in </a:t>
            </a:r>
          </a:p>
          <a:p>
            <a:pPr marL="1019174" lvl="1" indent="-342900"/>
            <a:r>
              <a:rPr lang="en-US" dirty="0" smtClean="0"/>
              <a:t>C#</a:t>
            </a:r>
          </a:p>
          <a:p>
            <a:pPr marL="1019174" lvl="1" indent="-342900"/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8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16225" y="979194"/>
            <a:ext cx="4959626" cy="150279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Vehicle </a:t>
            </a:r>
            <a:r>
              <a:rPr lang="en-US" b="1" dirty="0">
                <a:solidFill>
                  <a:srgbClr val="0000FF"/>
                </a:solidFill>
              </a:rPr>
              <a:t>tracking systems</a:t>
            </a:r>
            <a:r>
              <a:rPr lang="en-US" dirty="0"/>
              <a:t> that </a:t>
            </a:r>
            <a:r>
              <a:rPr lang="en-US" dirty="0" smtClean="0"/>
              <a:t>require: 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throughput updates of vehicle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query vehicles within a region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5" y="2648640"/>
            <a:ext cx="2011293" cy="2046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786472"/>
            <a:ext cx="2015117" cy="2005521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16225" y="5049078"/>
            <a:ext cx="5121965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Location-targeted bidding </a:t>
            </a:r>
            <a:r>
              <a:rPr lang="en-US" dirty="0" smtClean="0"/>
              <a:t>by discovering </a:t>
            </a:r>
            <a:r>
              <a:rPr lang="en-US" dirty="0" smtClean="0"/>
              <a:t>persons or devices within the </a:t>
            </a:r>
            <a:r>
              <a:rPr lang="en-US" smtClean="0"/>
              <a:t>location </a:t>
            </a:r>
            <a:r>
              <a:rPr lang="en-US" smtClean="0"/>
              <a:t>of an </a:t>
            </a:r>
            <a:r>
              <a:rPr lang="en-US" smtClean="0"/>
              <a:t>active </a:t>
            </a:r>
            <a:r>
              <a:rPr lang="en-US" smtClean="0"/>
              <a:t>Ad </a:t>
            </a:r>
            <a:r>
              <a:rPr lang="en-US" dirty="0" smtClean="0"/>
              <a:t>campaign.</a:t>
            </a:r>
          </a:p>
          <a:p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055806" y="3333182"/>
            <a:ext cx="5040090" cy="67785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Find specific</a:t>
            </a:r>
            <a:r>
              <a:rPr lang="en-US" dirty="0"/>
              <a:t> Retail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within </a:t>
            </a:r>
            <a:r>
              <a:rPr lang="en-US" b="1" dirty="0" smtClean="0">
                <a:solidFill>
                  <a:srgbClr val="0000FF"/>
                </a:solidFill>
              </a:rPr>
              <a:t>500m </a:t>
            </a:r>
            <a:r>
              <a:rPr lang="en-US" dirty="0" smtClean="0"/>
              <a:t>of a shopper.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4422285"/>
            <a:ext cx="2927719" cy="21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</a:t>
            </a:r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65170" y="1700886"/>
            <a:ext cx="2788169" cy="617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 or </a:t>
            </a:r>
            <a:r>
              <a:rPr lang="en-US" dirty="0" err="1" smtClean="0"/>
              <a:t>LineString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9" y="3756028"/>
            <a:ext cx="3530600" cy="271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12" y="930870"/>
            <a:ext cx="2540000" cy="257810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069508" y="4520310"/>
            <a:ext cx="2762216" cy="18199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Point</a:t>
            </a:r>
          </a:p>
          <a:p>
            <a:pPr marL="0" indent="0">
              <a:buNone/>
            </a:pPr>
            <a:r>
              <a:rPr lang="en-US" dirty="0" smtClean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7632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Aerospike Geospatial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Aerospike </a:t>
            </a:r>
            <a:r>
              <a:rPr lang="en-US" dirty="0" smtClean="0"/>
              <a:t>provides geospatial storage and indexing to </a:t>
            </a:r>
            <a:r>
              <a:rPr lang="en-US" dirty="0"/>
              <a:t>enable fast queries </a:t>
            </a:r>
            <a:r>
              <a:rPr lang="en-US" dirty="0" smtClean="0"/>
              <a:t>on: </a:t>
            </a:r>
          </a:p>
          <a:p>
            <a:r>
              <a:rPr lang="en-US" dirty="0" smtClean="0"/>
              <a:t>points </a:t>
            </a:r>
            <a:r>
              <a:rPr lang="en-US" b="1" dirty="0">
                <a:solidFill>
                  <a:srgbClr val="0000FF"/>
                </a:solidFill>
              </a:rPr>
              <a:t>within a </a:t>
            </a:r>
            <a:r>
              <a:rPr lang="en-US" b="1" dirty="0" smtClean="0">
                <a:solidFill>
                  <a:srgbClr val="0000FF"/>
                </a:solidFill>
              </a:rPr>
              <a:t>region</a:t>
            </a:r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0000FF"/>
                </a:solidFill>
              </a:rPr>
              <a:t>region containing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points </a:t>
            </a:r>
            <a:r>
              <a:rPr lang="en-US" b="1" dirty="0">
                <a:solidFill>
                  <a:srgbClr val="0000FF"/>
                </a:solidFill>
              </a:rPr>
              <a:t>within a radius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Storage format is </a:t>
            </a:r>
            <a:r>
              <a:rPr lang="en-US" b="1" dirty="0" err="1" smtClean="0">
                <a:solidFill>
                  <a:srgbClr val="0000FF"/>
                </a:solidFill>
              </a:rPr>
              <a:t>GeoJSON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geometary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objects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AeroCircle</a:t>
            </a:r>
            <a:r>
              <a:rPr lang="en-US" dirty="0" smtClean="0"/>
              <a:t> </a:t>
            </a:r>
            <a:r>
              <a:rPr lang="en-US" dirty="0"/>
              <a:t>data type extends the </a:t>
            </a:r>
            <a:r>
              <a:rPr lang="en-US" dirty="0" err="1"/>
              <a:t>GeoJSON</a:t>
            </a:r>
            <a:r>
              <a:rPr lang="en-US" dirty="0"/>
              <a:t> format to store </a:t>
            </a:r>
            <a:r>
              <a:rPr lang="en-US" dirty="0" smtClean="0"/>
              <a:t>circles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/>
              <a:t>geospatial data </a:t>
            </a:r>
            <a:r>
              <a:rPr lang="en-US" dirty="0" smtClean="0"/>
              <a:t>type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GeoJSON</a:t>
            </a:r>
            <a:r>
              <a:rPr lang="en-US" dirty="0" smtClean="0"/>
              <a:t> – quick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2711416" cy="50493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Point</a:t>
            </a:r>
            <a:endParaRPr lang="en-US" dirty="0"/>
          </a:p>
          <a:p>
            <a:r>
              <a:rPr lang="en-US" dirty="0" err="1" smtClean="0"/>
              <a:t>LineString</a:t>
            </a:r>
            <a:r>
              <a:rPr lang="en-US" dirty="0" smtClean="0"/>
              <a:t> (line)</a:t>
            </a:r>
            <a:endParaRPr lang="en-US" dirty="0"/>
          </a:p>
          <a:p>
            <a:r>
              <a:rPr lang="en-US" dirty="0" smtClean="0"/>
              <a:t>Polygon</a:t>
            </a:r>
          </a:p>
          <a:p>
            <a:pPr lvl="1"/>
            <a:r>
              <a:rPr lang="en-US" dirty="0" smtClean="0"/>
              <a:t>Holes – </a:t>
            </a:r>
            <a:r>
              <a:rPr lang="en-US" sz="1400" dirty="0" smtClean="0"/>
              <a:t>(not supported by Aerospike)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Geometries - </a:t>
            </a:r>
            <a:r>
              <a:rPr lang="en-US" dirty="0" smtClean="0"/>
              <a:t>Points, </a:t>
            </a:r>
            <a:r>
              <a:rPr lang="en-US" dirty="0" err="1" smtClean="0"/>
              <a:t>LineStrings</a:t>
            </a:r>
            <a:r>
              <a:rPr lang="en-US" dirty="0" smtClean="0"/>
              <a:t>, Polygons</a:t>
            </a:r>
            <a:endParaRPr lang="en-US" dirty="0" smtClean="0"/>
          </a:p>
          <a:p>
            <a:pPr lvl="1"/>
            <a:r>
              <a:rPr lang="en-US" dirty="0" smtClean="0"/>
              <a:t>Properties – data about the feature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59659" y="1323907"/>
            <a:ext cx="4572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/>
              <a:t>{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007000"/>
                </a:solidFill>
              </a:rPr>
              <a:t>"type"</a:t>
            </a:r>
            <a:r>
              <a:rPr lang="en-US" sz="1200"/>
              <a:t>: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6000E0"/>
                </a:solidFill>
              </a:rPr>
              <a:t>"Point"</a:t>
            </a:r>
            <a:r>
              <a:rPr lang="en-US" sz="1200"/>
              <a:t>,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007000"/>
                </a:solidFill>
              </a:rPr>
              <a:t>"coordinates"</a:t>
            </a:r>
            <a:r>
              <a:rPr lang="en-US" sz="1200"/>
              <a:t>: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/>
              <a:t>[</a:t>
            </a:r>
            <a:r>
              <a:rPr lang="en-US" sz="1200">
                <a:solidFill>
                  <a:srgbClr val="6000E0"/>
                </a:solidFill>
              </a:rPr>
              <a:t>0</a:t>
            </a:r>
            <a:r>
              <a:rPr lang="en-US" sz="1200"/>
              <a:t>,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>
                <a:solidFill>
                  <a:srgbClr val="6000E0"/>
                </a:solidFill>
              </a:rPr>
              <a:t>0</a:t>
            </a:r>
            <a:r>
              <a:rPr lang="en-US" sz="1200"/>
              <a:t>]</a:t>
            </a:r>
            <a:r>
              <a:rPr lang="en-US" sz="1200">
                <a:solidFill>
                  <a:srgbClr val="BBBBBB"/>
                </a:solidFill>
              </a:rPr>
              <a:t> </a:t>
            </a:r>
            <a:r>
              <a:rPr lang="en-US" sz="120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660" y="1790422"/>
            <a:ext cx="4572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007000"/>
                </a:solidFill>
              </a:rPr>
              <a:t>"type"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</a:t>
            </a:r>
            <a:r>
              <a:rPr lang="en-US" sz="1200" dirty="0" err="1">
                <a:solidFill>
                  <a:srgbClr val="6000E0"/>
                </a:solidFill>
              </a:rPr>
              <a:t>LineString</a:t>
            </a:r>
            <a:r>
              <a:rPr lang="en-US" sz="1200" dirty="0">
                <a:solidFill>
                  <a:srgbClr val="6000E0"/>
                </a:solidFill>
              </a:rPr>
              <a:t>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007000"/>
                </a:solidFill>
              </a:rPr>
              <a:t>"coordinates"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]]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9659" y="2320515"/>
            <a:ext cx="4572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"Polygon"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 smtClean="0">
                <a:solidFill>
                  <a:srgbClr val="007000"/>
                </a:solidFill>
              </a:rPr>
              <a:t>	"</a:t>
            </a:r>
            <a:r>
              <a:rPr lang="en-US" sz="1200" dirty="0">
                <a:solidFill>
                  <a:srgbClr val="007000"/>
                </a:solidFill>
              </a:rPr>
              <a:t>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[</a:t>
            </a: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	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10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]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	]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1" y="3187592"/>
            <a:ext cx="1511299" cy="755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59659" y="4143269"/>
            <a:ext cx="4572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"Feature"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geometry"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"Point"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0</a:t>
            </a:r>
            <a:r>
              <a:rPr lang="en-US" sz="1200" dirty="0"/>
              <a:t>]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},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properties"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name"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>
                <a:solidFill>
                  <a:srgbClr val="6000E0"/>
                </a:solidFill>
              </a:rPr>
              <a:t>"null island"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/>
              <a:t>}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05131" y="6285577"/>
            <a:ext cx="765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4"/>
              </a:rPr>
              <a:t>http://www.macwright.org/2015/03/23/geojson-second-bite.html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AeroCircle</a:t>
            </a:r>
            <a:r>
              <a:rPr lang="en-US" b="0" dirty="0" smtClean="0"/>
              <a:t> – a </a:t>
            </a:r>
            <a:r>
              <a:rPr lang="en-US" b="0" dirty="0" err="1" smtClean="0"/>
              <a:t>GeoJSON</a:t>
            </a:r>
            <a:r>
              <a:rPr lang="en-US" b="0" dirty="0" smtClean="0"/>
              <a:t> 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3593238" cy="5049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Aerospike</a:t>
            </a:r>
            <a:r>
              <a:rPr lang="en-US" dirty="0"/>
              <a:t> </a:t>
            </a:r>
            <a:r>
              <a:rPr lang="en-US" dirty="0" smtClean="0"/>
              <a:t>provides an extension type: </a:t>
            </a:r>
            <a:r>
              <a:rPr lang="en-US" b="1" dirty="0" err="1" smtClean="0">
                <a:solidFill>
                  <a:srgbClr val="0000FF"/>
                </a:solidFill>
              </a:rPr>
              <a:t>AeroCircle</a:t>
            </a:r>
            <a:r>
              <a:rPr lang="en-US" dirty="0" smtClean="0"/>
              <a:t>. </a:t>
            </a:r>
            <a:r>
              <a:rPr lang="en-US" dirty="0"/>
              <a:t> </a:t>
            </a:r>
            <a:r>
              <a:rPr lang="en-US" dirty="0" smtClean="0"/>
              <a:t>This type allows circles to be stored in addition to </a:t>
            </a:r>
            <a:r>
              <a:rPr lang="en-US" dirty="0"/>
              <a:t>regular polygons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r>
              <a:rPr lang="en-US" dirty="0" smtClean="0"/>
              <a:t>Longitude</a:t>
            </a:r>
          </a:p>
          <a:p>
            <a:r>
              <a:rPr lang="en-US" dirty="0" smtClean="0"/>
              <a:t>Latitude</a:t>
            </a:r>
          </a:p>
          <a:p>
            <a:r>
              <a:rPr lang="en-US" dirty="0" smtClean="0"/>
              <a:t>Radius in meters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2139" y="3400378"/>
            <a:ext cx="45720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>
                <a:solidFill>
                  <a:srgbClr val="BBBBBB"/>
                </a:solidFill>
              </a:rPr>
              <a:t>	</a:t>
            </a:r>
            <a:r>
              <a:rPr lang="en-US" sz="1200" dirty="0" smtClean="0">
                <a:solidFill>
                  <a:srgbClr val="007000"/>
                </a:solidFill>
              </a:rPr>
              <a:t>"</a:t>
            </a:r>
            <a:r>
              <a:rPr lang="en-US" sz="1200" dirty="0">
                <a:solidFill>
                  <a:srgbClr val="007000"/>
                </a:solidFill>
              </a:rPr>
              <a:t>type"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>
                <a:solidFill>
                  <a:srgbClr val="6000E0"/>
                </a:solidFill>
              </a:rPr>
              <a:t>”</a:t>
            </a:r>
            <a:r>
              <a:rPr lang="en-US" sz="1200" dirty="0" err="1" smtClean="0">
                <a:solidFill>
                  <a:srgbClr val="6000E0"/>
                </a:solidFill>
              </a:rPr>
              <a:t>AeroCircle</a:t>
            </a:r>
            <a:r>
              <a:rPr lang="en-US" sz="1200" dirty="0" smtClean="0">
                <a:solidFill>
                  <a:srgbClr val="6000E0"/>
                </a:solidFill>
              </a:rPr>
              <a:t>"</a:t>
            </a:r>
            <a:r>
              <a:rPr lang="en-US" sz="1200" dirty="0" smtClean="0"/>
              <a:t>,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 smtClean="0">
                <a:solidFill>
                  <a:srgbClr val="007000"/>
                </a:solidFill>
              </a:rPr>
              <a:t>	"</a:t>
            </a:r>
            <a:r>
              <a:rPr lang="en-US" sz="1200" dirty="0">
                <a:solidFill>
                  <a:srgbClr val="007000"/>
                </a:solidFill>
              </a:rPr>
              <a:t>coordinates"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[ [</a:t>
            </a:r>
            <a:r>
              <a:rPr lang="en-US" sz="1200" dirty="0" smtClean="0">
                <a:solidFill>
                  <a:srgbClr val="6000E0"/>
                </a:solidFill>
              </a:rPr>
              <a:t>151.20732</a:t>
            </a:r>
            <a:r>
              <a:rPr lang="en-US" sz="1200" dirty="0" smtClean="0"/>
              <a:t>,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  <a:r>
              <a:rPr lang="en-US" sz="1200" dirty="0" smtClean="0">
                <a:solidFill>
                  <a:srgbClr val="6000E0"/>
                </a:solidFill>
              </a:rPr>
              <a:t>-33.86785</a:t>
            </a:r>
            <a:r>
              <a:rPr lang="en-US" sz="1200" dirty="0" smtClean="0"/>
              <a:t>],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  <a:r>
              <a:rPr lang="en-US" sz="1200" dirty="0" smtClean="0"/>
              <a:t>150000]</a:t>
            </a:r>
            <a:r>
              <a:rPr lang="en-US" sz="1200" dirty="0" smtClean="0">
                <a:solidFill>
                  <a:srgbClr val="BBBBBB"/>
                </a:solidFill>
              </a:rPr>
              <a:t> </a:t>
            </a:r>
            <a:endParaRPr lang="en-US" sz="1200" dirty="0" smtClean="0">
              <a:solidFill>
                <a:srgbClr val="BBBBBB"/>
              </a:solidFill>
            </a:endParaRP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82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Geospatial Secondary Index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2784" y="964630"/>
            <a:ext cx="8613124" cy="5664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executing a query, a </a:t>
            </a:r>
            <a:r>
              <a:rPr lang="en-US" b="1" dirty="0" smtClean="0">
                <a:solidFill>
                  <a:srgbClr val="0000FF"/>
                </a:solidFill>
              </a:rPr>
              <a:t>secondary index </a:t>
            </a:r>
            <a:r>
              <a:rPr lang="en-US" dirty="0" smtClean="0"/>
              <a:t>must be created.</a:t>
            </a:r>
          </a:p>
          <a:p>
            <a:pPr marL="0" indent="0">
              <a:buNone/>
            </a:pPr>
            <a:r>
              <a:rPr lang="en-US" dirty="0" smtClean="0"/>
              <a:t>A secondary index is created using: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Namespace (database)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(table)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Bin (column)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– GEO2DSPHERE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Index Collection Type (optional)</a:t>
            </a:r>
          </a:p>
          <a:p>
            <a:pPr marL="0" indent="0">
              <a:buNone/>
            </a:pPr>
            <a:r>
              <a:rPr lang="en-US" dirty="0" smtClean="0"/>
              <a:t>The easiest way to create an index is with </a:t>
            </a:r>
            <a:r>
              <a:rPr lang="en-US" b="1" dirty="0" err="1" smtClean="0">
                <a:solidFill>
                  <a:srgbClr val="0000FF"/>
                </a:solidFill>
              </a:rPr>
              <a:t>aql</a:t>
            </a:r>
            <a:r>
              <a:rPr lang="en-US" dirty="0" smtClean="0"/>
              <a:t>, which is an </a:t>
            </a:r>
            <a:r>
              <a:rPr lang="en-US" i="1" dirty="0" smtClean="0"/>
              <a:t>SQL-like</a:t>
            </a:r>
            <a:r>
              <a:rPr lang="en-US" dirty="0" smtClean="0"/>
              <a:t> utility.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can also be done with the Client API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17451"/>
              </p:ext>
            </p:extLst>
          </p:nvPr>
        </p:nvGraphicFramePr>
        <p:xfrm>
          <a:off x="1791045" y="4219230"/>
          <a:ext cx="82296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Document" r:id="rId4" imgW="8229600" imgH="1587500" progId="Word.Document.12">
                  <p:embed/>
                </p:oleObj>
              </mc:Choice>
              <mc:Fallback>
                <p:oleObj name="Document" r:id="rId4" imgW="82296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1045" y="4219230"/>
                        <a:ext cx="8229600" cy="197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ec_Index_create_v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6" y="1628838"/>
            <a:ext cx="3441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execute a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execute </a:t>
            </a:r>
            <a:r>
              <a:rPr lang="en-US" dirty="0" smtClean="0"/>
              <a:t>a </a:t>
            </a:r>
            <a:r>
              <a:rPr lang="en-US" dirty="0"/>
              <a:t>Query, perform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a </a:t>
            </a:r>
            <a:r>
              <a:rPr lang="en-US" b="1" dirty="0">
                <a:solidFill>
                  <a:srgbClr val="0000FF"/>
                </a:solidFill>
              </a:rPr>
              <a:t>Statement</a:t>
            </a:r>
          </a:p>
          <a:p>
            <a:pPr marL="795337" lvl="1" indent="-457200"/>
            <a:r>
              <a:rPr lang="en-US" dirty="0" smtClean="0"/>
              <a:t>Namespace and Set</a:t>
            </a:r>
          </a:p>
          <a:p>
            <a:pPr marL="795337" lvl="1" indent="-457200"/>
            <a:r>
              <a:rPr lang="en-US" dirty="0" smtClean="0"/>
              <a:t>Bins </a:t>
            </a:r>
            <a:r>
              <a:rPr lang="en-US" dirty="0"/>
              <a:t>to return</a:t>
            </a:r>
          </a:p>
          <a:p>
            <a:pPr marL="795337" lvl="1" indent="-457200"/>
            <a:r>
              <a:rPr lang="en-US" dirty="0" smtClean="0"/>
              <a:t>Single Filter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results</a:t>
            </a:r>
          </a:p>
          <a:p>
            <a:pPr marL="795337" lvl="1" indent="-457200"/>
            <a:r>
              <a:rPr lang="en-US" dirty="0"/>
              <a:t>Iterate through the results</a:t>
            </a:r>
          </a:p>
        </p:txBody>
      </p:sp>
      <p:pic>
        <p:nvPicPr>
          <p:cNvPr id="5" name="Picture 4" descr="qu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32" y="2180436"/>
            <a:ext cx="3017984" cy="30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Pages">
  <a:themeElements>
    <a:clrScheme name="Custom 3">
      <a:dk1>
        <a:sysClr val="windowText" lastClr="000000"/>
      </a:dk1>
      <a:lt1>
        <a:sysClr val="window" lastClr="FFFFFF"/>
      </a:lt1>
      <a:dk2>
        <a:srgbClr val="7E4300"/>
      </a:dk2>
      <a:lt2>
        <a:srgbClr val="D1D3D4"/>
      </a:lt2>
      <a:accent1>
        <a:srgbClr val="A01620"/>
      </a:accent1>
      <a:accent2>
        <a:srgbClr val="F68623"/>
      </a:accent2>
      <a:accent3>
        <a:srgbClr val="777777"/>
      </a:accent3>
      <a:accent4>
        <a:srgbClr val="D1D3D4"/>
      </a:accent4>
      <a:accent5>
        <a:srgbClr val="FBB917"/>
      </a:accent5>
      <a:accent6>
        <a:srgbClr val="208E37"/>
      </a:accent6>
      <a:hlink>
        <a:srgbClr val="5CCAFF"/>
      </a:hlink>
      <a:folHlink>
        <a:srgbClr val="643273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224383</TotalTime>
  <Words>518</Words>
  <Application>Microsoft Macintosh PowerPoint</Application>
  <PresentationFormat>On-screen Show (4:3)</PresentationFormat>
  <Paragraphs>152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Arial Narrow</vt:lpstr>
      <vt:lpstr>Arial Narrow Bold</vt:lpstr>
      <vt:lpstr>Calibri</vt:lpstr>
      <vt:lpstr>Helvetica Neue</vt:lpstr>
      <vt:lpstr>Helvetica Neue Medium</vt:lpstr>
      <vt:lpstr>Lucida Grande</vt:lpstr>
      <vt:lpstr>Menlo</vt:lpstr>
      <vt:lpstr>Monaco</vt:lpstr>
      <vt:lpstr>MS PGothic</vt:lpstr>
      <vt:lpstr>ＭＳ Ｐゴシック</vt:lpstr>
      <vt:lpstr>Roboto Condensed Bold</vt:lpstr>
      <vt:lpstr>Roboto Condensed Regular</vt:lpstr>
      <vt:lpstr>Trebuchet MS</vt:lpstr>
      <vt:lpstr>Wingdings</vt:lpstr>
      <vt:lpstr>Arial</vt:lpstr>
      <vt:lpstr>Body Pages</vt:lpstr>
      <vt:lpstr>Document</vt:lpstr>
      <vt:lpstr>PowerPoint Presentation</vt:lpstr>
      <vt:lpstr>Objective</vt:lpstr>
      <vt:lpstr>Use Cases</vt:lpstr>
      <vt:lpstr>Geospatial terms</vt:lpstr>
      <vt:lpstr>Aerospike Geospatial</vt:lpstr>
      <vt:lpstr>GeoJSON – quick overview</vt:lpstr>
      <vt:lpstr>AeroCircle – a GeoJSON Extension</vt:lpstr>
      <vt:lpstr>Creating a Geospatial Secondary Index</vt:lpstr>
      <vt:lpstr>Steps to execute a Query</vt:lpstr>
      <vt:lpstr>Preparing a Geospatial Statement and Filter</vt:lpstr>
      <vt:lpstr>Processing results</vt:lpstr>
      <vt:lpstr>Limitations</vt:lpstr>
      <vt:lpstr>Exercises: Geospatial</vt:lpstr>
      <vt:lpstr>Exercises and Answers</vt:lpstr>
      <vt:lpstr>Java: Geospatial</vt:lpstr>
      <vt:lpstr>C#: Geospatial</vt:lpstr>
      <vt:lpstr>PowerPoint Presentation</vt:lpstr>
    </vt:vector>
  </TitlesOfParts>
  <Company>Nyquist Design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Nyquist</dc:creator>
  <cp:lastModifiedBy>Adform Adform</cp:lastModifiedBy>
  <cp:revision>5370</cp:revision>
  <cp:lastPrinted>2014-07-14T15:01:10Z</cp:lastPrinted>
  <dcterms:created xsi:type="dcterms:W3CDTF">2012-07-31T22:57:23Z</dcterms:created>
  <dcterms:modified xsi:type="dcterms:W3CDTF">2016-08-11T09:33:41Z</dcterms:modified>
</cp:coreProperties>
</file>