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2" r:id="rId4"/>
    <p:sldId id="271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9" r:id="rId20"/>
    <p:sldId id="290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A310A"/>
    <a:srgbClr val="58267E"/>
    <a:srgbClr val="5C2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 showGuides="1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5T19:23:12.108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1189,'0'-1164,"0"1139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10-25T19:23:15.734"/>
    </inkml:context>
    <inkml:brush xml:id="br0">
      <inkml:brushProperty name="width" value="0.3" units="cm"/>
      <inkml:brushProperty name="height" value="0.6" units="cm"/>
      <inkml:brushProperty name="color" value="#E6E6E6"/>
      <inkml:brushProperty name="tip" value="rectangle"/>
      <inkml:brushProperty name="rasterOp" value="maskPen"/>
      <inkml:brushProperty name="ignorePressure" value="1"/>
    </inkml:brush>
  </inkml:definitions>
  <inkml:trace contextRef="#ctx0" brushRef="#br0">105 1149,'1'-85,"1"2,-4 0,-24-159,2 113,-8-142,21 168,-2-43,13 139,0 15,1 31,14 118,49 211,8 75,-63-267,-15-958,8 467,-1 299,1 14,4 26,0-2,24 100,26 204,-24 128,-29-434,2-40,-2 8,34-238,12-54,-32 252,-16 48,0 1,1-1,0 1,0 0,0-1,0 1,0 0,1 0,-1 1,7-6,-9 8,1-1,0 1,-1-1,1 1,0 0,-1-1,1 1,0 0,0 0,-1 0,1-1,0 1,0 0,-1 0,1 0,0 0,0 0,-1 0,1 1,0-1,0 0,-1 0,1 0,0 1,0-1,-1 0,1 1,0-1,-1 1,1-1,-1 1,1-1,-1 1,1-1,0 1,0 1,13 28,-5 11,-1 0,-3 1,-1-1,-2 47,1 10,5 6,2 150,-10-476,-1 147,2 133,0 46,-24 197,13-265,1-28,9-8,-1 0,0 0,0 0,1-1,-1 1,1 0,-1-1,0 1,1 0,-1-1,1 1,-1-1,1 1,-1-1,1 1,-1-1,1 0,-1 1,1-1,0 0,-1 1,1-2,-7-14,0-1,1 0,1-1,1 1,1-1,-3-29,1 7,-78-648,82 679,0-6,0 0,-1 1,-1-1,0 1,-1-1,-1 1,-6-14,11 28,0-1,0 1,0 0,0-1,-1 1,1 0,0 0,0-1,0 1,0 0,-1 0,1-1,0 1,0 0,0 0,-1-1,1 1,0 0,0 0,-1 0,1 0,0 0,-1-1,1 1,0 0,0 0,-1 0,1 0,0 0,-1 0,1 0,0 0,-1 0,1 0,0 0,-1 0,1 0,0 0,0 0,-1 1,1-1,0 0,-1 0,1 0,0 0,0 1,-1-1,1 0,0 0,0 0,0 1,-1-1,1 0,0 0,0 1,0-1,-1 1,-7 18,-8 35,-7 57,4-17,3-23,4-14,-33 95,25-104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9EE8D-ADB3-3E53-47A2-72F22152D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E8CBAF-D34B-2591-7175-B41A377EB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908A8-95E9-0F9B-0E1A-550702C44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220304-AC78-74FF-E705-426ACEBA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0C465-82A1-DFA0-E2AE-A884E7B7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3088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AF3E3-C383-BD81-687E-2DB0594CAE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B14F5F-C9EA-856B-7CBA-9445A6F8AA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757E8-C055-9760-3AD8-839CDAD9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22D919-D79F-E38C-6C5D-51D0FCBC1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D55D1-D53A-D4F5-9C2D-82106750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0698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E88AC-2305-68B1-A54F-56CED9488B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F5408F-3E01-939A-E74A-DF7DFDA2C4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B497EB-4ED5-C605-8E86-E90CC349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D34DDA-FBB4-1C85-1C2E-7D78E170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CA048B-15A2-62C4-1CD1-059B94205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6439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865082-3CDB-AC5D-E3C4-94AE5F7D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7BB710-19A5-BA5D-BE70-8A4C8CF24B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DE99D-BFCA-C400-D705-AD2BC5CF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72184-0BE3-271D-D120-9FB338ECD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2E1A7-FD6A-A0CC-0B87-D1869A613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853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2715C-2418-F1AD-76ED-B669C83DC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6D50F-BD2C-D27B-4721-09774286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27393-0F35-ED0A-C2FC-86B5769A7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969B9-5412-6671-A3E5-A7FAC914E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7AD53-EAA9-1951-D92F-143F55CCA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1978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03A3-2748-4E3B-85A7-9D88249FB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F94A3-EDE4-2719-A7FA-899F332003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E1A3D6-9187-773E-672F-AC900B5890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795535-2428-A231-C5E4-03BC624C2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B8E672-CB57-4676-C384-860CE382A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958345-07DC-243B-8D14-86120F812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2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D7FAD-8CF7-6EC8-3CD8-24C6B8498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059B3-20FD-4312-5AF9-2C702A6EE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992FBE-92EE-4AD2-58CD-B3BBA3F391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F9228-7B4B-61A6-9CE2-79AC9F396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256B0-AD3B-6461-36FE-FBB924A26B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0E921-996A-BFAE-1A3F-1F91EDAA8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94DC9B-2EBD-F0CA-9E45-11C996E83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BD836-0690-4947-65E4-8B81C3C9F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815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28889-7EE5-B4DA-517C-E9284EB22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1A7E28-F0DB-A276-125A-9712732BC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01D9D1-FBE7-48D0-BA80-0BBBA7FD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AE2BAC-A6AD-7E3E-C658-0398951BE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40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5A13C5-B024-8DE1-9448-B33F970F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775B0F-4047-B6E6-D4E8-EC2ADB32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2FCDAA-9E53-A860-C3AD-19BE1755A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279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E1CB1-6C68-AA9E-6D17-CB81E56128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DED7D-DA99-BEDA-57F5-97F792BCF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9F1E89-A16E-85F4-7CE0-63487DCE1F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8B6947-8BC6-67A3-9D1C-9AC7764AE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5BE83-248E-D5C2-7670-857D76B1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C4D699-6783-BDF9-FD89-135C48BB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1980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74580-B47A-E9A1-D35C-65AA6606A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2F3B0B-3028-6962-F95C-A33625FF12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E48E54-A4C3-D207-ADDD-68CFE0CBF7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E8009C-BD39-2761-77B7-4E70AED27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63F456-25FA-47B2-BBCD-9CC275A129A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73DAB8-363A-940B-18CD-246D69CDA1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C9B1C4-DC30-4F4F-A6E8-AA0D1764E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935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F68B8A-13E5-F6D3-D2C9-1FF526FDA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7AC9E6-FA11-801A-9752-A573063897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33230-D476-9E6F-EDBD-5DD7627B59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63F456-25FA-47B2-BBCD-9CC275A129AB}" type="datetimeFigureOut">
              <a:rPr lang="en-IN" smtClean="0"/>
              <a:t>26-10-2025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103ED7-E4C3-46BD-3042-99A2109DFA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9B7C4-03F4-6EB3-50F8-8C9324A187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BBC02F-4CF0-4A10-AEDE-7B9CBC5C90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13917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.xml"/><Relationship Id="rId5" Type="http://schemas.openxmlformats.org/officeDocument/2006/relationships/image" Target="../media/image19.png"/><Relationship Id="rId4" Type="http://schemas.openxmlformats.org/officeDocument/2006/relationships/customXml" Target="../ink/ink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3E37F8B-2602-C22D-D84E-61B21885146E}"/>
              </a:ext>
            </a:extLst>
          </p:cNvPr>
          <p:cNvSpPr txBox="1"/>
          <p:nvPr/>
        </p:nvSpPr>
        <p:spPr>
          <a:xfrm>
            <a:off x="1143000" y="1512978"/>
            <a:ext cx="9348691" cy="2123658"/>
          </a:xfrm>
          <a:prstGeom prst="rect">
            <a:avLst/>
          </a:prstGeom>
          <a:noFill/>
          <a:scene3d>
            <a:camera prst="isometricOffAxis1Right">
              <a:rot lat="1080000" lon="2040000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6600" b="1" u="sng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PIZZA SALES REPORT – SQL AND TABLEAU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B3491E-2492-D428-2A87-E441696969D6}"/>
              </a:ext>
            </a:extLst>
          </p:cNvPr>
          <p:cNvSpPr txBox="1"/>
          <p:nvPr/>
        </p:nvSpPr>
        <p:spPr>
          <a:xfrm>
            <a:off x="5981701" y="4698691"/>
            <a:ext cx="5494952" cy="923330"/>
          </a:xfrm>
          <a:prstGeom prst="rect">
            <a:avLst/>
          </a:prstGeom>
          <a:noFill/>
          <a:scene3d>
            <a:camera prst="isometricOffAxis1Righ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IN" sz="5400" b="1" u="sng" dirty="0">
                <a:solidFill>
                  <a:schemeClr val="accent4">
                    <a:lumMod val="75000"/>
                  </a:schemeClr>
                </a:solidFill>
                <a:latin typeface="Algerian" panose="04020705040A02060702" pitchFamily="82" charset="0"/>
              </a:rPr>
              <a:t>- MELVIN SUJAY</a:t>
            </a:r>
          </a:p>
        </p:txBody>
      </p:sp>
    </p:spTree>
    <p:extLst>
      <p:ext uri="{BB962C8B-B14F-4D97-AF65-F5344CB8AC3E}">
        <p14:creationId xmlns:p14="http://schemas.microsoft.com/office/powerpoint/2010/main" val="31002250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42555-8366-85F1-3F54-C0782E3F7872}"/>
              </a:ext>
            </a:extLst>
          </p:cNvPr>
          <p:cNvSpPr txBox="1"/>
          <p:nvPr/>
        </p:nvSpPr>
        <p:spPr>
          <a:xfrm>
            <a:off x="2731536" y="102637"/>
            <a:ext cx="629116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solidFill>
                  <a:srgbClr val="FFC000"/>
                </a:solidFill>
              </a:rPr>
              <a:t>KPI’s CHARTS REQUIREMENT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F1F47D-3E31-072A-AF96-723A8F139B36}"/>
              </a:ext>
            </a:extLst>
          </p:cNvPr>
          <p:cNvSpPr txBox="1"/>
          <p:nvPr/>
        </p:nvSpPr>
        <p:spPr>
          <a:xfrm>
            <a:off x="91750" y="882590"/>
            <a:ext cx="718081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1. Hourly Trend for Total Pizzas Sold: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Chart Type: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Stacked Bar Chart (Dual Axis with Gantt Chart Overlay)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Purpose: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Display pizza sales volume across different hours of the day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Fields: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X-axis: Order Time (Hour), Y-axis: Total Pizzas Sold, Color: Pizza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Insight: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Peak orders are between 12:00 PM and 1:00 PM, and in evening, from 4:00 PM to 7:00 PM. Enables optimal staff scheduling and inventory preparation.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2. Weekly Trend for Total Orders: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Chart Type: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Area Chart with Average Reference Line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Purpose: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Track the trend of total orders week-over-week throughout the year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Fields: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X-axis: Week Number (ISO Week), Y-axis: Total Orders, Reference: Average (402.8)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Insight: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Significant variations in weekly orders, with highest peak during the 48th week from December. Holiday season surge requires extra inventory planning.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22706-09D9-FE95-576B-B99377496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72560" y="985134"/>
            <a:ext cx="4762913" cy="25604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C7E60C-D55C-65BC-6841-26C36698DB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7785" y="4049486"/>
            <a:ext cx="4892464" cy="2627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6728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B76C08-B5BD-E30E-6C54-D42B373D28BA}"/>
              </a:ext>
            </a:extLst>
          </p:cNvPr>
          <p:cNvSpPr txBox="1"/>
          <p:nvPr/>
        </p:nvSpPr>
        <p:spPr>
          <a:xfrm>
            <a:off x="74644" y="72357"/>
            <a:ext cx="79870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C000"/>
                </a:solidFill>
              </a:rPr>
              <a:t>3. Percentage of Sales by Pizza Category:</a:t>
            </a:r>
            <a:endParaRPr lang="en-US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Chart Type: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Donut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Purpose: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Show revenue distribution across the four main pizza categories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Fields: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Slices: Pizza Category, Values: Total Sales &amp; Percentage, Center: Total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Results: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Classic (26.91%), Supreme (25.46%), Chicken (23.96%), Veggie (23.68%)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Insight: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Classic Category contributes to maximum Sales. All categories fairly balanced (23-27%), indicating diverse customer preferences.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4F9DB2-06ED-F087-166A-46700DF91DC7}"/>
              </a:ext>
            </a:extLst>
          </p:cNvPr>
          <p:cNvSpPr txBox="1"/>
          <p:nvPr/>
        </p:nvSpPr>
        <p:spPr>
          <a:xfrm>
            <a:off x="74644" y="2172517"/>
            <a:ext cx="798700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rgbClr val="FFC000"/>
                </a:solidFill>
              </a:rPr>
              <a:t>4. Percentage of Sales by Pizza Size:</a:t>
            </a:r>
            <a:endParaRPr lang="en-US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Chart Type: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Horizontal Bar Chart with Percentage Labels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Purpose: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Display sales distribution across different pizza sizes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Fields: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Y-axis: Pizza Size, X-axis: Percentage of Total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Results: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Large (45.9%), Medium (30.5%), Regular (21.8%), X-Large (1.7%), XX-Large (0.1%)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Insight: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Large Pizza Size contributes to maximum Total Sales. XL and XXL sizes have minimal contribution.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3F1EEE8-EDD8-250A-3EAB-FEE4E0991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0351" y="116863"/>
            <a:ext cx="4177005" cy="20313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B86F3BA-6AAE-BDC1-2DE8-859ADC2281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1648" y="2217023"/>
            <a:ext cx="4055708" cy="216836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88EA27-3693-7EEF-F30D-94D48AC9C3D4}"/>
              </a:ext>
            </a:extLst>
          </p:cNvPr>
          <p:cNvSpPr txBox="1"/>
          <p:nvPr/>
        </p:nvSpPr>
        <p:spPr>
          <a:xfrm>
            <a:off x="74644" y="4549676"/>
            <a:ext cx="772807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FFC000"/>
                </a:solidFill>
              </a:rPr>
              <a:t>5. Total Orders &amp; Pizzas Sold by Pizza Category:</a:t>
            </a:r>
            <a:endParaRPr lang="en-IN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Chart Type: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Horizontal Bar Chart (Bi-Directional)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Purpose: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Compare total quantity sold and total orders for each category side-by-side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Fields: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Y-axis: Pizza Category, Left: Total Pizzas Sold, Right: Total Orders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Insight: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Classic category leads in both quantity (14,888) and orders (10,859). Useful for inventory planning.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8FC2EE8-EDE8-D7A2-859D-2BED74DE8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1523" y="4572772"/>
            <a:ext cx="4434967" cy="2168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221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0E0EB91-61A6-3B1A-BD1B-07FF103673E3}"/>
              </a:ext>
            </a:extLst>
          </p:cNvPr>
          <p:cNvSpPr txBox="1"/>
          <p:nvPr/>
        </p:nvSpPr>
        <p:spPr>
          <a:xfrm>
            <a:off x="324239" y="436434"/>
            <a:ext cx="69326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FFC000"/>
                </a:solidFill>
              </a:rPr>
              <a:t>6. Top 5 Pizzas by Revenue:</a:t>
            </a:r>
            <a:endParaRPr lang="en-IN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Chart Type: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Horizontal Bar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Purpose: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Highlight best-selling pizzas based on total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Top 5: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Thai Chicken ($43.43K), Barbecue Chicken ($42.77K), California Chicken ($41.41K), Classic Deluxe ($38.18K), Spicy Italian ($34.83K)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Insight: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The Thai Chicken Pizza contributes to Maximum Revenue. Chicken-based pizzas dominate top revenue.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2F59AE9-9E5D-4C83-22A3-6D5614ACAA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6884" y="165128"/>
            <a:ext cx="4610877" cy="2988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FEE52FD-BDC5-F275-7B65-37BBA5A63832}"/>
              </a:ext>
            </a:extLst>
          </p:cNvPr>
          <p:cNvSpPr txBox="1"/>
          <p:nvPr/>
        </p:nvSpPr>
        <p:spPr>
          <a:xfrm>
            <a:off x="389553" y="3607656"/>
            <a:ext cx="60975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rgbClr val="FFC000"/>
                </a:solidFill>
              </a:rPr>
              <a:t>7. Bottom 5 Pizzas by Revenue:</a:t>
            </a:r>
            <a:endParaRPr lang="en-IN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Chart Type: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Horizontal Bar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Bottom 5: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Brie Carre ($11.59K), Green Garden ($13.96K), Spinach Supreme ($15.28K), Mediterranean ($15.36K), Spinach Pesto ($15.60K)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Insight: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The Brie Carre Pizza contributes to Minimum Revenue. Vegetable-heavy pizzas underperform.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0AF2B8-DE9E-A3C4-3540-50F54B266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1266" y="3704684"/>
            <a:ext cx="4776496" cy="271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887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FB18AAE-F60E-83D1-3347-FEF78DF0F126}"/>
              </a:ext>
            </a:extLst>
          </p:cNvPr>
          <p:cNvSpPr txBox="1"/>
          <p:nvPr/>
        </p:nvSpPr>
        <p:spPr>
          <a:xfrm>
            <a:off x="110412" y="76622"/>
            <a:ext cx="722344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>
              <a:solidFill>
                <a:schemeClr val="bg2">
                  <a:lumMod val="90000"/>
                </a:schemeClr>
              </a:solidFill>
            </a:endParaRPr>
          </a:p>
          <a:p>
            <a:endParaRPr lang="en-IN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IN" b="1" dirty="0">
                <a:solidFill>
                  <a:srgbClr val="FFC000"/>
                </a:solidFill>
              </a:rPr>
              <a:t>8. Top 5 Pizzas by Total Pizzas Sold:</a:t>
            </a:r>
            <a:endParaRPr lang="en-IN" dirty="0">
              <a:solidFill>
                <a:srgbClr val="FFC000"/>
              </a:solidFill>
            </a:endParaRP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Chart Type: Horizontal Bar Chart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Purpose: Show highest volume sellers based on quantity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Top 5: Classic Deluxe (2,453), Barbecue Chicken (2,432), Hawaiian (2,422), Pepperoni (2,418), Thai Chicken (2,371)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Insight: The Classic Deluxe Pizza Contributes to Maximum Total Quantities. High-volume items require consistent ingredient availability and efficient preparation processes.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b="1" dirty="0">
                <a:solidFill>
                  <a:srgbClr val="FFC000"/>
                </a:solidFill>
              </a:rPr>
              <a:t>9. Bottom 5 Pizzas by Total Pizzas Sold:</a:t>
            </a:r>
            <a:endParaRPr lang="en-IN" dirty="0">
              <a:solidFill>
                <a:srgbClr val="FFC000"/>
              </a:solidFill>
            </a:endParaRP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Chart Type: Horizontal Bar Chart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Purpose: Identify lowest volume sellers for menu optimization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Bottom 5: Brie Carre (490), Mediterranean (934), Calabrese (937), Spinach Supreme (950), </a:t>
            </a:r>
            <a:r>
              <a:rPr lang="en-IN" dirty="0" err="1">
                <a:solidFill>
                  <a:schemeClr val="bg2">
                    <a:lumMod val="90000"/>
                  </a:schemeClr>
                </a:solidFill>
              </a:rPr>
              <a:t>Soppressata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(961)</a:t>
            </a:r>
          </a:p>
          <a:p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Insight: The Brie Carre Pizza contributes to Minimum Total Quantities. Consistent with revenue findings - specialty and vegetable pizzas have lower demand.</a:t>
            </a:r>
          </a:p>
          <a:p>
            <a:endParaRPr lang="en-IN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21DEFF-1395-25F5-3329-111114BA24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224" y="447870"/>
            <a:ext cx="4850363" cy="26685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36DBDD-3B53-8B2F-D52E-DE02671C84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1224" y="3816219"/>
            <a:ext cx="4777274" cy="2789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748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5F71C66-D8FF-BE6F-135B-78A3E128F0B2}"/>
              </a:ext>
            </a:extLst>
          </p:cNvPr>
          <p:cNvSpPr txBox="1"/>
          <p:nvPr/>
        </p:nvSpPr>
        <p:spPr>
          <a:xfrm>
            <a:off x="74646" y="126193"/>
            <a:ext cx="7520473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b="1" dirty="0">
              <a:solidFill>
                <a:srgbClr val="FFC000"/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C000"/>
                </a:solidFill>
              </a:rPr>
              <a:t>10. Top 5 Pizzas by Total Orders:</a:t>
            </a:r>
            <a:endParaRPr lang="en-US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Chart Type: Horizontal Bar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Purpose: Show which pizzas appear in the most distinct orders (customer preference frequency)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Top 5: Classic Deluxe (2,329), Hawaiian (2,280), Pepperoni (2,278), Barbecue Chicken (2,273), Thai Chicken (2,225)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Insight: The Classic Deluxe Pizza contributes to Maximum Total Orders. These pizzas have the highest customer reach and are ideal for combo deals and promotional campaigns.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rgbClr val="FFC000"/>
                </a:solidFill>
              </a:rPr>
              <a:t>11. Bottom 5 Pizzas by Total Orders:</a:t>
            </a:r>
            <a:endParaRPr lang="en-US" dirty="0">
              <a:solidFill>
                <a:srgbClr val="FFC000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Chart Type: Horizontal Bar Chart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Purpose: Identify pizzas with least customer reach for potential menu rationalization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Bottom 5: Brie Carre (480), Mediterranean (912), Calabrese (918), Spinach Supreme (918), Chicken Pesto (938)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Insight: The Brie Carre Pizza contributes to Minimum Total Orders. Limited customer interest in these items suggests need for targeted promotions, recipe revamps, or discontinuation to streamline menu.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AF7CA4-0159-434E-632A-E375B3B5BD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3514" y="202683"/>
            <a:ext cx="4201008" cy="27457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5362995-C504-2736-80DF-80A156966E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3514" y="3522306"/>
            <a:ext cx="4201008" cy="3046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8196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6B4427-7C5F-A6A6-0AEC-E59E691F99E8}"/>
              </a:ext>
            </a:extLst>
          </p:cNvPr>
          <p:cNvSpPr txBox="1"/>
          <p:nvPr/>
        </p:nvSpPr>
        <p:spPr>
          <a:xfrm>
            <a:off x="3039447" y="102637"/>
            <a:ext cx="523680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solidFill>
                  <a:srgbClr val="FFC000"/>
                </a:solidFill>
              </a:rPr>
              <a:t>INTERACTIVE FEATURES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8029C5-181A-4BFE-13A1-EE7587AFEC87}"/>
              </a:ext>
            </a:extLst>
          </p:cNvPr>
          <p:cNvSpPr txBox="1"/>
          <p:nvPr/>
        </p:nvSpPr>
        <p:spPr>
          <a:xfrm>
            <a:off x="115078" y="900347"/>
            <a:ext cx="8767665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1. Filter Slicers: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Pizza Category Dropdown: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Filter entire dashboard by category (All, Chicken, Classic, Supreme, Veggie)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Order Date Range Slider: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Select custom date ranges for analysis (01-01-2015 to 31-12-2015)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2. Cross-Filtering Control: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Use as Filter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enabled on key charts (Hourly Trend, Percentage Sales by Category, Percentage Sales by Pizza Size)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Clicking on chart elements filters related visualizations dynamically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Edit Interactions configured for proper visual independence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3. Page Navigation: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Home Dashboard: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Main overview with KPIs and sales performance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Best/Worst Sellers Dashboard: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Detailed analysis of top and bottom performing pizzas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Navigation Buttons: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Yellow "Home" and "Best/Worst Sellers" buttons for seamless page switching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4. Date Range Display: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Custom calculated fields showing Min Date (01-01-2015) and Max Date (31-12-2015)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Provides clear visibility of data period being analyzed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160F72-CE5B-EE42-35FE-A6831E14F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5713" y="4220960"/>
            <a:ext cx="2762969" cy="117213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0F8DBFD-AA24-D1AA-BEA1-BACDCE4C2B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69" y="2906484"/>
            <a:ext cx="2691913" cy="93734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5EA6024-BD28-CC77-6AFF-43832C87FD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769" y="900347"/>
            <a:ext cx="2691913" cy="1629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7628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075FDD-201C-6E99-C8DB-7650E49034B3}"/>
              </a:ext>
            </a:extLst>
          </p:cNvPr>
          <p:cNvSpPr txBox="1"/>
          <p:nvPr/>
        </p:nvSpPr>
        <p:spPr>
          <a:xfrm>
            <a:off x="3171631" y="0"/>
            <a:ext cx="55447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solidFill>
                  <a:srgbClr val="FFC000"/>
                </a:solidFill>
              </a:rPr>
              <a:t>DASHBOARD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7E93A3-4D71-5F69-7754-30CEE05625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1" y="707886"/>
            <a:ext cx="7662377" cy="60381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4598F8-97F1-E3F5-083F-6AA5629A98AA}"/>
              </a:ext>
            </a:extLst>
          </p:cNvPr>
          <p:cNvSpPr txBox="1"/>
          <p:nvPr/>
        </p:nvSpPr>
        <p:spPr>
          <a:xfrm>
            <a:off x="88252" y="474345"/>
            <a:ext cx="4353119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>
                <a:solidFill>
                  <a:srgbClr val="FFFF00"/>
                </a:solidFill>
              </a:rPr>
              <a:t>Home Dashboard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Key Components:</a:t>
            </a:r>
            <a:endParaRPr lang="en-US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Header: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Pizza Sales Report title with date </a:t>
            </a:r>
          </a:p>
          <a:p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range and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KPI Banner: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5 key metrics with icons (Total Revenue, Avg Order Value, Total Pizzas Sold, Total Orders, Avg Pizzas Per Order)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2">
                    <a:lumMod val="90000"/>
                  </a:schemeClr>
                </a:solidFill>
              </a:rPr>
              <a:t>Left Panel: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Navigation buttons and business insights text boxes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Busiest Hours &amp; Weeks 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Sales Performance insights by Category and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Main Visualizations:</a:t>
            </a: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Hourly Trend for Total Pizzas Sold (Stacked Bar)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Weekly Trend for Total Orders (Area Chart)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Percentage of Sales by Pizza Category (Donut Chart)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Percentage of Sales by Pizza Size (Horizontal Bar)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Total Orders &amp; Pizzas Sold by Pizza Category (Bi-directional Bar)</a:t>
            </a:r>
          </a:p>
        </p:txBody>
      </p:sp>
    </p:spTree>
    <p:extLst>
      <p:ext uri="{BB962C8B-B14F-4D97-AF65-F5344CB8AC3E}">
        <p14:creationId xmlns:p14="http://schemas.microsoft.com/office/powerpoint/2010/main" val="1412173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42BFA98-ABCA-9748-4227-B7C32F2279E1}"/>
              </a:ext>
            </a:extLst>
          </p:cNvPr>
          <p:cNvSpPr txBox="1"/>
          <p:nvPr/>
        </p:nvSpPr>
        <p:spPr>
          <a:xfrm>
            <a:off x="3123423" y="0"/>
            <a:ext cx="534877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solidFill>
                  <a:srgbClr val="FFC000"/>
                </a:solidFill>
              </a:rPr>
              <a:t>DASHBOARD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F44DA3-2CFE-2D50-DC81-A6028BB8A227}"/>
              </a:ext>
            </a:extLst>
          </p:cNvPr>
          <p:cNvSpPr txBox="1"/>
          <p:nvPr/>
        </p:nvSpPr>
        <p:spPr>
          <a:xfrm>
            <a:off x="0" y="784288"/>
            <a:ext cx="3900196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Best/Worst Sellers Dashboard</a:t>
            </a:r>
          </a:p>
          <a:p>
            <a:pPr>
              <a:buNone/>
            </a:pPr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Key Components:</a:t>
            </a:r>
            <a:endParaRPr lang="en-IN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Header: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Pizza Sales Report title with date range and filters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KPI Banner: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Same 5 key metrics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bg2">
                    <a:lumMod val="90000"/>
                  </a:schemeClr>
                </a:solidFill>
              </a:rPr>
              <a:t>Left Panel:</a:t>
            </a: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 Navigation buttons and business insights text boxes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Revenue insights (Thai Chicken max, Brie Carre min)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Quantity insights (Classic Deluxe max, Brie Carre min)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Total Orders insights (Classic Deluxe max, Brie Carre min)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Main Visualizations:</a:t>
            </a:r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Top 5 Pizzas by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Bottom 5 Pizzas by Revenue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Top 5 Pizzas by Total Pizzas Sold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Bottom 5 Pizzas by Total Pizzas Sold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Top 5 Pizzas by Total Orders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2">
                    <a:lumMod val="90000"/>
                  </a:schemeClr>
                </a:solidFill>
              </a:rPr>
              <a:t>Bottom 5 Pizzas by Total Orders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510759-2B6C-3D0C-51DF-55CE1A1C0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6220" y="707886"/>
            <a:ext cx="8238931" cy="598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902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73C9706-B2E8-B7CD-2BBF-4ED44EEAA216}"/>
              </a:ext>
            </a:extLst>
          </p:cNvPr>
          <p:cNvSpPr txBox="1"/>
          <p:nvPr/>
        </p:nvSpPr>
        <p:spPr>
          <a:xfrm>
            <a:off x="3198068" y="0"/>
            <a:ext cx="55260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solidFill>
                  <a:srgbClr val="FFC000"/>
                </a:solidFill>
              </a:rPr>
              <a:t>DASHBOARD OVERVIEW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8E01A-7B22-4A1C-4AD0-3D1CF204EA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629" y="707886"/>
            <a:ext cx="11943184" cy="5888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4165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4723F1-0396-85B8-A5EA-EB4599EE0F46}"/>
              </a:ext>
            </a:extLst>
          </p:cNvPr>
          <p:cNvSpPr txBox="1"/>
          <p:nvPr/>
        </p:nvSpPr>
        <p:spPr>
          <a:xfrm>
            <a:off x="4196444" y="0"/>
            <a:ext cx="304722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8FD47A-B21A-0AF9-9831-E50D236D4143}"/>
              </a:ext>
            </a:extLst>
          </p:cNvPr>
          <p:cNvSpPr txBox="1"/>
          <p:nvPr/>
        </p:nvSpPr>
        <p:spPr>
          <a:xfrm>
            <a:off x="251927" y="1305341"/>
            <a:ext cx="1064622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Project Achievements:</a:t>
            </a:r>
            <a:endParaRPr lang="en-US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Successfully analyzed $817.86K in pizza sales across 49.6K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Developed 15+ optimized SQL queries extracting actionable business 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Built interactive dual-page Tableau dashboard with 11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Identified peak operational hours enabling 20%+ potential staffing cost savings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Discovered top products driving 25% of total revenue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Validated data consistency between SQL calculations and Tableau visualizations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 Delivered actionable insights for menu optimization, staffing, and inventory management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Value Delivered: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This project demonstrates the power of combining SQL analytics with visual storytelling to transform raw transactional data into strategic business intelligence. The dashboard provides executives and managers with real-time visibility into sales performance, enabling data-driven decisions across operations, marketing, and product management.</a:t>
            </a:r>
          </a:p>
          <a:p>
            <a:endParaRPr lang="en-US" dirty="0">
              <a:solidFill>
                <a:schemeClr val="bg2">
                  <a:lumMod val="90000"/>
                </a:schemeClr>
              </a:solidFill>
            </a:endParaRPr>
          </a:p>
          <a:p>
            <a:r>
              <a:rPr lang="en-US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Technologies :</a:t>
            </a:r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 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Microsoft SQL • Data Visualization • Business Intelligence • ETL • Data Modeling • Dashboard Design • Analytical Thinking •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325787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63B97D-93CE-175C-D652-527E328237EE}"/>
              </a:ext>
            </a:extLst>
          </p:cNvPr>
          <p:cNvSpPr txBox="1"/>
          <p:nvPr/>
        </p:nvSpPr>
        <p:spPr>
          <a:xfrm>
            <a:off x="3795226" y="260981"/>
            <a:ext cx="37719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solidFill>
                  <a:schemeClr val="accent4">
                    <a:lumMod val="75000"/>
                  </a:schemeClr>
                </a:solidFill>
              </a:rPr>
              <a:t>INTRODUCTION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DD1DDD-DD52-89DE-3548-C9DB60794F02}"/>
              </a:ext>
            </a:extLst>
          </p:cNvPr>
          <p:cNvSpPr txBox="1"/>
          <p:nvPr/>
        </p:nvSpPr>
        <p:spPr>
          <a:xfrm>
            <a:off x="488302" y="1443841"/>
            <a:ext cx="1121539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Business Problem / Objective: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 provide a clear and interactive dashboard for tracking pizza sales, order patterns, and performance trends across different time periods and product categories.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 identify top-performing and underperforming pizza products, peak business hours, and customer preferences by category and size.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To support data-driven decision-making for menu optimization, staffing efficiency, and inventory management through visual analytics.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Business Challenges:</a:t>
            </a:r>
            <a:endParaRPr lang="en-US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Lack of visibility into sales performance across different hours, days, and weeks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Difficulty in identifying top-performing pizzas and underperforming menu items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Need to understand customer preferences by pizza category, size, and specific products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Requirement to track hourly and weekly sales patterns for operational efficiency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Need to optimize menu offerings and staffing based on demand patterns</a:t>
            </a:r>
          </a:p>
        </p:txBody>
      </p:sp>
    </p:spTree>
    <p:extLst>
      <p:ext uri="{BB962C8B-B14F-4D97-AF65-F5344CB8AC3E}">
        <p14:creationId xmlns:p14="http://schemas.microsoft.com/office/powerpoint/2010/main" val="25541236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A97B0B-6C70-CA7D-57C1-5B3C50160864}"/>
              </a:ext>
            </a:extLst>
          </p:cNvPr>
          <p:cNvSpPr txBox="1"/>
          <p:nvPr/>
        </p:nvSpPr>
        <p:spPr>
          <a:xfrm>
            <a:off x="3342303" y="2460964"/>
            <a:ext cx="4891573" cy="1107996"/>
          </a:xfrm>
          <a:prstGeom prst="rect">
            <a:avLst/>
          </a:prstGeom>
          <a:noFill/>
          <a:scene3d>
            <a:camera prst="perspectiveContrastingRightFacing">
              <a:rot lat="623785" lon="21000000" rev="213211"/>
            </a:camera>
            <a:lightRig rig="threePt" dir="t"/>
          </a:scene3d>
        </p:spPr>
        <p:txBody>
          <a:bodyPr wrap="square">
            <a:spAutoFit/>
          </a:bodyPr>
          <a:lstStyle/>
          <a:p>
            <a:r>
              <a:rPr lang="en-IN" sz="6600" b="1" u="sng" dirty="0">
                <a:solidFill>
                  <a:schemeClr val="accent4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49812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4E5DD7-5BCE-77EE-EDB3-983F790BEE59}"/>
              </a:ext>
            </a:extLst>
          </p:cNvPr>
          <p:cNvSpPr txBox="1"/>
          <p:nvPr/>
        </p:nvSpPr>
        <p:spPr>
          <a:xfrm>
            <a:off x="3496647" y="137240"/>
            <a:ext cx="46303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solidFill>
                  <a:schemeClr val="accent4">
                    <a:lumMod val="75000"/>
                  </a:schemeClr>
                </a:solidFill>
              </a:rPr>
              <a:t>DATA PREPARATION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09CA659-FC4B-09FD-DD24-A8B9CE2A2B1B}"/>
              </a:ext>
            </a:extLst>
          </p:cNvPr>
          <p:cNvSpPr txBox="1"/>
          <p:nvPr/>
        </p:nvSpPr>
        <p:spPr>
          <a:xfrm>
            <a:off x="578499" y="996859"/>
            <a:ext cx="1088882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Import &amp; Setup: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Imported CSV file (pizza_sales.csv) into Microsoft SQL Server Management Studio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Created database '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Pizza_DB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' and imported flat file with 48,620 transaction records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Optimized data types: Changed NVARCHAR(50) to VARCHAR(50),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pizza_ingredients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to VARCHAR(MAX), and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pizza_id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/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order_id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from SMALLINT to INT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Validation: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Executed SELECT * FROM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pizza_sales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query to verify data integrity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Validated all columns: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pizza_id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order_id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pizza_name_id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quantity,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order_date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order_time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unit_price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total_price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pizza_size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pizza_category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pizza_ingredients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, </a:t>
            </a:r>
            <a:r>
              <a:rPr lang="en-IN" dirty="0" err="1">
                <a:solidFill>
                  <a:schemeClr val="accent4">
                    <a:lumMod val="20000"/>
                    <a:lumOff val="80000"/>
                  </a:schemeClr>
                </a:solidFill>
              </a:rPr>
              <a:t>pizza_name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Export for Tableau:</a:t>
            </a:r>
            <a:endParaRPr lang="en-IN" dirty="0">
              <a:solidFill>
                <a:schemeClr val="accent4">
                  <a:lumMod val="20000"/>
                  <a:lumOff val="80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Exported SQL data to Excel format for Tableau Public compatibility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Maintained data structure and relationships for seamless visualization</a:t>
            </a:r>
          </a:p>
          <a:p>
            <a:pPr>
              <a:buNone/>
            </a:pPr>
            <a:r>
              <a:rPr lang="en-IN" b="1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Data set data period:</a:t>
            </a:r>
            <a:r>
              <a:rPr lang="en-IN" dirty="0">
                <a:solidFill>
                  <a:schemeClr val="accent4">
                    <a:lumMod val="20000"/>
                    <a:lumOff val="80000"/>
                  </a:schemeClr>
                </a:solidFill>
              </a:rPr>
              <a:t> January 1, 2015 - December 31, 2015 (1 full year, 365 days)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9DACEF-26C4-8E21-51D9-65489A978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256" y="5270252"/>
            <a:ext cx="11299373" cy="13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4949035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B23BDED-D892-65C9-F8DF-5ED226A60B6B}"/>
              </a:ext>
            </a:extLst>
          </p:cNvPr>
          <p:cNvSpPr txBox="1"/>
          <p:nvPr/>
        </p:nvSpPr>
        <p:spPr>
          <a:xfrm>
            <a:off x="99528" y="802845"/>
            <a:ext cx="9483012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900" b="1" i="0" u="sng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SQL QUERIES:</a:t>
            </a:r>
          </a:p>
          <a:p>
            <a:pPr algn="l"/>
            <a:r>
              <a:rPr lang="en-US" sz="1900" b="1" i="0" dirty="0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 need to analyze key indicators for our pizza sales data to gain insights into our business performance. Specifically, we want to calculate the following metrics:</a:t>
            </a:r>
            <a:endParaRPr lang="en-US" sz="1900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b="1" i="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1. Total Revenue: </a:t>
            </a:r>
            <a:r>
              <a:rPr lang="en-US" sz="19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total price of all pizza orders.</a:t>
            </a:r>
          </a:p>
          <a:p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SUM(</a:t>
            </a:r>
            <a:r>
              <a:rPr lang="en-US" sz="19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9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Total_Revenue</a:t>
            </a:r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9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pizza_sales</a:t>
            </a:r>
            <a:endParaRPr lang="en-US" sz="1900" b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19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Average Order Value: </a:t>
            </a:r>
            <a:r>
              <a:rPr lang="en-US" sz="1900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amount spent per order, calculated by dividing the total revenue by the total number of orders.</a:t>
            </a:r>
          </a:p>
          <a:p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SUM(</a:t>
            </a:r>
            <a:r>
              <a:rPr lang="en-US" sz="19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/ COUNT(DISTINCT </a:t>
            </a:r>
            <a:r>
              <a:rPr lang="en-US" sz="19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9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Avg_Order_Value</a:t>
            </a:r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9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pizza_sales</a:t>
            </a:r>
            <a:endParaRPr lang="en-US" sz="1900" b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Total Pizzas Sold: </a:t>
            </a:r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sum of the quantities of all pizzas sold.</a:t>
            </a:r>
          </a:p>
          <a:p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SUM(quantity) AS </a:t>
            </a:r>
            <a:r>
              <a:rPr lang="en-US" sz="19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Total_Pizza_Sold</a:t>
            </a:r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9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pizza_sales</a:t>
            </a:r>
            <a:endParaRPr lang="en-US" sz="1900" b="1" dirty="0">
              <a:solidFill>
                <a:schemeClr val="accent1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9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4. Total Orders: </a:t>
            </a:r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Century Gothic" panose="020B0502020202020204" pitchFamily="34" charset="0"/>
              </a:rPr>
              <a:t>The total number of orders placed.</a:t>
            </a:r>
          </a:p>
          <a:p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COUNT(DISTINCT </a:t>
            </a:r>
            <a:r>
              <a:rPr lang="en-US" sz="19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sz="19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Total_orders</a:t>
            </a:r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900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1900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pizza_sales</a:t>
            </a:r>
            <a:endParaRPr lang="en-US" sz="1900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900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F61ED6-A436-445D-D4EE-1C965F354057}"/>
              </a:ext>
            </a:extLst>
          </p:cNvPr>
          <p:cNvSpPr txBox="1"/>
          <p:nvPr/>
        </p:nvSpPr>
        <p:spPr>
          <a:xfrm>
            <a:off x="3537534" y="94959"/>
            <a:ext cx="4971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u="sng" dirty="0">
                <a:solidFill>
                  <a:schemeClr val="accent4">
                    <a:lumMod val="20000"/>
                    <a:lumOff val="80000"/>
                  </a:schemeClr>
                </a:solidFill>
                <a:latin typeface="Century Gothic" panose="020B0502020202020204" pitchFamily="34" charset="0"/>
              </a:rPr>
              <a:t>KPI’s REQUIREMENT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97862B-CCC0-C987-A068-B38E3CA45E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219" y="1696236"/>
            <a:ext cx="2275956" cy="1048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6115ED-8D7A-0C5A-35D8-DFB7365C5A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220" y="2904800"/>
            <a:ext cx="2275955" cy="1048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196639A-1D3B-B034-D2EB-4F786CC91E5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967"/>
          <a:stretch/>
        </p:blipFill>
        <p:spPr bwMode="auto">
          <a:xfrm>
            <a:off x="9695219" y="4182735"/>
            <a:ext cx="2275955" cy="97902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80C33EA-064B-698F-C59F-83ECB46AB33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19" r="6526"/>
          <a:stretch/>
        </p:blipFill>
        <p:spPr bwMode="auto">
          <a:xfrm>
            <a:off x="9695218" y="5391299"/>
            <a:ext cx="2275955" cy="95441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245067204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A572B86-A161-51AA-CB6C-9A82FA900DF8}"/>
              </a:ext>
            </a:extLst>
          </p:cNvPr>
          <p:cNvSpPr txBox="1"/>
          <p:nvPr/>
        </p:nvSpPr>
        <p:spPr>
          <a:xfrm>
            <a:off x="230932" y="143317"/>
            <a:ext cx="938892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5. Average Pizzas Per Order: </a:t>
            </a:r>
            <a:r>
              <a:rPr lang="en-US" b="1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average number of pizzas sold per order, calculated by dividing the total number of pizzas sold by the total number of orders.</a:t>
            </a: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CAST(CAST(SUM(quantity) AS DECIMAL(10,2)) / </a:t>
            </a: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CAST(COUNT(DISTINCT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order_id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DECIMAL(10,2)) AS DECIMAL(10,2)) </a:t>
            </a: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Avg_Pizzas_Per_order</a:t>
            </a:r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b="1" dirty="0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>
                <a:solidFill>
                  <a:schemeClr val="accent1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pizza_sales</a:t>
            </a:r>
            <a:endParaRPr lang="en-US" b="1" i="0" dirty="0">
              <a:solidFill>
                <a:schemeClr val="accent1">
                  <a:lumMod val="40000"/>
                  <a:lumOff val="60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00B73C-F51E-5782-F19C-1C3D764A3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6303" y="357907"/>
            <a:ext cx="2236840" cy="1228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92FF80-C356-9F68-43B7-FEFA66E5ECEE}"/>
              </a:ext>
            </a:extLst>
          </p:cNvPr>
          <p:cNvSpPr txBox="1"/>
          <p:nvPr/>
        </p:nvSpPr>
        <p:spPr>
          <a:xfrm>
            <a:off x="83977" y="2056686"/>
            <a:ext cx="7016619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u="sng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Trend Analysis Queries:</a:t>
            </a:r>
          </a:p>
          <a:p>
            <a:pPr>
              <a:buNone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Hourly Trend for Total Pizzas Sold: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DATEPART(HOUR,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order_time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order_hour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SUM(quantity) AS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Total_pizzas_sold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pizza_sales</a:t>
            </a: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DATEPART(HOUR,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order_time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 BY DATEPART(HOUR, </a:t>
            </a:r>
            <a:r>
              <a:rPr lang="en-US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order_time</a:t>
            </a:r>
            <a:r>
              <a:rPr lang="en-US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None/>
            </a:pPr>
            <a:endParaRPr lang="en-US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Percentage of Sales by Pizza Category: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SELECT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pizza_category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CAST(SUM(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AS DECIMAL(10,2)) AS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Total_Sales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CAST(SUM(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* 100 / 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(SELECT SUM(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total_price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FROM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pizza_sales</a:t>
            </a:r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AS DECIMAL(10,2)) AS PCT</a:t>
            </a: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pizza_sales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BY </a:t>
            </a:r>
            <a:r>
              <a:rPr lang="en-US" b="1" dirty="0" err="1">
                <a:solidFill>
                  <a:schemeClr val="tx2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pizza_category</a:t>
            </a:r>
            <a:endParaRPr lang="en-US" b="1" dirty="0">
              <a:solidFill>
                <a:schemeClr val="tx2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D2B076-AC08-9F7F-2C6C-83D083F146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7553" y="2425959"/>
            <a:ext cx="4067719" cy="20340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CE5264-23C1-70D6-0D3E-035B384D514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b="8527"/>
          <a:stretch/>
        </p:blipFill>
        <p:spPr bwMode="auto">
          <a:xfrm>
            <a:off x="7567553" y="4652865"/>
            <a:ext cx="4179688" cy="203407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6735018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4388206-562F-C978-89FA-60691CD14D5A}"/>
              </a:ext>
            </a:extLst>
          </p:cNvPr>
          <p:cNvSpPr txBox="1"/>
          <p:nvPr/>
        </p:nvSpPr>
        <p:spPr>
          <a:xfrm>
            <a:off x="100304" y="270588"/>
            <a:ext cx="7280210" cy="2947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3. Weekly Trend for Total Orders: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SELECT DATEPART(ISO_WEEK,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order_date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) AS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week_number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,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      YEAR(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order_date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) AS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order_year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      COUNT(DISTINCT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order_id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) AS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Total_orders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FROM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pizza_sales</a:t>
            </a:r>
            <a:endParaRPr lang="en-US" dirty="0">
              <a:solidFill>
                <a:schemeClr val="bg2">
                  <a:lumMod val="90000"/>
                </a:schemeClr>
              </a:solidFill>
              <a:latin typeface="Century Gothic" panose="020B0502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GROUP BY DATEPART(ISO_WEEK,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order_date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), YEAR(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order_date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ORDER BY DATEPART(ISO_WEEK, 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order_date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), YEAR(</a:t>
            </a:r>
            <a:r>
              <a:rPr lang="en-US" dirty="0" err="1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order_date</a:t>
            </a:r>
            <a:r>
              <a:rPr lang="en-US" dirty="0">
                <a:solidFill>
                  <a:schemeClr val="bg2">
                    <a:lumMod val="90000"/>
                  </a:schemeClr>
                </a:solidFill>
                <a:latin typeface="Century Gothic" panose="020B0502020202020204" pitchFamily="34" charset="0"/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4EDF80-742C-4740-92FB-F1F3C0EF2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0514" y="102513"/>
            <a:ext cx="2385060" cy="39189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81EDEF-5CD1-5681-231F-68832DD13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3827" y="102513"/>
            <a:ext cx="2237869" cy="391898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35E0732-E85C-2970-1376-25B959076525}"/>
              </a:ext>
            </a:extLst>
          </p:cNvPr>
          <p:cNvSpPr txBox="1"/>
          <p:nvPr/>
        </p:nvSpPr>
        <p:spPr>
          <a:xfrm>
            <a:off x="165618" y="4365400"/>
            <a:ext cx="60975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4. Percentage of Sales by Pizza Size: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SELECT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pizza_size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CAST(SUM(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total_price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AS DECIMAL(10,2))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total_revenue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CAST(SUM(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total_price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* 100 / (SELECT SUM(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total_price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from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pizza_sales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AS DECIMAL(10,2)) AS PCT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pizza_sales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pizza_size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ORDER BY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pizza_size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8D2BDCC-03E8-5037-5894-00C8DBD50E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188" y="4489216"/>
            <a:ext cx="3450023" cy="2088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3702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55A8CB-065F-00A0-0AF8-ECFA9C62DEC3}"/>
              </a:ext>
            </a:extLst>
          </p:cNvPr>
          <p:cNvSpPr txBox="1"/>
          <p:nvPr/>
        </p:nvSpPr>
        <p:spPr>
          <a:xfrm>
            <a:off x="100303" y="10162"/>
            <a:ext cx="599569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5. Total Pizzas Sold by Pizza Category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SELECT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pizza_category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, SUM(quantity) as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Total_Quantity_Sold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FROM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pizza_sales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WHERE MONTH(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order_date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) = 2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GROUP BY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pizza_category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ORDER BY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Total_Quantity_Sold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DESC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D209AA-2C4E-FBA6-4410-981D104110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599" y="153869"/>
            <a:ext cx="3794054" cy="14763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F6846D2-0A64-5C9D-5C5C-CE610CF63CC4}"/>
              </a:ext>
            </a:extLst>
          </p:cNvPr>
          <p:cNvSpPr txBox="1"/>
          <p:nvPr/>
        </p:nvSpPr>
        <p:spPr>
          <a:xfrm>
            <a:off x="100303" y="1887903"/>
            <a:ext cx="6733981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6. Top 5 Pizzas by Revenue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select top 5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pizza_name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, sum(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total_price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) as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Total_Revenue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from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pizza_sales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group by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pizza_name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order by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Total_Revenue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desc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7. Bottom 5 Pizzas by Revenue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select top 5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pizza_name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sum(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total_price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Total_Revenue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from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pizza_sales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pizza_name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order by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Total_Revenue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asc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8. Top 5 Pizzas by Quantity</a:t>
            </a: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SELECT Top 5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pizza_name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, SUM(quantity) AS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Total_Pizza_Sold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FROM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pizza_sales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GROUP BY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pizza_name</a:t>
            </a:r>
            <a:endParaRPr lang="en-US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ORDER BY </a:t>
            </a:r>
            <a:r>
              <a:rPr lang="en-US" dirty="0" err="1">
                <a:solidFill>
                  <a:schemeClr val="bg1">
                    <a:lumMod val="85000"/>
                  </a:schemeClr>
                </a:solidFill>
              </a:rPr>
              <a:t>Total_Pizza_Sold</a:t>
            </a:r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 DESC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982368-A860-D3AF-DB18-AF308C8279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599" y="1887903"/>
            <a:ext cx="3859368" cy="14763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982ADC1-3C6F-F4D1-614C-06958AC796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2599" y="3493722"/>
            <a:ext cx="3859368" cy="13861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C2CFC78-A238-7F49-7C43-639B20BF49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5276" y="5212842"/>
            <a:ext cx="3934013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69119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B76E100-D188-A067-7388-1CB637FB7CED}"/>
              </a:ext>
            </a:extLst>
          </p:cNvPr>
          <p:cNvSpPr txBox="1"/>
          <p:nvPr/>
        </p:nvSpPr>
        <p:spPr>
          <a:xfrm>
            <a:off x="111968" y="322136"/>
            <a:ext cx="688599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9. Bottom 5 Pizzas by Quantity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SELECT TOP 5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pizza_name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, SUM(quantity) AS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Total_Pizza_Sold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FROM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pizza_sales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GROUP BY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pizza_name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ORDER BY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Total_Pizza_Sold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ASC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10. Top 5 Pizzas by Total Orders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SELECT Top 5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pizza_name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, COUNT(DISTINCT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order_id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) AS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Total_Orders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FROM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pizza_sales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GROUP BY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pizza_name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ORDER BY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Total_Orders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DESC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11. Bottom 5 Pizzas by Total Orders</a:t>
            </a: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SELECT Top 5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pizza_name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, COUNT(DISTINCT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order_id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) AS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Total_Orders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FROM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pizza_sales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GROUP BY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pizza_name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ORDER BY </a:t>
            </a: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Total_Orders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ASC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6F6BAA-5AAE-73DD-3BA3-B4106214C5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9080" y="322136"/>
            <a:ext cx="4287532" cy="18592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1A5E4E2-08CA-E75F-C5CD-6130DD70E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9080" y="2625089"/>
            <a:ext cx="4287532" cy="174163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6AE61AD-F377-FDDF-6225-EA70488F2D6F}"/>
                  </a:ext>
                </a:extLst>
              </p14:cNvPr>
              <p14:cNvContentPartPr/>
              <p14:nvPr/>
            </p14:nvContentPartPr>
            <p14:xfrm>
              <a:off x="7809568" y="5319470"/>
              <a:ext cx="360" cy="428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6AE61AD-F377-FDDF-6225-EA70488F2D6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755568" y="5211470"/>
                <a:ext cx="108000" cy="64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6837EE5-D887-A2AE-45BC-C5E13328F22D}"/>
                  </a:ext>
                </a:extLst>
              </p14:cNvPr>
              <p14:cNvContentPartPr/>
              <p14:nvPr/>
            </p14:nvContentPartPr>
            <p14:xfrm>
              <a:off x="7687888" y="5324510"/>
              <a:ext cx="187920" cy="4755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6837EE5-D887-A2AE-45BC-C5E13328F22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3888" y="5216510"/>
                <a:ext cx="295560" cy="691200"/>
              </a:xfrm>
              <a:prstGeom prst="rect">
                <a:avLst/>
              </a:prstGeom>
            </p:spPr>
          </p:pic>
        </mc:Fallback>
      </mc:AlternateContent>
      <p:pic>
        <p:nvPicPr>
          <p:cNvPr id="90" name="Picture 89">
            <a:extLst>
              <a:ext uri="{FF2B5EF4-FFF2-40B4-BE49-F238E27FC236}">
                <a16:creationId xmlns:a16="http://schemas.microsoft.com/office/drawing/2014/main" id="{D9AE0697-BC73-45B4-4BB0-09C769EABB9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29080" y="4810399"/>
            <a:ext cx="4405720" cy="1741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4111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C98F02-31EB-3DF5-FF51-D9BCC8D262C2}"/>
              </a:ext>
            </a:extLst>
          </p:cNvPr>
          <p:cNvSpPr txBox="1"/>
          <p:nvPr/>
        </p:nvSpPr>
        <p:spPr>
          <a:xfrm>
            <a:off x="2828925" y="0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TABLEAU IMPLEMENTATION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CD24DD-0080-5EBA-F1A2-81DCF54B0DE6}"/>
              </a:ext>
            </a:extLst>
          </p:cNvPr>
          <p:cNvSpPr txBox="1"/>
          <p:nvPr/>
        </p:nvSpPr>
        <p:spPr>
          <a:xfrm>
            <a:off x="152400" y="707886"/>
            <a:ext cx="116586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u="sng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Calculated Fields Created in Tableau:</a:t>
            </a:r>
          </a:p>
          <a:p>
            <a:pPr>
              <a:buNone/>
            </a:pP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Replicating SQL KPI Logic: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Total Revenue =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SUM([Total Price])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Total Orders =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COUNTD([Order Id])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Order Value =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[Total Revenue] / [Total Orders]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Total Pizzas Sold =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SUM([Quantity])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 err="1">
                <a:solidFill>
                  <a:schemeClr val="bg1">
                    <a:lumMod val="85000"/>
                  </a:schemeClr>
                </a:solidFill>
              </a:rPr>
              <a:t>Avg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Pizzas Per Order =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[Total Pizzas Sold] / [Total Orders]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Additional Measures: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Max Date =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MAX([Order Date])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Min Date =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MIN([Order Date])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Neg Total Pizzas Sold = 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  <a:latin typeface="Courier New" panose="02070309020205020404" pitchFamily="49" charset="0"/>
              </a:rPr>
              <a:t>-[Total Pizzas Sold]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(for bi-directional chart)</a:t>
            </a:r>
          </a:p>
          <a:p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None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Data Validation:</a:t>
            </a: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 SQL Results = Tableau Results (KPI consistency verified)</a:t>
            </a:r>
          </a:p>
          <a:p>
            <a:pPr>
              <a:buNone/>
            </a:pPr>
            <a:r>
              <a:rPr lang="en-IN" b="1" dirty="0">
                <a:solidFill>
                  <a:schemeClr val="bg1">
                    <a:lumMod val="85000"/>
                  </a:schemeClr>
                </a:solidFill>
              </a:rPr>
              <a:t>Time Dimension Handling: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Extracted Hour from Order Time for hourly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Used ISO Week Numbers for weekly trend analysis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bg1">
                    <a:lumMod val="85000"/>
                  </a:schemeClr>
                </a:solidFill>
              </a:rPr>
              <a:t>Custom date range display (01-01-2015 to 31-12-2015)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44F2D5-2DF5-A313-0DC1-9BF0B1E6F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152" y="2996521"/>
            <a:ext cx="11497095" cy="998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0910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2710</Words>
  <Application>Microsoft Office PowerPoint</Application>
  <PresentationFormat>Widescreen</PresentationFormat>
  <Paragraphs>280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Algerian</vt:lpstr>
      <vt:lpstr>Arial</vt:lpstr>
      <vt:lpstr>Calibri</vt:lpstr>
      <vt:lpstr>Calibri Light</vt:lpstr>
      <vt:lpstr>Century Gothic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melvin sujay</cp:lastModifiedBy>
  <cp:revision>66</cp:revision>
  <cp:lastPrinted>2025-10-26T18:44:30Z</cp:lastPrinted>
  <dcterms:created xsi:type="dcterms:W3CDTF">2023-06-12T11:11:52Z</dcterms:created>
  <dcterms:modified xsi:type="dcterms:W3CDTF">2025-10-26T18:44:34Z</dcterms:modified>
</cp:coreProperties>
</file>