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2" r:id="rId24"/>
    <p:sldId id="281" r:id="rId25"/>
    <p:sldId id="284" r:id="rId26"/>
    <p:sldId id="285" r:id="rId27"/>
    <p:sldId id="287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elvin\AppData\Local\Temp\wps.FA2984\Chart%20in%20Wp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Melvin\Desktop\&#26032;&#24314;%20Microsoft%20Excel%20&#24037;&#20316;&#3492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Melvin\Desktop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下载总量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'[Chart in Wps.xlsx]Sheet1'!$C$1</c:f>
              <c:strCache>
                <c:ptCount val="1"/>
                <c:pt idx="0">
                  <c:v>下载量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18957687355654"/>
                  <c:y val="0.205261600643377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15010820902098"/>
                  <c:y val="-0.25267690803183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215498408361172"/>
                  <c:y val="-0.0061088838286613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725841899484045"/>
                  <c:y val="0.18514384657569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Wps.xlsx]Sheet1'!$A$2:$A$5</c:f>
              <c:strCache>
                <c:ptCount val="4"/>
                <c:pt idx="0">
                  <c:v>淘票票</c:v>
                </c:pt>
                <c:pt idx="1">
                  <c:v>猫眼</c:v>
                </c:pt>
                <c:pt idx="2">
                  <c:v>百度糯米</c:v>
                </c:pt>
                <c:pt idx="3">
                  <c:v>格瓦拉生活</c:v>
                </c:pt>
              </c:strCache>
            </c:strRef>
          </c:cat>
          <c:val>
            <c:numRef>
              <c:f>'[Chart in Wps.xlsx]Sheet1'!$C$2:$C$5</c:f>
              <c:numCache>
                <c:formatCode>0%</c:formatCode>
                <c:ptCount val="4"/>
                <c:pt idx="0">
                  <c:v>0.191025994064892</c:v>
                </c:pt>
                <c:pt idx="1">
                  <c:v>0.436380215950577</c:v>
                </c:pt>
                <c:pt idx="2">
                  <c:v>0.237212027535553</c:v>
                </c:pt>
                <c:pt idx="3">
                  <c:v>0.13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月下载趋势变化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95069152134696"/>
          <c:y val="0.115735115431349"/>
          <c:w val="0.928707155742634"/>
          <c:h val="0.742162818955042"/>
        </c:manualLayout>
      </c:layout>
      <c:lineChart>
        <c:grouping val="standard"/>
        <c:varyColors val="0"/>
        <c:ser>
          <c:idx val="0"/>
          <c:order val="0"/>
          <c:tx>
            <c:strRef>
              <c:f>'[新建 Microsoft Excel 工作表.xlsx]Sheet1'!$A$9</c:f>
              <c:strCache>
                <c:ptCount val="1"/>
                <c:pt idx="0">
                  <c:v>猫眼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'[新建 Microsoft Excel 工作表.xlsx]Sheet1'!$C$1:$H$1</c:f>
              <c:strCache>
                <c:ptCount val="6"/>
                <c:pt idx="0">
                  <c:v>10月</c:v>
                </c:pt>
                <c:pt idx="1">
                  <c:v>11月</c:v>
                </c:pt>
                <c:pt idx="2">
                  <c:v>12月</c:v>
                </c:pt>
                <c:pt idx="3">
                  <c:v>1月</c:v>
                </c:pt>
                <c:pt idx="4">
                  <c:v>2月</c:v>
                </c:pt>
                <c:pt idx="5">
                  <c:v>3月</c:v>
                </c:pt>
              </c:strCache>
            </c:strRef>
          </c:cat>
          <c:val>
            <c:numRef>
              <c:f>'[新建 Microsoft Excel 工作表.xlsx]Sheet1'!$B$9:$G$9</c:f>
              <c:numCache>
                <c:formatCode>General</c:formatCode>
                <c:ptCount val="6"/>
                <c:pt idx="0">
                  <c:v>2996822</c:v>
                </c:pt>
                <c:pt idx="1">
                  <c:v>1640905</c:v>
                </c:pt>
                <c:pt idx="2">
                  <c:v>1395915</c:v>
                </c:pt>
                <c:pt idx="3">
                  <c:v>2890987</c:v>
                </c:pt>
                <c:pt idx="4">
                  <c:v>860799</c:v>
                </c:pt>
                <c:pt idx="5">
                  <c:v>1402943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'[新建 Microsoft Excel 工作表.xlsx]Sheet1'!$A$10</c:f>
              <c:strCache>
                <c:ptCount val="1"/>
                <c:pt idx="0">
                  <c:v>淘票票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'[新建 Microsoft Excel 工作表.xlsx]Sheet1'!$C$1:$H$1</c:f>
              <c:strCache>
                <c:ptCount val="6"/>
                <c:pt idx="0">
                  <c:v>10月</c:v>
                </c:pt>
                <c:pt idx="1">
                  <c:v>11月</c:v>
                </c:pt>
                <c:pt idx="2">
                  <c:v>12月</c:v>
                </c:pt>
                <c:pt idx="3">
                  <c:v>1月</c:v>
                </c:pt>
                <c:pt idx="4">
                  <c:v>2月</c:v>
                </c:pt>
                <c:pt idx="5">
                  <c:v>3月</c:v>
                </c:pt>
              </c:strCache>
            </c:strRef>
          </c:cat>
          <c:val>
            <c:numRef>
              <c:f>'[新建 Microsoft Excel 工作表.xlsx]Sheet1'!$B$10:$G$10</c:f>
              <c:numCache>
                <c:formatCode>General</c:formatCode>
                <c:ptCount val="6"/>
                <c:pt idx="0">
                  <c:v>2163975</c:v>
                </c:pt>
                <c:pt idx="1">
                  <c:v>2228764</c:v>
                </c:pt>
                <c:pt idx="2">
                  <c:v>1000775</c:v>
                </c:pt>
                <c:pt idx="3">
                  <c:v>1878872</c:v>
                </c:pt>
                <c:pt idx="4">
                  <c:v>1719094</c:v>
                </c:pt>
                <c:pt idx="5">
                  <c:v>4698821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'[新建 Microsoft Excel 工作表.xlsx]Sheet1'!$A$11</c:f>
              <c:strCache>
                <c:ptCount val="1"/>
                <c:pt idx="0">
                  <c:v>糯米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'[新建 Microsoft Excel 工作表.xlsx]Sheet1'!$C$1:$H$1</c:f>
              <c:strCache>
                <c:ptCount val="6"/>
                <c:pt idx="0">
                  <c:v>10月</c:v>
                </c:pt>
                <c:pt idx="1">
                  <c:v>11月</c:v>
                </c:pt>
                <c:pt idx="2">
                  <c:v>12月</c:v>
                </c:pt>
                <c:pt idx="3">
                  <c:v>1月</c:v>
                </c:pt>
                <c:pt idx="4">
                  <c:v>2月</c:v>
                </c:pt>
                <c:pt idx="5">
                  <c:v>3月</c:v>
                </c:pt>
              </c:strCache>
            </c:strRef>
          </c:cat>
          <c:val>
            <c:numRef>
              <c:f>'[新建 Microsoft Excel 工作表.xlsx]Sheet1'!$B$11:$G$11</c:f>
              <c:numCache>
                <c:formatCode>General</c:formatCode>
                <c:ptCount val="6"/>
                <c:pt idx="0">
                  <c:v>2390361</c:v>
                </c:pt>
                <c:pt idx="1">
                  <c:v>2277367</c:v>
                </c:pt>
                <c:pt idx="2">
                  <c:v>432822</c:v>
                </c:pt>
                <c:pt idx="3">
                  <c:v>2575673</c:v>
                </c:pt>
                <c:pt idx="4">
                  <c:v>396392</c:v>
                </c:pt>
                <c:pt idx="5">
                  <c:v>1004729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'[新建 Microsoft Excel 工作表.xlsx]Sheet1'!$A$12</c:f>
              <c:strCache>
                <c:ptCount val="1"/>
                <c:pt idx="0">
                  <c:v>格瓦拉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'[新建 Microsoft Excel 工作表.xlsx]Sheet1'!$C$1:$H$1</c:f>
              <c:strCache>
                <c:ptCount val="6"/>
                <c:pt idx="0">
                  <c:v>10月</c:v>
                </c:pt>
                <c:pt idx="1">
                  <c:v>11月</c:v>
                </c:pt>
                <c:pt idx="2">
                  <c:v>12月</c:v>
                </c:pt>
                <c:pt idx="3">
                  <c:v>1月</c:v>
                </c:pt>
                <c:pt idx="4">
                  <c:v>2月</c:v>
                </c:pt>
                <c:pt idx="5">
                  <c:v>3月</c:v>
                </c:pt>
              </c:strCache>
            </c:strRef>
          </c:cat>
          <c:val>
            <c:numRef>
              <c:f>'[新建 Microsoft Excel 工作表.xlsx]Sheet1'!$B$12:$G$12</c:f>
              <c:numCache>
                <c:formatCode>General</c:formatCode>
                <c:ptCount val="6"/>
                <c:pt idx="0">
                  <c:v>1497864</c:v>
                </c:pt>
                <c:pt idx="1">
                  <c:v>316636</c:v>
                </c:pt>
                <c:pt idx="2">
                  <c:v>539589</c:v>
                </c:pt>
                <c:pt idx="3">
                  <c:v>757666</c:v>
                </c:pt>
                <c:pt idx="4">
                  <c:v>1154663</c:v>
                </c:pt>
                <c:pt idx="5">
                  <c:v>137874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58744065"/>
        <c:axId val="188256352"/>
      </c:lineChart>
      <c:catAx>
        <c:axId val="15874406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256352"/>
        <c:crosses val="autoZero"/>
        <c:auto val="1"/>
        <c:lblAlgn val="ctr"/>
        <c:lblOffset val="100"/>
        <c:noMultiLvlLbl val="0"/>
      </c:catAx>
      <c:valAx>
        <c:axId val="18825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874406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用户构成比例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'[新建 Microsoft Excel 工作表.xlsx]Sheet1'!$B$35</c:f>
              <c:strCache>
                <c:ptCount val="1"/>
                <c:pt idx="0">
                  <c:v>核心用户</c:v>
                </c:pt>
              </c:strCache>
            </c:strRef>
          </c:tx>
          <c:spPr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'[新建 Microsoft Excel 工作表.xlsx]Sheet1'!$A$36:$A$39</c:f>
              <c:strCache>
                <c:ptCount val="4"/>
                <c:pt idx="0">
                  <c:v>猫眼</c:v>
                </c:pt>
                <c:pt idx="1">
                  <c:v>淘票票</c:v>
                </c:pt>
                <c:pt idx="2">
                  <c:v>糯米</c:v>
                </c:pt>
                <c:pt idx="3">
                  <c:v>格瓦拉</c:v>
                </c:pt>
              </c:strCache>
            </c:strRef>
          </c:cat>
          <c:val>
            <c:numRef>
              <c:f>'[新建 Microsoft Excel 工作表.xlsx]Sheet1'!$B$36:$B$39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'[新建 Microsoft Excel 工作表.xlsx]Sheet1'!$C$35</c:f>
              <c:strCache>
                <c:ptCount val="1"/>
                <c:pt idx="0">
                  <c:v>主流用户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'[新建 Microsoft Excel 工作表.xlsx]Sheet1'!$A$36:$A$39</c:f>
              <c:strCache>
                <c:ptCount val="4"/>
                <c:pt idx="0">
                  <c:v>猫眼</c:v>
                </c:pt>
                <c:pt idx="1">
                  <c:v>淘票票</c:v>
                </c:pt>
                <c:pt idx="2">
                  <c:v>糯米</c:v>
                </c:pt>
                <c:pt idx="3">
                  <c:v>格瓦拉</c:v>
                </c:pt>
              </c:strCache>
            </c:strRef>
          </c:cat>
          <c:val>
            <c:numRef>
              <c:f>'[新建 Microsoft Excel 工作表.xlsx]Sheet1'!$C$36:$C$39</c:f>
              <c:numCache>
                <c:formatCode>General</c:formatCode>
                <c:ptCount val="4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</c:ser>
        <c:ser>
          <c:idx val="2"/>
          <c:order val="2"/>
          <c:tx>
            <c:strRef>
              <c:f>'[新建 Microsoft Excel 工作表.xlsx]Sheet1'!$D$35</c:f>
              <c:strCache>
                <c:ptCount val="1"/>
                <c:pt idx="0">
                  <c:v>偶尔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elete val="1"/>
          </c:dLbls>
          <c:cat>
            <c:strRef>
              <c:f>'[新建 Microsoft Excel 工作表.xlsx]Sheet1'!$A$36:$A$39</c:f>
              <c:strCache>
                <c:ptCount val="4"/>
                <c:pt idx="0">
                  <c:v>猫眼</c:v>
                </c:pt>
                <c:pt idx="1">
                  <c:v>淘票票</c:v>
                </c:pt>
                <c:pt idx="2">
                  <c:v>糯米</c:v>
                </c:pt>
                <c:pt idx="3">
                  <c:v>格瓦拉</c:v>
                </c:pt>
              </c:strCache>
            </c:strRef>
          </c:cat>
          <c:val>
            <c:numRef>
              <c:f>'[新建 Microsoft Excel 工作表.xlsx]Sheet1'!$D$36:$D$39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128755"/>
        <c:axId val="968564851"/>
      </c:barChart>
      <c:catAx>
        <c:axId val="1591287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8564851"/>
        <c:crosses val="autoZero"/>
        <c:auto val="1"/>
        <c:lblAlgn val="ctr"/>
        <c:lblOffset val="100"/>
        <c:noMultiLvlLbl val="0"/>
      </c:catAx>
      <c:valAx>
        <c:axId val="9685648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91287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316611959469102"/>
          <c:y val="0.933191690273843"/>
          <c:w val="0.371628371628372"/>
          <c:h val="0.052644003777148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/>
          <p:nvPr>
            <p:custDataLst>
              <p:tags r:id="rId2"/>
            </p:custDataLst>
          </p:nvPr>
        </p:nvGrpSpPr>
        <p:grpSpPr bwMode="auto">
          <a:xfrm rot="10800000">
            <a:off x="-13881" y="-27384"/>
            <a:ext cx="4669721" cy="3400797"/>
            <a:chOff x="0" y="0"/>
            <a:chExt cx="5942" cy="4337"/>
          </a:xfrm>
        </p:grpSpPr>
        <p:sp>
          <p:nvSpPr>
            <p:cNvPr id="12" name="AutoShape 5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AutoShape 6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4" name="AutoShape 7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8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9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10" descr="#wm#_43_31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  <p:sp>
        <p:nvSpPr>
          <p:cNvPr id="18" name="直角三角形 17"/>
          <p:cNvSpPr/>
          <p:nvPr/>
        </p:nvSpPr>
        <p:spPr bwMode="auto">
          <a:xfrm rot="10800000">
            <a:off x="10665800" y="2761061"/>
            <a:ext cx="1514367" cy="1561082"/>
          </a:xfrm>
          <a:prstGeom prst="rt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10482162" y="3862887"/>
            <a:ext cx="2203655" cy="1101829"/>
          </a:xfrm>
          <a:prstGeom prst="triangle">
            <a:avLst/>
          </a:prstGeom>
          <a:solidFill>
            <a:srgbClr val="8EE5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等腰三角形 19"/>
          <p:cNvSpPr/>
          <p:nvPr/>
        </p:nvSpPr>
        <p:spPr bwMode="auto">
          <a:xfrm>
            <a:off x="9931248" y="5699270"/>
            <a:ext cx="2203656" cy="1158730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流程图: 合并 20"/>
          <p:cNvSpPr/>
          <p:nvPr/>
        </p:nvSpPr>
        <p:spPr bwMode="auto">
          <a:xfrm>
            <a:off x="8737600" y="5699270"/>
            <a:ext cx="2111838" cy="1066373"/>
          </a:xfrm>
          <a:prstGeom prst="flowChartMerge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" name="流程图: 摘录 21"/>
          <p:cNvSpPr/>
          <p:nvPr/>
        </p:nvSpPr>
        <p:spPr bwMode="auto">
          <a:xfrm rot="16200000">
            <a:off x="10568432" y="5153901"/>
            <a:ext cx="2168203" cy="1055275"/>
          </a:xfrm>
          <a:prstGeom prst="flowChartExtract">
            <a:avLst/>
          </a:prstGeom>
          <a:solidFill>
            <a:srgbClr val="94DE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83268" y="2852738"/>
            <a:ext cx="8879417" cy="792162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83268" y="3644901"/>
            <a:ext cx="8879417" cy="618441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rgbClr val="7BC489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编辑副标题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911424" y="1268760"/>
            <a:ext cx="10886876" cy="471929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1269999"/>
            <a:ext cx="9984532" cy="7236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2277304"/>
            <a:ext cx="10368000" cy="38880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12602" y="2599505"/>
            <a:ext cx="4307349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2345" y="2599505"/>
            <a:ext cx="4307349" cy="32364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9" name="Group 3" descr="#wm#_43_21_*Z"/>
          <p:cNvGrpSpPr/>
          <p:nvPr/>
        </p:nvGrpSpPr>
        <p:grpSpPr bwMode="auto">
          <a:xfrm>
            <a:off x="1200153" y="977901"/>
            <a:ext cx="1655488" cy="1152525"/>
            <a:chOff x="0" y="0"/>
            <a:chExt cx="2436" cy="1814"/>
          </a:xfrm>
        </p:grpSpPr>
        <p:sp>
          <p:nvSpPr>
            <p:cNvPr id="10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  <a:endParaRPr lang="en-US" altLang="zh-CN" sz="4000">
                <a:solidFill>
                  <a:srgbClr val="0E9651"/>
                </a:solidFill>
              </a:endParaRPr>
            </a:p>
          </p:txBody>
        </p:sp>
        <p:sp>
          <p:nvSpPr>
            <p:cNvPr id="11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31504" y="1196752"/>
            <a:ext cx="10081683" cy="7207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67" y="908720"/>
            <a:ext cx="10060451" cy="7819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83265" y="2636912"/>
            <a:ext cx="8880000" cy="1004512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Group 4"/>
          <p:cNvGrpSpPr/>
          <p:nvPr>
            <p:custDataLst>
              <p:tags r:id="rId2"/>
            </p:custDataLst>
          </p:nvPr>
        </p:nvGrpSpPr>
        <p:grpSpPr bwMode="auto">
          <a:xfrm>
            <a:off x="7546959" y="3429000"/>
            <a:ext cx="4669721" cy="3400797"/>
            <a:chOff x="0" y="0"/>
            <a:chExt cx="5942" cy="4337"/>
          </a:xfrm>
        </p:grpSpPr>
        <p:sp>
          <p:nvSpPr>
            <p:cNvPr id="14" name="AutoShape 5" descr="#wm#_43_31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6200000">
              <a:off x="3884" y="659"/>
              <a:ext cx="2718" cy="1359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5" name="AutoShape 6" descr="#wm#_43_31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10800000">
              <a:off x="0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6" name="AutoShape 7" descr="#wm#_43_31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1564" y="1485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AutoShape 8" descr="#wm#_43_31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94DE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8" name="AutoShape 9" descr="#wm#_43_31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6" y="1482"/>
              <a:ext cx="2718" cy="1360"/>
            </a:xfrm>
            <a:prstGeom prst="triangle">
              <a:avLst>
                <a:gd name="adj" fmla="val 50000"/>
              </a:avLst>
            </a:prstGeom>
            <a:solidFill>
              <a:srgbClr val="8EE5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9" name="AutoShape 10" descr="#wm#_43_31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3166" y="2977"/>
              <a:ext cx="2719" cy="1360"/>
            </a:xfrm>
            <a:prstGeom prst="triangle">
              <a:avLst>
                <a:gd name="adj" fmla="val 50000"/>
              </a:avLst>
            </a:prstGeom>
            <a:solidFill>
              <a:srgbClr val="EBF0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661" y="2662480"/>
            <a:ext cx="6038400" cy="328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56107" y="2673856"/>
            <a:ext cx="3844800" cy="3312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8" name="Group 3" descr="#wm#_43_21_*Z"/>
          <p:cNvGrpSpPr/>
          <p:nvPr/>
        </p:nvGrpSpPr>
        <p:grpSpPr bwMode="auto">
          <a:xfrm>
            <a:off x="1271464" y="977901"/>
            <a:ext cx="1702289" cy="1152525"/>
            <a:chOff x="0" y="0"/>
            <a:chExt cx="2436" cy="1814"/>
          </a:xfrm>
        </p:grpSpPr>
        <p:sp>
          <p:nvSpPr>
            <p:cNvPr id="9" name="Rectangle 4" descr="#wm#_43_21_*Z"/>
            <p:cNvSpPr>
              <a:spLocks noChangeArrowheads="1"/>
            </p:cNvSpPr>
            <p:nvPr/>
          </p:nvSpPr>
          <p:spPr bwMode="auto">
            <a:xfrm>
              <a:off x="0" y="0"/>
              <a:ext cx="1814" cy="1814"/>
            </a:xfrm>
            <a:prstGeom prst="rect">
              <a:avLst/>
            </a:prstGeom>
            <a:noFill/>
            <a:ln w="6350" cap="flat" cmpd="sng">
              <a:solidFill>
                <a:srgbClr val="0E965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r>
                <a:rPr lang="en-US" altLang="zh-CN" sz="4000">
                  <a:solidFill>
                    <a:srgbClr val="0E9651"/>
                  </a:solidFill>
                </a:rPr>
                <a:t> </a:t>
              </a:r>
              <a:endParaRPr lang="en-US" altLang="zh-CN" sz="4000">
                <a:solidFill>
                  <a:srgbClr val="0E9651"/>
                </a:solidFill>
              </a:endParaRPr>
            </a:p>
          </p:txBody>
        </p:sp>
        <p:sp>
          <p:nvSpPr>
            <p:cNvPr id="10" name="Rectangle 5" descr="#wm#_43_21_*Z"/>
            <p:cNvSpPr>
              <a:spLocks noChangeArrowheads="1"/>
            </p:cNvSpPr>
            <p:nvPr/>
          </p:nvSpPr>
          <p:spPr bwMode="auto">
            <a:xfrm>
              <a:off x="1304" y="340"/>
              <a:ext cx="1133" cy="1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en-US" sz="2800">
                <a:solidFill>
                  <a:srgbClr val="0E965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1269" y="1193232"/>
            <a:ext cx="8059200" cy="72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4517" y="1270001"/>
            <a:ext cx="2743200" cy="5389563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4917" y="1270001"/>
            <a:ext cx="8026400" cy="53895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554100"/>
            <a:ext cx="2844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554100"/>
            <a:ext cx="3860800" cy="2592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554100"/>
            <a:ext cx="2844800" cy="259277"/>
          </a:xfrm>
        </p:spPr>
        <p:txBody>
          <a:bodyPr/>
          <a:lstStyle/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23486" y="1196107"/>
            <a:ext cx="854621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2133602"/>
            <a:ext cx="10960100" cy="403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单击此处编辑母版文本样式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zh-CN" dirty="0" smtClean="0">
                <a:sym typeface="Arial" panose="020B0604020202020204" pitchFamily="34" charset="0"/>
              </a:rPr>
              <a:t>第二级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2"/>
            <a:r>
              <a:rPr lang="zh-CN" altLang="zh-CN" dirty="0" smtClean="0">
                <a:sym typeface="Arial" panose="020B0604020202020204" pitchFamily="34" charset="0"/>
              </a:rPr>
              <a:t>第三级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3"/>
            <a:r>
              <a:rPr lang="zh-CN" altLang="zh-CN" dirty="0" smtClean="0">
                <a:sym typeface="Arial" panose="020B0604020202020204" pitchFamily="34" charset="0"/>
              </a:rPr>
              <a:t>第四级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lvl="4"/>
            <a:r>
              <a:rPr lang="zh-CN" altLang="zh-CN" dirty="0" smtClean="0">
                <a:sym typeface="Arial" panose="020B0604020202020204" pitchFamily="34" charset="0"/>
              </a:rPr>
              <a:t>第五级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328"/>
            <a:ext cx="3860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328"/>
            <a:ext cx="2844800" cy="40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</a:lstStyle>
          <a:p>
            <a:fld id="{42DC46DD-F88D-48BD-91A1-8675D8F8656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等腰三角形 4"/>
          <p:cNvSpPr/>
          <p:nvPr/>
        </p:nvSpPr>
        <p:spPr>
          <a:xfrm rot="5400000">
            <a:off x="-431800" y="483870"/>
            <a:ext cx="1725930" cy="864235"/>
          </a:xfrm>
          <a:prstGeom prst="triangle">
            <a:avLst>
              <a:gd name="adj" fmla="val 50000"/>
            </a:avLst>
          </a:prstGeom>
          <a:solidFill>
            <a:srgbClr val="94DE94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等腰三角形 5"/>
          <p:cNvSpPr/>
          <p:nvPr/>
        </p:nvSpPr>
        <p:spPr>
          <a:xfrm rot="10800000">
            <a:off x="10795" y="-127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8EE5C7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等腰三角形 6"/>
          <p:cNvSpPr/>
          <p:nvPr/>
        </p:nvSpPr>
        <p:spPr>
          <a:xfrm>
            <a:off x="961390" y="31750"/>
            <a:ext cx="1727200" cy="863600"/>
          </a:xfrm>
          <a:prstGeom prst="triangle">
            <a:avLst>
              <a:gd name="adj" fmla="val 50000"/>
            </a:avLst>
          </a:prstGeom>
          <a:solidFill>
            <a:srgbClr val="EBF092"/>
          </a:solidFill>
          <a:ln w="9525">
            <a:noFill/>
            <a:miter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E9651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E965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15875" indent="-15875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 vert="horz" wrap="square" lIns="90170" tIns="46990" rIns="90170" bIns="46990" numCol="1" anchor="ctr" anchorCtr="0" compatLnSpc="1">
            <a:normAutofit/>
          </a:bodyPr>
          <a:p>
            <a:r>
              <a:rPr lang="zh-CN" altLang="en-US" dirty="0" smtClean="0">
                <a:latin typeface="+mj-lt"/>
              </a:rPr>
              <a:t>电影</a:t>
            </a:r>
            <a:r>
              <a:rPr lang="en-US" altLang="zh-CN" dirty="0" smtClean="0">
                <a:latin typeface="+mj-lt"/>
              </a:rPr>
              <a:t>APP</a:t>
            </a:r>
            <a:r>
              <a:rPr lang="zh-CN" altLang="en-US" dirty="0" smtClean="0">
                <a:latin typeface="+mj-lt"/>
              </a:rPr>
              <a:t>竞品调研分析文档</a:t>
            </a:r>
            <a:endParaRPr lang="zh-CN" altLang="en-US" dirty="0" smtClean="0">
              <a:latin typeface="+mj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2.2竞品用户调研分析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911860" y="2391410"/>
            <a:ext cx="10368280" cy="2454275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rgbClr val="00B0F0"/>
                </a:solidFill>
              </a:rPr>
              <a:t>通过了解竞品核心用户，熟悉竞品最忠诚的用户群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通过了解</a:t>
            </a:r>
            <a:r>
              <a:rPr lang="zh-CN" altLang="en-US"/>
              <a:t>竞品主流用户，熟悉竞品占比最大的主流的用户群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通过了解</a:t>
            </a:r>
            <a:r>
              <a:rPr lang="zh-CN" altLang="en-US"/>
              <a:t>竞品用户构成，熟悉竞品各类用户群的占比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99160" y="1262380"/>
          <a:ext cx="1006983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/>
                <a:gridCol w="2517775"/>
                <a:gridCol w="2516505"/>
                <a:gridCol w="251777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淘票票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猫眼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糯米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格瓦拉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</a:tr>
              <a:tr h="35312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核心用户：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办理影城卡的用户。此类用户愿意花钱办会员卡，说明对平台比较认可，一般不轻易更换平台购票；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已是平台最高等级用户。此类用户已经习惯于此平台，会员用户也会有相关的特权。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核心用户：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办理影城卡的用户。此类用户愿意花钱办会员卡，说明对平台比较认可，</a:t>
                      </a:r>
                      <a:r>
                        <a:rPr lang="zh-CN" altLang="en-US" sz="1800">
                          <a:sym typeface="+mn-ea"/>
                        </a:rPr>
                        <a:t>一般不轻易更换平台购票；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核心用户：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办理影城卡的用户。此类用户愿意花钱办会员卡，</a:t>
                      </a:r>
                      <a:r>
                        <a:rPr lang="zh-CN" altLang="en-US" sz="1800">
                          <a:sym typeface="+mn-ea"/>
                        </a:rPr>
                        <a:t>说明对平台比较认可，</a:t>
                      </a:r>
                      <a:r>
                        <a:rPr lang="zh-CN" altLang="en-US" sz="1800">
                          <a:sym typeface="+mn-ea"/>
                        </a:rPr>
                        <a:t>一般不轻易更换平台购票；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核心用户：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文艺型，对电影属于欣赏型用户；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99160" y="5455285"/>
            <a:ext cx="100704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</a:t>
            </a:r>
            <a:r>
              <a:rPr lang="zh-CN" altLang="en-US"/>
              <a:t>可以看出，每个平台都开始与影城合作，办理会员卡，让用户黏性更高，忠诚度更高。每个平台的</a:t>
            </a:r>
            <a:r>
              <a:rPr lang="zh-CN" altLang="en-US">
                <a:sym typeface="+mn-ea"/>
              </a:rPr>
              <a:t>核心用户差异性较小。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2.2竞品用户调研分析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911860" y="2391410"/>
            <a:ext cx="10368280" cy="2454275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</a:rPr>
              <a:t>通过了解竞品核心用户，熟悉竞品最忠诚的用户群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  <a:sym typeface="+mn-ea"/>
              </a:rPr>
              <a:t>通过了解</a:t>
            </a:r>
            <a:r>
              <a:rPr lang="zh-CN" altLang="en-US">
                <a:solidFill>
                  <a:srgbClr val="00B0F0"/>
                </a:solidFill>
              </a:rPr>
              <a:t>竞品主流用户，熟悉竞品占比最大的主流的用户群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通过了解</a:t>
            </a:r>
            <a:r>
              <a:rPr lang="zh-CN" altLang="en-US"/>
              <a:t>竞品用户构成，熟悉竞品各类用户群的占比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78840" y="896620"/>
          <a:ext cx="10433685" cy="482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215"/>
                <a:gridCol w="2609215"/>
                <a:gridCol w="2606040"/>
                <a:gridCol w="2609215"/>
              </a:tblGrid>
              <a:tr h="615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淘票票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猫眼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糯米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格瓦拉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</a:tr>
              <a:tr h="41541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主流用户：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阿里平台引流的用户。此类用户受到阿里系影响，自然而然就会成为主流用户；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更愿意低价购票的用户。此类用户可能会比较平台，然后购票。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线上购票方便，可把控时间座位。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主流</a:t>
                      </a:r>
                      <a:r>
                        <a:rPr lang="zh-CN" altLang="en-US" sz="1800">
                          <a:sym typeface="+mn-ea"/>
                        </a:rPr>
                        <a:t>用户：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美团</a:t>
                      </a:r>
                      <a:r>
                        <a:rPr lang="zh-CN" altLang="en-US" sz="1800">
                          <a:sym typeface="+mn-ea"/>
                        </a:rPr>
                        <a:t>平台引流的用户。此类用户受到美团系影响，自然而然就会成为主流用户；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吃喝玩乐一条龙用户。此类用户会在聚餐时间段，把票购买好。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</a:t>
                      </a:r>
                      <a:r>
                        <a:rPr lang="zh-CN" altLang="en-US" sz="1800">
                          <a:sym typeface="+mn-ea"/>
                        </a:rPr>
                        <a:t>更愿意低价购票的用户。此类用户可能会比较平台，然后购票。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4.</a:t>
                      </a:r>
                      <a:r>
                        <a:rPr lang="zh-CN" altLang="en-US" sz="1800">
                          <a:sym typeface="+mn-ea"/>
                        </a:rPr>
                        <a:t>线上购票方便，可把控时间座位。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主流</a:t>
                      </a:r>
                      <a:r>
                        <a:rPr lang="zh-CN" altLang="en-US" sz="1800">
                          <a:sym typeface="+mn-ea"/>
                        </a:rPr>
                        <a:t>用户：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百度</a:t>
                      </a:r>
                      <a:r>
                        <a:rPr lang="zh-CN" altLang="en-US" sz="1800">
                          <a:sym typeface="+mn-ea"/>
                        </a:rPr>
                        <a:t>平台引流的用户。此类用户受到百度系影响，自然而然就会成为主流用户；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吃喝玩乐一条龙用户。此类用户会在聚餐时间段，把票购买好。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</a:t>
                      </a:r>
                      <a:r>
                        <a:rPr lang="zh-CN" altLang="en-US" sz="1800">
                          <a:sym typeface="+mn-ea"/>
                        </a:rPr>
                        <a:t>线上购票方便，可把控时间座位。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主流</a:t>
                      </a:r>
                      <a:r>
                        <a:rPr lang="zh-CN" altLang="en-US" sz="1800">
                          <a:sym typeface="+mn-ea"/>
                        </a:rPr>
                        <a:t>用户：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一直使用格瓦拉购票用户。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线上购票方便，可把控时间座位。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4015" y="5851525"/>
            <a:ext cx="109391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</a:t>
            </a:r>
            <a:r>
              <a:rPr lang="zh-CN" altLang="en-US"/>
              <a:t>从各大应用市场的评论观察得到，所有购票</a:t>
            </a:r>
            <a:r>
              <a:rPr lang="en-US" altLang="zh-CN"/>
              <a:t>APP</a:t>
            </a:r>
            <a:r>
              <a:rPr lang="zh-CN" altLang="en-US"/>
              <a:t>反馈最多的有两点，分别为：优惠、方便，这也是主流用户最喜欢的两点。也是基于这两点，淘票票现在的用户一直突飞猛增，抢占了猫眼很多用户，用户评论也基本呈</a:t>
            </a:r>
            <a:r>
              <a:rPr lang="en-US" altLang="zh-CN"/>
              <a:t>5</a:t>
            </a:r>
            <a:r>
              <a:rPr lang="zh-CN" altLang="en-US"/>
              <a:t>星好评。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2.2竞品用户调研分析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911860" y="2391410"/>
            <a:ext cx="10368280" cy="2454275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</a:rPr>
              <a:t>通过了解竞品核心用户，熟悉竞品最忠诚的用户群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通过了解</a:t>
            </a:r>
            <a:r>
              <a:rPr lang="zh-CN" altLang="en-US">
                <a:solidFill>
                  <a:schemeClr val="tx1"/>
                </a:solidFill>
              </a:rPr>
              <a:t>竞品主流用户，熟悉竞品占比最大的主流的用户群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  <a:sym typeface="+mn-ea"/>
              </a:rPr>
              <a:t>通过了解</a:t>
            </a:r>
            <a:r>
              <a:rPr lang="zh-CN" altLang="en-US">
                <a:solidFill>
                  <a:srgbClr val="00B0F0"/>
                </a:solidFill>
              </a:rPr>
              <a:t>竞品用户构成，熟悉竞品各类用户群的占比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图表 10"/>
          <p:cNvGraphicFramePr/>
          <p:nvPr/>
        </p:nvGraphicFramePr>
        <p:xfrm>
          <a:off x="31115" y="1081405"/>
          <a:ext cx="8898890" cy="537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295130" y="1675765"/>
            <a:ext cx="280416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竞品的主流用户也就是自己以后</a:t>
            </a:r>
            <a:r>
              <a:rPr lang="en-US" altLang="zh-CN"/>
              <a:t>APP</a:t>
            </a:r>
            <a:r>
              <a:rPr lang="zh-CN" altLang="en-US"/>
              <a:t>所需要抢占的用户，所以分析主流用户相关信息，以及了解他们的需求，自己的</a:t>
            </a:r>
            <a:r>
              <a:rPr lang="en-US" altLang="zh-CN"/>
              <a:t>APP</a:t>
            </a:r>
            <a:r>
              <a:rPr lang="zh-CN" altLang="en-US"/>
              <a:t>才有机会去获取这些用户。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核心用户最难攻克，所以需先放弃。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非主流用户，那就等到</a:t>
            </a:r>
            <a:r>
              <a:rPr lang="en-US" altLang="zh-CN"/>
              <a:t>APP</a:t>
            </a:r>
            <a:r>
              <a:rPr lang="zh-CN" altLang="en-US"/>
              <a:t>成熟之后，再慢慢通过其他引导性方式获取。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</a:rPr>
              <a:t>2.3竞品功能调研分析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911860" y="2391410"/>
            <a:ext cx="10368280" cy="245427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00B0F0"/>
                </a:solidFill>
              </a:rPr>
              <a:t>竞品核心功能，分析竞品在产品上的核心竞争力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竞品主要功能，分析竞品的主要功能特点、详细数据情况、用户评价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竞品功能发展走向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99160" y="1262380"/>
          <a:ext cx="10069830" cy="332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/>
                <a:gridCol w="2517775"/>
                <a:gridCol w="2516505"/>
                <a:gridCol w="25177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淘票票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猫眼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糯米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格瓦拉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</a:tr>
              <a:tr h="295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核心功能：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/>
                        <a:t>1.</a:t>
                      </a:r>
                      <a:r>
                        <a:rPr lang="zh-CN" altLang="en-US"/>
                        <a:t>购票；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内容资讯</a:t>
                      </a:r>
                      <a:r>
                        <a:rPr lang="zh-CN" altLang="en-US"/>
                        <a:t>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演出。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核心功能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购票；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内容资讯。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核心功能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购票；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演出；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饭圈。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核心功能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1.</a:t>
                      </a:r>
                      <a:r>
                        <a:rPr lang="zh-CN" altLang="en-US" sz="1800">
                          <a:sym typeface="+mn-ea"/>
                        </a:rPr>
                        <a:t>购票；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</a:t>
                      </a:r>
                      <a:r>
                        <a:rPr lang="zh-CN" altLang="en-US" sz="1800">
                          <a:sym typeface="+mn-ea"/>
                        </a:rPr>
                        <a:t>内容资讯；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</a:t>
                      </a:r>
                      <a:r>
                        <a:rPr lang="zh-CN" altLang="en-US" sz="1800">
                          <a:sym typeface="+mn-ea"/>
                        </a:rPr>
                        <a:t>演出；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9160" y="4937125"/>
            <a:ext cx="100691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各大平台</a:t>
            </a:r>
            <a:r>
              <a:rPr lang="zh-CN"/>
              <a:t>核心功能同质化比较严重，只有糯米尝试加入新功能</a:t>
            </a:r>
            <a:r>
              <a:rPr lang="en-US" altLang="zh-CN"/>
              <a:t>‘</a:t>
            </a:r>
            <a:r>
              <a:rPr lang="zh-CN" altLang="en-US"/>
              <a:t>饭圈</a:t>
            </a:r>
            <a:r>
              <a:rPr lang="en-US" altLang="zh-CN"/>
              <a:t>’</a:t>
            </a:r>
            <a:r>
              <a:rPr lang="zh-CN" altLang="en-US"/>
              <a:t>，但从目前看来，效果不是特别明显。</a:t>
            </a:r>
            <a:endParaRPr lang="zh-CN" altLang="en-US"/>
          </a:p>
          <a:p>
            <a:r>
              <a:rPr lang="zh-CN" altLang="en-US"/>
              <a:t>       而演出功能</a:t>
            </a:r>
            <a:r>
              <a:rPr lang="zh-CN"/>
              <a:t>是否应该放在最底部的</a:t>
            </a:r>
            <a:r>
              <a:rPr lang="en-US" altLang="zh-CN"/>
              <a:t>Tab</a:t>
            </a:r>
            <a:r>
              <a:rPr lang="zh-CN" altLang="en-US"/>
              <a:t>导航栏里，应该以统计用户购票数据证明。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</a:rPr>
              <a:t>2.3竞品功能调研分析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911860" y="2391410"/>
            <a:ext cx="10368280" cy="2454275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</a:rPr>
              <a:t>竞品核心功能，分析竞品在产品上的核心竞争力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竞品主要功能，分析竞品的主要功能特点、详细数据情况、用户评价</a:t>
            </a:r>
            <a:endParaRPr lang="zh-CN" altLang="en-US">
              <a:solidFill>
                <a:srgbClr val="00B0F0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竞品功能发展走向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47625" y="834390"/>
          <a:ext cx="937133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692150"/>
                <a:gridCol w="696595"/>
                <a:gridCol w="937895"/>
                <a:gridCol w="935990"/>
                <a:gridCol w="937895"/>
                <a:gridCol w="935990"/>
                <a:gridCol w="937260"/>
                <a:gridCol w="938530"/>
                <a:gridCol w="936625"/>
              </a:tblGrid>
              <a:tr h="1196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主要功能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实时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票房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会员福利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影城卡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退票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商城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话题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直播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推荐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座位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支付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</a:tr>
              <a:tr h="1202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淘票票</a:t>
                      </a:r>
                      <a:endParaRPr lang="zh-C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</a:t>
                      </a:r>
                      <a:r>
                        <a:rPr lang="zh-CN" altLang="en-US"/>
                        <a:t>支付宝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96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猫眼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支付宝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微信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银行卡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0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糯米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百度钱包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96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格瓦拉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gradFill>
                      <a:gsLst>
                        <a:gs pos="0">
                          <a:srgbClr val="14CD68">
                            <a:alpha val="49000"/>
                          </a:srgbClr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√ </a:t>
                      </a:r>
                      <a:endParaRPr lang="zh-CN" altLang="en-US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支付宝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微信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银行卡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39065" y="925830"/>
            <a:ext cx="137160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9752330" y="1096645"/>
            <a:ext cx="205740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淘票票与猫眼的会员福利一直受到用户好评，但最近猫眼取消了一些会员福利，导致用户集体给差评。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52330" y="3189605"/>
            <a:ext cx="20574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退票功能最好的还是猫眼，虽然需收手续费，但至少比浪费电影票好。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752330" y="4855845"/>
            <a:ext cx="20574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支付方式，我觉得各平台不应该固步自封，可以多容纳其他支付方式。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目录 ｜</a:t>
            </a:r>
            <a:r>
              <a:rPr lang="en-US" altLang="zh-CN">
                <a:solidFill>
                  <a:schemeClr val="tx1"/>
                </a:solidFill>
              </a:rPr>
              <a:t>Contents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0545" y="4001770"/>
            <a:ext cx="4474210" cy="689610"/>
          </a:xfrm>
        </p:spPr>
        <p:txBody>
          <a:bodyPr/>
          <a:p>
            <a:pPr algn="l"/>
            <a:r>
              <a:rPr lang="en-US" altLang="zh-CN" sz="2800"/>
              <a:t>3 调研分析</a:t>
            </a:r>
            <a:r>
              <a:rPr lang="zh-CN" altLang="en-US" sz="2800"/>
              <a:t>结果</a:t>
            </a:r>
            <a:endParaRPr lang="zh-CN" altLang="en-US" sz="2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820545" y="3246120"/>
            <a:ext cx="3972560" cy="5594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/>
              <a:t>2 </a:t>
            </a:r>
            <a:r>
              <a:rPr lang="zh-CN" altLang="en-US" sz="2800"/>
              <a:t>主要竞品分析</a:t>
            </a:r>
            <a:endParaRPr lang="zh-CN" altLang="en-US" sz="28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820545" y="2544445"/>
            <a:ext cx="3549650" cy="650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>
                <a:solidFill>
                  <a:srgbClr val="00B050"/>
                </a:solidFill>
              </a:rPr>
              <a:t>1 调研分析概述</a:t>
            </a:r>
            <a:endParaRPr lang="en-US" altLang="zh-CN" sz="28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</a:rPr>
              <a:t>2.3竞品功能调研分析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911860" y="2391410"/>
            <a:ext cx="10368280" cy="245427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tx1"/>
                </a:solidFill>
              </a:rPr>
              <a:t>竞品核心功能，分析竞品在产品上的核心竞争力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竞品主要功能，分析竞品的主要功能特点、详细数据情况、用户评价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竞品功能发展走向</a:t>
            </a: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369060" y="1463040"/>
            <a:ext cx="10368280" cy="3932555"/>
          </a:xfrm>
        </p:spPr>
        <p:txBody>
          <a:bodyPr>
            <a:normAutofit fontScale="90000" lnSpcReduction="20000"/>
          </a:bodyPr>
          <a:p>
            <a:r>
              <a:rPr lang="zh-CN" altLang="en-US">
                <a:solidFill>
                  <a:schemeClr val="tx1"/>
                </a:solidFill>
              </a:rPr>
              <a:t>猫眼：由于猫眼前段时间取消会员福利，被用户集体吐槽。反观淘票票的会员福利，用户给集体好评。所以今后应该会提升会员更优服务，其次提供演出购票服务。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/>
          </a:p>
          <a:p>
            <a:r>
              <a:rPr lang="zh-CN" altLang="en-US">
                <a:solidFill>
                  <a:schemeClr val="tx1"/>
                </a:solidFill>
              </a:rPr>
              <a:t>淘票票：虽然用户量越来越高，评价越来越好，但一直亏损，所以今后的功能就是怎么流量变现，所以更多功能就集中在此。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糯米：功能应该变化不大。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格瓦拉：可能会增加会员功能，影城卡功能。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421765" y="1798320"/>
            <a:ext cx="10368280" cy="3932555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</a:rPr>
              <a:t>猫眼：一直处于行业领先地位，在</a:t>
            </a:r>
            <a:r>
              <a:rPr lang="en-US" altLang="zh-CN">
                <a:solidFill>
                  <a:schemeClr val="tx1"/>
                </a:solidFill>
              </a:rPr>
              <a:t>2016</a:t>
            </a:r>
            <a:r>
              <a:rPr lang="zh-CN" altLang="en-US">
                <a:solidFill>
                  <a:schemeClr val="tx1"/>
                </a:solidFill>
              </a:rPr>
              <a:t>年用周活跃度500万，日活130多万。但这些数据到</a:t>
            </a:r>
            <a:r>
              <a:rPr lang="en-US" altLang="zh-CN">
                <a:solidFill>
                  <a:schemeClr val="tx1"/>
                </a:solidFill>
              </a:rPr>
              <a:t>2017</a:t>
            </a:r>
            <a:r>
              <a:rPr lang="zh-CN" altLang="en-US">
                <a:solidFill>
                  <a:schemeClr val="tx1"/>
                </a:solidFill>
              </a:rPr>
              <a:t>年的时候，就变成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周活跃度172.58万，日活59.32万，。用户逐渐被淘票票所抢占，导致被其反超。此处，阿里宣布继续支持淘票票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亿元，这样的局面，猫眼可能未来的发展方向有三点：其一融资；其二和糯米等电影抱团；其三，归于淘票票。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淘票票：</a:t>
            </a:r>
            <a:r>
              <a:rPr lang="en-US" altLang="zh-CN">
                <a:solidFill>
                  <a:schemeClr val="tx1"/>
                </a:solidFill>
              </a:rPr>
              <a:t>2014</a:t>
            </a:r>
            <a:r>
              <a:rPr lang="zh-CN" altLang="en-US">
                <a:solidFill>
                  <a:schemeClr val="tx1"/>
                </a:solidFill>
              </a:rPr>
              <a:t>年底上线，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年时间里依靠阿里的庞大的支持（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技术支持、引流，资金支持</a:t>
            </a:r>
            <a:r>
              <a:rPr lang="zh-CN" altLang="en-US">
                <a:solidFill>
                  <a:schemeClr val="tx1"/>
                </a:solidFill>
              </a:rPr>
              <a:t>），已经和行业领导者猫眼不相上下，而且继续斥资</a:t>
            </a:r>
            <a:r>
              <a:rPr lang="en-US" altLang="zh-CN">
                <a:solidFill>
                  <a:schemeClr val="tx1"/>
                </a:solidFill>
              </a:rPr>
              <a:t>10</a:t>
            </a:r>
            <a:r>
              <a:rPr lang="zh-CN" altLang="en-US">
                <a:solidFill>
                  <a:schemeClr val="tx1"/>
                </a:solidFill>
              </a:rPr>
              <a:t>亿元，超越猫眼指日可待，前途可谓一片光明。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6" name="图片 5" descr="淘票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" y="4168775"/>
            <a:ext cx="1045210" cy="1117600"/>
          </a:xfrm>
          <a:prstGeom prst="rect">
            <a:avLst/>
          </a:prstGeom>
        </p:spPr>
      </p:pic>
      <p:pic>
        <p:nvPicPr>
          <p:cNvPr id="5" name="图片 4" descr="猫眼n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2142490"/>
            <a:ext cx="1163955" cy="116395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03697" y="830579"/>
            <a:ext cx="9984532" cy="723600"/>
          </a:xfrm>
        </p:spPr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</a:rPr>
              <a:t>2.4竞品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发展趋势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369060" y="1463040"/>
            <a:ext cx="10368280" cy="3932555"/>
          </a:xfrm>
        </p:spPr>
        <p:txBody>
          <a:bodyPr>
            <a:normAutofit lnSpcReduction="20000"/>
          </a:bodyPr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百度糯米：凭借着</a:t>
            </a:r>
            <a:r>
              <a:rPr lang="zh-CN">
                <a:solidFill>
                  <a:schemeClr val="tx1"/>
                </a:solidFill>
              </a:rPr>
              <a:t>百度强大的流量，以及雄厚的资金，依然在此行业占领一席之地。而今后也应该会一直稳定发展。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endParaRPr lang="zh-CN" altLang="en-US"/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格瓦拉：一直深受小众用户的喜爱。</a:t>
            </a:r>
            <a:r>
              <a:rPr lang="en-US" altLang="zh-CN">
                <a:solidFill>
                  <a:schemeClr val="tx1"/>
                </a:solidFill>
              </a:rPr>
              <a:t>2015</a:t>
            </a:r>
            <a:r>
              <a:rPr lang="zh-CN" altLang="en-US">
                <a:solidFill>
                  <a:schemeClr val="tx1"/>
                </a:solidFill>
              </a:rPr>
              <a:t>年底与微影时代合并，取得圆满。由于深受小众喜爱，所以今后也会稳定发展。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9" name="图片 8" descr="糯米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2092960"/>
            <a:ext cx="768350" cy="666750"/>
          </a:xfrm>
          <a:prstGeom prst="rect">
            <a:avLst/>
          </a:prstGeom>
        </p:spPr>
      </p:pic>
      <p:pic>
        <p:nvPicPr>
          <p:cNvPr id="8" name="图片 7" descr="格瓦拉生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3989705"/>
            <a:ext cx="95440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目录 ｜</a:t>
            </a:r>
            <a:r>
              <a:rPr lang="en-US" altLang="zh-CN">
                <a:solidFill>
                  <a:schemeClr val="tx1"/>
                </a:solidFill>
              </a:rPr>
              <a:t>Contents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0545" y="4001770"/>
            <a:ext cx="4474210" cy="689610"/>
          </a:xfrm>
        </p:spPr>
        <p:txBody>
          <a:bodyPr/>
          <a:p>
            <a:pPr algn="l"/>
            <a:r>
              <a:rPr lang="en-US" altLang="zh-CN" sz="2800">
                <a:solidFill>
                  <a:srgbClr val="00B050"/>
                </a:solidFill>
              </a:rPr>
              <a:t>3 调研分析</a:t>
            </a:r>
            <a:r>
              <a:rPr lang="zh-CN" altLang="en-US" sz="2800">
                <a:solidFill>
                  <a:srgbClr val="00B050"/>
                </a:solidFill>
              </a:rPr>
              <a:t>结果</a:t>
            </a:r>
            <a:endParaRPr lang="zh-CN" altLang="en-US" sz="2800">
              <a:solidFill>
                <a:srgbClr val="00B05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820545" y="3246120"/>
            <a:ext cx="3972560" cy="5594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>
                <a:solidFill>
                  <a:schemeClr val="tx1"/>
                </a:solidFill>
              </a:rPr>
              <a:t>2 </a:t>
            </a:r>
            <a:r>
              <a:rPr lang="zh-CN" altLang="en-US" sz="2800">
                <a:solidFill>
                  <a:schemeClr val="tx1"/>
                </a:solidFill>
              </a:rPr>
              <a:t>主要竞品分析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820545" y="2544445"/>
            <a:ext cx="3549650" cy="650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>
                <a:solidFill>
                  <a:schemeClr val="tx1"/>
                </a:solidFill>
              </a:rPr>
              <a:t>1 调研分析概述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3" name="直接连接符 12"/>
          <p:cNvCxnSpPr/>
          <p:nvPr/>
        </p:nvCxnSpPr>
        <p:spPr>
          <a:xfrm>
            <a:off x="15240" y="3192145"/>
            <a:ext cx="121615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5927090" y="357505"/>
            <a:ext cx="15240" cy="5882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图片 14" descr="淘票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1895" y="2211705"/>
            <a:ext cx="1176020" cy="1111250"/>
          </a:xfrm>
          <a:prstGeom prst="rect">
            <a:avLst/>
          </a:prstGeom>
        </p:spPr>
      </p:pic>
      <p:pic>
        <p:nvPicPr>
          <p:cNvPr id="16" name="图片 15" descr="猫眼n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0" y="2211070"/>
            <a:ext cx="1111885" cy="1111885"/>
          </a:xfrm>
          <a:prstGeom prst="rect">
            <a:avLst/>
          </a:prstGeom>
        </p:spPr>
      </p:pic>
      <p:pic>
        <p:nvPicPr>
          <p:cNvPr id="17" name="图片 16" descr="糯米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20" y="3322955"/>
            <a:ext cx="843280" cy="732790"/>
          </a:xfrm>
          <a:prstGeom prst="rect">
            <a:avLst/>
          </a:prstGeom>
        </p:spPr>
      </p:pic>
      <p:pic>
        <p:nvPicPr>
          <p:cNvPr id="18" name="图片 17" descr="格瓦拉生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415" y="3235960"/>
            <a:ext cx="852170" cy="8197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01895" y="37465"/>
            <a:ext cx="20942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优劣势对比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0975" y="865505"/>
            <a:ext cx="224853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阿里系引流；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丰富的商家与渠道；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雄厚的资金。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813685" y="865505"/>
            <a:ext cx="224853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劣：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亏损太严重；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如果停止票补，用户可能流失量较大。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772015" y="702945"/>
            <a:ext cx="224853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美团</a:t>
            </a:r>
            <a:r>
              <a:rPr lang="zh-CN" altLang="en-US"/>
              <a:t>系引流，行业经验丰富；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互联网影片发行先行者；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用户量最为庞大。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732905" y="748665"/>
            <a:ext cx="224853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劣：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用户流失较大；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逐渐停止票补，用户可能会转战其他平台。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0975" y="4375785"/>
            <a:ext cx="224853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/>
              <a:t>百度</a:t>
            </a:r>
            <a:r>
              <a:rPr lang="zh-CN" altLang="en-US"/>
              <a:t>系引流；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星美控股的独家合作权，国内院线市场仅次于万达。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47415" y="4502785"/>
            <a:ext cx="224853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劣：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无会员体系，用户忠诚度不高；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电影市场过度依赖百度团购，没有独立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772015" y="4502785"/>
            <a:ext cx="224853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/>
              <a:t>用户忠诚度较高；</a:t>
            </a:r>
            <a:endParaRPr lang="zh-CN"/>
          </a:p>
          <a:p>
            <a:r>
              <a:rPr lang="en-US" altLang="zh-CN"/>
              <a:t>2.</a:t>
            </a:r>
            <a:r>
              <a:rPr lang="zh-CN" altLang="en-US"/>
              <a:t>用户体验非常好</a:t>
            </a:r>
            <a:r>
              <a:rPr lang="zh-CN"/>
              <a:t>。</a:t>
            </a:r>
            <a:endParaRPr lang="zh-CN"/>
          </a:p>
        </p:txBody>
      </p:sp>
      <p:sp>
        <p:nvSpPr>
          <p:cNvPr id="28" name="文本框 27"/>
          <p:cNvSpPr txBox="1"/>
          <p:nvPr/>
        </p:nvSpPr>
        <p:spPr>
          <a:xfrm>
            <a:off x="6732905" y="4502785"/>
            <a:ext cx="224853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劣：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/>
              <a:t>没有强大的后台引流；</a:t>
            </a:r>
            <a:endParaRPr lang="zh-CN"/>
          </a:p>
          <a:p>
            <a:r>
              <a:rPr lang="en-US" altLang="zh-CN"/>
              <a:t>2.</a:t>
            </a:r>
            <a:r>
              <a:rPr lang="zh-CN" altLang="en-US"/>
              <a:t>很难增加新的活跃用户。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369060" y="1463040"/>
            <a:ext cx="10368280" cy="3932555"/>
          </a:xfrm>
        </p:spPr>
        <p:txBody>
          <a:bodyPr>
            <a:normAutofit lnSpcReduction="20000"/>
          </a:bodyPr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综上：如果做一个线上购票</a:t>
            </a:r>
            <a:r>
              <a:rPr lang="en-US" altLang="zh-CN">
                <a:solidFill>
                  <a:schemeClr val="tx1"/>
                </a:solidFill>
              </a:rPr>
              <a:t>APP</a:t>
            </a:r>
            <a:r>
              <a:rPr lang="zh-CN" altLang="en-US">
                <a:solidFill>
                  <a:schemeClr val="tx1"/>
                </a:solidFill>
              </a:rPr>
              <a:t>，那就需要在这片红海上抢占用户，而这些用户就是各大平台的主流用户。各大平台的主流用户的需求就两点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r>
              <a:rPr lang="zh-CN" altLang="en-US">
                <a:solidFill>
                  <a:schemeClr val="tx1"/>
                </a:solidFill>
              </a:rPr>
              <a:t>其一方便；其二优惠。而要满足用户需求，那么需要以下几个条件：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丰富的电影院商家资源；（保证用户可以购买到想去的电影影院，方便）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雄厚的资金支持；（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票补，提供会员福利，优惠）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强大技术支持；（让用户使用流畅，交互感强）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1369060" y="1463040"/>
            <a:ext cx="10368280" cy="3247390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</a:rPr>
              <a:t>幻想自己的产品会增加的功能：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提升会员福利；（用户荣誉感）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</a:t>
            </a:r>
            <a:r>
              <a:rPr lang="zh-CN" altLang="en-US">
                <a:solidFill>
                  <a:schemeClr val="tx1"/>
                </a:solidFill>
              </a:rPr>
              <a:t>积分兑换抵用券，可叠加使用；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（优惠）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可查看所有朋友的看过的电影；（可能影响用户购票决策）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</a:t>
            </a:r>
            <a:r>
              <a:rPr lang="zh-CN" altLang="en-US">
                <a:solidFill>
                  <a:schemeClr val="tx1"/>
                </a:solidFill>
              </a:rPr>
              <a:t>推荐经典电影；（增加用户黏性）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1.1调研分析简介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860" y="2376170"/>
            <a:ext cx="10368280" cy="1768475"/>
          </a:xfrm>
        </p:spPr>
        <p:txBody>
          <a:bodyPr/>
          <a:p>
            <a:r>
              <a:rPr lang="zh-CN" altLang="en-US"/>
              <a:t>本篇文档主要通过分析几款网络购电影票的APP的数据、用户、功能，来了解竞品的一些相关信息，以及了解电影市场状况。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1.2调研分析产品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 descr="猫眼n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0085" y="2658110"/>
            <a:ext cx="1544320" cy="1544320"/>
          </a:xfrm>
          <a:prstGeom prst="rect">
            <a:avLst/>
          </a:prstGeom>
        </p:spPr>
      </p:pic>
      <p:pic>
        <p:nvPicPr>
          <p:cNvPr id="6" name="图片 5" descr="淘票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70" y="2707640"/>
            <a:ext cx="1635760" cy="1544955"/>
          </a:xfrm>
          <a:prstGeom prst="rect">
            <a:avLst/>
          </a:prstGeom>
        </p:spPr>
      </p:pic>
      <p:pic>
        <p:nvPicPr>
          <p:cNvPr id="8" name="图片 7" descr="格瓦拉生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375" y="3039110"/>
            <a:ext cx="1078230" cy="1036955"/>
          </a:xfrm>
          <a:prstGeom prst="rect">
            <a:avLst/>
          </a:prstGeom>
        </p:spPr>
      </p:pic>
      <p:pic>
        <p:nvPicPr>
          <p:cNvPr id="9" name="图片 8" descr="糯米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600" y="3007995"/>
            <a:ext cx="1196340" cy="10375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94535" y="4409440"/>
            <a:ext cx="10521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淘票票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658360" y="4409440"/>
            <a:ext cx="1381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猫眼电影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668260" y="4409440"/>
            <a:ext cx="1381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百度糯米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902825" y="4409440"/>
            <a:ext cx="1381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格瓦拉生活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1.3调研分析目的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589530"/>
            <a:ext cx="10368280" cy="854710"/>
          </a:xfrm>
        </p:spPr>
        <p:txBody>
          <a:bodyPr/>
          <a:p>
            <a:r>
              <a:rPr lang="zh-CN" altLang="en-US"/>
              <a:t>通过分析对比，了解这几款APP的基础架构，核心功能等。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目录 ｜</a:t>
            </a:r>
            <a:r>
              <a:rPr lang="en-US" altLang="zh-CN">
                <a:solidFill>
                  <a:schemeClr val="tx1"/>
                </a:solidFill>
              </a:rPr>
              <a:t>Contents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0545" y="4001770"/>
            <a:ext cx="4474210" cy="689610"/>
          </a:xfrm>
        </p:spPr>
        <p:txBody>
          <a:bodyPr/>
          <a:p>
            <a:pPr algn="l"/>
            <a:r>
              <a:rPr lang="en-US" altLang="zh-CN" sz="2800"/>
              <a:t>3 调研分析</a:t>
            </a:r>
            <a:r>
              <a:rPr lang="zh-CN" altLang="en-US" sz="2800"/>
              <a:t>结果</a:t>
            </a:r>
            <a:endParaRPr lang="zh-CN" altLang="en-US" sz="2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820545" y="3246120"/>
            <a:ext cx="3972560" cy="5594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>
                <a:solidFill>
                  <a:srgbClr val="00B050"/>
                </a:solidFill>
              </a:rPr>
              <a:t>2 </a:t>
            </a:r>
            <a:r>
              <a:rPr lang="zh-CN" altLang="en-US" sz="2800">
                <a:solidFill>
                  <a:srgbClr val="00B050"/>
                </a:solidFill>
              </a:rPr>
              <a:t>主要竞品分析</a:t>
            </a:r>
            <a:endParaRPr lang="zh-CN" altLang="en-US" sz="2800">
              <a:solidFill>
                <a:srgbClr val="00B05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820545" y="2544445"/>
            <a:ext cx="3549650" cy="650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001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6573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145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>
                <a:solidFill>
                  <a:schemeClr val="tx1"/>
                </a:solidFill>
              </a:rPr>
              <a:t>1 调研分析概述</a:t>
            </a:r>
            <a:endParaRPr lang="en-US" altLang="zh-CN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2.1竞品数据调研分析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911860" y="2391410"/>
            <a:ext cx="10368280" cy="2454275"/>
          </a:xfrm>
        </p:spPr>
        <p:txBody>
          <a:bodyPr/>
          <a:p>
            <a:r>
              <a:rPr lang="zh-CN" altLang="en-US"/>
              <a:t>通过分析竞品整体数据，了解竞品在市场中的体量位置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通过分析竞品数据趋势，了解竞品整体数据的变化趋势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697" y="1071879"/>
            <a:ext cx="9984532" cy="72360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下载总量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647065" y="1795780"/>
          <a:ext cx="5871210" cy="4545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85305" y="3270250"/>
            <a:ext cx="499300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猫眼</a:t>
            </a:r>
            <a:r>
              <a:rPr lang="en-US" altLang="zh-CN"/>
              <a:t>APP</a:t>
            </a:r>
            <a:r>
              <a:rPr lang="zh-CN" altLang="en-US"/>
              <a:t>由于在此领域（线上购票）上线时间较早，所以下载量遥遥领先于其他各大</a:t>
            </a:r>
            <a:r>
              <a:rPr lang="en-US" altLang="zh-CN"/>
              <a:t>APP</a:t>
            </a:r>
            <a:r>
              <a:rPr lang="zh-CN" altLang="en-US"/>
              <a:t>平台。糯米则有百度引流，所以平台一直比较稳定。淘票票由于支付宝的引流而慢慢上升，大有超越同行前辈之势。格瓦拉则是比较文艺，也受小众喜爱。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85305" y="1795780"/>
            <a:ext cx="48158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下载总量：指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上线以来一直在各大应用市场平台的总量之和。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68270" y="6463665"/>
            <a:ext cx="1828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数据来源：蝉大师</a:t>
            </a:r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907" y="782319"/>
            <a:ext cx="9984532" cy="72360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月下载量趋势变化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883920" y="1732280"/>
          <a:ext cx="7253605" cy="418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72145" y="1732280"/>
            <a:ext cx="359727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月下载量</a:t>
            </a:r>
            <a:r>
              <a:rPr lang="zh-CN" altLang="en-US">
                <a:sym typeface="+mn-ea"/>
              </a:rPr>
              <a:t>：指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每月</a:t>
            </a:r>
            <a:r>
              <a:rPr lang="zh-CN" altLang="en-US">
                <a:sym typeface="+mn-ea"/>
              </a:rPr>
              <a:t>各大应用市场平台的总量之和。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26120" y="2860040"/>
            <a:ext cx="348932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从整体变化趋势看，淘票票月下载量慢慢超过几位前辈，到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月下载量更是井喷状态，应该与春节档有关。而猫眼和糯米逐渐下降，也应该是受到淘票票的影响。至于格瓦拉一直是小众文艺类型，所以变化一直平缓，但到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月仍然受到淘票票的冲击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03625" y="6248400"/>
            <a:ext cx="18135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数据来源：蝉大师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12.xml><?xml version="1.0" encoding="utf-8"?>
<p:tagLst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13.xml><?xml version="1.0" encoding="utf-8"?>
<p:tagLst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14.xml><?xml version="1.0" encoding="utf-8"?>
<p:tagLst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43"/>
  <p:tag name="KSO_WM_UNIT_TYPE" val="a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ID" val="custom160043_1*a*1"/>
  <p:tag name="KSO_WM_UNIT_PRESET_TEXT_INDEX" val="0"/>
  <p:tag name="KSO_WM_UNIT_PRESET_TEXT_LEN" val="9"/>
</p:tagLst>
</file>

<file path=ppt/tags/tag16.xml><?xml version="1.0" encoding="utf-8"?>
<p:tagLst xmlns:p="http://schemas.openxmlformats.org/presentationml/2006/main">
  <p:tag name="KSO_WM_TEMPLATE_CATEGORY" val="custom"/>
  <p:tag name="KSO_WM_TEMPLATE_INDEX" val="160043"/>
  <p:tag name="KSO_WM_TEMPLATE_THUMBS_INDEX" val="1、7、10、13、16、20、24、29、35"/>
  <p:tag name="KSO_WM_SLIDE_ID" val="custom16004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AG_VERSION" val="1.0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58*i*10"/>
  <p:tag name="KSO_WM_TEMPLATE_CATEGORY" val="custom"/>
  <p:tag name="KSO_WM_TEMPLATE_INDEX" val="4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58*i*11"/>
  <p:tag name="KSO_WM_TEMPLATE_CATEGORY" val="custom"/>
  <p:tag name="KSO_WM_TEMPLATE_INDEX" val="43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58*i*12"/>
  <p:tag name="KSO_WM_TEMPLATE_CATEGORY" val="custom"/>
  <p:tag name="KSO_WM_TEMPLATE_INDEX" val="43"/>
</p:tagLst>
</file>

<file path=ppt/tags/tag6.xml><?xml version="1.0" encoding="utf-8"?>
<p:tagLst xmlns:p="http://schemas.openxmlformats.org/presentationml/2006/main">
  <p:tag name="KSO_WM_BEAUTIFY_FLAG" val="#wm#"/>
  <p:tag name="KSO_WM_UNIT_TYPE" val="i"/>
  <p:tag name="KSO_WM_UNIT_ID" val="258*i*13"/>
  <p:tag name="KSO_WM_TEMPLATE_CATEGORY" val="custom"/>
  <p:tag name="KSO_WM_TEMPLATE_INDEX" val="43"/>
</p:tagLst>
</file>

<file path=ppt/tags/tag7.xml><?xml version="1.0" encoding="utf-8"?>
<p:tagLst xmlns:p="http://schemas.openxmlformats.org/presentationml/2006/main">
  <p:tag name="KSO_WM_BEAUTIFY_FLAG" val="#wm#"/>
  <p:tag name="KSO_WM_UNIT_TYPE" val="i"/>
  <p:tag name="KSO_WM_UNIT_ID" val="258*i*14"/>
  <p:tag name="KSO_WM_TEMPLATE_CATEGORY" val="custom"/>
  <p:tag name="KSO_WM_TEMPLATE_INDEX" val="43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58*i*2"/>
  <p:tag name="KSO_WM_TEMPLATE_CATEGORY" val="custom"/>
  <p:tag name="KSO_WM_TEMPLATE_INDEX" val="43"/>
</p:tagLst>
</file>

<file path=ppt/tags/tag9.xml><?xml version="1.0" encoding="utf-8"?>
<p:tagLst xmlns:p="http://schemas.openxmlformats.org/presentationml/2006/main">
  <p:tag name="KSO_WM_BEAUTIFY_FLAG" val="#wm#"/>
  <p:tag name="KSO_WM_UNIT_TYPE" val="i"/>
  <p:tag name="KSO_WM_UNIT_ID" val="258*i*9"/>
  <p:tag name="KSO_WM_TEMPLATE_CATEGORY" val="custom"/>
  <p:tag name="KSO_WM_TEMPLATE_INDEX" val="43"/>
</p:tagLst>
</file>

<file path=ppt/theme/theme1.xml><?xml version="1.0" encoding="utf-8"?>
<a:theme xmlns:a="http://schemas.openxmlformats.org/drawingml/2006/main" name="1_自定义设计方案_2">
  <a:themeElements>
    <a:clrScheme name="自定义 1">
      <a:dk1>
        <a:srgbClr val="000000"/>
      </a:dk1>
      <a:lt1>
        <a:srgbClr val="FFFFFF"/>
      </a:lt1>
      <a:dk2>
        <a:srgbClr val="0E9651"/>
      </a:dk2>
      <a:lt2>
        <a:srgbClr val="808080"/>
      </a:lt2>
      <a:accent1>
        <a:srgbClr val="EBF092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3398</Words>
  <Application>WPS 演示</Application>
  <PresentationFormat>宽屏</PresentationFormat>
  <Paragraphs>436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黑体</vt:lpstr>
      <vt:lpstr>微软雅黑</vt:lpstr>
      <vt:lpstr>Calibri</vt:lpstr>
      <vt:lpstr>1_自定义设计方案_2</vt:lpstr>
      <vt:lpstr>竞品调研分析文档</vt:lpstr>
      <vt:lpstr>目录 ｜Contents</vt:lpstr>
      <vt:lpstr>1.1调研分析简介</vt:lpstr>
      <vt:lpstr>1.2调研分析产品</vt:lpstr>
      <vt:lpstr>1.3调研分析目的</vt:lpstr>
      <vt:lpstr>目录 ｜Contents</vt:lpstr>
      <vt:lpstr>1.1调研分析简介</vt:lpstr>
      <vt:lpstr>2.1竞品数据调研分析</vt:lpstr>
      <vt:lpstr>下载总量</vt:lpstr>
      <vt:lpstr>2.2竞品用户调研分析</vt:lpstr>
      <vt:lpstr>2.2竞品用户调研分析</vt:lpstr>
      <vt:lpstr>2.2竞品用户调研分析</vt:lpstr>
      <vt:lpstr>2.2.1核心用户</vt:lpstr>
      <vt:lpstr>2.2竞品用户调研分析</vt:lpstr>
      <vt:lpstr>PowerPoint 演示文稿</vt:lpstr>
      <vt:lpstr>2.2竞品用户调研分析</vt:lpstr>
      <vt:lpstr>PowerPoint 演示文稿</vt:lpstr>
      <vt:lpstr>2.3竞品功能调研分析</vt:lpstr>
      <vt:lpstr>PowerPoint 演示文稿</vt:lpstr>
      <vt:lpstr>2.3竞品功能调研分析</vt:lpstr>
      <vt:lpstr>2.3竞品功能调研分析</vt:lpstr>
      <vt:lpstr>2.3竞品发展趋势</vt:lpstr>
      <vt:lpstr>PowerPoint 演示文稿</vt:lpstr>
      <vt:lpstr>目录 ｜Contents</vt:lpstr>
      <vt:lpstr>目录 ｜Contents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Melvin</dc:creator>
  <cp:lastModifiedBy>Melvin</cp:lastModifiedBy>
  <cp:revision>55</cp:revision>
  <dcterms:created xsi:type="dcterms:W3CDTF">2015-05-05T08:02:00Z</dcterms:created>
  <dcterms:modified xsi:type="dcterms:W3CDTF">2017-03-19T15:30:25Z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