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60" r:id="rId5"/>
    <p:sldId id="261" r:id="rId6"/>
    <p:sldId id="259" r:id="rId7"/>
    <p:sldId id="267" r:id="rId8"/>
    <p:sldId id="266" r:id="rId9"/>
    <p:sldId id="268" r:id="rId10"/>
    <p:sldId id="269" r:id="rId11"/>
    <p:sldId id="263" r:id="rId12"/>
    <p:sldId id="270" r:id="rId13"/>
    <p:sldId id="271" r:id="rId14"/>
    <p:sldId id="272" r:id="rId15"/>
    <p:sldId id="280" r:id="rId16"/>
    <p:sldId id="279" r:id="rId17"/>
    <p:sldId id="277" r:id="rId18"/>
    <p:sldId id="278" r:id="rId19"/>
    <p:sldId id="281" r:id="rId20"/>
    <p:sldId id="273" r:id="rId21"/>
    <p:sldId id="283" r:id="rId22"/>
    <p:sldId id="274" r:id="rId23"/>
    <p:sldId id="276" r:id="rId24"/>
    <p:sldId id="282" r:id="rId25"/>
    <p:sldId id="287" r:id="rId26"/>
    <p:sldId id="285" r:id="rId27"/>
    <p:sldId id="284" r:id="rId28"/>
    <p:sldId id="286" r:id="rId29"/>
    <p:sldId id="26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64359-BC9E-4DEB-9770-B68DC8B51F84}" type="datetimeFigureOut">
              <a:rPr lang="en-US" smtClean="0"/>
              <a:pPr/>
              <a:t>05-Jun-21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8F3D-FE74-4A16-9192-777AA63D4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43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9E4-E0D7-4150-AD8B-248BD963EAE8}" type="datetimeFigureOut">
              <a:rPr lang="en-US" smtClean="0"/>
              <a:pPr/>
              <a:t>05-Jun-21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CB25-519C-4C0B-9796-4F5E2350F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086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9E4-E0D7-4150-AD8B-248BD963EAE8}" type="datetimeFigureOut">
              <a:rPr lang="en-US" smtClean="0"/>
              <a:pPr/>
              <a:t>05-Jun-21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CB25-519C-4C0B-9796-4F5E2350F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698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9E4-E0D7-4150-AD8B-248BD963EAE8}" type="datetimeFigureOut">
              <a:rPr lang="en-US" smtClean="0"/>
              <a:pPr/>
              <a:t>05-Jun-21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CB25-519C-4C0B-9796-4F5E2350F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080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9E4-E0D7-4150-AD8B-248BD963EAE8}" type="datetimeFigureOut">
              <a:rPr lang="en-US" smtClean="0"/>
              <a:pPr/>
              <a:t>05-Jun-21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CB25-519C-4C0B-9796-4F5E2350F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36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9E4-E0D7-4150-AD8B-248BD963EAE8}" type="datetimeFigureOut">
              <a:rPr lang="en-US" smtClean="0"/>
              <a:pPr/>
              <a:t>05-Jun-21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CB25-519C-4C0B-9796-4F5E2350F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729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9E4-E0D7-4150-AD8B-248BD963EAE8}" type="datetimeFigureOut">
              <a:rPr lang="en-US" smtClean="0"/>
              <a:pPr/>
              <a:t>05-Jun-21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CB25-519C-4C0B-9796-4F5E2350F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3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9E4-E0D7-4150-AD8B-248BD963EAE8}" type="datetimeFigureOut">
              <a:rPr lang="en-US" smtClean="0"/>
              <a:pPr/>
              <a:t>05-Jun-21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CB25-519C-4C0B-9796-4F5E2350F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372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9E4-E0D7-4150-AD8B-248BD963EAE8}" type="datetimeFigureOut">
              <a:rPr lang="en-US" smtClean="0"/>
              <a:pPr/>
              <a:t>05-Jun-21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CB25-519C-4C0B-9796-4F5E2350F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132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9E4-E0D7-4150-AD8B-248BD963EAE8}" type="datetimeFigureOut">
              <a:rPr lang="en-US" smtClean="0"/>
              <a:pPr/>
              <a:t>05-Jun-21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CB25-519C-4C0B-9796-4F5E2350F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587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9E4-E0D7-4150-AD8B-248BD963EAE8}" type="datetimeFigureOut">
              <a:rPr lang="en-US" smtClean="0"/>
              <a:pPr/>
              <a:t>05-Jun-21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CB25-519C-4C0B-9796-4F5E2350F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9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9E4-E0D7-4150-AD8B-248BD963EAE8}" type="datetimeFigureOut">
              <a:rPr lang="en-US" smtClean="0"/>
              <a:pPr/>
              <a:t>05-Jun-21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CB25-519C-4C0B-9796-4F5E2350F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465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9E4-E0D7-4150-AD8B-248BD963EAE8}" type="datetimeFigureOut">
              <a:rPr lang="en-US" smtClean="0"/>
              <a:pPr/>
              <a:t>05-Jun-21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CB25-519C-4C0B-9796-4F5E2350F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961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40178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Electronics Engineering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609600"/>
          </a:xfrm>
        </p:spPr>
        <p:txBody>
          <a:bodyPr/>
          <a:lstStyle/>
          <a:p>
            <a:r>
              <a:rPr lang="en-US" dirty="0" smtClean="0"/>
              <a:t>Master Thesis </a:t>
            </a:r>
            <a:r>
              <a:rPr lang="en-US" dirty="0" smtClean="0"/>
              <a:t> </a:t>
            </a:r>
            <a:r>
              <a:rPr lang="en-US" dirty="0"/>
              <a:t>Review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304800"/>
            <a:ext cx="314564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402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BLOCK DIAGRAM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Autonomous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1" y="1371600"/>
          <a:ext cx="7650480" cy="5334000"/>
        </p:xfrm>
        <a:graphic>
          <a:graphicData uri="http://schemas.openxmlformats.org/drawingml/2006/table">
            <a:tbl>
              <a:tblPr/>
              <a:tblGrid>
                <a:gridCol w="7650480"/>
              </a:tblGrid>
              <a:tr h="533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143000" y="2514600"/>
            <a:ext cx="12192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T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77000" y="2590800"/>
            <a:ext cx="15240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GROWING CHAMBER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24200" y="19812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</a:t>
            </a:r>
          </a:p>
          <a:p>
            <a:pPr algn="ctr"/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92394" y="19812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ACTUATOR</a:t>
            </a:r>
            <a:endParaRPr lang="en-US" sz="1700" dirty="0"/>
          </a:p>
        </p:txBody>
      </p:sp>
      <p:sp>
        <p:nvSpPr>
          <p:cNvPr id="20" name="Rectangle 19"/>
          <p:cNvSpPr/>
          <p:nvPr/>
        </p:nvSpPr>
        <p:spPr>
          <a:xfrm>
            <a:off x="3810000" y="3429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DHT11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10000" y="4267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 METER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438400" y="2667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43400" y="2667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43600" y="2819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5410200" y="3733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5334000" y="4572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2438400" y="3733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2362200" y="4495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90600" y="15240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14" idx="0"/>
          </p:cNvCxnSpPr>
          <p:nvPr/>
        </p:nvCxnSpPr>
        <p:spPr>
          <a:xfrm rot="5400000" flipH="1" flipV="1">
            <a:off x="1524000" y="2286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10000" y="50292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TDS METER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2438400" y="5257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2" idx="3"/>
          </p:cNvCxnSpPr>
          <p:nvPr/>
        </p:nvCxnSpPr>
        <p:spPr>
          <a:xfrm rot="10800000">
            <a:off x="5334000" y="5334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733800" y="5943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MODULE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5334000" y="6248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2438400" y="61722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 meter</a:t>
            </a:r>
          </a:p>
          <a:p>
            <a:r>
              <a:rPr lang="en-US" dirty="0" err="1" smtClean="0"/>
              <a:t>NodeMcu</a:t>
            </a:r>
            <a:r>
              <a:rPr lang="en-US" dirty="0" smtClean="0"/>
              <a:t> Esp8266</a:t>
            </a:r>
          </a:p>
          <a:p>
            <a:r>
              <a:rPr lang="en-US" dirty="0" smtClean="0"/>
              <a:t>TDS meter</a:t>
            </a:r>
          </a:p>
          <a:p>
            <a:r>
              <a:rPr lang="en-US" dirty="0" smtClean="0"/>
              <a:t>DHT 11</a:t>
            </a:r>
          </a:p>
          <a:p>
            <a:r>
              <a:rPr lang="en-US" dirty="0" smtClean="0"/>
              <a:t>SERVO </a:t>
            </a:r>
            <a:r>
              <a:rPr lang="en-US" dirty="0" smtClean="0"/>
              <a:t>MOTOR</a:t>
            </a:r>
          </a:p>
          <a:p>
            <a:r>
              <a:rPr lang="en-US" dirty="0" smtClean="0"/>
              <a:t>Camera module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DIAGRAM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rcRect b="7042"/>
          <a:stretch>
            <a:fillRect/>
          </a:stretch>
        </p:blipFill>
        <p:spPr>
          <a:xfrm>
            <a:off x="533400" y="990600"/>
            <a:ext cx="8182970" cy="4876800"/>
          </a:xfrm>
        </p:spPr>
      </p:pic>
      <p:sp>
        <p:nvSpPr>
          <p:cNvPr id="5" name="TextBox 4"/>
          <p:cNvSpPr txBox="1"/>
          <p:nvPr/>
        </p:nvSpPr>
        <p:spPr>
          <a:xfrm>
            <a:off x="3276600" y="6248400"/>
            <a:ext cx="260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 : Simulation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pic>
        <p:nvPicPr>
          <p:cNvPr id="4" name="Content Placeholder 3" descr="WhatsApp Image 2020-11-30 at 2.22.17 PM.jpeg"/>
          <p:cNvPicPr>
            <a:picLocks noGrp="1" noChangeAspect="1"/>
          </p:cNvPicPr>
          <p:nvPr>
            <p:ph idx="1"/>
          </p:nvPr>
        </p:nvPicPr>
        <p:blipFill>
          <a:blip r:embed="rId2"/>
          <a:srcRect t="22234" b="13578"/>
          <a:stretch>
            <a:fillRect/>
          </a:stretch>
        </p:blipFill>
        <p:spPr>
          <a:xfrm>
            <a:off x="2971800" y="1371600"/>
            <a:ext cx="3048000" cy="3962400"/>
          </a:xfr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3429000" y="5257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  Working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The basic parameters that need to be monitored and controlled for smart farming of potato plants are</a:t>
            </a:r>
          </a:p>
          <a:p>
            <a:r>
              <a:rPr lang="en-US" dirty="0" smtClean="0"/>
              <a:t>Ph value (5.0-6.0)</a:t>
            </a:r>
          </a:p>
          <a:p>
            <a:r>
              <a:rPr lang="en-US" dirty="0" smtClean="0"/>
              <a:t>Temperature (</a:t>
            </a:r>
            <a:r>
              <a:rPr lang="en-US" sz="2800" dirty="0" smtClean="0"/>
              <a:t>15</a:t>
            </a:r>
            <a:r>
              <a:rPr lang="hy-AM" sz="2800" baseline="30000" dirty="0" smtClean="0"/>
              <a:t>օ</a:t>
            </a:r>
            <a:r>
              <a:rPr lang="en-US" sz="2800" dirty="0" smtClean="0"/>
              <a:t>-25</a:t>
            </a:r>
            <a:r>
              <a:rPr lang="en-US" sz="2800" baseline="30000" dirty="0" smtClean="0"/>
              <a:t>o </a:t>
            </a:r>
            <a:r>
              <a:rPr lang="en-US" dirty="0" smtClean="0"/>
              <a:t>)c</a:t>
            </a:r>
          </a:p>
          <a:p>
            <a:r>
              <a:rPr lang="en-US" dirty="0" smtClean="0"/>
              <a:t>The humidity inside the chamber ideally should be  100% </a:t>
            </a:r>
            <a:r>
              <a:rPr lang="en-US" dirty="0" err="1" smtClean="0"/>
              <a:t>moisturised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light inside the chamber box should be darker and 8-10 hours of sufficient light should be provided to the plant.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CNN is a multi-layer and a feed-forward neural network with one or more </a:t>
            </a:r>
            <a:r>
              <a:rPr lang="en-US" dirty="0" err="1" smtClean="0"/>
              <a:t>convolutional</a:t>
            </a:r>
            <a:r>
              <a:rPr lang="en-US" dirty="0" smtClean="0"/>
              <a:t> layer followed with fully connected layers. </a:t>
            </a:r>
          </a:p>
          <a:p>
            <a:pPr algn="just"/>
            <a:r>
              <a:rPr lang="en-US" dirty="0" smtClean="0"/>
              <a:t>The CNN model is used for disease detection and classification, the model includes an Input layer, </a:t>
            </a:r>
            <a:r>
              <a:rPr lang="en-US" dirty="0" err="1" smtClean="0"/>
              <a:t>Convolutional</a:t>
            </a:r>
            <a:r>
              <a:rPr lang="en-US" dirty="0" smtClean="0"/>
              <a:t> layers, Pooling layers, fully connected layers, and output layer.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mpsni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585912"/>
            <a:ext cx="6115050" cy="3686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5562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Fig 6: Block diagram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304800"/>
            <a:ext cx="84582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Types of diseases found in potato plant</a:t>
            </a:r>
          </a:p>
          <a:p>
            <a:r>
              <a:rPr lang="en-US" dirty="0" smtClean="0"/>
              <a:t>Early blight diseases</a:t>
            </a:r>
          </a:p>
          <a:p>
            <a:r>
              <a:rPr lang="en-US" dirty="0" smtClean="0"/>
              <a:t>Late blight diseases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00b1f292-23dd-44d4-aad3-c1ffb6a6ad5a___RS_LB 447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14600"/>
            <a:ext cx="2438400" cy="2438400"/>
          </a:xfrm>
          <a:prstGeom prst="rect">
            <a:avLst/>
          </a:prstGeom>
        </p:spPr>
      </p:pic>
      <p:pic>
        <p:nvPicPr>
          <p:cNvPr id="6" name="Picture 5" descr="00d8f10f-5038-4e0f-bb58-0b885ddc0cc5___RS_Early.B 87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514600"/>
            <a:ext cx="2438400" cy="2438400"/>
          </a:xfrm>
          <a:prstGeom prst="rect">
            <a:avLst/>
          </a:prstGeom>
        </p:spPr>
      </p:pic>
      <p:pic>
        <p:nvPicPr>
          <p:cNvPr id="7" name="Picture 6" descr="0b3e5032-8ae8-49ac-8157-a1cac3df01dd___RS_HL 181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2514600"/>
            <a:ext cx="243840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5334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3: Late blight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5334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4: Early blight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5334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5: Healthy potato leaf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used in this study consist of potato leaf images from </a:t>
            </a:r>
            <a:r>
              <a:rPr lang="en-US" dirty="0" err="1" smtClean="0"/>
              <a:t>PlantVillage</a:t>
            </a:r>
            <a:r>
              <a:rPr lang="en-US" dirty="0" smtClean="0"/>
              <a:t> dataset.</a:t>
            </a:r>
          </a:p>
          <a:p>
            <a:r>
              <a:rPr lang="en-US" dirty="0" smtClean="0"/>
              <a:t>The dataset includes 1000 late blight images, 1000 early blight images and 210 healthy potato leaf images.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81000"/>
            <a:ext cx="8839200" cy="57451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Relu</a:t>
            </a:r>
            <a:r>
              <a:rPr lang="en-US" dirty="0" smtClean="0"/>
              <a:t> function(Rectified linear unit function)</a:t>
            </a:r>
          </a:p>
          <a:p>
            <a:pPr algn="just">
              <a:buNone/>
            </a:pPr>
            <a:r>
              <a:rPr lang="en-US" dirty="0" smtClean="0"/>
              <a:t>  </a:t>
            </a:r>
            <a:r>
              <a:rPr lang="en-US" b="1" dirty="0" err="1" smtClean="0"/>
              <a:t>ReLU</a:t>
            </a:r>
            <a:r>
              <a:rPr lang="en-US" dirty="0" smtClean="0"/>
              <a:t>  is a piecewise linear </a:t>
            </a:r>
            <a:r>
              <a:rPr lang="en-US" b="1" dirty="0" smtClean="0"/>
              <a:t>function</a:t>
            </a:r>
            <a:r>
              <a:rPr lang="en-US" dirty="0" smtClean="0"/>
              <a:t> that will output the input directly if it is positive, otherwise, it will output zero.</a:t>
            </a:r>
            <a:endParaRPr lang="en-US" dirty="0"/>
          </a:p>
        </p:txBody>
      </p:sp>
      <p:pic>
        <p:nvPicPr>
          <p:cNvPr id="4098" name="Picture 2" descr="ReLU — Most popular Activation Function for Deep Neural Networks | by  Sonish Sivarajkumar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971800"/>
            <a:ext cx="4343400" cy="2590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343400" y="6172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Fig 7: </a:t>
            </a:r>
            <a:r>
              <a:rPr lang="en-US" dirty="0" err="1" smtClean="0"/>
              <a:t>Relu</a:t>
            </a:r>
            <a:r>
              <a:rPr lang="en-US" dirty="0" smtClean="0"/>
              <a:t>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IoT</a:t>
            </a:r>
            <a:r>
              <a:rPr lang="en-US" dirty="0" smtClean="0"/>
              <a:t> Based Autonomous Sensor System for </a:t>
            </a:r>
            <a:r>
              <a:rPr lang="en-US" dirty="0" err="1" smtClean="0"/>
              <a:t>Aeroponics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1534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MELVIN P BABY- 19MES1019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Guide: </a:t>
            </a:r>
            <a:r>
              <a:rPr lang="en-US" dirty="0" smtClean="0"/>
              <a:t>Dr</a:t>
            </a:r>
            <a:r>
              <a:rPr lang="en-US" dirty="0" smtClean="0"/>
              <a:t>. </a:t>
            </a:r>
            <a:r>
              <a:rPr lang="en-US" dirty="0" smtClean="0"/>
              <a:t>ABRAHAM SUDHARSON PONRAJ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11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371600"/>
            <a:ext cx="7724775" cy="3590925"/>
          </a:xfrm>
        </p:spPr>
      </p:pic>
      <p:sp>
        <p:nvSpPr>
          <p:cNvPr id="5" name="TextBox 4"/>
          <p:cNvSpPr txBox="1"/>
          <p:nvPr/>
        </p:nvSpPr>
        <p:spPr>
          <a:xfrm>
            <a:off x="1219200" y="54864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8: Serial monitor reading temperature and humidity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229600" cy="339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5105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Fig 9: Sending data to </a:t>
            </a:r>
            <a:r>
              <a:rPr lang="en-US" dirty="0" err="1" smtClean="0"/>
              <a:t>thingspeak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ensor_fault.JPG"/>
          <p:cNvPicPr>
            <a:picLocks noGrp="1" noChangeAspect="1"/>
          </p:cNvPicPr>
          <p:nvPr>
            <p:ph idx="1"/>
          </p:nvPr>
        </p:nvPicPr>
        <p:blipFill>
          <a:blip r:embed="rId2"/>
          <a:srcRect b="9524"/>
          <a:stretch>
            <a:fillRect/>
          </a:stretch>
        </p:blipFill>
        <p:spPr>
          <a:xfrm>
            <a:off x="1714500" y="2971800"/>
            <a:ext cx="5715000" cy="1447800"/>
          </a:xfrm>
        </p:spPr>
      </p:pic>
      <p:sp>
        <p:nvSpPr>
          <p:cNvPr id="5" name="TextBox 4"/>
          <p:cNvSpPr txBox="1"/>
          <p:nvPr/>
        </p:nvSpPr>
        <p:spPr>
          <a:xfrm>
            <a:off x="2895600" y="5334000"/>
            <a:ext cx="302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10 : Sensor fault detection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WhatsApp Image 2021-01-29 at 9.53.11 AM.jpe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819400" y="457200"/>
            <a:ext cx="3254375" cy="5287963"/>
          </a:xfrm>
        </p:spPr>
      </p:pic>
      <p:sp>
        <p:nvSpPr>
          <p:cNvPr id="7" name="TextBox 6"/>
          <p:cNvSpPr txBox="1"/>
          <p:nvPr/>
        </p:nvSpPr>
        <p:spPr>
          <a:xfrm>
            <a:off x="3048000" y="6019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Fig 12 : Email Alert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35909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609600"/>
            <a:ext cx="3505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3810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13 : Training and </a:t>
            </a:r>
          </a:p>
          <a:p>
            <a:r>
              <a:rPr lang="en-US" dirty="0" smtClean="0"/>
              <a:t>Validation accuracy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3733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14: Training and Validation loss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1816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accuracy : 93.37</a:t>
            </a:r>
          </a:p>
          <a:p>
            <a:r>
              <a:rPr lang="en-US" dirty="0" smtClean="0"/>
              <a:t>Testing accuracy : 93.3734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xresdefault.jpg"/>
          <p:cNvPicPr>
            <a:picLocks noChangeAspect="1"/>
          </p:cNvPicPr>
          <p:nvPr/>
        </p:nvPicPr>
        <p:blipFill>
          <a:blip r:embed="rId2"/>
          <a:srcRect r="3125" b="11833"/>
          <a:stretch>
            <a:fillRect/>
          </a:stretch>
        </p:blipFill>
        <p:spPr>
          <a:xfrm>
            <a:off x="1066800" y="1532334"/>
            <a:ext cx="7086600" cy="33444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0" y="5410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15 : Plant disease diagnosis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447800"/>
          </a:xfrm>
        </p:spPr>
        <p:txBody>
          <a:bodyPr/>
          <a:lstStyle/>
          <a:p>
            <a:r>
              <a:rPr lang="en-US" dirty="0" smtClean="0"/>
              <a:t>COST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228600"/>
          <a:ext cx="7162800" cy="624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/>
                <a:gridCol w="1432560"/>
                <a:gridCol w="1432560"/>
                <a:gridCol w="1432560"/>
                <a:gridCol w="1432560"/>
              </a:tblGrid>
              <a:tr h="65937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S/NO.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 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UNIT</a:t>
                      </a:r>
                      <a:r>
                        <a:rPr lang="en-US" baseline="0" dirty="0" smtClean="0"/>
                        <a:t>         PRICE (RS)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</a:p>
                    <a:p>
                      <a:r>
                        <a:rPr lang="en-US" dirty="0" smtClean="0"/>
                        <a:t>(RS)</a:t>
                      </a:r>
                      <a:endParaRPr lang="en-US" dirty="0"/>
                    </a:p>
                  </a:txBody>
                  <a:tcPr/>
                </a:tc>
              </a:tr>
              <a:tr h="37678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MCU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422</a:t>
                      </a:r>
                      <a:endParaRPr lang="en-US" dirty="0"/>
                    </a:p>
                  </a:txBody>
                  <a:tcPr/>
                </a:tc>
              </a:tr>
              <a:tr h="37678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Servo</a:t>
                      </a:r>
                      <a:r>
                        <a:rPr lang="en-US" baseline="0" dirty="0" smtClean="0"/>
                        <a:t> motor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</a:tr>
              <a:tr h="37678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12V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43958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DHT11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</a:tr>
              <a:tr h="65937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220v</a:t>
                      </a:r>
                      <a:r>
                        <a:rPr lang="en-US" baseline="0" dirty="0" smtClean="0"/>
                        <a:t> to 12v </a:t>
                      </a:r>
                    </a:p>
                    <a:p>
                      <a:r>
                        <a:rPr lang="en-US" baseline="0" dirty="0" smtClean="0"/>
                        <a:t>Step down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599</a:t>
                      </a:r>
                      <a:endParaRPr lang="en-US" dirty="0"/>
                    </a:p>
                  </a:txBody>
                  <a:tcPr/>
                </a:tc>
              </a:tr>
              <a:tr h="65937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Electrolytic capacitor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94197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Breadboard and jumper</a:t>
                      </a:r>
                      <a:r>
                        <a:rPr lang="en-US" baseline="0" dirty="0" smtClean="0"/>
                        <a:t> cables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195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59379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Camera</a:t>
                      </a:r>
                      <a:r>
                        <a:rPr lang="en-US" baseline="0" dirty="0" smtClean="0"/>
                        <a:t>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399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59379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Resistors(1 </a:t>
                      </a:r>
                      <a:r>
                        <a:rPr lang="en-US" dirty="0" err="1" smtClean="0"/>
                        <a:t>kohm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48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395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autonomous sensor system is developed for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aeroponics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system such that to increase the yield of the plant cultivation due to rapid decrease in availability of irrigated land and increase in population.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future, the use of a field programmable gate array (FPGA) and system-on-chip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SoC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)-based architecture would enhance high performance device monitoring and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control when deployed to large agricultural farmland.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 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TO BE DONE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 REVIEW AND DEVELOPMENT OF MODEL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r>
                        <a:rPr lang="en-US" baseline="0" dirty="0" smtClean="0"/>
                        <a:t> AND EXCECUTION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Prototype and Research Paper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Base Paper 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Hardware Components</a:t>
            </a:r>
          </a:p>
          <a:p>
            <a:r>
              <a:rPr lang="en-US" dirty="0" smtClean="0"/>
              <a:t>Simulation Diagram</a:t>
            </a:r>
          </a:p>
          <a:p>
            <a:r>
              <a:rPr lang="en-US" dirty="0" smtClean="0"/>
              <a:t>Working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References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40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Imran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Ali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Lakhiar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Gao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Jianmin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Tabinda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Naz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Syed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Farman Ali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Chandio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Noman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Ali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Buttar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Waqar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Ahmed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Qureshi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 "Monitoring and Control Systems in Agriculture Using Intelligent Sensor Techniques: A Review of the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Aeroponic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System", </a:t>
            </a:r>
            <a:r>
              <a:rPr lang="en-US" sz="2900" i="1" dirty="0" smtClean="0">
                <a:latin typeface="Times New Roman" pitchFamily="18" charset="0"/>
                <a:cs typeface="Times New Roman" pitchFamily="18" charset="0"/>
              </a:rPr>
              <a:t>Journal of Sensors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 vol. 2018, Article ID 8672769, 18 pages, 2018.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J. James and M. P.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Maheshwar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“Plant growth monitoring system, with dynamic user-interface,” in </a:t>
            </a:r>
            <a:r>
              <a:rPr lang="en-US" sz="2900" i="1" dirty="0" smtClean="0">
                <a:latin typeface="Times New Roman" pitchFamily="18" charset="0"/>
                <a:cs typeface="Times New Roman" pitchFamily="18" charset="0"/>
              </a:rPr>
              <a:t>2016 IEEE Region 10 Humanitarian Technology Conference (R10-HTC)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pp. 1–5, Agra, India, December 2016.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D. Pimentel, B. Berger, D.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Filiberto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et al., “Water resources: agricultural and environmental issues,” </a:t>
            </a:r>
            <a:r>
              <a:rPr lang="en-US" sz="2900" i="1" dirty="0" smtClean="0">
                <a:latin typeface="Times New Roman" pitchFamily="18" charset="0"/>
                <a:cs typeface="Times New Roman" pitchFamily="18" charset="0"/>
              </a:rPr>
              <a:t>Bioscience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vol. 54, no. 10, pp. 909–918, 2004.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121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To increase the yield of the plant cultivation through autonomous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aeroponic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system due to rapid decrease in availability of irrigated land and increase in population.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land available for cultivation is gradually decreasing due to the effect of global warming.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increase the yield due to increase in population which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inturn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results in demand for food.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Disease free plant cultivation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Less human interference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Lakhiar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Jianmin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Tabinda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Farman Ali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Chandio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Buttar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Waqar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Ahmed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Qureshi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 "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Monitoring and Control Systems in Agriculture Using Intelligent Sensor Techniques: A Review of 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Aeroponic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",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Journal of Sensors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 vol. 2018, Article ID 8672769, 18 pages, 2018.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 https://doi.org/10.1155/2018/8672769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 autonomous system is defined as a system that detects its operating environment and senses the operating parameters, changes its operating behavior in that environment and adapts to the changes and events occurring in that environment.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system take appropriate actions according to the requirements that arise in dynamic environment. It has main four characteristics that are mentioned below: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Self configuration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Self healing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Self protection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Self optimization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Aeroponics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Aeroponics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one of the modern methods for plant cultivation practiced around the world.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system plant is cultivated under complete control conditions in the growth chamber by providing a small mist of the nutrient solution in replacement of soil through atomization nozzles on periodical basis.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Aeroponics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Hydroponics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40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67027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AEROPONICS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HYDROPONICS</a:t>
                      </a:r>
                      <a:endParaRPr lang="en-US" dirty="0"/>
                    </a:p>
                  </a:txBody>
                  <a:tcPr/>
                </a:tc>
              </a:tr>
              <a:tr h="670278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Roots</a:t>
                      </a:r>
                      <a:r>
                        <a:rPr lang="en-US" baseline="0" dirty="0" smtClean="0"/>
                        <a:t> are exposed and sprayed with a mist containing nutrients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Roots are submerged into water</a:t>
                      </a:r>
                      <a:endParaRPr lang="en-US" dirty="0"/>
                    </a:p>
                  </a:txBody>
                  <a:tcPr/>
                </a:tc>
              </a:tr>
              <a:tr h="104563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Plants are grown in a humid, fog like environment where continual or timed misting keeps the roots from drying out and supplies the nutrient solution.</a:t>
                      </a:r>
                      <a:endParaRPr lang="en-US" dirty="0" smtClean="0"/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Hydroponics systems deliver nutrients via the water in which plants are absorbed. </a:t>
                      </a:r>
                      <a:endParaRPr lang="en-US" smtClean="0"/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128693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Maintenance- </a:t>
                      </a:r>
                      <a:r>
                        <a:rPr lang="en-US" dirty="0" err="1" smtClean="0">
                          <a:solidFill>
                            <a:schemeClr val="dk1"/>
                          </a:solidFill>
                        </a:rPr>
                        <a:t>Aeroponic</a:t>
                      </a:r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 systems can have fluctuating levels of pH and nutrient solution as a result of their constant mist flow and you will have to test your solution more often as a result.</a:t>
                      </a:r>
                      <a:endParaRPr lang="en-US" dirty="0" smtClean="0"/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the water in the reservoir becomes lower you’ll have to add in water, and do larger water changes every couple of weeks.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12666</TotalTime>
  <Words>911</Words>
  <Application>Microsoft Office PowerPoint</Application>
  <PresentationFormat>On-screen Show (4:3)</PresentationFormat>
  <Paragraphs>194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School of Electronics Engineering</vt:lpstr>
      <vt:lpstr>An IoT Based Autonomous Sensor System for Aeroponics</vt:lpstr>
      <vt:lpstr>Contents</vt:lpstr>
      <vt:lpstr>OBJECTIVE</vt:lpstr>
      <vt:lpstr>MOTIVATION</vt:lpstr>
      <vt:lpstr>BASE PAPER</vt:lpstr>
      <vt:lpstr>Autonomous system</vt:lpstr>
      <vt:lpstr>Aeroponics system</vt:lpstr>
      <vt:lpstr>Aeroponics vs Hydroponics</vt:lpstr>
      <vt:lpstr>BLOCK DIAGRAM Autonomous system  </vt:lpstr>
      <vt:lpstr>HARDWARE COMPONENTS</vt:lpstr>
      <vt:lpstr>SIMULATION DIAGRAM</vt:lpstr>
      <vt:lpstr>WORKING</vt:lpstr>
      <vt:lpstr>Parameters</vt:lpstr>
      <vt:lpstr>Convolution Neural Network</vt:lpstr>
      <vt:lpstr>Block Diagram</vt:lpstr>
      <vt:lpstr>Slide 17</vt:lpstr>
      <vt:lpstr>Dataset</vt:lpstr>
      <vt:lpstr>Slide 19</vt:lpstr>
      <vt:lpstr>RESULTS</vt:lpstr>
      <vt:lpstr>Slide 21</vt:lpstr>
      <vt:lpstr>Slide 22</vt:lpstr>
      <vt:lpstr>Slide 23</vt:lpstr>
      <vt:lpstr>Slide 24</vt:lpstr>
      <vt:lpstr>Slide 25</vt:lpstr>
      <vt:lpstr>COST ANALYSIS</vt:lpstr>
      <vt:lpstr>Slide 27</vt:lpstr>
      <vt:lpstr>CONCLUSION AND FUTURE WORK</vt:lpstr>
      <vt:lpstr>TIMELINE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RBL Zeroth Review</dc:title>
  <dc:creator>Windows User</dc:creator>
  <cp:lastModifiedBy>melvin baby</cp:lastModifiedBy>
  <cp:revision>41</cp:revision>
  <dcterms:created xsi:type="dcterms:W3CDTF">2019-07-23T07:33:39Z</dcterms:created>
  <dcterms:modified xsi:type="dcterms:W3CDTF">2021-06-05T04:41:16Z</dcterms:modified>
</cp:coreProperties>
</file>