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1" r:id="rId19"/>
    <p:sldId id="273" r:id="rId20"/>
    <p:sldId id="275" r:id="rId21"/>
    <p:sldId id="276" r:id="rId22"/>
    <p:sldId id="277" r:id="rId23"/>
    <p:sldId id="280" r:id="rId24"/>
    <p:sldId id="278" r:id="rId25"/>
    <p:sldId id="27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41" autoAdjust="0"/>
    <p:restoredTop sz="97887" autoAdjust="0"/>
  </p:normalViewPr>
  <p:slideViewPr>
    <p:cSldViewPr>
      <p:cViewPr>
        <p:scale>
          <a:sx n="75" d="100"/>
          <a:sy n="75" d="100"/>
        </p:scale>
        <p:origin x="-1242" y="-48"/>
      </p:cViewPr>
      <p:guideLst>
        <p:guide orient="horz" pos="2160"/>
        <p:guide pos="2880"/>
      </p:guideLst>
    </p:cSldViewPr>
  </p:slideViewPr>
  <p:outlineViewPr>
    <p:cViewPr>
      <p:scale>
        <a:sx n="33" d="100"/>
        <a:sy n="33" d="100"/>
      </p:scale>
      <p:origin x="0" y="5484"/>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164359-BC9E-4DEB-9770-B68DC8B51F84}" type="datetimeFigureOut">
              <a:rPr lang="en-US" smtClean="0"/>
              <a:pPr/>
              <a:t>12/9/2019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3B8F3D-FE74-4A16-9192-777AA63D4155}" type="slidenum">
              <a:rPr lang="en-US" smtClean="0"/>
              <a:pPr/>
              <a:t>‹#›</a:t>
            </a:fld>
            <a:endParaRPr lang="en-US"/>
          </a:p>
        </p:txBody>
      </p:sp>
    </p:spTree>
    <p:extLst>
      <p:ext uri="{BB962C8B-B14F-4D97-AF65-F5344CB8AC3E}">
        <p14:creationId xmlns="" xmlns:p14="http://schemas.microsoft.com/office/powerpoint/2010/main" val="3059432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50059E4-E0D7-4150-AD8B-248BD963EAE8}" type="datetimeFigureOut">
              <a:rPr lang="en-US" smtClean="0"/>
              <a:pPr/>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9CB25-519C-4C0B-9796-4F5E2350F37B}" type="slidenum">
              <a:rPr lang="en-US" smtClean="0"/>
              <a:pPr/>
              <a:t>‹#›</a:t>
            </a:fld>
            <a:endParaRPr lang="en-US"/>
          </a:p>
        </p:txBody>
      </p:sp>
    </p:spTree>
    <p:extLst>
      <p:ext uri="{BB962C8B-B14F-4D97-AF65-F5344CB8AC3E}">
        <p14:creationId xmlns="" xmlns:p14="http://schemas.microsoft.com/office/powerpoint/2010/main" val="392086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0059E4-E0D7-4150-AD8B-248BD963EAE8}" type="datetimeFigureOut">
              <a:rPr lang="en-US" smtClean="0"/>
              <a:pPr/>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9CB25-519C-4C0B-9796-4F5E2350F37B}" type="slidenum">
              <a:rPr lang="en-US" smtClean="0"/>
              <a:pPr/>
              <a:t>‹#›</a:t>
            </a:fld>
            <a:endParaRPr lang="en-US"/>
          </a:p>
        </p:txBody>
      </p:sp>
    </p:spTree>
    <p:extLst>
      <p:ext uri="{BB962C8B-B14F-4D97-AF65-F5344CB8AC3E}">
        <p14:creationId xmlns="" xmlns:p14="http://schemas.microsoft.com/office/powerpoint/2010/main" val="1706983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0059E4-E0D7-4150-AD8B-248BD963EAE8}" type="datetimeFigureOut">
              <a:rPr lang="en-US" smtClean="0"/>
              <a:pPr/>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9CB25-519C-4C0B-9796-4F5E2350F37B}" type="slidenum">
              <a:rPr lang="en-US" smtClean="0"/>
              <a:pPr/>
              <a:t>‹#›</a:t>
            </a:fld>
            <a:endParaRPr lang="en-US"/>
          </a:p>
        </p:txBody>
      </p:sp>
    </p:spTree>
    <p:extLst>
      <p:ext uri="{BB962C8B-B14F-4D97-AF65-F5344CB8AC3E}">
        <p14:creationId xmlns="" xmlns:p14="http://schemas.microsoft.com/office/powerpoint/2010/main" val="4010808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0059E4-E0D7-4150-AD8B-248BD963EAE8}" type="datetimeFigureOut">
              <a:rPr lang="en-US" smtClean="0"/>
              <a:pPr/>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9CB25-519C-4C0B-9796-4F5E2350F37B}" type="slidenum">
              <a:rPr lang="en-US" smtClean="0"/>
              <a:pPr/>
              <a:t>‹#›</a:t>
            </a:fld>
            <a:endParaRPr lang="en-US"/>
          </a:p>
        </p:txBody>
      </p:sp>
    </p:spTree>
    <p:extLst>
      <p:ext uri="{BB962C8B-B14F-4D97-AF65-F5344CB8AC3E}">
        <p14:creationId xmlns="" xmlns:p14="http://schemas.microsoft.com/office/powerpoint/2010/main" val="145366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0059E4-E0D7-4150-AD8B-248BD963EAE8}" type="datetimeFigureOut">
              <a:rPr lang="en-US" smtClean="0"/>
              <a:pPr/>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9CB25-519C-4C0B-9796-4F5E2350F37B}" type="slidenum">
              <a:rPr lang="en-US" smtClean="0"/>
              <a:pPr/>
              <a:t>‹#›</a:t>
            </a:fld>
            <a:endParaRPr lang="en-US"/>
          </a:p>
        </p:txBody>
      </p:sp>
    </p:spTree>
    <p:extLst>
      <p:ext uri="{BB962C8B-B14F-4D97-AF65-F5344CB8AC3E}">
        <p14:creationId xmlns="" xmlns:p14="http://schemas.microsoft.com/office/powerpoint/2010/main" val="1197299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0059E4-E0D7-4150-AD8B-248BD963EAE8}" type="datetimeFigureOut">
              <a:rPr lang="en-US" smtClean="0"/>
              <a:pPr/>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9CB25-519C-4C0B-9796-4F5E2350F37B}" type="slidenum">
              <a:rPr lang="en-US" smtClean="0"/>
              <a:pPr/>
              <a:t>‹#›</a:t>
            </a:fld>
            <a:endParaRPr lang="en-US"/>
          </a:p>
        </p:txBody>
      </p:sp>
    </p:spTree>
    <p:extLst>
      <p:ext uri="{BB962C8B-B14F-4D97-AF65-F5344CB8AC3E}">
        <p14:creationId xmlns="" xmlns:p14="http://schemas.microsoft.com/office/powerpoint/2010/main" val="85243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0059E4-E0D7-4150-AD8B-248BD963EAE8}" type="datetimeFigureOut">
              <a:rPr lang="en-US" smtClean="0"/>
              <a:pPr/>
              <a:t>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F9CB25-519C-4C0B-9796-4F5E2350F37B}" type="slidenum">
              <a:rPr lang="en-US" smtClean="0"/>
              <a:pPr/>
              <a:t>‹#›</a:t>
            </a:fld>
            <a:endParaRPr lang="en-US"/>
          </a:p>
        </p:txBody>
      </p:sp>
    </p:spTree>
    <p:extLst>
      <p:ext uri="{BB962C8B-B14F-4D97-AF65-F5344CB8AC3E}">
        <p14:creationId xmlns="" xmlns:p14="http://schemas.microsoft.com/office/powerpoint/2010/main" val="3903722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0059E4-E0D7-4150-AD8B-248BD963EAE8}" type="datetimeFigureOut">
              <a:rPr lang="en-US" smtClean="0"/>
              <a:pPr/>
              <a:t>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F9CB25-519C-4C0B-9796-4F5E2350F37B}" type="slidenum">
              <a:rPr lang="en-US" smtClean="0"/>
              <a:pPr/>
              <a:t>‹#›</a:t>
            </a:fld>
            <a:endParaRPr lang="en-US"/>
          </a:p>
        </p:txBody>
      </p:sp>
    </p:spTree>
    <p:extLst>
      <p:ext uri="{BB962C8B-B14F-4D97-AF65-F5344CB8AC3E}">
        <p14:creationId xmlns="" xmlns:p14="http://schemas.microsoft.com/office/powerpoint/2010/main" val="1011320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0059E4-E0D7-4150-AD8B-248BD963EAE8}" type="datetimeFigureOut">
              <a:rPr lang="en-US" smtClean="0"/>
              <a:pPr/>
              <a:t>12/9/2019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F9CB25-519C-4C0B-9796-4F5E2350F37B}" type="slidenum">
              <a:rPr lang="en-US" smtClean="0"/>
              <a:pPr/>
              <a:t>‹#›</a:t>
            </a:fld>
            <a:endParaRPr lang="en-US"/>
          </a:p>
        </p:txBody>
      </p:sp>
    </p:spTree>
    <p:extLst>
      <p:ext uri="{BB962C8B-B14F-4D97-AF65-F5344CB8AC3E}">
        <p14:creationId xmlns="" xmlns:p14="http://schemas.microsoft.com/office/powerpoint/2010/main" val="1225871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0059E4-E0D7-4150-AD8B-248BD963EAE8}" type="datetimeFigureOut">
              <a:rPr lang="en-US" smtClean="0"/>
              <a:pPr/>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9CB25-519C-4C0B-9796-4F5E2350F37B}" type="slidenum">
              <a:rPr lang="en-US" smtClean="0"/>
              <a:pPr/>
              <a:t>‹#›</a:t>
            </a:fld>
            <a:endParaRPr lang="en-US"/>
          </a:p>
        </p:txBody>
      </p:sp>
    </p:spTree>
    <p:extLst>
      <p:ext uri="{BB962C8B-B14F-4D97-AF65-F5344CB8AC3E}">
        <p14:creationId xmlns="" xmlns:p14="http://schemas.microsoft.com/office/powerpoint/2010/main" val="2849766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0059E4-E0D7-4150-AD8B-248BD963EAE8}" type="datetimeFigureOut">
              <a:rPr lang="en-US" smtClean="0"/>
              <a:pPr/>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9CB25-519C-4C0B-9796-4F5E2350F37B}" type="slidenum">
              <a:rPr lang="en-US" smtClean="0"/>
              <a:pPr/>
              <a:t>‹#›</a:t>
            </a:fld>
            <a:endParaRPr lang="en-US"/>
          </a:p>
        </p:txBody>
      </p:sp>
    </p:spTree>
    <p:extLst>
      <p:ext uri="{BB962C8B-B14F-4D97-AF65-F5344CB8AC3E}">
        <p14:creationId xmlns="" xmlns:p14="http://schemas.microsoft.com/office/powerpoint/2010/main" val="1054655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0059E4-E0D7-4150-AD8B-248BD963EAE8}" type="datetimeFigureOut">
              <a:rPr lang="en-US" smtClean="0"/>
              <a:pPr/>
              <a:t>12/9/2019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9CB25-519C-4C0B-9796-4F5E2350F37B}" type="slidenum">
              <a:rPr lang="en-US" smtClean="0"/>
              <a:pPr/>
              <a:t>‹#›</a:t>
            </a:fld>
            <a:endParaRPr lang="en-US"/>
          </a:p>
        </p:txBody>
      </p:sp>
    </p:spTree>
    <p:extLst>
      <p:ext uri="{BB962C8B-B14F-4D97-AF65-F5344CB8AC3E}">
        <p14:creationId xmlns="" xmlns:p14="http://schemas.microsoft.com/office/powerpoint/2010/main" val="1679613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447800"/>
            <a:ext cx="7772400" cy="401782"/>
          </a:xfrm>
        </p:spPr>
        <p:txBody>
          <a:bodyPr>
            <a:noAutofit/>
          </a:bodyPr>
          <a:lstStyle/>
          <a:p>
            <a:r>
              <a:rPr lang="en-US" sz="2400" b="1" dirty="0">
                <a:latin typeface="Times New Roman" panose="02020603050405020304" pitchFamily="18" charset="0"/>
                <a:cs typeface="Times New Roman" panose="02020603050405020304" pitchFamily="18" charset="0"/>
              </a:rPr>
              <a:t>School of Electronics Engineering</a:t>
            </a:r>
          </a:p>
        </p:txBody>
      </p:sp>
      <p:sp>
        <p:nvSpPr>
          <p:cNvPr id="3" name="Subtitle 2"/>
          <p:cNvSpPr>
            <a:spLocks noGrp="1"/>
          </p:cNvSpPr>
          <p:nvPr>
            <p:ph type="subTitle" idx="1"/>
          </p:nvPr>
        </p:nvSpPr>
        <p:spPr>
          <a:xfrm>
            <a:off x="1371600" y="3048000"/>
            <a:ext cx="6400800" cy="609600"/>
          </a:xfrm>
        </p:spPr>
        <p:txBody>
          <a:bodyPr/>
          <a:lstStyle/>
          <a:p>
            <a:r>
              <a:rPr lang="en-US" dirty="0"/>
              <a:t>NCSET Conference Presentation</a:t>
            </a:r>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895599" y="304800"/>
            <a:ext cx="3145641" cy="106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40207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DHT11(TEMPERATURE AND HUMIDITY SENSOR)</a:t>
            </a:r>
          </a:p>
          <a:p>
            <a:endParaRPr lang="en-US" dirty="0"/>
          </a:p>
        </p:txBody>
      </p:sp>
      <p:pic>
        <p:nvPicPr>
          <p:cNvPr id="4" name="Picture 2" descr="C:\Users\Baby P Paily\Desktop\PROJECTS\RBL\Capture2.JPG"/>
          <p:cNvPicPr>
            <a:picLocks noChangeAspect="1" noChangeArrowheads="1"/>
          </p:cNvPicPr>
          <p:nvPr/>
        </p:nvPicPr>
        <p:blipFill>
          <a:blip r:embed="rId2"/>
          <a:srcRect/>
          <a:stretch>
            <a:fillRect/>
          </a:stretch>
        </p:blipFill>
        <p:spPr bwMode="auto">
          <a:xfrm>
            <a:off x="1447800" y="2971800"/>
            <a:ext cx="6276975" cy="248602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 OF INTERFACING</a:t>
            </a:r>
            <a:endParaRPr lang="en-US" dirty="0"/>
          </a:p>
        </p:txBody>
      </p:sp>
      <p:pic>
        <p:nvPicPr>
          <p:cNvPr id="4" name="Content Placeholder 3" descr="WhatsApp Image 2019-10-31 at 8.58.40 AM.jpeg"/>
          <p:cNvPicPr>
            <a:picLocks noGrp="1" noChangeAspect="1"/>
          </p:cNvPicPr>
          <p:nvPr>
            <p:ph idx="1"/>
          </p:nvPr>
        </p:nvPicPr>
        <p:blipFill>
          <a:blip r:embed="rId2"/>
          <a:stretch>
            <a:fillRect/>
          </a:stretch>
        </p:blipFill>
        <p:spPr>
          <a:xfrm>
            <a:off x="2320764" y="1600200"/>
            <a:ext cx="4502472" cy="452596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US" dirty="0"/>
          </a:p>
        </p:txBody>
      </p:sp>
      <p:pic>
        <p:nvPicPr>
          <p:cNvPr id="4" name="Content Placeholder 3" descr="WhatsApp Image 2019-10-30 at 10.19.05 PM.jpeg"/>
          <p:cNvPicPr>
            <a:picLocks noGrp="1" noChangeAspect="1"/>
          </p:cNvPicPr>
          <p:nvPr>
            <p:ph idx="1"/>
          </p:nvPr>
        </p:nvPicPr>
        <p:blipFill>
          <a:blip r:embed="rId2"/>
          <a:stretch>
            <a:fillRect/>
          </a:stretch>
        </p:blipFill>
        <p:spPr>
          <a:xfrm>
            <a:off x="543326" y="1600200"/>
            <a:ext cx="8057347" cy="452596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SARIMA </a:t>
            </a:r>
            <a:r>
              <a:rPr lang="en-US" dirty="0" smtClean="0"/>
              <a:t>MODEL</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It is a combination of two models, AR and MA models. ARIMA is a forecasting technique that projects the future values of a series.</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Its main application is in the area of short term forecasting requiring past dataset.</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latin typeface="Times New Roman" pitchFamily="18" charset="0"/>
                <a:cs typeface="Times New Roman" pitchFamily="18" charset="0"/>
              </a:rPr>
              <a:t>AR Model</a:t>
            </a:r>
          </a:p>
          <a:p>
            <a:pPr algn="just">
              <a:buNone/>
            </a:pPr>
            <a:r>
              <a:rPr lang="en-US" dirty="0" smtClean="0">
                <a:latin typeface="Times New Roman" pitchFamily="18" charset="0"/>
                <a:cs typeface="Times New Roman" pitchFamily="18" charset="0"/>
              </a:rPr>
              <a:t>    An autoregressive (AR) model predicts future behavior based on past behavior. It’s used for forecasting when there is some correlation between values in a time series and the values that precede and succeed them. We only use past data to model the behavior, hence the name</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autoregressive</a:t>
            </a:r>
          </a:p>
          <a:p>
            <a:pPr>
              <a:buNone/>
            </a:pPr>
            <a:r>
              <a:rPr lang="en-US" dirty="0" smtClean="0">
                <a:latin typeface="Times New Roman" pitchFamily="18" charset="0"/>
                <a:cs typeface="Times New Roman" pitchFamily="18" charset="0"/>
              </a:rPr>
              <a:t>X(t) = A(1) * X(t-1) + E(t)</a:t>
            </a:r>
          </a:p>
          <a:p>
            <a:pPr>
              <a:buNone/>
            </a:pPr>
            <a:r>
              <a:rPr lang="en-US" dirty="0" smtClean="0">
                <a:latin typeface="Times New Roman" pitchFamily="18" charset="0"/>
                <a:cs typeface="Times New Roman" pitchFamily="18" charset="0"/>
              </a:rPr>
              <a:t>where X(t) = time series under investigation</a:t>
            </a:r>
          </a:p>
          <a:p>
            <a:pPr>
              <a:buNone/>
            </a:pPr>
            <a:r>
              <a:rPr lang="en-US" dirty="0" smtClean="0">
                <a:latin typeface="Times New Roman" pitchFamily="18" charset="0"/>
                <a:cs typeface="Times New Roman" pitchFamily="18" charset="0"/>
              </a:rPr>
              <a:t>A(1) = the autoregressive parameter of order 1</a:t>
            </a:r>
          </a:p>
          <a:p>
            <a:pPr>
              <a:buNone/>
            </a:pPr>
            <a:r>
              <a:rPr lang="en-US" dirty="0" smtClean="0">
                <a:latin typeface="Times New Roman" pitchFamily="18" charset="0"/>
                <a:cs typeface="Times New Roman" pitchFamily="18" charset="0"/>
              </a:rPr>
              <a:t>X(t-1) = the time series lagged 1 period</a:t>
            </a:r>
          </a:p>
          <a:p>
            <a:pPr>
              <a:buNone/>
            </a:pPr>
            <a:r>
              <a:rPr lang="en-US" dirty="0" smtClean="0">
                <a:latin typeface="Times New Roman" pitchFamily="18" charset="0"/>
                <a:cs typeface="Times New Roman" pitchFamily="18" charset="0"/>
              </a:rPr>
              <a:t>E(t) = the error term of the model</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fr-FR" sz="2400" dirty="0" smtClean="0">
                <a:latin typeface="Times New Roman" pitchFamily="18" charset="0"/>
                <a:cs typeface="Times New Roman" pitchFamily="18" charset="0"/>
              </a:rPr>
              <a:t>X(t) = A(1) * X(t-1) + A(2) * X(t-2) + E(t)</a:t>
            </a:r>
          </a:p>
          <a:p>
            <a:pPr algn="just">
              <a:buNone/>
            </a:pPr>
            <a:r>
              <a:rPr lang="en-US" sz="2400" dirty="0" smtClean="0">
                <a:latin typeface="Times New Roman" pitchFamily="18" charset="0"/>
                <a:cs typeface="Times New Roman" pitchFamily="18" charset="0"/>
              </a:rPr>
              <a:t>    This indicates that the current value of the series is a combination of the two immediately preceding values, X(t-1) and X(t-2), plus some random error E(t). Our model is now an autoregressive model of order 2.</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143000"/>
          </a:xfrm>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buNone/>
            </a:pPr>
            <a:r>
              <a:rPr lang="en-US" dirty="0" smtClean="0">
                <a:latin typeface="Times New Roman" pitchFamily="18" charset="0"/>
                <a:cs typeface="Times New Roman" pitchFamily="18" charset="0"/>
              </a:rPr>
              <a:t>MA Model</a:t>
            </a:r>
          </a:p>
          <a:p>
            <a:pPr algn="just">
              <a:buNone/>
            </a:pPr>
            <a:r>
              <a:rPr lang="en-US" dirty="0" smtClean="0">
                <a:latin typeface="Times New Roman" pitchFamily="18" charset="0"/>
                <a:cs typeface="Times New Roman" pitchFamily="18" charset="0"/>
              </a:rPr>
              <a:t>Moving average parameters relate what happens in period t only to the random errors that occurred in past time periods, i.e. E(t-1), E(t-2), etc. rather than to X(t-1),    X(t-2), X(t-3) as in the autoregressive approaches. A moving average model with one MA term may be</a:t>
            </a:r>
          </a:p>
          <a:p>
            <a:pPr algn="just">
              <a:buNone/>
            </a:pPr>
            <a:r>
              <a:rPr lang="en-US" dirty="0" smtClean="0">
                <a:latin typeface="Times New Roman" pitchFamily="18" charset="0"/>
                <a:cs typeface="Times New Roman" pitchFamily="18" charset="0"/>
              </a:rPr>
              <a:t>X(t) = B(1) * E(t-1) + E(t)</a:t>
            </a:r>
          </a:p>
          <a:p>
            <a:pPr algn="just">
              <a:buNone/>
            </a:pPr>
            <a:r>
              <a:rPr lang="en-US" dirty="0" smtClean="0">
                <a:latin typeface="Times New Roman" pitchFamily="18" charset="0"/>
                <a:cs typeface="Times New Roman" pitchFamily="18" charset="0"/>
              </a:rPr>
              <a:t>The term B(1) is called an MA of order 1. The above model simply says that any given value of X(t) is directly related only to the random error in the previous period, E(t-1), and to the current error term, E(t).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buNone/>
            </a:pPr>
            <a:r>
              <a:rPr lang="en-US"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An ARIMA model is usually stated as ARIMA(</a:t>
            </a:r>
            <a:r>
              <a:rPr lang="en-US" sz="2400" dirty="0" err="1" smtClean="0">
                <a:latin typeface="Times New Roman" pitchFamily="18" charset="0"/>
                <a:cs typeface="Times New Roman" pitchFamily="18" charset="0"/>
              </a:rPr>
              <a:t>p,d,q</a:t>
            </a:r>
            <a:r>
              <a:rPr lang="en-US" sz="2400" dirty="0" smtClean="0">
                <a:latin typeface="Times New Roman" pitchFamily="18" charset="0"/>
                <a:cs typeface="Times New Roman" pitchFamily="18" charset="0"/>
              </a:rPr>
              <a:t>). This represents the order of the autoregressive components (p), the number of differencing operators (d), and the highest order of the moving average term. For example, ARIMA(2,1,1) means that you have a second order autoregressive model with a first order moving average component whose series has been differenced once to induce </a:t>
            </a:r>
            <a:r>
              <a:rPr lang="en-US" sz="2400" dirty="0" err="1" smtClean="0">
                <a:latin typeface="Times New Roman" pitchFamily="18" charset="0"/>
                <a:cs typeface="Times New Roman" pitchFamily="18" charset="0"/>
              </a:rPr>
              <a:t>stationarity</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descr="thingspeak.JPG"/>
          <p:cNvPicPr>
            <a:picLocks noGrp="1" noChangeAspect="1"/>
          </p:cNvPicPr>
          <p:nvPr>
            <p:ph idx="1"/>
          </p:nvPr>
        </p:nvPicPr>
        <p:blipFill>
          <a:blip r:embed="rId2"/>
          <a:stretch>
            <a:fillRect/>
          </a:stretch>
        </p:blipFill>
        <p:spPr>
          <a:xfrm>
            <a:off x="2071670" y="1428736"/>
            <a:ext cx="4810125" cy="3667125"/>
          </a:xfrm>
        </p:spPr>
      </p:pic>
      <p:sp>
        <p:nvSpPr>
          <p:cNvPr id="5" name="TextBox 4"/>
          <p:cNvSpPr txBox="1"/>
          <p:nvPr/>
        </p:nvSpPr>
        <p:spPr>
          <a:xfrm>
            <a:off x="2786051" y="5429264"/>
            <a:ext cx="3714776" cy="369332"/>
          </a:xfrm>
          <a:prstGeom prst="rect">
            <a:avLst/>
          </a:prstGeom>
          <a:noFill/>
        </p:spPr>
        <p:txBody>
          <a:bodyPr wrap="square" rtlCol="0">
            <a:spAutoFit/>
          </a:bodyPr>
          <a:lstStyle/>
          <a:p>
            <a:r>
              <a:rPr lang="en-US" dirty="0" smtClean="0"/>
              <a:t>Fig 1: Sending the temp data to cloud</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descr="original_data.JPG"/>
          <p:cNvPicPr>
            <a:picLocks noGrp="1" noChangeAspect="1"/>
          </p:cNvPicPr>
          <p:nvPr>
            <p:ph idx="1"/>
          </p:nvPr>
        </p:nvPicPr>
        <p:blipFill>
          <a:blip r:embed="rId2"/>
          <a:stretch>
            <a:fillRect/>
          </a:stretch>
        </p:blipFill>
        <p:spPr>
          <a:xfrm>
            <a:off x="1714480" y="1428736"/>
            <a:ext cx="6215106" cy="3460377"/>
          </a:xfrm>
        </p:spPr>
      </p:pic>
      <p:sp>
        <p:nvSpPr>
          <p:cNvPr id="7" name="TextBox 6"/>
          <p:cNvSpPr txBox="1"/>
          <p:nvPr/>
        </p:nvSpPr>
        <p:spPr>
          <a:xfrm>
            <a:off x="1643042" y="5286388"/>
            <a:ext cx="6072230" cy="646331"/>
          </a:xfrm>
          <a:prstGeom prst="rect">
            <a:avLst/>
          </a:prstGeom>
          <a:noFill/>
        </p:spPr>
        <p:txBody>
          <a:bodyPr wrap="square" rtlCol="0">
            <a:spAutoFit/>
          </a:bodyPr>
          <a:lstStyle/>
          <a:p>
            <a:r>
              <a:rPr lang="en-US" dirty="0" smtClean="0"/>
              <a:t>Fig2.  Representation of past dataset of temperature  (2010-2018)</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dirty="0" smtClean="0"/>
              <a:t/>
            </a:r>
            <a:br>
              <a:rPr lang="en-US" dirty="0" smtClean="0"/>
            </a:br>
            <a:r>
              <a:rPr lang="en-US" dirty="0" smtClean="0"/>
              <a:t> IOT SENSOR DATA </a:t>
            </a:r>
            <a:r>
              <a:rPr lang="en-US" dirty="0" smtClean="0"/>
              <a:t>VALIDATION</a:t>
            </a:r>
            <a:r>
              <a:rPr lang="en-US" dirty="0" smtClean="0"/>
              <a:t> </a:t>
            </a:r>
            <a:r>
              <a:rPr lang="en-US" dirty="0" smtClean="0"/>
              <a:t>AND FAULT DATA ACCOMMODATION USING </a:t>
            </a:r>
            <a:r>
              <a:rPr lang="en-US" dirty="0" smtClean="0"/>
              <a:t>SARIMA</a:t>
            </a:r>
            <a:endParaRPr lang="en-US" dirty="0"/>
          </a:p>
        </p:txBody>
      </p:sp>
      <p:sp>
        <p:nvSpPr>
          <p:cNvPr id="3" name="Content Placeholder 2"/>
          <p:cNvSpPr>
            <a:spLocks noGrp="1"/>
          </p:cNvSpPr>
          <p:nvPr>
            <p:ph idx="1"/>
          </p:nvPr>
        </p:nvSpPr>
        <p:spPr>
          <a:xfrm>
            <a:off x="457200" y="3657600"/>
            <a:ext cx="6934200" cy="1828800"/>
          </a:xfrm>
        </p:spPr>
        <p:txBody>
          <a:bodyPr>
            <a:normAutofit fontScale="85000" lnSpcReduction="10000"/>
          </a:bodyPr>
          <a:lstStyle/>
          <a:p>
            <a:pPr marL="0" indent="0">
              <a:buNone/>
            </a:pPr>
            <a:endParaRPr lang="en-US" dirty="0" smtClean="0"/>
          </a:p>
          <a:p>
            <a:pPr marL="0" indent="0">
              <a:buNone/>
            </a:pPr>
            <a:r>
              <a:rPr lang="en-US" dirty="0" smtClean="0"/>
              <a:t>MELVIN P. BABY  19MES1019</a:t>
            </a:r>
            <a:endParaRPr lang="en-US" dirty="0"/>
          </a:p>
          <a:p>
            <a:pPr marL="0" indent="0">
              <a:buNone/>
            </a:pPr>
            <a:endParaRPr lang="en-US" dirty="0"/>
          </a:p>
          <a:p>
            <a:pPr marL="0" indent="0">
              <a:buNone/>
            </a:pPr>
            <a:r>
              <a:rPr lang="en-US" dirty="0" smtClean="0"/>
              <a:t>Guide :  </a:t>
            </a:r>
            <a:r>
              <a:rPr lang="en-US" dirty="0" smtClean="0"/>
              <a:t>Prof</a:t>
            </a:r>
            <a:r>
              <a:rPr lang="en-US" dirty="0" smtClean="0"/>
              <a:t>. ABRAHAM SUDHARSON PONRAJ</a:t>
            </a:r>
            <a:endParaRPr lang="en-US" dirty="0"/>
          </a:p>
        </p:txBody>
      </p:sp>
    </p:spTree>
    <p:extLst>
      <p:ext uri="{BB962C8B-B14F-4D97-AF65-F5344CB8AC3E}">
        <p14:creationId xmlns="" xmlns:p14="http://schemas.microsoft.com/office/powerpoint/2010/main" val="1401153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esidual2.JPG"/>
          <p:cNvPicPr>
            <a:picLocks noGrp="1" noChangeAspect="1"/>
          </p:cNvPicPr>
          <p:nvPr>
            <p:ph idx="1"/>
          </p:nvPr>
        </p:nvPicPr>
        <p:blipFill>
          <a:blip r:embed="rId2"/>
          <a:stretch>
            <a:fillRect/>
          </a:stretch>
        </p:blipFill>
        <p:spPr>
          <a:xfrm>
            <a:off x="2143108" y="1629569"/>
            <a:ext cx="4929222" cy="4014009"/>
          </a:xfrm>
        </p:spPr>
      </p:pic>
      <p:sp>
        <p:nvSpPr>
          <p:cNvPr id="5" name="TextBox 4"/>
          <p:cNvSpPr txBox="1"/>
          <p:nvPr/>
        </p:nvSpPr>
        <p:spPr>
          <a:xfrm>
            <a:off x="2786050" y="6215082"/>
            <a:ext cx="2846420" cy="369332"/>
          </a:xfrm>
          <a:prstGeom prst="rect">
            <a:avLst/>
          </a:prstGeom>
          <a:noFill/>
        </p:spPr>
        <p:txBody>
          <a:bodyPr wrap="none" rtlCol="0">
            <a:spAutoFit/>
          </a:bodyPr>
          <a:lstStyle/>
          <a:p>
            <a:r>
              <a:rPr lang="en-US" dirty="0" smtClean="0"/>
              <a:t>                         Fig3: Residual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descr="predeciteddata.JPG"/>
          <p:cNvPicPr>
            <a:picLocks noGrp="1" noChangeAspect="1"/>
          </p:cNvPicPr>
          <p:nvPr>
            <p:ph idx="1"/>
          </p:nvPr>
        </p:nvPicPr>
        <p:blipFill>
          <a:blip r:embed="rId2"/>
          <a:stretch>
            <a:fillRect/>
          </a:stretch>
        </p:blipFill>
        <p:spPr>
          <a:xfrm>
            <a:off x="500034" y="1857364"/>
            <a:ext cx="3743325" cy="3214710"/>
          </a:xfrm>
        </p:spPr>
      </p:pic>
      <p:pic>
        <p:nvPicPr>
          <p:cNvPr id="9" name="Picture 8" descr="expected data.JPG"/>
          <p:cNvPicPr>
            <a:picLocks noChangeAspect="1"/>
          </p:cNvPicPr>
          <p:nvPr/>
        </p:nvPicPr>
        <p:blipFill>
          <a:blip r:embed="rId3"/>
          <a:stretch>
            <a:fillRect/>
          </a:stretch>
        </p:blipFill>
        <p:spPr>
          <a:xfrm>
            <a:off x="4714876" y="1857364"/>
            <a:ext cx="3886200" cy="2438400"/>
          </a:xfrm>
          <a:prstGeom prst="rect">
            <a:avLst/>
          </a:prstGeom>
        </p:spPr>
      </p:pic>
      <p:sp>
        <p:nvSpPr>
          <p:cNvPr id="11" name="TextBox 10"/>
          <p:cNvSpPr txBox="1"/>
          <p:nvPr/>
        </p:nvSpPr>
        <p:spPr>
          <a:xfrm>
            <a:off x="1285852" y="4857760"/>
            <a:ext cx="2470052" cy="369332"/>
          </a:xfrm>
          <a:prstGeom prst="rect">
            <a:avLst/>
          </a:prstGeom>
          <a:noFill/>
        </p:spPr>
        <p:txBody>
          <a:bodyPr wrap="square" rtlCol="0">
            <a:spAutoFit/>
          </a:bodyPr>
          <a:lstStyle/>
          <a:p>
            <a:r>
              <a:rPr lang="en-US" dirty="0" smtClean="0"/>
              <a:t>Fig 4: Predicted output</a:t>
            </a:r>
            <a:endParaRPr lang="en-US" dirty="0"/>
          </a:p>
        </p:txBody>
      </p:sp>
      <p:sp>
        <p:nvSpPr>
          <p:cNvPr id="14" name="TextBox 13"/>
          <p:cNvSpPr txBox="1"/>
          <p:nvPr/>
        </p:nvSpPr>
        <p:spPr>
          <a:xfrm>
            <a:off x="5572132" y="4857760"/>
            <a:ext cx="2357454" cy="369332"/>
          </a:xfrm>
          <a:prstGeom prst="rect">
            <a:avLst/>
          </a:prstGeom>
          <a:noFill/>
        </p:spPr>
        <p:txBody>
          <a:bodyPr wrap="square" rtlCol="0">
            <a:spAutoFit/>
          </a:bodyPr>
          <a:lstStyle/>
          <a:p>
            <a:r>
              <a:rPr lang="en-US" dirty="0" smtClean="0"/>
              <a:t>Fig 5: Expected output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predecitedvalues.JPG"/>
          <p:cNvPicPr>
            <a:picLocks noGrp="1" noChangeAspect="1"/>
          </p:cNvPicPr>
          <p:nvPr>
            <p:ph idx="1"/>
          </p:nvPr>
        </p:nvPicPr>
        <p:blipFill>
          <a:blip r:embed="rId2"/>
          <a:stretch>
            <a:fillRect/>
          </a:stretch>
        </p:blipFill>
        <p:spPr>
          <a:xfrm>
            <a:off x="2214546" y="1785926"/>
            <a:ext cx="4714908" cy="3486150"/>
          </a:xfrm>
        </p:spPr>
      </p:pic>
      <p:sp>
        <p:nvSpPr>
          <p:cNvPr id="7" name="TextBox 6"/>
          <p:cNvSpPr txBox="1"/>
          <p:nvPr/>
        </p:nvSpPr>
        <p:spPr>
          <a:xfrm>
            <a:off x="2214546" y="5929330"/>
            <a:ext cx="4857784" cy="369332"/>
          </a:xfrm>
          <a:prstGeom prst="rect">
            <a:avLst/>
          </a:prstGeom>
          <a:noFill/>
        </p:spPr>
        <p:txBody>
          <a:bodyPr wrap="square" rtlCol="0">
            <a:spAutoFit/>
          </a:bodyPr>
          <a:lstStyle/>
          <a:p>
            <a:r>
              <a:rPr lang="en-US" dirty="0" smtClean="0"/>
              <a:t>Fig 6 : Predicted output and Expected output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lgn="just">
              <a:buNone/>
            </a:pPr>
            <a:r>
              <a:rPr lang="en-US" sz="2400" dirty="0" smtClean="0"/>
              <a:t>       </a:t>
            </a:r>
            <a:r>
              <a:rPr lang="en-US" sz="2000" dirty="0" smtClean="0">
                <a:latin typeface="Times New Roman" pitchFamily="18" charset="0"/>
                <a:cs typeface="Times New Roman" pitchFamily="18" charset="0"/>
              </a:rPr>
              <a:t>The proposed method that is SFDFDA approach can be used with the aid of  machine learning to      predict the     sensor parameters  in addition to detecting sensor faults and irregularities for weather monitoring system.</a:t>
            </a:r>
          </a:p>
          <a:p>
            <a:pPr algn="just">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a:bodyPr>
          <a:lstStyle/>
          <a:p>
            <a:pPr>
              <a:buNone/>
            </a:pPr>
            <a:r>
              <a:rPr lang="en-US" sz="2400" dirty="0" smtClean="0">
                <a:latin typeface="Times New Roman" pitchFamily="18" charset="0"/>
                <a:cs typeface="Times New Roman" pitchFamily="18" charset="0"/>
              </a:rPr>
              <a:t>    In future, the fault accommodation that is detecting the sensor fault data and accommodating the accurate data will be completed with the help of machine learning which would complete our objective.</a:t>
            </a:r>
            <a:endParaRPr lang="en-US" sz="24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[1]	T. </a:t>
            </a:r>
            <a:r>
              <a:rPr lang="en-US" dirty="0" err="1" smtClean="0"/>
              <a:t>Chakraborty</a:t>
            </a:r>
            <a:r>
              <a:rPr lang="en-US" dirty="0" smtClean="0"/>
              <a:t> </a:t>
            </a:r>
            <a:r>
              <a:rPr lang="en-US" i="1" dirty="0" smtClean="0"/>
              <a:t>et al.</a:t>
            </a:r>
            <a:r>
              <a:rPr lang="en-US" dirty="0" smtClean="0"/>
              <a:t>, “Fall-curve: A novel primitive for </a:t>
            </a:r>
            <a:r>
              <a:rPr lang="en-US" dirty="0" err="1" smtClean="0"/>
              <a:t>IoT</a:t>
            </a:r>
            <a:r>
              <a:rPr lang="en-US" dirty="0" smtClean="0"/>
              <a:t> Fault detection and isolation,” </a:t>
            </a:r>
            <a:r>
              <a:rPr lang="en-US" i="1" dirty="0" err="1" smtClean="0"/>
              <a:t>SenSys</a:t>
            </a:r>
            <a:r>
              <a:rPr lang="en-US" i="1" dirty="0" smtClean="0"/>
              <a:t> 2018 - Proc. 16th Conf. Embed. Networked Sens. Syst.</a:t>
            </a:r>
            <a:r>
              <a:rPr lang="en-US" dirty="0" smtClean="0"/>
              <a:t>, pp. 95–107, 2018.</a:t>
            </a:r>
          </a:p>
          <a:p>
            <a:pPr>
              <a:buNone/>
            </a:pPr>
            <a:r>
              <a:rPr lang="en-US" dirty="0" smtClean="0"/>
              <a:t>[2]	K. </a:t>
            </a:r>
            <a:r>
              <a:rPr lang="en-US" dirty="0" err="1" smtClean="0"/>
              <a:t>Thiyagarajan</a:t>
            </a:r>
            <a:r>
              <a:rPr lang="en-US" dirty="0" smtClean="0"/>
              <a:t>, S. </a:t>
            </a:r>
            <a:r>
              <a:rPr lang="en-US" dirty="0" err="1" smtClean="0"/>
              <a:t>Kodagoda</a:t>
            </a:r>
            <a:r>
              <a:rPr lang="en-US" dirty="0" smtClean="0"/>
              <a:t>, L. Van Nguyen, and R. </a:t>
            </a:r>
            <a:r>
              <a:rPr lang="en-US" dirty="0" err="1" smtClean="0"/>
              <a:t>Ranasinghe</a:t>
            </a:r>
            <a:r>
              <a:rPr lang="en-US" dirty="0" smtClean="0"/>
              <a:t>, “Sensor failure detection and faulty data accommodation approach for instrumented wastewater infrastructures,” </a:t>
            </a:r>
            <a:r>
              <a:rPr lang="en-US" i="1" dirty="0" smtClean="0"/>
              <a:t>IEEE Access</a:t>
            </a:r>
            <a:r>
              <a:rPr lang="en-US" dirty="0" smtClean="0"/>
              <a:t>, vol. 6, no. October, pp. 56562–56574, 2018.</a:t>
            </a:r>
          </a:p>
          <a:p>
            <a:pPr>
              <a:buNone/>
            </a:pPr>
            <a:r>
              <a:rPr lang="en-US" dirty="0" smtClean="0"/>
              <a:t>[3]	P. Y. Chen, S. Yang, and J. A. McCann, “Distributed real-time anomaly detection in networked industrial sensing systems,” </a:t>
            </a:r>
            <a:r>
              <a:rPr lang="en-US" i="1" dirty="0" smtClean="0"/>
              <a:t>IEEE Trans. Ind. Electron.</a:t>
            </a:r>
            <a:r>
              <a:rPr lang="en-US" dirty="0" smtClean="0"/>
              <a:t>, vol. 62, no. 6, pp. 3832–3842, 2015.</a:t>
            </a:r>
          </a:p>
          <a:p>
            <a:pPr>
              <a:buNone/>
            </a:pPr>
            <a:r>
              <a:rPr lang="en-US" dirty="0" smtClean="0"/>
              <a:t>[4]	D. Nozaki, “Method for Network Weather Monitoring System,” pp. 1–6, 2017.</a:t>
            </a:r>
          </a:p>
          <a:p>
            <a:pPr>
              <a:buNone/>
            </a:pPr>
            <a:r>
              <a:rPr lang="en-US" dirty="0" smtClean="0"/>
              <a:t>[5]	A. </a:t>
            </a:r>
            <a:r>
              <a:rPr lang="en-US" dirty="0" err="1" smtClean="0"/>
              <a:t>Salehian</a:t>
            </a:r>
            <a:r>
              <a:rPr lang="en-US" dirty="0" smtClean="0"/>
              <a:t>, “ARIMA Time Series Modeling for Forecasting Thermal Rating of Transmission Lines,” </a:t>
            </a:r>
            <a:r>
              <a:rPr lang="en-US" i="1" dirty="0" smtClean="0"/>
              <a:t>Proc. IEEE Power Eng. Soc. </a:t>
            </a:r>
            <a:r>
              <a:rPr lang="en-US" i="1" dirty="0" err="1" smtClean="0"/>
              <a:t>Transm</a:t>
            </a:r>
            <a:r>
              <a:rPr lang="en-US" i="1" dirty="0" smtClean="0"/>
              <a:t>. </a:t>
            </a:r>
            <a:r>
              <a:rPr lang="en-US" i="1" dirty="0" err="1" smtClean="0"/>
              <a:t>Distrib</a:t>
            </a:r>
            <a:r>
              <a:rPr lang="en-US" i="1" dirty="0" smtClean="0"/>
              <a:t>. Conf.</a:t>
            </a:r>
            <a:r>
              <a:rPr lang="en-US" dirty="0" smtClean="0"/>
              <a:t>, vol. 3, pp. 875–879, 2003.</a:t>
            </a:r>
          </a:p>
          <a:p>
            <a:pPr>
              <a:buNone/>
            </a:pPr>
            <a:r>
              <a:rPr lang="en-US" dirty="0" smtClean="0"/>
              <a:t>[6]	V. </a:t>
            </a:r>
            <a:r>
              <a:rPr lang="en-US" dirty="0" err="1" smtClean="0"/>
              <a:t>Chatzigiannakis</a:t>
            </a:r>
            <a:r>
              <a:rPr lang="en-US" dirty="0" smtClean="0"/>
              <a:t> and S. </a:t>
            </a:r>
            <a:r>
              <a:rPr lang="en-US" dirty="0" err="1" smtClean="0"/>
              <a:t>Papavassiliou</a:t>
            </a:r>
            <a:r>
              <a:rPr lang="en-US" dirty="0" smtClean="0"/>
              <a:t>, “Diagnosing anomalies and identifying faulty nodes in sensor networks,” </a:t>
            </a:r>
            <a:r>
              <a:rPr lang="en-US" i="1" dirty="0" smtClean="0"/>
              <a:t>IEEE Sens. J.</a:t>
            </a:r>
            <a:r>
              <a:rPr lang="en-US" dirty="0" smtClean="0"/>
              <a:t>, vol. 7, no. 5, pp. 637–645, 2007.</a:t>
            </a:r>
          </a:p>
          <a:p>
            <a:pPr>
              <a:buNone/>
            </a:pPr>
            <a:r>
              <a:rPr lang="en-US" dirty="0" smtClean="0"/>
              <a:t>[7]	N. S. </a:t>
            </a:r>
            <a:r>
              <a:rPr lang="en-US" dirty="0" err="1" smtClean="0"/>
              <a:t>Nalawade</a:t>
            </a:r>
            <a:r>
              <a:rPr lang="en-US" dirty="0" smtClean="0"/>
              <a:t> and M. M. </a:t>
            </a:r>
            <a:r>
              <a:rPr lang="en-US" dirty="0" err="1" smtClean="0"/>
              <a:t>Pawar</a:t>
            </a:r>
            <a:r>
              <a:rPr lang="en-US" dirty="0" smtClean="0"/>
              <a:t>, “Forecasting telecommunications data with Autoregressive Integrated Moving Average models,” </a:t>
            </a:r>
            <a:r>
              <a:rPr lang="en-US" i="1" dirty="0" smtClean="0"/>
              <a:t>2015 2nd Int. Conf. Recent Adv. Eng. </a:t>
            </a:r>
            <a:r>
              <a:rPr lang="en-US" i="1" dirty="0" err="1" smtClean="0"/>
              <a:t>Comput</a:t>
            </a:r>
            <a:r>
              <a:rPr lang="en-US" i="1" dirty="0" smtClean="0"/>
              <a:t>. Sci. RAECS 2015</a:t>
            </a:r>
            <a:r>
              <a:rPr lang="en-US" dirty="0" smtClean="0"/>
              <a:t>, no. December, pp. 1–6, 2016.</a:t>
            </a:r>
          </a:p>
          <a:p>
            <a:pPr>
              <a:buNone/>
            </a:pPr>
            <a:r>
              <a:rPr lang="en-US" dirty="0" smtClean="0"/>
              <a:t>[8]	W. Yuan, L. Zhou, D. Guan, G. Han, and L. </a:t>
            </a:r>
            <a:r>
              <a:rPr lang="en-US" dirty="0" err="1" smtClean="0"/>
              <a:t>Shu</a:t>
            </a:r>
            <a:r>
              <a:rPr lang="en-US" dirty="0" smtClean="0"/>
              <a:t>, “Anomaly Detection for Civil Aviation Pilots Using Step-Sensors,” </a:t>
            </a:r>
            <a:r>
              <a:rPr lang="en-US" i="1" dirty="0" smtClean="0"/>
              <a:t>IEEE Access</a:t>
            </a:r>
            <a:r>
              <a:rPr lang="en-US" dirty="0" smtClean="0"/>
              <a:t>, vol. 5, no. X, pp. 11236–11243, 2017.</a:t>
            </a:r>
          </a:p>
          <a:p>
            <a:pPr>
              <a:buNone/>
            </a:pPr>
            <a:r>
              <a:rPr lang="en-US" dirty="0" smtClean="0"/>
              <a:t>[9]	J. Contreras, R. </a:t>
            </a:r>
            <a:r>
              <a:rPr lang="en-US" dirty="0" err="1" smtClean="0"/>
              <a:t>Espínola</a:t>
            </a:r>
            <a:r>
              <a:rPr lang="en-US" dirty="0" smtClean="0"/>
              <a:t>, F. J. Nogales, and A. J. </a:t>
            </a:r>
            <a:r>
              <a:rPr lang="en-US" dirty="0" err="1" smtClean="0"/>
              <a:t>Conejo</a:t>
            </a:r>
            <a:r>
              <a:rPr lang="en-US" dirty="0" smtClean="0"/>
              <a:t>, “ARIMA models to predict next-day electricity prices,” </a:t>
            </a:r>
            <a:r>
              <a:rPr lang="en-US" i="1" dirty="0" smtClean="0"/>
              <a:t>IEEE Trans. Power Syst.</a:t>
            </a:r>
            <a:r>
              <a:rPr lang="en-US" dirty="0" smtClean="0"/>
              <a:t>, vol. 18, no. 3, pp. 1014–1020, 2003.</a:t>
            </a:r>
          </a:p>
          <a:p>
            <a:pPr>
              <a:buNone/>
            </a:pPr>
            <a:r>
              <a:rPr lang="en-US" dirty="0" smtClean="0"/>
              <a:t> </a:t>
            </a:r>
          </a:p>
          <a:p>
            <a:pPr>
              <a:buNone/>
            </a:pPr>
            <a:r>
              <a:rPr lang="en-US" cap="small" dirty="0" smtClean="0"/>
              <a:t> </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OBJECTIVE</a:t>
            </a:r>
            <a:endParaRPr lang="en-US" dirty="0"/>
          </a:p>
          <a:p>
            <a:r>
              <a:rPr lang="en-US" dirty="0" smtClean="0"/>
              <a:t>MOTIVATION</a:t>
            </a:r>
            <a:endParaRPr lang="en-US" dirty="0"/>
          </a:p>
          <a:p>
            <a:r>
              <a:rPr lang="en-US" dirty="0" smtClean="0"/>
              <a:t>BLOCK DIAGRAM OF MACHINE LEARNING</a:t>
            </a:r>
          </a:p>
          <a:p>
            <a:r>
              <a:rPr lang="en-US" dirty="0" smtClean="0"/>
              <a:t>COMPONENTS REQUIRED</a:t>
            </a:r>
            <a:endParaRPr lang="en-US" dirty="0"/>
          </a:p>
          <a:p>
            <a:r>
              <a:rPr lang="en-US" dirty="0" smtClean="0"/>
              <a:t>BLOCK DIAGRAM OF INTERFACING</a:t>
            </a:r>
            <a:endParaRPr lang="en-US" dirty="0"/>
          </a:p>
          <a:p>
            <a:r>
              <a:rPr lang="en-US" dirty="0" smtClean="0"/>
              <a:t>ARIMA MODEL</a:t>
            </a:r>
          </a:p>
          <a:p>
            <a:r>
              <a:rPr lang="en-US" dirty="0" smtClean="0"/>
              <a:t>RESULTS</a:t>
            </a:r>
          </a:p>
          <a:p>
            <a:r>
              <a:rPr lang="en-US" dirty="0" smtClean="0"/>
              <a:t>CONCLUSION</a:t>
            </a:r>
          </a:p>
          <a:p>
            <a:r>
              <a:rPr lang="en-US" dirty="0" smtClean="0"/>
              <a:t>FUTURE WORK</a:t>
            </a:r>
            <a:endParaRPr lang="en-US" dirty="0"/>
          </a:p>
          <a:p>
            <a:r>
              <a:rPr lang="en-US" dirty="0" smtClean="0"/>
              <a:t>REFFERENCES</a:t>
            </a:r>
            <a:endParaRPr lang="en-US" dirty="0"/>
          </a:p>
          <a:p>
            <a:pPr marL="0" indent="0">
              <a:buNone/>
            </a:pPr>
            <a:endParaRPr lang="en-US" dirty="0"/>
          </a:p>
          <a:p>
            <a:endParaRPr lang="en-US" dirty="0"/>
          </a:p>
        </p:txBody>
      </p:sp>
    </p:spTree>
    <p:extLst>
      <p:ext uri="{BB962C8B-B14F-4D97-AF65-F5344CB8AC3E}">
        <p14:creationId xmlns="" xmlns:p14="http://schemas.microsoft.com/office/powerpoint/2010/main" val="2854006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Detection of sensor failure using forecasting techniques and accommodation of faulty data using machine learning</a:t>
            </a:r>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Our intention is to provide error free data. </a:t>
            </a:r>
          </a:p>
          <a:p>
            <a:r>
              <a:rPr lang="en-US" sz="2400" dirty="0" smtClean="0">
                <a:latin typeface="Times New Roman" pitchFamily="18" charset="0"/>
                <a:cs typeface="Times New Roman" pitchFamily="18" charset="0"/>
              </a:rPr>
              <a:t>The sensing systems are prone to failure due to environmental conditions. </a:t>
            </a:r>
          </a:p>
          <a:p>
            <a:r>
              <a:rPr lang="en-US" sz="2400" dirty="0" smtClean="0">
                <a:latin typeface="Times New Roman" pitchFamily="18" charset="0"/>
                <a:cs typeface="Times New Roman" pitchFamily="18" charset="0"/>
              </a:rPr>
              <a:t>The data from these sensors would downgrade the performance of an entire monitoring system. </a:t>
            </a:r>
          </a:p>
          <a:p>
            <a:r>
              <a:rPr lang="en-US" sz="2400" dirty="0" smtClean="0">
                <a:latin typeface="Times New Roman" pitchFamily="18" charset="0"/>
                <a:cs typeface="Times New Roman" pitchFamily="18" charset="0"/>
              </a:rPr>
              <a:t>Therefore detecting early sensor failure will enhance monitoring capabilities for effective management.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a:t>
            </a:r>
            <a:endParaRPr lang="en-US" dirty="0"/>
          </a:p>
        </p:txBody>
      </p:sp>
      <p:pic>
        <p:nvPicPr>
          <p:cNvPr id="4" name="Content Placeholder 3" descr="data.JPG"/>
          <p:cNvPicPr>
            <a:picLocks noGrp="1" noChangeAspect="1"/>
          </p:cNvPicPr>
          <p:nvPr>
            <p:ph idx="1"/>
          </p:nvPr>
        </p:nvPicPr>
        <p:blipFill>
          <a:blip r:embed="rId2"/>
          <a:srcRect l="1189" r="53216"/>
          <a:stretch>
            <a:fillRect/>
          </a:stretch>
        </p:blipFill>
        <p:spPr>
          <a:xfrm>
            <a:off x="642910" y="1285860"/>
            <a:ext cx="7988907" cy="4643470"/>
          </a:xfrm>
        </p:spPr>
      </p:pic>
      <p:sp>
        <p:nvSpPr>
          <p:cNvPr id="7" name="TextBox 6"/>
          <p:cNvSpPr txBox="1"/>
          <p:nvPr/>
        </p:nvSpPr>
        <p:spPr>
          <a:xfrm>
            <a:off x="857224" y="6357958"/>
            <a:ext cx="2571768" cy="369332"/>
          </a:xfrm>
          <a:prstGeom prst="rect">
            <a:avLst/>
          </a:prstGeom>
          <a:noFill/>
        </p:spPr>
        <p:txBody>
          <a:bodyPr wrap="square" rtlCol="0">
            <a:spAutoFit/>
          </a:bodyPr>
          <a:lstStyle/>
          <a:p>
            <a:r>
              <a:rPr lang="en-US" dirty="0" smtClean="0"/>
              <a:t>NA-NOT AVAILABLE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BLOCK DIAGRAM OF MACHINE LEARNING</a:t>
            </a:r>
            <a:endParaRPr lang="en-US" dirty="0"/>
          </a:p>
        </p:txBody>
      </p:sp>
      <p:pic>
        <p:nvPicPr>
          <p:cNvPr id="4" name="Content Placeholder 8" descr="data1.jpg"/>
          <p:cNvPicPr>
            <a:picLocks noGrp="1" noChangeAspect="1"/>
          </p:cNvPicPr>
          <p:nvPr>
            <p:ph idx="1"/>
          </p:nvPr>
        </p:nvPicPr>
        <p:blipFill>
          <a:blip r:embed="rId2"/>
          <a:srcRect r="24293" b="10717"/>
          <a:stretch>
            <a:fillRect/>
          </a:stretch>
        </p:blipFill>
        <p:spPr>
          <a:xfrm>
            <a:off x="457200" y="1857364"/>
            <a:ext cx="8229600" cy="3784488"/>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REQUIRED</a:t>
            </a:r>
            <a:endParaRPr lang="en-US" dirty="0"/>
          </a:p>
        </p:txBody>
      </p:sp>
      <p:sp>
        <p:nvSpPr>
          <p:cNvPr id="3" name="Content Placeholder 2"/>
          <p:cNvSpPr>
            <a:spLocks noGrp="1"/>
          </p:cNvSpPr>
          <p:nvPr>
            <p:ph idx="1"/>
          </p:nvPr>
        </p:nvSpPr>
        <p:spPr/>
        <p:txBody>
          <a:bodyPr/>
          <a:lstStyle/>
          <a:p>
            <a:r>
              <a:rPr lang="en-US" dirty="0" smtClean="0"/>
              <a:t>NODEMCU ESP8266(PIN DIAGRAM)</a:t>
            </a:r>
          </a:p>
          <a:p>
            <a:pPr>
              <a:buNone/>
            </a:pPr>
            <a:endParaRPr lang="en-US" dirty="0" smtClean="0"/>
          </a:p>
          <a:p>
            <a:pPr>
              <a:buNone/>
            </a:pPr>
            <a:endParaRPr lang="en-US" dirty="0"/>
          </a:p>
        </p:txBody>
      </p:sp>
      <p:pic>
        <p:nvPicPr>
          <p:cNvPr id="4" name="Picture 3" descr="NODEMCUPIN DIAGRAM"/>
          <p:cNvPicPr>
            <a:picLocks noChangeAspect="1"/>
          </p:cNvPicPr>
          <p:nvPr/>
        </p:nvPicPr>
        <p:blipFill>
          <a:blip r:embed="rId2"/>
          <a:stretch>
            <a:fillRect/>
          </a:stretch>
        </p:blipFill>
        <p:spPr>
          <a:xfrm>
            <a:off x="681523" y="2285992"/>
            <a:ext cx="7780953" cy="42862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FEATURES</a:t>
            </a:r>
          </a:p>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itchFamily="18" charset="0"/>
                <a:cs typeface="Times New Roman" pitchFamily="18" charset="0"/>
              </a:rPr>
              <a:t>NodeMCU</a:t>
            </a:r>
            <a:r>
              <a:rPr lang="en-US" sz="2400" dirty="0" smtClean="0">
                <a:latin typeface="Times New Roman" pitchFamily="18" charset="0"/>
                <a:cs typeface="Times New Roman" pitchFamily="18" charset="0"/>
              </a:rPr>
              <a:t> is a Firmware on ESP8266. Its basically an </a:t>
            </a:r>
            <a:r>
              <a:rPr lang="en-US" sz="2400" dirty="0" err="1" smtClean="0">
                <a:latin typeface="Times New Roman" pitchFamily="18" charset="0"/>
                <a:cs typeface="Times New Roman" pitchFamily="18" charset="0"/>
              </a:rPr>
              <a:t>SoC</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16 GPIO pins</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80MHz,  128KB memory </a:t>
            </a:r>
          </a:p>
          <a:p>
            <a:r>
              <a:rPr lang="en-IN" sz="2400" dirty="0" smtClean="0">
                <a:latin typeface="Times New Roman" pitchFamily="18" charset="0"/>
                <a:cs typeface="Times New Roman" pitchFamily="18" charset="0"/>
              </a:rPr>
              <a:t>5V  USB  supply</a:t>
            </a:r>
          </a:p>
          <a:p>
            <a:r>
              <a:rPr lang="en-US" sz="2400" dirty="0" smtClean="0">
                <a:latin typeface="Times New Roman" pitchFamily="18" charset="0"/>
                <a:cs typeface="Times New Roman" pitchFamily="18" charset="0"/>
              </a:rPr>
              <a:t>Operating range – 3.3v</a:t>
            </a:r>
            <a:endParaRPr lang="en-IN" sz="2400" dirty="0" smtClean="0">
              <a:latin typeface="Times New Roman" pitchFamily="18" charset="0"/>
              <a:cs typeface="Times New Roman" pitchFamily="18" charset="0"/>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3866</TotalTime>
  <Words>521</Words>
  <Application>Microsoft Office PowerPoint</Application>
  <PresentationFormat>On-screen Show (4:3)</PresentationFormat>
  <Paragraphs>79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School of Electronics Engineering</vt:lpstr>
      <vt:lpstr>  IOT SENSOR DATA VALIDATION AND FAULT DATA ACCOMMODATION USING SARIMA</vt:lpstr>
      <vt:lpstr>CONTENTS</vt:lpstr>
      <vt:lpstr>OBJECTIVE</vt:lpstr>
      <vt:lpstr>MOTIVATION</vt:lpstr>
      <vt:lpstr>OBSERVATION</vt:lpstr>
      <vt:lpstr>BLOCK DIAGRAM OF MACHINE LEARNING</vt:lpstr>
      <vt:lpstr>COMPONENTS REQUIRED</vt:lpstr>
      <vt:lpstr>Slide 9</vt:lpstr>
      <vt:lpstr>Slide 10</vt:lpstr>
      <vt:lpstr>BLOCK DIAGRAM OF INTERFACING</vt:lpstr>
      <vt:lpstr>WORKING</vt:lpstr>
      <vt:lpstr>SARIMA MODEL</vt:lpstr>
      <vt:lpstr>Slide 14</vt:lpstr>
      <vt:lpstr>Slide 15</vt:lpstr>
      <vt:lpstr>Slide 16</vt:lpstr>
      <vt:lpstr>Slide 17</vt:lpstr>
      <vt:lpstr>RESULTS</vt:lpstr>
      <vt:lpstr>Slide 19</vt:lpstr>
      <vt:lpstr>Slide 20</vt:lpstr>
      <vt:lpstr>Slide 21</vt:lpstr>
      <vt:lpstr>Slide 22</vt:lpstr>
      <vt:lpstr>CONCLUSION</vt:lpstr>
      <vt:lpstr>FUTURE WORK</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RBL Zeroth Review</dc:title>
  <dc:creator>Windows User</dc:creator>
  <cp:lastModifiedBy>Baby P Paily</cp:lastModifiedBy>
  <cp:revision>25</cp:revision>
  <dcterms:created xsi:type="dcterms:W3CDTF">2019-07-23T07:33:39Z</dcterms:created>
  <dcterms:modified xsi:type="dcterms:W3CDTF">2019-12-11T01:28:42Z</dcterms:modified>
</cp:coreProperties>
</file>