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58" r:id="rId7"/>
    <p:sldId id="261" r:id="rId8"/>
    <p:sldId id="283" r:id="rId9"/>
    <p:sldId id="286" r:id="rId10"/>
    <p:sldId id="284" r:id="rId11"/>
    <p:sldId id="285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5/17/2020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5136"/>
            <a:ext cx="9144000" cy="1786094"/>
          </a:xfrm>
        </p:spPr>
        <p:txBody>
          <a:bodyPr>
            <a:normAutofit fontScale="90000"/>
          </a:bodyPr>
          <a:lstStyle/>
          <a:p>
            <a:br>
              <a:rPr lang="en-US" sz="4900" dirty="0"/>
            </a:br>
            <a:br>
              <a:rPr lang="en-US" sz="4900" dirty="0"/>
            </a:br>
            <a:r>
              <a:rPr lang="en-US" sz="4900" dirty="0"/>
              <a:t>TEAM </a:t>
            </a:r>
            <a:br>
              <a:rPr lang="en-US" dirty="0"/>
            </a:br>
            <a:r>
              <a:rPr lang="en-US" dirty="0"/>
              <a:t>ART ENGINEERING</a:t>
            </a:r>
            <a:br>
              <a:rPr lang="en-US" dirty="0"/>
            </a:b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RAZER FINTECH DIGITAL HACKATHON</a:t>
            </a:r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6C78C9-8E84-4D7C-A242-F2074DCB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4" y="1304014"/>
            <a:ext cx="2597789" cy="8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9796" y="1492287"/>
            <a:ext cx="3246204" cy="53858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5032366" cy="569085"/>
          </a:xfrm>
        </p:spPr>
        <p:txBody>
          <a:bodyPr/>
          <a:lstStyle/>
          <a:p>
            <a:r>
              <a:rPr lang="en-US" dirty="0"/>
              <a:t>Financial services and products today lack the innovation to address the experiential youth lifestyle.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00159" y="2948790"/>
            <a:ext cx="4482996" cy="243260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Robust spending on authentic experiences </a:t>
            </a:r>
          </a:p>
          <a:p>
            <a:r>
              <a:rPr lang="en-US" dirty="0">
                <a:solidFill>
                  <a:schemeClr val="bg2"/>
                </a:solidFill>
              </a:rPr>
              <a:t>Strong online shopping habits</a:t>
            </a:r>
          </a:p>
          <a:p>
            <a:r>
              <a:rPr lang="en-US" dirty="0">
                <a:solidFill>
                  <a:schemeClr val="bg2"/>
                </a:solidFill>
              </a:rPr>
              <a:t>Preference for non-financial features</a:t>
            </a:r>
          </a:p>
          <a:p>
            <a:r>
              <a:rPr lang="en-US" dirty="0">
                <a:solidFill>
                  <a:schemeClr val="bg2"/>
                </a:solidFill>
              </a:rPr>
              <a:t>Youths fail to see banks as lifestyle partners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D948F0-2AF0-428A-A68E-7EBC0576A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442" y="4619708"/>
            <a:ext cx="1652821" cy="169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itcase Clipart">
            <a:extLst>
              <a:ext uri="{FF2B5EF4-FFF2-40B4-BE49-F238E27FC236}">
                <a16:creationId xmlns:a16="http://schemas.microsoft.com/office/drawing/2014/main" id="{350F0290-D260-4FB9-9DC7-D7E62658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056" y="4477452"/>
            <a:ext cx="1609106" cy="183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One-stop App, Incorporating the Lifestyle of Youths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liberal spending habits amongst the youths in various aspects, this web application is customized to integrate financial services into their lifestyle.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Millennials Person Silhouette Social group Grey ...">
            <a:extLst>
              <a:ext uri="{FF2B5EF4-FFF2-40B4-BE49-F238E27FC236}">
                <a16:creationId xmlns:a16="http://schemas.microsoft.com/office/drawing/2014/main" id="{0AAAFB78-0980-45AB-B35F-8CDA72FD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95" y="2390104"/>
            <a:ext cx="5990786" cy="237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317" y="1625821"/>
            <a:ext cx="5113172" cy="5690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One-stop App, Integrating the Lifestyle of Youths</a:t>
            </a:r>
          </a:p>
          <a:p>
            <a:r>
              <a:rPr lang="en-US" dirty="0"/>
              <a:t>[APIs used: Visa, Mambu, </a:t>
            </a:r>
            <a:r>
              <a:rPr lang="en-US" dirty="0" err="1"/>
              <a:t>Perx</a:t>
            </a:r>
            <a:r>
              <a:rPr lang="en-US" dirty="0"/>
              <a:t>, </a:t>
            </a:r>
            <a:r>
              <a:rPr lang="en-US" dirty="0" err="1"/>
              <a:t>Mathdro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Stamp Card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Earn 1 stamp for every transaction of at least $50 for each merchant.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Available Term Loan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Obtain small/large loans to finance big ticket items at attractive rates.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78644" y="4427608"/>
            <a:ext cx="1262564" cy="640080"/>
          </a:xfrm>
        </p:spPr>
        <p:txBody>
          <a:bodyPr>
            <a:normAutofit fontScale="92500"/>
          </a:bodyPr>
          <a:lstStyle/>
          <a:p>
            <a:r>
              <a:rPr lang="en-US" dirty="0"/>
              <a:t>VISA Card Services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Manage and track spending of all Visa cards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Travel Planner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8549426" y="4427607"/>
            <a:ext cx="2670048" cy="1225769"/>
          </a:xfrm>
        </p:spPr>
        <p:txBody>
          <a:bodyPr>
            <a:normAutofit/>
          </a:bodyPr>
          <a:lstStyle/>
          <a:p>
            <a:r>
              <a:rPr lang="en-US" dirty="0"/>
              <a:t>Conveniently locate all ATM machines and Visa-accepting merchants around the world during one’s vacation, and latest exchange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 descr="Mobile Phone in Hand PNG Transparent Images (49) - Free ...">
            <a:extLst>
              <a:ext uri="{FF2B5EF4-FFF2-40B4-BE49-F238E27FC236}">
                <a16:creationId xmlns:a16="http://schemas.microsoft.com/office/drawing/2014/main" id="{FE1B1FF3-CE22-470E-A79E-B03ED71D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716" y="-60045"/>
            <a:ext cx="3198425" cy="319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" y="2218414"/>
            <a:ext cx="3347831" cy="666298"/>
          </a:xfrm>
        </p:spPr>
        <p:txBody>
          <a:bodyPr>
            <a:normAutofit/>
          </a:bodyPr>
          <a:lstStyle/>
          <a:p>
            <a:r>
              <a:rPr lang="en-US" sz="2800" dirty="0"/>
              <a:t>Money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38" y="3144457"/>
            <a:ext cx="4443165" cy="569085"/>
          </a:xfrm>
        </p:spPr>
        <p:txBody>
          <a:bodyPr/>
          <a:lstStyle/>
          <a:p>
            <a:r>
              <a:rPr lang="en-US" dirty="0"/>
              <a:t>Visa API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9616" y="3599063"/>
            <a:ext cx="1983139" cy="2054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Summarize spending by category</a:t>
            </a:r>
          </a:p>
          <a:p>
            <a:r>
              <a:rPr lang="en-US" dirty="0">
                <a:solidFill>
                  <a:schemeClr val="bg2"/>
                </a:solidFill>
              </a:rPr>
              <a:t>Track total income &amp; spend</a:t>
            </a:r>
          </a:p>
          <a:p>
            <a:r>
              <a:rPr lang="en-US" dirty="0">
                <a:solidFill>
                  <a:schemeClr val="bg2"/>
                </a:solidFill>
              </a:rPr>
              <a:t>Clear visualization of spending over the year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CD7E2D-84C9-4D8B-AACA-47B42344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62" y="962108"/>
            <a:ext cx="9651473" cy="5066201"/>
          </a:xfrm>
          <a:prstGeom prst="rect">
            <a:avLst/>
          </a:prstGeom>
        </p:spPr>
      </p:pic>
      <p:pic>
        <p:nvPicPr>
          <p:cNvPr id="2052" name="Picture 4" descr="Money as debt - South Santa Rosa News">
            <a:extLst>
              <a:ext uri="{FF2B5EF4-FFF2-40B4-BE49-F238E27FC236}">
                <a16:creationId xmlns:a16="http://schemas.microsoft.com/office/drawing/2014/main" id="{23C43474-FD7C-4E1D-8FFC-FEB2DE1D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42" y="5260336"/>
            <a:ext cx="354491" cy="6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oney as debt - South Santa Rosa News">
            <a:extLst>
              <a:ext uri="{FF2B5EF4-FFF2-40B4-BE49-F238E27FC236}">
                <a16:creationId xmlns:a16="http://schemas.microsoft.com/office/drawing/2014/main" id="{731A26F6-8B8F-47A8-B769-A22A4C78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71" y="5260336"/>
            <a:ext cx="354491" cy="6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24161-D47B-4D9E-B604-537722906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5" t="7646"/>
          <a:stretch/>
        </p:blipFill>
        <p:spPr>
          <a:xfrm>
            <a:off x="1133135" y="1505238"/>
            <a:ext cx="9100731" cy="46717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90" y="278311"/>
            <a:ext cx="4494133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Health 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9333" y="2299321"/>
            <a:ext cx="5032366" cy="569085"/>
          </a:xfrm>
        </p:spPr>
        <p:txBody>
          <a:bodyPr/>
          <a:lstStyle/>
          <a:p>
            <a:r>
              <a:rPr lang="en-US" dirty="0"/>
              <a:t>Visa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C0BBB2-A44D-4751-B143-3E394A80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56" y="401542"/>
            <a:ext cx="884583" cy="88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6130465-02B0-43BA-8A7B-03D2E349A5F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63917" y="2868406"/>
            <a:ext cx="1412864" cy="2054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Youths input their personal and financial information, which will be assessed.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4" y="1090118"/>
            <a:ext cx="4494133" cy="804338"/>
          </a:xfrm>
        </p:spPr>
        <p:txBody>
          <a:bodyPr/>
          <a:lstStyle/>
          <a:p>
            <a:r>
              <a:rPr lang="en-US" dirty="0"/>
              <a:t>Financial Products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634" y="2243662"/>
            <a:ext cx="5032366" cy="569085"/>
          </a:xfrm>
        </p:spPr>
        <p:txBody>
          <a:bodyPr/>
          <a:lstStyle/>
          <a:p>
            <a:r>
              <a:rPr lang="en-US" dirty="0"/>
              <a:t>Mambu API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65202" y="2948790"/>
            <a:ext cx="4482996" cy="243260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Endowment Plan</a:t>
            </a:r>
          </a:p>
          <a:p>
            <a:pPr lvl="1"/>
            <a:r>
              <a:rPr lang="en-US" sz="1400" dirty="0">
                <a:solidFill>
                  <a:schemeClr val="bg2"/>
                </a:solidFill>
              </a:rPr>
              <a:t>To encourage and help youths to save despite robust spending habits.</a:t>
            </a:r>
          </a:p>
          <a:p>
            <a:r>
              <a:rPr lang="en-US" dirty="0">
                <a:solidFill>
                  <a:schemeClr val="bg2"/>
                </a:solidFill>
              </a:rPr>
              <a:t>Small/Large Term Loan</a:t>
            </a:r>
          </a:p>
          <a:p>
            <a:pPr lvl="1"/>
            <a:r>
              <a:rPr lang="en-US" sz="1400" dirty="0">
                <a:solidFill>
                  <a:schemeClr val="bg2"/>
                </a:solidFill>
              </a:rPr>
              <a:t>To finance big expenses at low interest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12CDE-3055-4083-945C-C88C73206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7" r="32341" b="26361"/>
          <a:stretch/>
        </p:blipFill>
        <p:spPr>
          <a:xfrm>
            <a:off x="0" y="1510747"/>
            <a:ext cx="6790414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7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4" y="1090118"/>
            <a:ext cx="4494133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COVID-19 Affecting Travel Plans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634" y="2243662"/>
            <a:ext cx="5032366" cy="569085"/>
          </a:xfrm>
        </p:spPr>
        <p:txBody>
          <a:bodyPr/>
          <a:lstStyle/>
          <a:p>
            <a:r>
              <a:rPr lang="en-US" dirty="0" err="1"/>
              <a:t>Mathdro</a:t>
            </a:r>
            <a:r>
              <a:rPr lang="en-US" dirty="0"/>
              <a:t> API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65202" y="2948790"/>
            <a:ext cx="4482996" cy="24326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Given current COVID-19 situation across the globe, this is a useful tool to track which countries are still severely impacted and advise youths on travel restrictions, so that they can defer their travel plans.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F7C13-BB82-4E89-8971-A53000579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97"/>
          <a:stretch/>
        </p:blipFill>
        <p:spPr>
          <a:xfrm>
            <a:off x="111318" y="967731"/>
            <a:ext cx="6591632" cy="49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966096"/>
            <a:ext cx="4586288" cy="1848778"/>
          </a:xfrm>
        </p:spPr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Melvyn Koh</a:t>
            </a:r>
          </a:p>
          <a:p>
            <a:r>
              <a:rPr lang="en-US" dirty="0"/>
              <a:t>Isabelle Ng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298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 Light</vt:lpstr>
      <vt:lpstr>Office Theme</vt:lpstr>
      <vt:lpstr>  TEAM  ART ENGINEERING </vt:lpstr>
      <vt:lpstr>PROBLEM</vt:lpstr>
      <vt:lpstr>Objective</vt:lpstr>
      <vt:lpstr>SOLUTION</vt:lpstr>
      <vt:lpstr>Money Insight</vt:lpstr>
      <vt:lpstr>Financial Health Form</vt:lpstr>
      <vt:lpstr>Financial Products</vt:lpstr>
      <vt:lpstr>COVID-19 Affecting Travel Plans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2020-05-16T13:59:24Z</dcterms:created>
  <dcterms:modified xsi:type="dcterms:W3CDTF">2020-05-17T01:56:55Z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