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9" r:id="rId3"/>
    <p:sldId id="263" r:id="rId4"/>
    <p:sldId id="261" r:id="rId5"/>
    <p:sldId id="262" r:id="rId6"/>
    <p:sldId id="264" r:id="rId7"/>
    <p:sldId id="265" r:id="rId8"/>
    <p:sldId id="266"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E8004-5939-42DF-A613-E4CED70F4F32}" v="35" dt="2024-08-06T21:04:04.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3" d="100"/>
          <a:sy n="73" d="100"/>
        </p:scale>
        <p:origin x="6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92147DB-3191-4840-AE1F-339CB2D3AE1F}"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2449856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147DB-3191-4840-AE1F-339CB2D3AE1F}"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291188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147DB-3191-4840-AE1F-339CB2D3AE1F}"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259673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147DB-3191-4840-AE1F-339CB2D3AE1F}"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124645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92147DB-3191-4840-AE1F-339CB2D3AE1F}"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41235046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92147DB-3191-4840-AE1F-339CB2D3AE1F}" type="datetimeFigureOut">
              <a:rPr lang="en-IN" smtClean="0"/>
              <a:t>07-08-2024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4157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92147DB-3191-4840-AE1F-339CB2D3AE1F}"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EC4AD-9B05-4F44-9DA6-DD978CF1703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130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147DB-3191-4840-AE1F-339CB2D3AE1F}" type="datetimeFigureOut">
              <a:rPr lang="en-IN" smtClean="0"/>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259259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147DB-3191-4840-AE1F-339CB2D3AE1F}" type="datetimeFigureOut">
              <a:rPr lang="en-IN" smtClean="0"/>
              <a:t>07-08-2024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389798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92147DB-3191-4840-AE1F-339CB2D3AE1F}" type="datetimeFigureOut">
              <a:rPr lang="en-IN" smtClean="0"/>
              <a:t>07-08-2024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381353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92147DB-3191-4840-AE1F-339CB2D3AE1F}" type="datetimeFigureOut">
              <a:rPr lang="en-IN" smtClean="0"/>
              <a:t>07-08-2024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427515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alpha val="7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92147DB-3191-4840-AE1F-339CB2D3AE1F}" type="datetimeFigureOut">
              <a:rPr lang="en-IN" smtClean="0"/>
              <a:t>07-08-2024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6AEC4AD-9B05-4F44-9DA6-DD978CF17031}" type="slidenum">
              <a:rPr lang="en-IN" smtClean="0"/>
              <a:t>‹#›</a:t>
            </a:fld>
            <a:endParaRPr lang="en-IN"/>
          </a:p>
        </p:txBody>
      </p:sp>
    </p:spTree>
    <p:extLst>
      <p:ext uri="{BB962C8B-B14F-4D97-AF65-F5344CB8AC3E}">
        <p14:creationId xmlns:p14="http://schemas.microsoft.com/office/powerpoint/2010/main" val="411230149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oup of cans of energy drinks&#10;&#10;Description automatically generated">
            <a:extLst>
              <a:ext uri="{FF2B5EF4-FFF2-40B4-BE49-F238E27FC236}">
                <a16:creationId xmlns:a16="http://schemas.microsoft.com/office/drawing/2014/main" id="{6CD930EA-4FBE-1E98-FD1A-D5A142DF3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TextBox 11">
            <a:extLst>
              <a:ext uri="{FF2B5EF4-FFF2-40B4-BE49-F238E27FC236}">
                <a16:creationId xmlns:a16="http://schemas.microsoft.com/office/drawing/2014/main" id="{E8403D49-FD50-8D15-30F3-63C2F40A0750}"/>
              </a:ext>
            </a:extLst>
          </p:cNvPr>
          <p:cNvSpPr txBox="1"/>
          <p:nvPr/>
        </p:nvSpPr>
        <p:spPr>
          <a:xfrm>
            <a:off x="3854745" y="405211"/>
            <a:ext cx="5025486" cy="769441"/>
          </a:xfrm>
          <a:prstGeom prst="rect">
            <a:avLst/>
          </a:prstGeom>
          <a:noFill/>
        </p:spPr>
        <p:txBody>
          <a:bodyPr wrap="square" rtlCol="0">
            <a:spAutoFit/>
          </a:bodyPr>
          <a:lstStyle/>
          <a:p>
            <a:pPr algn="ctr"/>
            <a:r>
              <a:rPr lang="en-US" sz="4400" b="1" u="sng" dirty="0">
                <a:highlight>
                  <a:srgbClr val="000000"/>
                </a:highlight>
                <a:latin typeface="Times New Roman" panose="02020603050405020304" pitchFamily="18" charset="0"/>
                <a:cs typeface="Times New Roman" panose="02020603050405020304" pitchFamily="18" charset="0"/>
              </a:rPr>
              <a:t>ENERGY DRINKS</a:t>
            </a:r>
            <a:endParaRPr lang="en-IN" sz="4400" b="1" u="sng" dirty="0">
              <a:highlight>
                <a:srgbClr val="000000"/>
              </a:highligh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D011787-499C-FC0E-0535-703B5FAA607C}"/>
              </a:ext>
            </a:extLst>
          </p:cNvPr>
          <p:cNvSpPr txBox="1"/>
          <p:nvPr/>
        </p:nvSpPr>
        <p:spPr>
          <a:xfrm>
            <a:off x="6694989" y="5903893"/>
            <a:ext cx="3886200" cy="954107"/>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Name : Melwin Shajan</a:t>
            </a:r>
          </a:p>
          <a:p>
            <a:r>
              <a:rPr lang="en-US" sz="2800" b="1" dirty="0">
                <a:solidFill>
                  <a:schemeClr val="bg1"/>
                </a:solidFill>
                <a:latin typeface="Times New Roman" panose="02020603050405020304" pitchFamily="18" charset="0"/>
                <a:cs typeface="Times New Roman" panose="02020603050405020304" pitchFamily="18" charset="0"/>
              </a:rPr>
              <a:t>Roll No : 021330224024</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04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BBD71F-6CED-5C51-D86B-3F2BB27A720B}"/>
              </a:ext>
            </a:extLst>
          </p:cNvPr>
          <p:cNvSpPr/>
          <p:nvPr/>
        </p:nvSpPr>
        <p:spPr>
          <a:xfrm>
            <a:off x="3467173" y="2413337"/>
            <a:ext cx="5257653" cy="1015663"/>
          </a:xfrm>
          <a:prstGeom prst="rect">
            <a:avLst/>
          </a:prstGeom>
          <a:noFill/>
        </p:spPr>
        <p:txBody>
          <a:bodyPr wrap="square" lIns="91440" tIns="45720" rIns="91440" bIns="45720">
            <a:spAutoFit/>
          </a:bodyPr>
          <a:lstStyle/>
          <a:p>
            <a:pPr algn="ctr"/>
            <a:r>
              <a:rPr lang="en-US" sz="6000" b="1" u="sng" cap="none" spc="0" dirty="0">
                <a:ln w="13462">
                  <a:solidFill>
                    <a:schemeClr val="bg1"/>
                  </a:solidFill>
                  <a:prstDash val="solid"/>
                </a:ln>
                <a:solidFill>
                  <a:schemeClr val="bg1"/>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5282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16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BBD4AC-14F2-3450-EAF0-D88F138B90FE}"/>
              </a:ext>
            </a:extLst>
          </p:cNvPr>
          <p:cNvSpPr txBox="1"/>
          <p:nvPr/>
        </p:nvSpPr>
        <p:spPr>
          <a:xfrm>
            <a:off x="4027055" y="274204"/>
            <a:ext cx="3657600" cy="646331"/>
          </a:xfrm>
          <a:prstGeom prst="rect">
            <a:avLst/>
          </a:prstGeom>
          <a:noFill/>
        </p:spPr>
        <p:txBody>
          <a:bodyPr wrap="square" rtlCol="0">
            <a:spAutoFit/>
          </a:bodyPr>
          <a:lstStyle/>
          <a:p>
            <a:pPr algn="ctr"/>
            <a:r>
              <a:rPr lang="en-US" sz="3600" b="1" u="sng" dirty="0">
                <a:solidFill>
                  <a:schemeClr val="bg1"/>
                </a:solidFill>
                <a:latin typeface="Times New Roman" panose="02020603050405020304" pitchFamily="18" charset="0"/>
                <a:cs typeface="Times New Roman" panose="02020603050405020304" pitchFamily="18" charset="0"/>
              </a:rPr>
              <a:t>Introduction</a:t>
            </a:r>
            <a:endParaRPr lang="en-IN" sz="3600" b="1" u="sng"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AB6CD6A-9DD9-B5E1-6E2B-851D772C82F5}"/>
              </a:ext>
            </a:extLst>
          </p:cNvPr>
          <p:cNvSpPr txBox="1"/>
          <p:nvPr/>
        </p:nvSpPr>
        <p:spPr>
          <a:xfrm>
            <a:off x="1494858" y="1196013"/>
            <a:ext cx="9202284" cy="5262979"/>
          </a:xfrm>
          <a:prstGeom prst="rect">
            <a:avLst/>
          </a:prstGeom>
          <a:noFill/>
        </p:spPr>
        <p:txBody>
          <a:bodyPr wrap="square" rtlCol="0">
            <a:spAutoFit/>
          </a:bodyPr>
          <a:lstStyle/>
          <a:p>
            <a:pPr algn="just"/>
            <a:r>
              <a:rPr lang="en-GB" sz="2400" dirty="0">
                <a:solidFill>
                  <a:schemeClr val="bg1"/>
                </a:solidFill>
                <a:latin typeface="Times New Roman" panose="02020603050405020304" pitchFamily="18" charset="0"/>
                <a:cs typeface="Times New Roman" panose="02020603050405020304" pitchFamily="18" charset="0"/>
              </a:rPr>
              <a:t>Energy drinks have carved out a significant niche in today’s fast-paced world, offering a convenient and effective way to boost energy and sharpen focus. Designed to enhance alertness and performance, these beverages are often fortified with caffeine, vitamins, and other energy-boosting ingredients. They appeal to a diverse range of consumers, from busy professionals seeking an extra edge during demanding work hours to students looking for a quick pick-me-up during late-night study sessions.</a:t>
            </a:r>
          </a:p>
          <a:p>
            <a:pPr algn="just"/>
            <a:endParaRPr lang="en-GB" sz="2400" dirty="0">
              <a:solidFill>
                <a:schemeClr val="bg1"/>
              </a:solidFill>
              <a:latin typeface="Times New Roman" panose="02020603050405020304" pitchFamily="18" charset="0"/>
              <a:cs typeface="Times New Roman" panose="02020603050405020304" pitchFamily="18" charset="0"/>
            </a:endParaRPr>
          </a:p>
          <a:p>
            <a:pPr algn="just"/>
            <a:r>
              <a:rPr lang="en-GB" sz="2400" dirty="0">
                <a:solidFill>
                  <a:schemeClr val="bg1"/>
                </a:solidFill>
                <a:latin typeface="Times New Roman" panose="02020603050405020304" pitchFamily="18" charset="0"/>
                <a:cs typeface="Times New Roman" panose="02020603050405020304" pitchFamily="18" charset="0"/>
              </a:rPr>
              <a:t>The appeal of energy drinks lies in their ability to deliver a swift burst of vitality, thanks to their carefully formulated blend of stimulants and nutrients. As more people turn to these drinks to help manage their busy lives, they continue to evolve and innovate, catering to the growing demand for effective and enjoyable energy solutions.</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11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01410-0F14-FFBA-3A24-4F3D4453B14A}"/>
              </a:ext>
            </a:extLst>
          </p:cNvPr>
          <p:cNvSpPr txBox="1"/>
          <p:nvPr/>
        </p:nvSpPr>
        <p:spPr>
          <a:xfrm>
            <a:off x="1209964" y="397163"/>
            <a:ext cx="9956800" cy="590931"/>
          </a:xfrm>
          <a:prstGeom prst="rect">
            <a:avLst/>
          </a:prstGeom>
          <a:noFill/>
        </p:spPr>
        <p:txBody>
          <a:bodyPr wrap="square" rtlCol="0">
            <a:spAutoFit/>
          </a:bodyPr>
          <a:lstStyle/>
          <a:p>
            <a:pPr algn="ctr" defTabSz="914400">
              <a:lnSpc>
                <a:spcPct val="90000"/>
              </a:lnSpc>
              <a:spcBef>
                <a:spcPct val="0"/>
              </a:spcBef>
              <a:spcAft>
                <a:spcPts val="600"/>
              </a:spcAft>
            </a:pPr>
            <a:r>
              <a:rPr lang="en-US" sz="3600" b="1" u="sng" cap="all" spc="200" dirty="0">
                <a:solidFill>
                  <a:srgbClr val="262626"/>
                </a:solidFill>
                <a:latin typeface="Times New Roman" panose="02020603050405020304" pitchFamily="18" charset="0"/>
                <a:ea typeface="+mj-ea"/>
                <a:cs typeface="Times New Roman" panose="02020603050405020304" pitchFamily="18" charset="0"/>
              </a:rPr>
              <a:t>BRAND OFFERING THE PRODUCT</a:t>
            </a:r>
          </a:p>
        </p:txBody>
      </p:sp>
      <p:pic>
        <p:nvPicPr>
          <p:cNvPr id="6" name="Picture 5">
            <a:extLst>
              <a:ext uri="{FF2B5EF4-FFF2-40B4-BE49-F238E27FC236}">
                <a16:creationId xmlns:a16="http://schemas.microsoft.com/office/drawing/2014/main" id="{8C91B5D2-4BF3-9139-EC7B-41568AE44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4" y="1264577"/>
            <a:ext cx="3294159" cy="2196106"/>
          </a:xfrm>
          <a:prstGeom prst="rect">
            <a:avLst/>
          </a:prstGeom>
        </p:spPr>
      </p:pic>
      <p:pic>
        <p:nvPicPr>
          <p:cNvPr id="8" name="Picture 7" descr="A can of energy drink splashing into ice&#10;&#10;Description automatically generated">
            <a:extLst>
              <a:ext uri="{FF2B5EF4-FFF2-40B4-BE49-F238E27FC236}">
                <a16:creationId xmlns:a16="http://schemas.microsoft.com/office/drawing/2014/main" id="{104F623B-A4C0-F4BB-C7C7-8CA12859F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399" y="1264576"/>
            <a:ext cx="3363586" cy="2164423"/>
          </a:xfrm>
          <a:prstGeom prst="rect">
            <a:avLst/>
          </a:prstGeom>
        </p:spPr>
      </p:pic>
      <p:pic>
        <p:nvPicPr>
          <p:cNvPr id="10" name="Picture 9" descr="A can of energy drink&#10;&#10;Description automatically generated">
            <a:extLst>
              <a:ext uri="{FF2B5EF4-FFF2-40B4-BE49-F238E27FC236}">
                <a16:creationId xmlns:a16="http://schemas.microsoft.com/office/drawing/2014/main" id="{A4C1F0FB-5E9B-6EEA-79BF-C8887ABF7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341" y="3995512"/>
            <a:ext cx="2000250" cy="2276475"/>
          </a:xfrm>
          <a:prstGeom prst="rect">
            <a:avLst/>
          </a:prstGeom>
        </p:spPr>
      </p:pic>
      <p:pic>
        <p:nvPicPr>
          <p:cNvPr id="12" name="Picture 11" descr="A can of energy drink with smoke&#10;&#10;Description automatically generated">
            <a:extLst>
              <a:ext uri="{FF2B5EF4-FFF2-40B4-BE49-F238E27FC236}">
                <a16:creationId xmlns:a16="http://schemas.microsoft.com/office/drawing/2014/main" id="{F4D62674-807F-7D8A-A9BD-EB3BF0852B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6665" y="1280418"/>
            <a:ext cx="3312982" cy="2164423"/>
          </a:xfrm>
          <a:prstGeom prst="rect">
            <a:avLst/>
          </a:prstGeom>
        </p:spPr>
      </p:pic>
      <p:pic>
        <p:nvPicPr>
          <p:cNvPr id="14" name="Picture 13" descr="A red can of energy drink&#10;&#10;Description automatically generated">
            <a:extLst>
              <a:ext uri="{FF2B5EF4-FFF2-40B4-BE49-F238E27FC236}">
                <a16:creationId xmlns:a16="http://schemas.microsoft.com/office/drawing/2014/main" id="{CFAB97CB-7055-C2B9-1B43-68F3C840A0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7696" y="3971142"/>
            <a:ext cx="2524991" cy="2300845"/>
          </a:xfrm>
          <a:prstGeom prst="rect">
            <a:avLst/>
          </a:prstGeom>
        </p:spPr>
      </p:pic>
      <p:pic>
        <p:nvPicPr>
          <p:cNvPr id="20" name="Picture 19" descr="Two cans of energy drinks&#10;&#10;Description automatically generated">
            <a:extLst>
              <a:ext uri="{FF2B5EF4-FFF2-40B4-BE49-F238E27FC236}">
                <a16:creationId xmlns:a16="http://schemas.microsoft.com/office/drawing/2014/main" id="{999823D7-17E8-1623-F6E4-07D3191304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8840" y="3971142"/>
            <a:ext cx="2268632" cy="2299152"/>
          </a:xfrm>
          <a:prstGeom prst="rect">
            <a:avLst/>
          </a:prstGeom>
        </p:spPr>
      </p:pic>
    </p:spTree>
    <p:extLst>
      <p:ext uri="{BB962C8B-B14F-4D97-AF65-F5344CB8AC3E}">
        <p14:creationId xmlns:p14="http://schemas.microsoft.com/office/powerpoint/2010/main" val="48967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4C071-2D4C-2260-AA85-70F2EE6CE068}"/>
              </a:ext>
            </a:extLst>
          </p:cNvPr>
          <p:cNvSpPr txBox="1"/>
          <p:nvPr/>
        </p:nvSpPr>
        <p:spPr>
          <a:xfrm>
            <a:off x="383931" y="151442"/>
            <a:ext cx="11723077" cy="646331"/>
          </a:xfrm>
          <a:prstGeom prst="rect">
            <a:avLst/>
          </a:prstGeom>
          <a:noFill/>
        </p:spPr>
        <p:txBody>
          <a:bodyPr wrap="square" rtlCol="0">
            <a:spAutoFit/>
          </a:bodyPr>
          <a:lstStyle/>
          <a:p>
            <a:pPr algn="ctr"/>
            <a:r>
              <a:rPr lang="en-US" sz="3600" b="1" u="sng" dirty="0">
                <a:solidFill>
                  <a:schemeClr val="bg1">
                    <a:lumMod val="85000"/>
                    <a:lumOff val="15000"/>
                  </a:schemeClr>
                </a:solidFill>
                <a:latin typeface="Times New Roman" panose="02020603050405020304" pitchFamily="18" charset="0"/>
                <a:cs typeface="Times New Roman" panose="02020603050405020304" pitchFamily="18" charset="0"/>
              </a:rPr>
              <a:t>RAW MATERIALS REQUIRED TO MANUFACTURE</a:t>
            </a:r>
            <a:endParaRPr lang="en-IN" sz="3600" b="1" u="sng"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C028BA9F-6DC6-DF35-BA19-8609AA6CE089}"/>
              </a:ext>
            </a:extLst>
          </p:cNvPr>
          <p:cNvSpPr>
            <a:spLocks noChangeArrowheads="1"/>
          </p:cNvSpPr>
          <p:nvPr/>
        </p:nvSpPr>
        <p:spPr bwMode="auto">
          <a:xfrm>
            <a:off x="669282" y="1463809"/>
            <a:ext cx="4862146"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Caffeine</a:t>
            </a:r>
            <a:endPar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Sugars</a:t>
            </a:r>
            <a:r>
              <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Artificial Sweeteners</a:t>
            </a:r>
            <a:r>
              <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Taurine</a:t>
            </a:r>
            <a:endPar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B Vitamins</a:t>
            </a:r>
            <a:r>
              <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 (B2, B3, B6, B12)</a:t>
            </a:r>
          </a:p>
          <a:p>
            <a:pPr marL="285750" indent="-285750" algn="just" defTabSz="914400" eaLnBrk="0" fontAlgn="base" hangingPunct="0">
              <a:lnSpc>
                <a:spcPct val="150000"/>
              </a:lnSpc>
              <a:spcBef>
                <a:spcPct val="0"/>
              </a:spcBef>
              <a:spcAft>
                <a:spcPct val="0"/>
              </a:spcAft>
              <a:buFont typeface="Wingdings" panose="05000000000000000000" pitchFamily="2" charset="2"/>
              <a:buChar char="Ø"/>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Carbonated Water</a:t>
            </a:r>
            <a:endPar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lumMod val="85000"/>
                    <a:lumOff val="15000"/>
                  </a:schemeClr>
                </a:solidFill>
                <a:effectLst/>
                <a:latin typeface="Arial" panose="020B0604020202020204" pitchFamily="34" charset="0"/>
              </a:rPr>
              <a:t> </a:t>
            </a:r>
          </a:p>
        </p:txBody>
      </p:sp>
      <p:sp>
        <p:nvSpPr>
          <p:cNvPr id="5" name="TextBox 4">
            <a:extLst>
              <a:ext uri="{FF2B5EF4-FFF2-40B4-BE49-F238E27FC236}">
                <a16:creationId xmlns:a16="http://schemas.microsoft.com/office/drawing/2014/main" id="{CB86890F-04F4-A5B1-3DA7-6DC448076BA4}"/>
              </a:ext>
            </a:extLst>
          </p:cNvPr>
          <p:cNvSpPr txBox="1"/>
          <p:nvPr/>
        </p:nvSpPr>
        <p:spPr>
          <a:xfrm>
            <a:off x="6574426" y="1463809"/>
            <a:ext cx="5532582" cy="3246530"/>
          </a:xfrm>
          <a:prstGeom prst="rect">
            <a:avLst/>
          </a:prstGeom>
          <a:noFill/>
        </p:spPr>
        <p:txBody>
          <a:bodyPr wrap="square" rtlCol="0">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Flavors</a:t>
            </a:r>
            <a:r>
              <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Colors</a:t>
            </a:r>
            <a:r>
              <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Preservatives</a:t>
            </a:r>
            <a:r>
              <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Acid</a:t>
            </a:r>
            <a:endPar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Stabilizers and Emulsifiers</a:t>
            </a:r>
            <a:endPar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18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65D7F-8727-67E3-C71B-141D48780DFF}"/>
              </a:ext>
            </a:extLst>
          </p:cNvPr>
          <p:cNvSpPr txBox="1"/>
          <p:nvPr/>
        </p:nvSpPr>
        <p:spPr>
          <a:xfrm>
            <a:off x="1625301" y="105273"/>
            <a:ext cx="8941398" cy="646331"/>
          </a:xfrm>
          <a:prstGeom prst="rect">
            <a:avLst/>
          </a:prstGeom>
          <a:noFill/>
        </p:spPr>
        <p:txBody>
          <a:bodyPr wrap="square" rtlCol="0">
            <a:spAutoFit/>
          </a:bodyPr>
          <a:lstStyle/>
          <a:p>
            <a:r>
              <a:rPr lang="en-US" sz="3600" b="1" u="sng"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Tools and Equipment for Manufacturing</a:t>
            </a:r>
            <a:endParaRPr lang="en-IN" sz="3600" b="1" u="sng" dirty="0">
              <a:solidFill>
                <a:schemeClr val="bg1"/>
              </a:solidFill>
              <a:latin typeface="Times New Roman" panose="02020603050405020304" pitchFamily="18" charset="0"/>
              <a:cs typeface="Times New Roman" panose="02020603050405020304" pitchFamily="18" charset="0"/>
            </a:endParaRPr>
          </a:p>
        </p:txBody>
      </p:sp>
      <p:pic>
        <p:nvPicPr>
          <p:cNvPr id="5" name="Picture 4" descr="A line of stainless steel tanks&#10;&#10;Description automatically generated">
            <a:extLst>
              <a:ext uri="{FF2B5EF4-FFF2-40B4-BE49-F238E27FC236}">
                <a16:creationId xmlns:a16="http://schemas.microsoft.com/office/drawing/2014/main" id="{A950D36B-FD33-44AF-F7FB-A627C482C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74" y="1004293"/>
            <a:ext cx="2381250" cy="1905000"/>
          </a:xfrm>
          <a:prstGeom prst="rect">
            <a:avLst/>
          </a:prstGeom>
        </p:spPr>
      </p:pic>
      <p:pic>
        <p:nvPicPr>
          <p:cNvPr id="7" name="Picture 6" descr="A close-up of a machine&#10;&#10;Description automatically generated">
            <a:extLst>
              <a:ext uri="{FF2B5EF4-FFF2-40B4-BE49-F238E27FC236}">
                <a16:creationId xmlns:a16="http://schemas.microsoft.com/office/drawing/2014/main" id="{60FEE079-12C5-DD35-EF0C-39046A2F2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720" y="1004293"/>
            <a:ext cx="2381250" cy="1905000"/>
          </a:xfrm>
          <a:prstGeom prst="rect">
            <a:avLst/>
          </a:prstGeom>
        </p:spPr>
      </p:pic>
      <p:pic>
        <p:nvPicPr>
          <p:cNvPr id="9" name="Picture 8">
            <a:extLst>
              <a:ext uri="{FF2B5EF4-FFF2-40B4-BE49-F238E27FC236}">
                <a16:creationId xmlns:a16="http://schemas.microsoft.com/office/drawing/2014/main" id="{5A05D2E6-0506-2942-E612-F8770063C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006" y="1004293"/>
            <a:ext cx="2381250" cy="1905000"/>
          </a:xfrm>
          <a:prstGeom prst="rect">
            <a:avLst/>
          </a:prstGeom>
        </p:spPr>
      </p:pic>
      <p:pic>
        <p:nvPicPr>
          <p:cNvPr id="11" name="Picture 10" descr="A machine with green conveyor belt&#10;&#10;Description automatically generated">
            <a:extLst>
              <a:ext uri="{FF2B5EF4-FFF2-40B4-BE49-F238E27FC236}">
                <a16:creationId xmlns:a16="http://schemas.microsoft.com/office/drawing/2014/main" id="{D5365B69-BB01-3557-23C1-3984D16C09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5756" y="1004472"/>
            <a:ext cx="2381250" cy="1905000"/>
          </a:xfrm>
          <a:prstGeom prst="rect">
            <a:avLst/>
          </a:prstGeom>
        </p:spPr>
      </p:pic>
      <p:pic>
        <p:nvPicPr>
          <p:cNvPr id="13" name="Picture 12">
            <a:extLst>
              <a:ext uri="{FF2B5EF4-FFF2-40B4-BE49-F238E27FC236}">
                <a16:creationId xmlns:a16="http://schemas.microsoft.com/office/drawing/2014/main" id="{BE0CB6C8-1FD7-CA64-9B6F-149AB7C271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0256" y="3922956"/>
            <a:ext cx="1952625" cy="1889014"/>
          </a:xfrm>
          <a:prstGeom prst="rect">
            <a:avLst/>
          </a:prstGeom>
        </p:spPr>
      </p:pic>
      <p:pic>
        <p:nvPicPr>
          <p:cNvPr id="15" name="Picture 14">
            <a:extLst>
              <a:ext uri="{FF2B5EF4-FFF2-40B4-BE49-F238E27FC236}">
                <a16:creationId xmlns:a16="http://schemas.microsoft.com/office/drawing/2014/main" id="{6F29784C-4836-02A5-0B74-F8CD2E025C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1147" y="3922956"/>
            <a:ext cx="2381250" cy="1905000"/>
          </a:xfrm>
          <a:prstGeom prst="rect">
            <a:avLst/>
          </a:prstGeom>
        </p:spPr>
      </p:pic>
      <p:pic>
        <p:nvPicPr>
          <p:cNvPr id="21" name="Picture 20">
            <a:extLst>
              <a:ext uri="{FF2B5EF4-FFF2-40B4-BE49-F238E27FC236}">
                <a16:creationId xmlns:a16="http://schemas.microsoft.com/office/drawing/2014/main" id="{BF2E9CFD-07D3-9A0F-C18C-EF024F63FB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0666" y="3922956"/>
            <a:ext cx="2381250" cy="1905000"/>
          </a:xfrm>
          <a:prstGeom prst="rect">
            <a:avLst/>
          </a:prstGeom>
        </p:spPr>
      </p:pic>
      <p:sp>
        <p:nvSpPr>
          <p:cNvPr id="4" name="TextBox 3">
            <a:extLst>
              <a:ext uri="{FF2B5EF4-FFF2-40B4-BE49-F238E27FC236}">
                <a16:creationId xmlns:a16="http://schemas.microsoft.com/office/drawing/2014/main" id="{916854A7-8A57-1429-99FE-A2BAC5D48069}"/>
              </a:ext>
            </a:extLst>
          </p:cNvPr>
          <p:cNvSpPr txBox="1"/>
          <p:nvPr/>
        </p:nvSpPr>
        <p:spPr>
          <a:xfrm>
            <a:off x="4980997" y="6006186"/>
            <a:ext cx="1433946"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Carbonation </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EDE1BA-3DFD-56DE-AEFA-EA562BECAD06}"/>
              </a:ext>
            </a:extLst>
          </p:cNvPr>
          <p:cNvSpPr txBox="1"/>
          <p:nvPr/>
        </p:nvSpPr>
        <p:spPr>
          <a:xfrm>
            <a:off x="1172804" y="6006186"/>
            <a:ext cx="2177935"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Packaging machine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D74E84-1A86-329E-07C2-8FB8C1ABDACE}"/>
              </a:ext>
            </a:extLst>
          </p:cNvPr>
          <p:cNvSpPr txBox="1"/>
          <p:nvPr/>
        </p:nvSpPr>
        <p:spPr>
          <a:xfrm>
            <a:off x="8660256" y="6006186"/>
            <a:ext cx="2152044"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Labelling machine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8A30044-3519-D75D-8E8E-6F4A0FE9FC5C}"/>
              </a:ext>
            </a:extLst>
          </p:cNvPr>
          <p:cNvSpPr txBox="1"/>
          <p:nvPr/>
        </p:nvSpPr>
        <p:spPr>
          <a:xfrm>
            <a:off x="9393896" y="2989740"/>
            <a:ext cx="1944970"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Sealing machine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0400474-6B84-9219-52F3-6822CB023661}"/>
              </a:ext>
            </a:extLst>
          </p:cNvPr>
          <p:cNvSpPr txBox="1"/>
          <p:nvPr/>
        </p:nvSpPr>
        <p:spPr>
          <a:xfrm>
            <a:off x="6608340" y="2989651"/>
            <a:ext cx="1722582"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Filling machine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D72019A-23A2-DB03-6E86-CBEE3EB4121F}"/>
              </a:ext>
            </a:extLst>
          </p:cNvPr>
          <p:cNvSpPr txBox="1"/>
          <p:nvPr/>
        </p:nvSpPr>
        <p:spPr>
          <a:xfrm>
            <a:off x="3805381" y="2951622"/>
            <a:ext cx="1403927" cy="369332"/>
          </a:xfrm>
          <a:prstGeom prst="rect">
            <a:avLst/>
          </a:prstGeom>
          <a:noFill/>
        </p:spPr>
        <p:txBody>
          <a:bodyPr wrap="square" rtlCol="0">
            <a:spAutoFit/>
          </a:bodyPr>
          <a:lstStyle/>
          <a:p>
            <a:r>
              <a:rPr lang="en-IN" sz="1800" dirty="0">
                <a:effectLst/>
                <a:latin typeface="Aptos" panose="020B0004020202020204" pitchFamily="34" charset="0"/>
                <a:ea typeface="Aptos" panose="020B0004020202020204" pitchFamily="34" charset="0"/>
                <a:cs typeface="Cordia New" panose="020B0304020202020204" pitchFamily="34" charset="-34"/>
              </a:rPr>
              <a:t> </a:t>
            </a:r>
            <a:r>
              <a:rPr lang="en-IN" sz="18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Pasteurizer</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A7AE51F-62E8-8FF0-1CE2-D12C64F72DEF}"/>
              </a:ext>
            </a:extLst>
          </p:cNvPr>
          <p:cNvSpPr txBox="1"/>
          <p:nvPr/>
        </p:nvSpPr>
        <p:spPr>
          <a:xfrm>
            <a:off x="913700" y="2956941"/>
            <a:ext cx="1643621" cy="369332"/>
          </a:xfrm>
          <a:prstGeom prst="rect">
            <a:avLst/>
          </a:prstGeom>
          <a:noFill/>
        </p:spPr>
        <p:txBody>
          <a:bodyPr wrap="square" rtlCol="0">
            <a:spAutoFit/>
          </a:bodyPr>
          <a:lstStyle/>
          <a:p>
            <a:r>
              <a:rPr lang="en-US" b="1" dirty="0">
                <a:solidFill>
                  <a:schemeClr val="bg1"/>
                </a:solidFill>
              </a:rPr>
              <a:t>Mixing tanks</a:t>
            </a:r>
          </a:p>
        </p:txBody>
      </p:sp>
    </p:spTree>
    <p:extLst>
      <p:ext uri="{BB962C8B-B14F-4D97-AF65-F5344CB8AC3E}">
        <p14:creationId xmlns:p14="http://schemas.microsoft.com/office/powerpoint/2010/main" val="65781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6E5601-714E-36C0-DEEF-4337BCA3A6FF}"/>
              </a:ext>
            </a:extLst>
          </p:cNvPr>
          <p:cNvSpPr txBox="1"/>
          <p:nvPr/>
        </p:nvSpPr>
        <p:spPr>
          <a:xfrm>
            <a:off x="-113395" y="2457751"/>
            <a:ext cx="4540826" cy="1627792"/>
          </a:xfrm>
          <a:prstGeom prst="rect">
            <a:avLst/>
          </a:prstGeom>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2800" b="1" u="sng" cap="all" spc="200">
                <a:solidFill>
                  <a:srgbClr val="262626"/>
                </a:solidFill>
                <a:latin typeface="+mj-lt"/>
                <a:ea typeface="+mj-ea"/>
                <a:cs typeface="+mj-cs"/>
              </a:rPr>
              <a:t>Transformation Process</a:t>
            </a:r>
          </a:p>
        </p:txBody>
      </p:sp>
      <p:pic>
        <p:nvPicPr>
          <p:cNvPr id="7" name="Picture 6" descr="A diagram of a product&#10;&#10;Description automatically generated">
            <a:extLst>
              <a:ext uri="{FF2B5EF4-FFF2-40B4-BE49-F238E27FC236}">
                <a16:creationId xmlns:a16="http://schemas.microsoft.com/office/drawing/2014/main" id="{595C40F0-F7E9-5848-88D8-9F90AA193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13" y="640080"/>
            <a:ext cx="3223669" cy="5263134"/>
          </a:xfrm>
          <a:prstGeom prst="rect">
            <a:avLst/>
          </a:prstGeom>
        </p:spPr>
      </p:pic>
    </p:spTree>
    <p:extLst>
      <p:ext uri="{BB962C8B-B14F-4D97-AF65-F5344CB8AC3E}">
        <p14:creationId xmlns:p14="http://schemas.microsoft.com/office/powerpoint/2010/main" val="416309110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F66150-24A8-6F31-F605-D4A1D1BA12A4}"/>
              </a:ext>
            </a:extLst>
          </p:cNvPr>
          <p:cNvPicPr>
            <a:picLocks noChangeAspect="1"/>
          </p:cNvPicPr>
          <p:nvPr/>
        </p:nvPicPr>
        <p:blipFill>
          <a:blip r:embed="rId2">
            <a:extLst>
              <a:ext uri="{28A0092B-C50C-407E-A947-70E740481C1C}">
                <a14:useLocalDpi xmlns:a14="http://schemas.microsoft.com/office/drawing/2010/main" val="0"/>
              </a:ext>
            </a:extLst>
          </a:blip>
          <a:srcRect l="22877" r="14200" b="1"/>
          <a:stretch/>
        </p:blipFill>
        <p:spPr>
          <a:xfrm>
            <a:off x="20" y="10"/>
            <a:ext cx="7537684" cy="6857990"/>
          </a:xfrm>
          <a:prstGeom prst="rect">
            <a:avLst/>
          </a:prstGeom>
        </p:spPr>
      </p:pic>
      <p:sp>
        <p:nvSpPr>
          <p:cNvPr id="18" name="Rectangle 17">
            <a:extLst>
              <a:ext uri="{FF2B5EF4-FFF2-40B4-BE49-F238E27FC236}">
                <a16:creationId xmlns:a16="http://schemas.microsoft.com/office/drawing/2014/main" id="{9291BAA3-FE23-4A48-BA9E-EF0D56A83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2B49764-72F2-67E3-4C78-02FE95CD3D5F}"/>
              </a:ext>
            </a:extLst>
          </p:cNvPr>
          <p:cNvSpPr txBox="1"/>
          <p:nvPr/>
        </p:nvSpPr>
        <p:spPr>
          <a:xfrm>
            <a:off x="7190166" y="966860"/>
            <a:ext cx="4494989" cy="4924280"/>
          </a:xfrm>
          <a:prstGeom prst="rect">
            <a:avLst/>
          </a:prstGeom>
        </p:spPr>
        <p:txBody>
          <a:bodyPr vert="horz" lIns="91440" tIns="45720" rIns="91440" bIns="45720" rtlCol="0" anchor="ctr">
            <a:normAutofit/>
          </a:bodyPr>
          <a:lstStyle/>
          <a:p>
            <a:pPr marL="914400" indent="-228600" defTabSz="914400">
              <a:spcBef>
                <a:spcPts val="1000"/>
              </a:spcBef>
              <a:spcAft>
                <a:spcPts val="800"/>
              </a:spcAft>
              <a:buClr>
                <a:schemeClr val="accent2"/>
              </a:buClr>
              <a:buFont typeface="Arial" panose="020B0604020202020204" pitchFamily="34" charset="0"/>
              <a:buChar char="•"/>
            </a:pPr>
            <a:r>
              <a:rPr lang="en-US" sz="2400" dirty="0">
                <a:solidFill>
                  <a:schemeClr val="bg1"/>
                </a:solidFill>
                <a:effectLst/>
                <a:latin typeface="Times New Roman" panose="02020603050405020304" pitchFamily="18" charset="0"/>
                <a:cs typeface="Times New Roman" panose="02020603050405020304" pitchFamily="18" charset="0"/>
              </a:rPr>
              <a:t>The finished product is a ready-to-drink energy beverage that is packaged in bottles or cans. The product is designed to provide a quick and temporary boost of energy, alertness, and focus.</a:t>
            </a:r>
          </a:p>
        </p:txBody>
      </p:sp>
      <p:sp>
        <p:nvSpPr>
          <p:cNvPr id="22" name="TextBox 21">
            <a:extLst>
              <a:ext uri="{FF2B5EF4-FFF2-40B4-BE49-F238E27FC236}">
                <a16:creationId xmlns:a16="http://schemas.microsoft.com/office/drawing/2014/main" id="{67093533-0CD8-A66B-47FF-C27E326ACC3F}"/>
              </a:ext>
            </a:extLst>
          </p:cNvPr>
          <p:cNvSpPr txBox="1"/>
          <p:nvPr/>
        </p:nvSpPr>
        <p:spPr>
          <a:xfrm>
            <a:off x="7974709" y="771508"/>
            <a:ext cx="3780285" cy="646331"/>
          </a:xfrm>
          <a:prstGeom prst="rect">
            <a:avLst/>
          </a:prstGeom>
          <a:noFill/>
        </p:spPr>
        <p:txBody>
          <a:bodyPr wrap="square" rtlCol="0">
            <a:spAutoFit/>
          </a:bodyPr>
          <a:lstStyle/>
          <a:p>
            <a:pPr algn="ctr"/>
            <a:r>
              <a:rPr lang="en-US" sz="3600" b="1" u="sng" dirty="0">
                <a:solidFill>
                  <a:schemeClr val="bg1"/>
                </a:solidFill>
                <a:latin typeface="Times New Roman" panose="02020603050405020304" pitchFamily="18" charset="0"/>
                <a:cs typeface="Times New Roman" panose="02020603050405020304" pitchFamily="18" charset="0"/>
              </a:rPr>
              <a:t>Finished Product</a:t>
            </a:r>
            <a:endParaRPr lang="en-IN" sz="36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43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61CAA-A88A-E00E-0465-A0D1F3A1BD0B}"/>
              </a:ext>
            </a:extLst>
          </p:cNvPr>
          <p:cNvSpPr txBox="1"/>
          <p:nvPr/>
        </p:nvSpPr>
        <p:spPr>
          <a:xfrm>
            <a:off x="157018" y="0"/>
            <a:ext cx="11877963" cy="1200329"/>
          </a:xfrm>
          <a:prstGeom prst="rect">
            <a:avLst/>
          </a:prstGeom>
          <a:noFill/>
        </p:spPr>
        <p:txBody>
          <a:bodyPr wrap="square" rtlCol="0">
            <a:spAutoFit/>
          </a:bodyPr>
          <a:lstStyle/>
          <a:p>
            <a:pPr algn="ctr"/>
            <a:r>
              <a:rPr lang="en-IN" sz="3600" b="1" u="sng"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Packaging Aspect, Material Handling, Transportation, Warehousing and Inventory Management</a:t>
            </a:r>
            <a:endParaRPr lang="en-IN" sz="3600" b="1" u="sng"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C64816F-ABF1-D7FC-5E2A-C22781AB900B}"/>
              </a:ext>
            </a:extLst>
          </p:cNvPr>
          <p:cNvSpPr txBox="1"/>
          <p:nvPr/>
        </p:nvSpPr>
        <p:spPr>
          <a:xfrm>
            <a:off x="443345" y="1495893"/>
            <a:ext cx="10797309" cy="4781822"/>
          </a:xfrm>
          <a:prstGeom prst="rect">
            <a:avLst/>
          </a:prstGeom>
          <a:noFill/>
        </p:spPr>
        <p:txBody>
          <a:bodyPr wrap="square" rtlCol="0">
            <a:spAutoFit/>
          </a:bodyPr>
          <a:lstStyle/>
          <a:p>
            <a:endParaRPr lang="en-IN" dirty="0">
              <a:effectLst/>
            </a:endParaRP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Packaging: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Energy drinks are typically packaged in aluminium cans or plastic bottles to provide a lightweight, durable, and recyclable container.</a:t>
            </a: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Material Handling: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energy drink products are handled with care during the manufacturing process, transportation, and warehouse storage to prevent any damage or contamination.</a:t>
            </a: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Transportation: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Energy drinks are transported by various modes, including trucks, trains, and ships, depending on the distribution network and the target markets.</a:t>
            </a: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Warehousing: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Energy drinks require temperature-controlled storage facilities to maintain the quality and freshness of the products, especially during prolonged storage.</a:t>
            </a: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Inventory Management: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Energy drink manufacturers and distributors employ advanced inventory management systems to track the production, distribution, and sales of their products, ensuring efficient supply chain management and timely replenishment.</a:t>
            </a:r>
          </a:p>
          <a:p>
            <a:endParaRPr lang="en-IN" dirty="0"/>
          </a:p>
        </p:txBody>
      </p:sp>
    </p:spTree>
    <p:extLst>
      <p:ext uri="{BB962C8B-B14F-4D97-AF65-F5344CB8AC3E}">
        <p14:creationId xmlns:p14="http://schemas.microsoft.com/office/powerpoint/2010/main" val="82177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CE536-859C-DCCC-B734-30F99BA9FF11}"/>
              </a:ext>
            </a:extLst>
          </p:cNvPr>
          <p:cNvSpPr txBox="1"/>
          <p:nvPr/>
        </p:nvSpPr>
        <p:spPr>
          <a:xfrm>
            <a:off x="1168360" y="1183799"/>
            <a:ext cx="9855280" cy="5202963"/>
          </a:xfrm>
          <a:prstGeom prst="rect">
            <a:avLst/>
          </a:prstGeom>
          <a:noFill/>
        </p:spPr>
        <p:txBody>
          <a:bodyPr wrap="square" rtlCol="0">
            <a:spAutoFit/>
          </a:bodyPr>
          <a:lstStyle/>
          <a:p>
            <a:pPr marL="914400" algn="just">
              <a:lnSpc>
                <a:spcPct val="107000"/>
              </a:lnSpc>
              <a:spcAft>
                <a:spcPts val="800"/>
              </a:spcAft>
            </a:pPr>
            <a:r>
              <a:rPr lang="en-GB" sz="2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Energy drinks are beverages designed to provide a quick boost of energy and mental alertness. Containing high levels of caffeine, sugar, and other stimulants like taurine and guarana, they aim to enhance physical performance and cognitive functions. The market has seen substantial growth due to busy lifestyles and the demand for high-energy activities, with major brands like Red Bull and Monster leading the industry through innovative flavours and marketing strategies. These drinks are particularly popular among young adults and athletes, often associated with extreme sports and high-adrenaline events. However, despite their widespread appeal, energy drinks face scrutiny over health concerns related to excessive caffeine consumption and potential cardiovascular risks. This balance of high demand and health debates makes the energy drink market a dynamic and evolving sector.</a:t>
            </a:r>
            <a:endParaRPr lang="en-IN" sz="2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2CF7BD5-17BC-4593-E686-99D5B9DCCA65}"/>
              </a:ext>
            </a:extLst>
          </p:cNvPr>
          <p:cNvSpPr txBox="1"/>
          <p:nvPr/>
        </p:nvSpPr>
        <p:spPr>
          <a:xfrm>
            <a:off x="4511964" y="217214"/>
            <a:ext cx="3168072" cy="646331"/>
          </a:xfrm>
          <a:prstGeom prst="rect">
            <a:avLst/>
          </a:prstGeom>
          <a:noFill/>
        </p:spPr>
        <p:txBody>
          <a:bodyPr wrap="square" rtlCol="0">
            <a:spAutoFit/>
          </a:bodyPr>
          <a:lstStyle/>
          <a:p>
            <a:pPr algn="ctr"/>
            <a:r>
              <a:rPr lang="en-US" sz="3600" b="1" u="sng" dirty="0">
                <a:solidFill>
                  <a:schemeClr val="bg1"/>
                </a:solidFill>
                <a:latin typeface="Times New Roman" panose="02020603050405020304" pitchFamily="18" charset="0"/>
                <a:cs typeface="Times New Roman" panose="02020603050405020304" pitchFamily="18" charset="0"/>
              </a:rPr>
              <a:t>Conclusion</a:t>
            </a:r>
            <a:endParaRPr lang="en-IN" sz="36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4224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485</TotalTime>
  <Words>537</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Gill Sans MT</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Pulkit Agarwal(MBA-24)</dc:creator>
  <cp:lastModifiedBy>Melwin Shajan(MBA-24)</cp:lastModifiedBy>
  <cp:revision>3</cp:revision>
  <dcterms:created xsi:type="dcterms:W3CDTF">2024-08-04T20:00:06Z</dcterms:created>
  <dcterms:modified xsi:type="dcterms:W3CDTF">2024-08-07T10:56:55Z</dcterms:modified>
</cp:coreProperties>
</file>