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1BF"/>
    <a:srgbClr val="B0BF84"/>
    <a:srgbClr val="F5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149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7B94E-7BB3-4166-8E08-5430C07F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363B28-A80B-47EF-AAB0-BDACDADAC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70009-6F0B-4063-B450-AFDEBABB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9FB48-D0DC-4CBE-956E-9F2A42A9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EDFB17-AE4E-4739-B932-E1FEEBC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48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D66EA-F8CF-43B7-AF35-8AD23D5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105F67-C58F-4835-9B74-D10B762F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2970C-298C-4294-B044-3B2F8B07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656DF-3BAE-42DB-A5AC-E05DC4CB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4DFBC7-B852-4C27-AC3E-2C391A83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4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63D38E-6396-455E-88C0-3A06512BD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546E51-2105-4777-965E-F6BBEAA1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7EFF3-3142-4623-9CCC-ED14A6DE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811E17-B6DF-47EA-960D-A0E410E8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E1192-2C9E-47D9-84AF-DDF7C6ED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56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E6B6D-F84D-4CF0-A052-42FAF99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9577E-6AA9-48A7-8D98-8B986A5D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888A8-E8D6-4D3C-9C48-90D5576E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8DD33-65F3-4B3E-A9C0-2380A715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414BF-0C2D-490E-B845-F44E1495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8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C638E-2A93-4A3F-A103-CD118DDE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A0A7DC-E3DB-42C5-A616-F0AC2C1E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E9DA2-E262-47AC-86EA-4B23DF5E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CD000-DEC4-4DA0-AC87-304E07F1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A8821-BAEB-405F-8F60-C09C7766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42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02E39-2D01-4D3C-A13F-DE77D84B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3532C0-C36E-4CFE-A212-BC63324AC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503C77-3E26-418A-A204-5339B4543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B31D99-4946-41FF-8B8A-8263341B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2E1E06-AD6E-435B-93C1-C0A5B07F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435B0-277A-4427-B830-9F93D208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EF9D6-CA67-4994-A59C-CE428BB0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3286B-C96F-4A89-99DC-3B3FA97D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2321BE-4BE8-49B1-9E5E-D54ADDEBF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A7ED97-0DF2-4542-9203-627EC2F8E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D1BE52-DFEE-43D5-B077-975084EE6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17D884-1469-4B6C-AA9C-2BB5BE0B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6A9379-2DD6-4A01-AF1F-4E13ABDA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1DC27C-2404-4B59-9512-99C84DAD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0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0ABF6-DAD9-4A24-92EB-E634C6E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709A67-2229-4FDC-B1FB-EDB1A853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8A3A53-4CB4-4D2E-9458-7F495DB3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0C74AB-BFA1-4CFE-8048-A57F72C1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7656A8-E5DB-4192-8E10-D1786CDB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B69F34-E07A-4C5B-9AB6-190E469D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0D693E-6E44-457C-B198-8CE49CA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51EE2-9F86-4191-8309-9CD1ACFA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D74813-01E6-4037-BCB8-EE9CA268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9F6194-4848-4843-8A7B-DD187C75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18D5E6-2AB2-4852-B090-39768427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5CF30-9217-4BCF-974F-6BE6CCC5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CB071-545A-4D06-BE71-C0EFD7CA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4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16CBA-D8B9-4113-84DA-0ADB8174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3BBBB9-6033-4CEB-A416-77D830103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88E8BE-D77A-4C66-A879-B1DDEEA3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D5B18-F39A-4A2B-A9C0-28C006CF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0E35A8-3BAD-4F13-AE56-8DC97D5E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56ED1-4085-4940-96E2-B097EAD5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A036FF1-1540-41FE-B8D3-5FD2490B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DAE655-0C41-4D3B-B263-466A2C618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16387-C31B-4045-A8CE-F9B5FD04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00CA-EACA-4315-BAAD-60A470136C91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F98A8-20C0-4D35-9CF3-8F677BC8B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2D8D6-D792-4DDF-9686-276B61711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272D-3C5D-4247-9BC7-2990E0C318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5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87560-3A54-4259-B7D0-7C0FF21D4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lifornian FB" panose="0207040306080B030204" pitchFamily="18" charset="0"/>
                <a:cs typeface="DilleniaUPC" panose="020B0502040204020203" pitchFamily="18" charset="-34"/>
              </a:rPr>
              <a:t>L’Escale Tiers-Lieu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0E5171-78EE-4E46-B112-8B49ECB22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>
                <a:solidFill>
                  <a:srgbClr val="4CA1BF"/>
                </a:solidFill>
              </a:rPr>
              <a:t>Refonte du site de l’association « L’Escale »</a:t>
            </a:r>
          </a:p>
          <a:p>
            <a:endParaRPr lang="fr-FR" i="1" dirty="0">
              <a:solidFill>
                <a:srgbClr val="4CA1BF"/>
              </a:solidFill>
            </a:endParaRP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D3985743-F062-460D-9099-99C49D389C5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21987" y="979130"/>
            <a:ext cx="2071241" cy="16181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6630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CA249-BB27-4AE0-A44A-F90BE062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300" dirty="0">
                <a:latin typeface="Californian FB" panose="0207040306080B030204" pitchFamily="18" charset="0"/>
                <a:cs typeface="DilleniaUPC" panose="020B0502040204020203" pitchFamily="18" charset="-34"/>
              </a:rPr>
              <a:t>L’Escale</a:t>
            </a:r>
            <a:r>
              <a:rPr lang="fr-FR" dirty="0">
                <a:latin typeface="Californian FB" panose="0207040306080B030204" pitchFamily="18" charset="0"/>
                <a:cs typeface="DilleniaUPC" panose="020B0502040204020203" pitchFamily="18" charset="-34"/>
              </a:rPr>
              <a:t> </a:t>
            </a:r>
            <a:r>
              <a:rPr lang="fr-FR" dirty="0">
                <a:solidFill>
                  <a:srgbClr val="F59F00"/>
                </a:solidFill>
                <a:cs typeface="DilleniaUPC" panose="020B0502040204020203" pitchFamily="18" charset="-34"/>
              </a:rPr>
              <a:t>-</a:t>
            </a:r>
            <a:r>
              <a:rPr lang="fr-FR" dirty="0">
                <a:cs typeface="DilleniaUPC" panose="020B0502040204020203" pitchFamily="18" charset="-34"/>
              </a:rPr>
              <a:t> </a:t>
            </a:r>
            <a:r>
              <a:rPr lang="fr-FR" b="1" dirty="0">
                <a:solidFill>
                  <a:srgbClr val="F59F00"/>
                </a:solidFill>
                <a:cs typeface="DilleniaUPC" panose="020B0502040204020203" pitchFamily="18" charset="-34"/>
              </a:rPr>
              <a:t>mission</a:t>
            </a:r>
            <a:endParaRPr lang="fr-FR" b="1" dirty="0">
              <a:solidFill>
                <a:srgbClr val="F59F00"/>
              </a:solidFill>
            </a:endParaRPr>
          </a:p>
        </p:txBody>
      </p:sp>
      <p:sp>
        <p:nvSpPr>
          <p:cNvPr id="4" name="Content Placeholder 24">
            <a:extLst>
              <a:ext uri="{FF2B5EF4-FFF2-40B4-BE49-F238E27FC236}">
                <a16:creationId xmlns:a16="http://schemas.microsoft.com/office/drawing/2014/main" id="{82CFBD9C-FEEE-4D1E-B213-25D707AA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600" b="1" dirty="0">
                <a:solidFill>
                  <a:srgbClr val="4CA1BF"/>
                </a:solidFill>
                <a:ea typeface="+mn-lt"/>
                <a:cs typeface="+mn-lt"/>
              </a:rPr>
              <a:t>Créer une solution responsive et ergonomique permettant la réservation de salle d’espace de travail partagé :</a:t>
            </a:r>
            <a:endParaRPr lang="en-US" sz="1600" dirty="0">
              <a:solidFill>
                <a:srgbClr val="4CA1BF"/>
              </a:solidFill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rgbClr val="FF0000"/>
              </a:solidFill>
              <a:latin typeface="Abadi"/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Avec une page principale qui :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badi Extra Light"/>
                <a:ea typeface="+mn-lt"/>
                <a:cs typeface="+mn-lt"/>
              </a:rPr>
              <a:t>-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tx1"/>
              </a:solidFill>
              <a:latin typeface="Abadi Extra Light"/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Avec 4 pages de contenu</a:t>
            </a:r>
            <a:r>
              <a:rPr lang="en" sz="1600" dirty="0">
                <a:solidFill>
                  <a:schemeClr val="tx1"/>
                </a:solidFill>
                <a:latin typeface="Abadi Extra Light"/>
                <a:ea typeface="+mn-lt"/>
                <a:cs typeface="+mn-lt"/>
              </a:rPr>
              <a:t>: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badi Extra Light"/>
                <a:ea typeface="+mn-lt"/>
                <a:cs typeface="+mn-lt"/>
              </a:rPr>
              <a:t>-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tx1"/>
              </a:solidFill>
              <a:latin typeface="Abadi Extra Light"/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Avec une interface admin qui</a:t>
            </a:r>
            <a:r>
              <a:rPr lang="en" sz="1600" b="1" dirty="0">
                <a:solidFill>
                  <a:schemeClr val="tx1"/>
                </a:solidFill>
                <a:latin typeface="Abadi Extra Light"/>
                <a:ea typeface="+mn-lt"/>
                <a:cs typeface="+mn-lt"/>
              </a:rPr>
              <a:t> :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Abadi Extra Light"/>
              </a:rPr>
              <a:t>- </a:t>
            </a:r>
            <a:endParaRPr lang="en" sz="1600" dirty="0">
              <a:solidFill>
                <a:schemeClr val="tx1"/>
              </a:solidFill>
              <a:latin typeface="Abadi Extra Light"/>
              <a:ea typeface="+mn-lt"/>
              <a:cs typeface="+mn-lt"/>
            </a:endParaRP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8882D217-5658-4EE8-B746-1A9388B986E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628450" y="230188"/>
            <a:ext cx="1313589" cy="1085783"/>
          </a:xfrm>
          <a:prstGeom prst="rect">
            <a:avLst/>
          </a:prstGeom>
          <a:ln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DA6952-5380-4EA9-BE0D-07CB198B6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96" y="661773"/>
            <a:ext cx="732266" cy="7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5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BC634-38FD-424E-8B60-DA115625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83611" cy="1144608"/>
          </a:xfrm>
        </p:spPr>
        <p:txBody>
          <a:bodyPr/>
          <a:lstStyle/>
          <a:p>
            <a:r>
              <a:rPr lang="fr-FR" spc="300" dirty="0">
                <a:latin typeface="Californian FB" panose="0207040306080B030204" pitchFamily="18" charset="0"/>
                <a:cs typeface="DilleniaUPC" panose="020B0502040204020203" pitchFamily="18" charset="-34"/>
              </a:rPr>
              <a:t>L’Escale</a:t>
            </a:r>
            <a:r>
              <a:rPr lang="fr-FR" dirty="0">
                <a:latin typeface="Californian FB" panose="0207040306080B030204" pitchFamily="18" charset="0"/>
                <a:cs typeface="DilleniaUPC" panose="020B0502040204020203" pitchFamily="18" charset="-34"/>
              </a:rPr>
              <a:t> </a:t>
            </a:r>
            <a:r>
              <a:rPr lang="fr-FR" b="1" dirty="0">
                <a:solidFill>
                  <a:srgbClr val="F59F00"/>
                </a:solidFill>
              </a:rPr>
              <a:t>-</a:t>
            </a:r>
            <a:r>
              <a:rPr lang="fr-FR" dirty="0">
                <a:solidFill>
                  <a:srgbClr val="F59F00"/>
                </a:solidFill>
                <a:latin typeface="Californian FB" panose="0207040306080B030204" pitchFamily="18" charset="0"/>
                <a:cs typeface="DilleniaUPC" panose="020B0502040204020203" pitchFamily="18" charset="-34"/>
              </a:rPr>
              <a:t> </a:t>
            </a:r>
            <a:r>
              <a:rPr lang="fr-FR" b="1" dirty="0">
                <a:solidFill>
                  <a:srgbClr val="F59F00"/>
                </a:solidFill>
              </a:rPr>
              <a:t>L’équipe</a:t>
            </a: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2A8910C1-EF94-471D-B238-6021DEE4933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79398" y="175738"/>
            <a:ext cx="1313589" cy="1085783"/>
          </a:xfrm>
          <a:prstGeom prst="rect">
            <a:avLst/>
          </a:prstGeom>
          <a:ln/>
        </p:spPr>
      </p:pic>
      <p:pic>
        <p:nvPicPr>
          <p:cNvPr id="9" name="Graphique 8" descr="Programmeur contour">
            <a:extLst>
              <a:ext uri="{FF2B5EF4-FFF2-40B4-BE49-F238E27FC236}">
                <a16:creationId xmlns:a16="http://schemas.microsoft.com/office/drawing/2014/main" id="{80DED1C9-C8C9-4327-8BD5-DA6E6E522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279" y="2583084"/>
            <a:ext cx="914400" cy="914400"/>
          </a:xfrm>
          <a:prstGeom prst="rect">
            <a:avLst/>
          </a:prstGeom>
        </p:spPr>
      </p:pic>
      <p:pic>
        <p:nvPicPr>
          <p:cNvPr id="10" name="Espace réservé du contenu 6" descr="Programmeur avec un remplissage uni">
            <a:extLst>
              <a:ext uri="{FF2B5EF4-FFF2-40B4-BE49-F238E27FC236}">
                <a16:creationId xmlns:a16="http://schemas.microsoft.com/office/drawing/2014/main" id="{D0B1EDCE-4DC3-4AA0-B2B6-0F70FCC022A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072" y="2583084"/>
            <a:ext cx="914400" cy="914400"/>
          </a:xfrm>
          <a:prstGeom prst="rect">
            <a:avLst/>
          </a:prstGeom>
        </p:spPr>
      </p:pic>
      <p:pic>
        <p:nvPicPr>
          <p:cNvPr id="14" name="Graphique 13" descr="Programmatrice contour">
            <a:extLst>
              <a:ext uri="{FF2B5EF4-FFF2-40B4-BE49-F238E27FC236}">
                <a16:creationId xmlns:a16="http://schemas.microsoft.com/office/drawing/2014/main" id="{9B9D140A-1403-4D5A-925B-B6F482080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02868" y="2583084"/>
            <a:ext cx="914400" cy="914400"/>
          </a:xfrm>
          <a:prstGeom prst="rect">
            <a:avLst/>
          </a:prstGeom>
        </p:spPr>
      </p:pic>
      <p:pic>
        <p:nvPicPr>
          <p:cNvPr id="22" name="Espace réservé du contenu 21" descr="Un artiste masculin contour">
            <a:extLst>
              <a:ext uri="{FF2B5EF4-FFF2-40B4-BE49-F238E27FC236}">
                <a16:creationId xmlns:a16="http://schemas.microsoft.com/office/drawing/2014/main" id="{F98E720A-8182-4526-9589-F5AFA8282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692616" y="2625885"/>
            <a:ext cx="914400" cy="914400"/>
          </a:xfrm>
        </p:spPr>
      </p:pic>
      <p:pic>
        <p:nvPicPr>
          <p:cNvPr id="23" name="Espace réservé du contenu 21" descr="Un artiste masculin contour">
            <a:extLst>
              <a:ext uri="{FF2B5EF4-FFF2-40B4-BE49-F238E27FC236}">
                <a16:creationId xmlns:a16="http://schemas.microsoft.com/office/drawing/2014/main" id="{8D81BBA1-2972-4FF1-8115-15B81F3B3B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239975" y="2625885"/>
            <a:ext cx="914400" cy="914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9413DC0-FAE6-4E64-A11F-BE3E7436B10F}"/>
              </a:ext>
            </a:extLst>
          </p:cNvPr>
          <p:cNvSpPr txBox="1"/>
          <p:nvPr/>
        </p:nvSpPr>
        <p:spPr>
          <a:xfrm>
            <a:off x="607986" y="3540285"/>
            <a:ext cx="13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Nicolas</a:t>
            </a:r>
          </a:p>
          <a:p>
            <a:pPr algn="ctr"/>
            <a:r>
              <a:rPr lang="fr-FR" sz="1000" i="1" dirty="0"/>
              <a:t>Chef de projet</a:t>
            </a:r>
          </a:p>
        </p:txBody>
      </p:sp>
      <p:pic>
        <p:nvPicPr>
          <p:cNvPr id="25" name="Graphique 24" descr="Programmeur contour">
            <a:extLst>
              <a:ext uri="{FF2B5EF4-FFF2-40B4-BE49-F238E27FC236}">
                <a16:creationId xmlns:a16="http://schemas.microsoft.com/office/drawing/2014/main" id="{62A4DEFD-8927-48C9-8259-1A89BF8C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2914" y="2583084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811522C-2671-4951-9E48-F769BFF91262}"/>
              </a:ext>
            </a:extLst>
          </p:cNvPr>
          <p:cNvSpPr txBox="1"/>
          <p:nvPr/>
        </p:nvSpPr>
        <p:spPr>
          <a:xfrm>
            <a:off x="520457" y="4186785"/>
            <a:ext cx="153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Management;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740B7CB-A0F3-40C7-82B2-E298FFB1FB20}"/>
              </a:ext>
            </a:extLst>
          </p:cNvPr>
          <p:cNvSpPr txBox="1"/>
          <p:nvPr/>
        </p:nvSpPr>
        <p:spPr>
          <a:xfrm>
            <a:off x="2493530" y="3540285"/>
            <a:ext cx="13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effectLst/>
                <a:latin typeface="Arial" panose="020B0604020202020204" pitchFamily="34" charset="0"/>
              </a:rPr>
              <a:t>Yoan</a:t>
            </a:r>
          </a:p>
          <a:p>
            <a:pPr algn="ctr"/>
            <a:r>
              <a:rPr lang="fr-FR" sz="1000" i="1" dirty="0"/>
              <a:t>designer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4987D69-39B5-40CF-B165-D6CD10ACEDAF}"/>
              </a:ext>
            </a:extLst>
          </p:cNvPr>
          <p:cNvSpPr txBox="1"/>
          <p:nvPr/>
        </p:nvSpPr>
        <p:spPr>
          <a:xfrm>
            <a:off x="4040889" y="3540285"/>
            <a:ext cx="13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effectLst/>
                <a:latin typeface="Arial" panose="020B0604020202020204" pitchFamily="34" charset="0"/>
              </a:rPr>
              <a:t>Mathéo</a:t>
            </a:r>
          </a:p>
          <a:p>
            <a:pPr algn="ctr"/>
            <a:r>
              <a:rPr lang="fr-FR" sz="1000" i="1" dirty="0"/>
              <a:t>Designer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EDBC7CE-9BBB-4AE2-A673-52342ABC5ECA}"/>
              </a:ext>
            </a:extLst>
          </p:cNvPr>
          <p:cNvSpPr txBox="1"/>
          <p:nvPr/>
        </p:nvSpPr>
        <p:spPr>
          <a:xfrm>
            <a:off x="5588248" y="3540285"/>
            <a:ext cx="13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>
                <a:effectLst/>
                <a:latin typeface="Arial" panose="020B0604020202020204" pitchFamily="34" charset="0"/>
              </a:rPr>
              <a:t>Samuel</a:t>
            </a:r>
            <a:endParaRPr lang="fr-FR" i="1" dirty="0"/>
          </a:p>
          <a:p>
            <a:pPr algn="ctr"/>
            <a:r>
              <a:rPr lang="fr-FR" sz="1000" i="1" dirty="0"/>
              <a:t>Développeur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A6A6CD8-52BC-424C-9DBA-9A560E6A7CDC}"/>
              </a:ext>
            </a:extLst>
          </p:cNvPr>
          <p:cNvSpPr txBox="1"/>
          <p:nvPr/>
        </p:nvSpPr>
        <p:spPr>
          <a:xfrm>
            <a:off x="6943828" y="3540285"/>
            <a:ext cx="13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Gwen-Haël</a:t>
            </a:r>
          </a:p>
          <a:p>
            <a:pPr algn="ctr"/>
            <a:r>
              <a:rPr lang="fr-FR" sz="1000" i="1" dirty="0"/>
              <a:t>Développeur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6817975-E06D-4E2A-BBA9-E420DF971DD7}"/>
              </a:ext>
            </a:extLst>
          </p:cNvPr>
          <p:cNvSpPr txBox="1"/>
          <p:nvPr/>
        </p:nvSpPr>
        <p:spPr>
          <a:xfrm>
            <a:off x="8290812" y="3553579"/>
            <a:ext cx="1312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0" dirty="0" err="1">
                <a:effectLst/>
                <a:latin typeface="Arial" panose="020B0604020202020204" pitchFamily="34" charset="0"/>
              </a:rPr>
              <a:t>Melwyne</a:t>
            </a:r>
            <a:endParaRPr lang="fr-FR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fr-FR" sz="1000" i="1" dirty="0"/>
              <a:t>développeuse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DC41B8-5539-48E1-A10D-D1565FF14273}"/>
              </a:ext>
            </a:extLst>
          </p:cNvPr>
          <p:cNvSpPr txBox="1"/>
          <p:nvPr/>
        </p:nvSpPr>
        <p:spPr>
          <a:xfrm>
            <a:off x="2351735" y="4186785"/>
            <a:ext cx="153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1725492-7D14-4F64-84AA-890F69BBD2F8}"/>
              </a:ext>
            </a:extLst>
          </p:cNvPr>
          <p:cNvSpPr txBox="1"/>
          <p:nvPr/>
        </p:nvSpPr>
        <p:spPr>
          <a:xfrm>
            <a:off x="4183013" y="4213525"/>
            <a:ext cx="153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4C1AE29-6734-45ED-A4E8-4377FD4ADF10}"/>
              </a:ext>
            </a:extLst>
          </p:cNvPr>
          <p:cNvSpPr txBox="1"/>
          <p:nvPr/>
        </p:nvSpPr>
        <p:spPr>
          <a:xfrm>
            <a:off x="5588248" y="4213525"/>
            <a:ext cx="153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0D0CF3F-5F23-4B32-A94B-09665C581471}"/>
              </a:ext>
            </a:extLst>
          </p:cNvPr>
          <p:cNvSpPr txBox="1"/>
          <p:nvPr/>
        </p:nvSpPr>
        <p:spPr>
          <a:xfrm>
            <a:off x="7121327" y="4213525"/>
            <a:ext cx="153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CDB9689-A845-4147-BDC9-4DFD9BE28C40}"/>
              </a:ext>
            </a:extLst>
          </p:cNvPr>
          <p:cNvSpPr txBox="1"/>
          <p:nvPr/>
        </p:nvSpPr>
        <p:spPr>
          <a:xfrm>
            <a:off x="8290812" y="4213525"/>
            <a:ext cx="153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02DCBCFB-A939-49ED-BCE1-944C200999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48" y="571297"/>
            <a:ext cx="732266" cy="7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7F8B7-5127-45E1-B3B5-99C54009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90290" cy="1325563"/>
          </a:xfrm>
        </p:spPr>
        <p:txBody>
          <a:bodyPr/>
          <a:lstStyle/>
          <a:p>
            <a:r>
              <a:rPr lang="fr-FR" spc="300" dirty="0">
                <a:latin typeface="Californian FB" panose="0207040306080B030204" pitchFamily="18" charset="0"/>
                <a:cs typeface="DilleniaUPC" panose="020B0502040204020203" pitchFamily="18" charset="-34"/>
              </a:rPr>
              <a:t>L’Escale</a:t>
            </a:r>
            <a:r>
              <a:rPr lang="fr-FR" dirty="0">
                <a:latin typeface="Californian FB" panose="0207040306080B030204" pitchFamily="18" charset="0"/>
                <a:cs typeface="DilleniaUPC" panose="020B0502040204020203" pitchFamily="18" charset="-34"/>
              </a:rPr>
              <a:t> </a:t>
            </a:r>
            <a:r>
              <a:rPr lang="fr-FR" b="1" dirty="0">
                <a:solidFill>
                  <a:srgbClr val="F59F00"/>
                </a:solidFill>
              </a:rPr>
              <a:t>- Les difficultés</a:t>
            </a:r>
            <a:endParaRPr lang="fr-FR" dirty="0">
              <a:solidFill>
                <a:srgbClr val="F59F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F233FB-62A0-4EB2-9223-D8DACF32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659" y="2107841"/>
            <a:ext cx="9439140" cy="406912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Organisation du projet :</a:t>
            </a:r>
          </a:p>
          <a:p>
            <a:pPr marL="0" indent="0">
              <a:buNone/>
            </a:pPr>
            <a:endParaRPr lang="fr-FR" dirty="0">
              <a:solidFill>
                <a:srgbClr val="4CA1BF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???:</a:t>
            </a:r>
          </a:p>
          <a:p>
            <a:pPr marL="0" indent="0">
              <a:buNone/>
            </a:pPr>
            <a:endParaRPr lang="fr-FR" dirty="0">
              <a:solidFill>
                <a:srgbClr val="4CA1BF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Le temps imparti :</a:t>
            </a: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E93BA2CB-2FD4-4725-8098-998305CFDB2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79398" y="175738"/>
            <a:ext cx="1313589" cy="1085783"/>
          </a:xfrm>
          <a:prstGeom prst="rect">
            <a:avLst/>
          </a:prstGeom>
          <a:ln/>
        </p:spPr>
      </p:pic>
      <p:pic>
        <p:nvPicPr>
          <p:cNvPr id="7" name="Graphique 6" descr="Hiérarchie avec un remplissage uni">
            <a:extLst>
              <a:ext uri="{FF2B5EF4-FFF2-40B4-BE49-F238E27FC236}">
                <a16:creationId xmlns:a16="http://schemas.microsoft.com/office/drawing/2014/main" id="{964FB79C-3778-4ACC-9E56-C6BB2487B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225" y="1864251"/>
            <a:ext cx="914400" cy="914400"/>
          </a:xfrm>
          <a:prstGeom prst="rect">
            <a:avLst/>
          </a:prstGeom>
        </p:spPr>
      </p:pic>
      <p:pic>
        <p:nvPicPr>
          <p:cNvPr id="8" name="Graphic 4" descr="Alarm clock outline">
            <a:extLst>
              <a:ext uri="{FF2B5EF4-FFF2-40B4-BE49-F238E27FC236}">
                <a16:creationId xmlns:a16="http://schemas.microsoft.com/office/drawing/2014/main" id="{C7F33E47-2664-4818-8B95-BA58B22595C7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510" y="4079350"/>
            <a:ext cx="751115" cy="7511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D39EF9-A9CB-4AA5-86C5-1BEB1C0A89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03" y="661773"/>
            <a:ext cx="732266" cy="7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0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29503-F9F8-4483-B6ED-5E3E87A0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9966" cy="1325563"/>
          </a:xfrm>
        </p:spPr>
        <p:txBody>
          <a:bodyPr/>
          <a:lstStyle/>
          <a:p>
            <a:r>
              <a:rPr lang="fr-FR" spc="300" dirty="0">
                <a:latin typeface="Californian FB" panose="0207040306080B030204" pitchFamily="18" charset="0"/>
                <a:cs typeface="DilleniaUPC" panose="020B0502040204020203" pitchFamily="18" charset="-34"/>
              </a:rPr>
              <a:t>L’Escale</a:t>
            </a:r>
            <a:r>
              <a:rPr lang="fr-FR" dirty="0">
                <a:latin typeface="Californian FB" panose="0207040306080B030204" pitchFamily="18" charset="0"/>
                <a:cs typeface="DilleniaUPC" panose="020B0502040204020203" pitchFamily="18" charset="-34"/>
              </a:rPr>
              <a:t> </a:t>
            </a:r>
            <a:r>
              <a:rPr lang="fr-FR" b="1" dirty="0">
                <a:solidFill>
                  <a:srgbClr val="F59F00"/>
                </a:solidFill>
              </a:rPr>
              <a:t>– Les solutions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6A2F18-BC91-4304-BFA4-3F1562A7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7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     Solution 1 :</a:t>
            </a: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      </a:t>
            </a:r>
            <a:r>
              <a:rPr lang="fr-FR" sz="1600" dirty="0"/>
              <a:t>Lorem</a:t>
            </a:r>
            <a:endParaRPr lang="fr-FR" dirty="0">
              <a:solidFill>
                <a:srgbClr val="4CA1BF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     Solution 2 :</a:t>
            </a: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     </a:t>
            </a:r>
            <a:r>
              <a:rPr lang="fr-FR" sz="1600" dirty="0" err="1"/>
              <a:t>lorem</a:t>
            </a:r>
            <a:endParaRPr lang="fr-FR" dirty="0">
              <a:solidFill>
                <a:srgbClr val="4CA1BF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     Solution 3 :</a:t>
            </a: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     </a:t>
            </a:r>
            <a:r>
              <a:rPr lang="fr-FR" sz="1600" dirty="0"/>
              <a:t>Lorem</a:t>
            </a:r>
            <a:endParaRPr lang="fr-FR" dirty="0">
              <a:solidFill>
                <a:srgbClr val="4CA1BF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	</a:t>
            </a:r>
          </a:p>
          <a:p>
            <a:pPr marL="0" indent="0">
              <a:buNone/>
            </a:pPr>
            <a:r>
              <a:rPr lang="fr-FR" dirty="0">
                <a:solidFill>
                  <a:srgbClr val="4CA1BF"/>
                </a:solidFill>
              </a:rPr>
              <a:t>    Conclusion : </a:t>
            </a:r>
            <a:r>
              <a:rPr lang="fr-FR" sz="1600" dirty="0"/>
              <a:t>Lorem</a:t>
            </a:r>
            <a:endParaRPr lang="fr-FR" dirty="0">
              <a:solidFill>
                <a:srgbClr val="4CA1BF"/>
              </a:solidFill>
            </a:endParaRP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3AF75A51-F2D5-43B8-8B04-2E44A6B969A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79398" y="175738"/>
            <a:ext cx="1313589" cy="1085783"/>
          </a:xfrm>
          <a:prstGeom prst="rect">
            <a:avLst/>
          </a:prstGeom>
          <a:ln/>
        </p:spPr>
      </p:pic>
      <p:pic>
        <p:nvPicPr>
          <p:cNvPr id="6" name="Graphic 9" descr="Arrow: Counter-clockwise curve outline">
            <a:extLst>
              <a:ext uri="{FF2B5EF4-FFF2-40B4-BE49-F238E27FC236}">
                <a16:creationId xmlns:a16="http://schemas.microsoft.com/office/drawing/2014/main" id="{1BF307F3-9A38-4CF5-8176-9E143879C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860000">
            <a:off x="799587" y="4326104"/>
            <a:ext cx="555173" cy="555173"/>
          </a:xfrm>
          <a:prstGeom prst="rect">
            <a:avLst/>
          </a:prstGeom>
        </p:spPr>
      </p:pic>
      <p:pic>
        <p:nvPicPr>
          <p:cNvPr id="7" name="Graphic 9" descr="Arrow: Counter-clockwise curve outline">
            <a:extLst>
              <a:ext uri="{FF2B5EF4-FFF2-40B4-BE49-F238E27FC236}">
                <a16:creationId xmlns:a16="http://schemas.microsoft.com/office/drawing/2014/main" id="{46155C8A-6D20-4134-A5DF-6139EF1B1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860000">
            <a:off x="832732" y="2303340"/>
            <a:ext cx="555173" cy="555173"/>
          </a:xfrm>
          <a:prstGeom prst="rect">
            <a:avLst/>
          </a:prstGeom>
        </p:spPr>
      </p:pic>
      <p:pic>
        <p:nvPicPr>
          <p:cNvPr id="8" name="Graphic 9" descr="Arrow: Counter-clockwise curve outline">
            <a:extLst>
              <a:ext uri="{FF2B5EF4-FFF2-40B4-BE49-F238E27FC236}">
                <a16:creationId xmlns:a16="http://schemas.microsoft.com/office/drawing/2014/main" id="{21A4B614-8EBA-42E9-B3F7-11490B451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860000">
            <a:off x="832732" y="3285705"/>
            <a:ext cx="555173" cy="555173"/>
          </a:xfrm>
          <a:prstGeom prst="rect">
            <a:avLst/>
          </a:prstGeom>
        </p:spPr>
      </p:pic>
      <p:pic>
        <p:nvPicPr>
          <p:cNvPr id="9" name="Graphic 4" descr="Lights On outline">
            <a:extLst>
              <a:ext uri="{FF2B5EF4-FFF2-40B4-BE49-F238E27FC236}">
                <a16:creationId xmlns:a16="http://schemas.microsoft.com/office/drawing/2014/main" id="{142FFA4A-8EA5-4A65-AA2C-DAC8BD525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112" y="5398921"/>
            <a:ext cx="435429" cy="4463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FFE828-BFFE-4136-AFB6-A1649F1B13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56" y="661773"/>
            <a:ext cx="732266" cy="7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7BE3D-C3C1-4E8C-81A5-857B5005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300" dirty="0">
                <a:latin typeface="Californian FB" panose="0207040306080B030204" pitchFamily="18" charset="0"/>
                <a:cs typeface="DilleniaUPC" panose="020B0502040204020203" pitchFamily="18" charset="-34"/>
              </a:rPr>
              <a:t>L’Escale</a:t>
            </a:r>
            <a:r>
              <a:rPr lang="fr-FR" dirty="0">
                <a:latin typeface="Californian FB" panose="0207040306080B030204" pitchFamily="18" charset="0"/>
                <a:cs typeface="DilleniaUPC" panose="020B0502040204020203" pitchFamily="18" charset="-34"/>
              </a:rPr>
              <a:t> </a:t>
            </a:r>
            <a:r>
              <a:rPr lang="fr-FR" b="1" dirty="0">
                <a:solidFill>
                  <a:srgbClr val="F59F00"/>
                </a:solidFill>
              </a:rPr>
              <a:t>– La page principal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ABE0C-B5CD-4AB3-BC46-2593EF2F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Screan</a:t>
            </a:r>
            <a:r>
              <a:rPr lang="fr-FR" dirty="0"/>
              <a:t> shoot page principal</a:t>
            </a:r>
          </a:p>
        </p:txBody>
      </p:sp>
      <p:pic>
        <p:nvPicPr>
          <p:cNvPr id="5" name="image15.png">
            <a:extLst>
              <a:ext uri="{FF2B5EF4-FFF2-40B4-BE49-F238E27FC236}">
                <a16:creationId xmlns:a16="http://schemas.microsoft.com/office/drawing/2014/main" id="{AE89A0DB-5397-4D58-B08E-767DA28738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79398" y="175738"/>
            <a:ext cx="1313589" cy="1085783"/>
          </a:xfrm>
          <a:prstGeom prst="rect">
            <a:avLst/>
          </a:prstGeom>
          <a:ln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AD0AF2-8733-43F4-8EB4-A72EF36E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54" y="659758"/>
            <a:ext cx="732266" cy="7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3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2047B-084D-48EC-8949-691DE8D1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300" dirty="0">
                <a:latin typeface="Californian FB" panose="0207040306080B030204" pitchFamily="18" charset="0"/>
                <a:cs typeface="DilleniaUPC" panose="020B0502040204020203" pitchFamily="18" charset="-34"/>
              </a:rPr>
              <a:t>L’Escale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1407E-9150-49B3-B3CB-969A712A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22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8D845-46E5-44C0-83A4-B979DE81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1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700" b="1" spc="300" dirty="0">
                <a:solidFill>
                  <a:srgbClr val="B0BF84"/>
                </a:solidFill>
              </a:rPr>
              <a:t>.</a:t>
            </a:r>
            <a:r>
              <a:rPr lang="fr-FR" sz="3200" b="1" spc="300" dirty="0">
                <a:solidFill>
                  <a:srgbClr val="B0BF84"/>
                </a:solidFill>
              </a:rPr>
              <a:t> </a:t>
            </a:r>
            <a:r>
              <a:rPr lang="fr-FR" b="1" spc="300" dirty="0">
                <a:solidFill>
                  <a:srgbClr val="B0BF84"/>
                </a:solidFill>
              </a:rPr>
              <a:t>Merci </a:t>
            </a:r>
            <a:r>
              <a:rPr lang="fr-FR" sz="6700" b="1" spc="300" dirty="0">
                <a:solidFill>
                  <a:srgbClr val="B0BF84"/>
                </a:solidFill>
              </a:rPr>
              <a:t>.</a:t>
            </a:r>
            <a:br>
              <a:rPr lang="fr-FR" b="1" spc="300" dirty="0"/>
            </a:br>
            <a:br>
              <a:rPr lang="fr-FR" b="1" spc="300" dirty="0"/>
            </a:br>
            <a:r>
              <a:rPr lang="fr-FR" sz="2300" b="1" spc="300" dirty="0">
                <a:solidFill>
                  <a:srgbClr val="4CA1BF"/>
                </a:solidFill>
              </a:rPr>
              <a:t>Des questions?</a:t>
            </a:r>
            <a:endParaRPr lang="fr-FR" b="1" spc="300" dirty="0">
              <a:solidFill>
                <a:srgbClr val="4CA1BF"/>
              </a:solidFill>
            </a:endParaRPr>
          </a:p>
        </p:txBody>
      </p:sp>
      <p:pic>
        <p:nvPicPr>
          <p:cNvPr id="3" name="image15.png">
            <a:extLst>
              <a:ext uri="{FF2B5EF4-FFF2-40B4-BE49-F238E27FC236}">
                <a16:creationId xmlns:a16="http://schemas.microsoft.com/office/drawing/2014/main" id="{62B5A49A-9745-49C3-87F8-2CA494CDDE7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68892" y="0"/>
            <a:ext cx="3224884" cy="2404442"/>
          </a:xfrm>
          <a:prstGeom prst="rect">
            <a:avLst/>
          </a:prstGeom>
          <a:ln/>
        </p:spPr>
      </p:pic>
      <p:pic>
        <p:nvPicPr>
          <p:cNvPr id="5" name="image15.png">
            <a:extLst>
              <a:ext uri="{FF2B5EF4-FFF2-40B4-BE49-F238E27FC236}">
                <a16:creationId xmlns:a16="http://schemas.microsoft.com/office/drawing/2014/main" id="{4C8B9B64-E6B3-4B20-BA89-145B68A447B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049687" y="4275394"/>
            <a:ext cx="3224884" cy="24044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8284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BFFE51122136478A287249A89988AB" ma:contentTypeVersion="9" ma:contentTypeDescription="Crée un document." ma:contentTypeScope="" ma:versionID="2ebda8c49a340a3401c05b1e28840e47">
  <xsd:schema xmlns:xsd="http://www.w3.org/2001/XMLSchema" xmlns:xs="http://www.w3.org/2001/XMLSchema" xmlns:p="http://schemas.microsoft.com/office/2006/metadata/properties" xmlns:ns2="ef801ed2-1408-428a-abb1-9eb777c9ce1f" xmlns:ns3="df8e1853-b8a8-4faf-9fd3-d5a885d6bd54" targetNamespace="http://schemas.microsoft.com/office/2006/metadata/properties" ma:root="true" ma:fieldsID="f8449f9351992df21c10fd1bbccd09df" ns2:_="" ns3:_="">
    <xsd:import namespace="ef801ed2-1408-428a-abb1-9eb777c9ce1f"/>
    <xsd:import namespace="df8e1853-b8a8-4faf-9fd3-d5a885d6bd5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01ed2-1408-428a-abb1-9eb777c9ce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e1853-b8a8-4faf-9fd3-d5a885d6bd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796287e-aa01-4bdf-b250-9fcda789c1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f8e1853-b8a8-4faf-9fd3-d5a885d6bd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991E25-D200-457A-B6DB-0FC0A64348F5}"/>
</file>

<file path=customXml/itemProps2.xml><?xml version="1.0" encoding="utf-8"?>
<ds:datastoreItem xmlns:ds="http://schemas.openxmlformats.org/officeDocument/2006/customXml" ds:itemID="{DAAC2B19-E78B-4D92-B5CF-2517C36EF234}"/>
</file>

<file path=customXml/itemProps3.xml><?xml version="1.0" encoding="utf-8"?>
<ds:datastoreItem xmlns:ds="http://schemas.openxmlformats.org/officeDocument/2006/customXml" ds:itemID="{8345C5A8-8DA9-4100-BC03-DA9F5F2656C4}"/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354</TotalTime>
  <Words>133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Abadi</vt:lpstr>
      <vt:lpstr>Abadi Extra Light</vt:lpstr>
      <vt:lpstr>Arial</vt:lpstr>
      <vt:lpstr>Calibri</vt:lpstr>
      <vt:lpstr>Calibri Light</vt:lpstr>
      <vt:lpstr>Californian FB</vt:lpstr>
      <vt:lpstr>Courier New</vt:lpstr>
      <vt:lpstr>Franklin Gothic Book</vt:lpstr>
      <vt:lpstr>Thème Office</vt:lpstr>
      <vt:lpstr>L’Escale Tiers-Lieu</vt:lpstr>
      <vt:lpstr>L’Escale - mission</vt:lpstr>
      <vt:lpstr>L’Escale - L’équipe</vt:lpstr>
      <vt:lpstr>L’Escale - Les difficultés</vt:lpstr>
      <vt:lpstr>L’Escale – Les solutions</vt:lpstr>
      <vt:lpstr>L’Escale – La page principal</vt:lpstr>
      <vt:lpstr>L’Escale</vt:lpstr>
      <vt:lpstr>. Merci .  Des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L’Escale</dc:title>
  <dc:creator>Gwen-Haël LE CORRE</dc:creator>
  <cp:lastModifiedBy>Gwen-Haël LE CORRE</cp:lastModifiedBy>
  <cp:revision>8</cp:revision>
  <dcterms:created xsi:type="dcterms:W3CDTF">2022-02-22T08:55:16Z</dcterms:created>
  <dcterms:modified xsi:type="dcterms:W3CDTF">2022-02-22T14:49:42Z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0x01010081BFFE51122136478A287249A89988AB</vt:lpwstr>
  </property>
</Properties>
</file>