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4020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2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89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5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70836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4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9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6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2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DF5E60-9974-AC48-9591-99C2BB44B7CF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484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C79C5D-2A6F-F04D-97DA-BEF2467B64E4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80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109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377"/>
            <a:ext cx="12192000" cy="686437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43207" y="4746391"/>
            <a:ext cx="8724197" cy="1410789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s-MX" sz="3200" b="1" dirty="0"/>
              <a:t>Tecnologías utilizadas para el </a:t>
            </a:r>
            <a:r>
              <a:rPr lang="es-MX" sz="3200" b="1" dirty="0" smtClean="0"/>
              <a:t>comercio </a:t>
            </a:r>
            <a:r>
              <a:rPr lang="es-MX" sz="3200" b="1" dirty="0"/>
              <a:t>electrónico</a:t>
            </a:r>
            <a:r>
              <a:rPr lang="es-MX" sz="3200" b="1" dirty="0" smtClean="0"/>
              <a:t>:</a:t>
            </a:r>
            <a:endParaRPr lang="es-MX" sz="2000"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929154" y="6178732"/>
            <a:ext cx="4029890" cy="356612"/>
          </a:xfrm>
        </p:spPr>
        <p:txBody>
          <a:bodyPr>
            <a:normAutofit fontScale="70000" lnSpcReduction="20000"/>
          </a:bodyPr>
          <a:lstStyle/>
          <a:p>
            <a:r>
              <a:rPr lang="es-MX" b="1" u="sng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Ing. Ana Cristina Tello Vázquez </a:t>
            </a:r>
            <a:endParaRPr lang="es-MX" b="1" u="sng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709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2063931"/>
            <a:ext cx="9601200" cy="3581400"/>
          </a:xfrm>
        </p:spPr>
        <p:txBody>
          <a:bodyPr>
            <a:normAutofit/>
          </a:bodyPr>
          <a:lstStyle/>
          <a:p>
            <a:pPr algn="just"/>
            <a:r>
              <a:rPr lang="es-MX" sz="2400" b="1" dirty="0"/>
              <a:t>Por sus siglas en inglés “Common Gateway Interface”) </a:t>
            </a:r>
            <a:r>
              <a:rPr lang="es-MX" sz="2400" b="1" dirty="0" smtClean="0"/>
              <a:t>cambio la </a:t>
            </a:r>
            <a:r>
              <a:rPr lang="es-MX" sz="2400" b="1" dirty="0"/>
              <a:t>forma de manipular información en el </a:t>
            </a:r>
            <a:r>
              <a:rPr lang="es-MX" sz="2400" b="1" dirty="0" smtClean="0"/>
              <a:t>web.</a:t>
            </a:r>
          </a:p>
          <a:p>
            <a:pPr algn="just"/>
            <a:r>
              <a:rPr lang="es-MX" sz="2400" b="1" dirty="0" smtClean="0"/>
              <a:t>Es </a:t>
            </a:r>
            <a:r>
              <a:rPr lang="es-MX" sz="2400" b="1" dirty="0"/>
              <a:t>un método para la transmisión de información hacia un compilador </a:t>
            </a:r>
            <a:r>
              <a:rPr lang="es-MX" sz="2400" b="1" dirty="0" smtClean="0"/>
              <a:t>instalado en </a:t>
            </a:r>
            <a:r>
              <a:rPr lang="es-MX" sz="2400" b="1" dirty="0"/>
              <a:t>el servidor. Su función principal es la de añadir una mayor interacción </a:t>
            </a:r>
            <a:r>
              <a:rPr lang="es-MX" sz="2400" b="1" dirty="0" smtClean="0"/>
              <a:t>a los </a:t>
            </a:r>
            <a:r>
              <a:rPr lang="es-MX" sz="2400" b="1" dirty="0"/>
              <a:t>documentos web que por medio del HTML se presentan de forma </a:t>
            </a:r>
            <a:r>
              <a:rPr lang="es-MX" sz="2400" b="1" dirty="0" smtClean="0"/>
              <a:t>estática.</a:t>
            </a:r>
          </a:p>
          <a:p>
            <a:pPr algn="just"/>
            <a:endParaRPr lang="es-MX" sz="2400" b="1" dirty="0" smtClean="0"/>
          </a:p>
        </p:txBody>
      </p:sp>
      <p:sp>
        <p:nvSpPr>
          <p:cNvPr id="4" name="Rectángulo redondeado 3"/>
          <p:cNvSpPr/>
          <p:nvPr/>
        </p:nvSpPr>
        <p:spPr>
          <a:xfrm>
            <a:off x="418012" y="248194"/>
            <a:ext cx="4075611" cy="1449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/>
              <a:t>CGI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296" y="3986348"/>
            <a:ext cx="4686300" cy="2781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89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444136" y="228599"/>
            <a:ext cx="8268790" cy="3559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2400" b="1" dirty="0"/>
              <a:t>El CGI es utilizado </a:t>
            </a:r>
            <a:r>
              <a:rPr lang="es-MX" sz="2400" b="1" dirty="0" smtClean="0"/>
              <a:t>comúnmente para </a:t>
            </a:r>
            <a:r>
              <a:rPr lang="es-MX" sz="2400" b="1" dirty="0"/>
              <a:t>contadores, bases de datos, motores de búsqueda, formulários, generadores</a:t>
            </a:r>
          </a:p>
          <a:p>
            <a:pPr algn="just"/>
            <a:r>
              <a:rPr lang="es-MX" sz="2400" b="1" dirty="0"/>
              <a:t>de email automático, </a:t>
            </a:r>
            <a:endParaRPr lang="es-MX" sz="2400" b="1" dirty="0" smtClean="0"/>
          </a:p>
          <a:p>
            <a:pPr algn="just"/>
            <a:r>
              <a:rPr lang="es-MX" sz="2400" b="1" dirty="0" smtClean="0"/>
              <a:t>href</a:t>
            </a:r>
            <a:r>
              <a:rPr lang="es-MX" sz="2400" b="1" dirty="0"/>
              <a:t>="http://www.forosdelweb.com/" &gt;foros de discusión, </a:t>
            </a:r>
            <a:r>
              <a:rPr lang="es-MX" sz="2400" b="1" dirty="0" err="1"/>
              <a:t>chats,href</a:t>
            </a:r>
            <a:r>
              <a:rPr lang="es-MX" sz="2400" b="1" dirty="0"/>
              <a:t>="http://www.maestrosdelweb.com/editorial/comercio</a:t>
            </a:r>
            <a:r>
              <a:rPr lang="es-MX" sz="2400" b="1" dirty="0" smtClean="0"/>
              <a:t>/"&gt;comercio electrónico</a:t>
            </a:r>
            <a:r>
              <a:rPr lang="es-MX" sz="2400" b="1" dirty="0"/>
              <a:t>, rotadores y mapas de imágenes, juegos en línea y otros.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9222377" y="1528355"/>
            <a:ext cx="2377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 smtClean="0"/>
              <a:t>Los </a:t>
            </a:r>
            <a:r>
              <a:rPr lang="es-MX" sz="2000" b="1" dirty="0"/>
              <a:t>scripts residen en</a:t>
            </a:r>
          </a:p>
          <a:p>
            <a:pPr algn="just"/>
            <a:r>
              <a:rPr lang="es-MX" sz="2000" b="1" dirty="0"/>
              <a:t>el servidor, donde son llamados, ejecutados y regresan información de vuelta</a:t>
            </a:r>
          </a:p>
          <a:p>
            <a:pPr algn="just"/>
            <a:r>
              <a:rPr lang="es-MX" sz="2000" b="1" dirty="0"/>
              <a:t>al usuario.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373" y="3788229"/>
            <a:ext cx="6285004" cy="2999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2322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496388" y="182880"/>
            <a:ext cx="4206240" cy="1619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2000" b="1" dirty="0"/>
              <a:t>Hay que tomar muy en cuenta que existen dos formas de enviar información; siendo</a:t>
            </a:r>
            <a:r>
              <a:rPr lang="es-MX" sz="2000" b="1" dirty="0"/>
              <a:t/>
            </a:r>
            <a:br>
              <a:rPr lang="es-MX" sz="2000" b="1" dirty="0"/>
            </a:br>
            <a:r>
              <a:rPr lang="es-MX" sz="2000" b="1" dirty="0"/>
              <a:t>estas por medio de GET y POST.</a:t>
            </a:r>
            <a:endParaRPr lang="es-MX" sz="2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456068" y="1802673"/>
            <a:ext cx="70049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 smtClean="0"/>
              <a:t>El primero envía la información dentro del URL separando los campos con signos</a:t>
            </a:r>
            <a:br>
              <a:rPr lang="es-MX" sz="2000" b="1" dirty="0" smtClean="0"/>
            </a:br>
            <a:r>
              <a:rPr lang="es-MX" sz="2000" b="1" dirty="0" smtClean="0"/>
              <a:t>de interrogación ‘?’ antes de la información, como</a:t>
            </a:r>
            <a:br>
              <a:rPr lang="es-MX" sz="2000" b="1" dirty="0" smtClean="0"/>
            </a:br>
            <a:r>
              <a:rPr lang="es-MX" sz="2000" b="1" dirty="0" smtClean="0"/>
              <a:t>por ejemplo: http://www.maestrosdelweb.com/cgi-bin/ejemplo.cgi?nombre=Christian&amp;cargo=Webmaster.</a:t>
            </a:r>
            <a:endParaRPr lang="es-MX" sz="20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1374866" y="4754880"/>
            <a:ext cx="744256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b="1" dirty="0"/>
              <a:t>La otra forma de enviar la información es por medio de </a:t>
            </a:r>
            <a:r>
              <a:rPr lang="es-MX" b="1" dirty="0" smtClean="0"/>
              <a:t>POST,el </a:t>
            </a:r>
            <a:r>
              <a:rPr lang="es-MX" b="1" dirty="0"/>
              <a:t>cual envía la información directamente al servidor, </a:t>
            </a:r>
            <a:r>
              <a:rPr lang="es-MX" b="1" dirty="0" smtClean="0"/>
              <a:t>haciéndolo invisible en </a:t>
            </a:r>
            <a:r>
              <a:rPr lang="es-MX" b="1" dirty="0"/>
              <a:t>el URL y permitiendo cualquier cantidad de información, como el envío </a:t>
            </a:r>
            <a:r>
              <a:rPr lang="es-MX" b="1" dirty="0" smtClean="0"/>
              <a:t>de archivos</a:t>
            </a:r>
            <a:r>
              <a:rPr lang="es-MX" b="1" dirty="0"/>
              <a:t>.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5982789" y="653143"/>
            <a:ext cx="2991394" cy="966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/>
              <a:t>GET</a:t>
            </a:r>
            <a:r>
              <a:rPr lang="es-MX" b="1" dirty="0"/>
              <a:t> </a:t>
            </a:r>
            <a:endParaRPr lang="es-MX" dirty="0"/>
          </a:p>
        </p:txBody>
      </p:sp>
      <p:sp>
        <p:nvSpPr>
          <p:cNvPr id="9" name="Rectángulo redondeado 8"/>
          <p:cNvSpPr/>
          <p:nvPr/>
        </p:nvSpPr>
        <p:spPr>
          <a:xfrm>
            <a:off x="2599508" y="3611059"/>
            <a:ext cx="2991394" cy="966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POST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3491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3143" y="306976"/>
            <a:ext cx="5852160" cy="233825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s-MX" sz="2400" b="1" dirty="0">
                <a:solidFill>
                  <a:schemeClr val="tx1"/>
                </a:solidFill>
              </a:rPr>
              <a:t>Herramientas de competitividad y la efectividad de las nuevas tecnologías para concretar negocios, son base para el gran impulso que tiene el comercio electrónico en la </a:t>
            </a:r>
            <a:r>
              <a:rPr lang="es-MX" sz="2400" b="1" dirty="0" smtClean="0">
                <a:solidFill>
                  <a:schemeClr val="tx1"/>
                </a:solidFill>
              </a:rPr>
              <a:t>actualidad.</a:t>
            </a:r>
            <a:endParaRPr lang="es-MX" sz="2400" b="1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51" y="3274737"/>
            <a:ext cx="5995851" cy="2366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974" y="1045027"/>
            <a:ext cx="4038125" cy="3200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871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4034" y="2390502"/>
            <a:ext cx="9601200" cy="3581400"/>
          </a:xfrm>
        </p:spPr>
        <p:txBody>
          <a:bodyPr>
            <a:normAutofit/>
          </a:bodyPr>
          <a:lstStyle/>
          <a:p>
            <a:pPr algn="just"/>
            <a:r>
              <a:rPr lang="es-MX" sz="2800" b="1" dirty="0"/>
              <a:t>Secure Sockets Layer (SSL) es la tecnología que se utiliza para cifrar y proteger información que se transmite en las redes mediante el protocolo HTTP que opera entre navegadores y sitios web.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418011" y="378823"/>
            <a:ext cx="4454435" cy="1907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/>
              <a:t>Secure Sockets Layer.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418011" y="4234541"/>
            <a:ext cx="4715692" cy="1841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2000" b="1" dirty="0"/>
              <a:t>Ofrece a los usuarios, mediante encriptación y autentificación, herramientas para acceder a un sitio seguro y evitar la interceptación, robo o falsificación de datos.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726" y="3871503"/>
            <a:ext cx="41148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6753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5211" y="2795451"/>
            <a:ext cx="9601200" cy="3581400"/>
          </a:xfrm>
        </p:spPr>
        <p:txBody>
          <a:bodyPr>
            <a:normAutofit/>
          </a:bodyPr>
          <a:lstStyle/>
          <a:p>
            <a:pPr algn="just"/>
            <a:r>
              <a:rPr lang="es-MX" sz="2400" b="1" dirty="0"/>
              <a:t>1) Comprobación de su identidad y de que es una entidad legal; </a:t>
            </a:r>
            <a:r>
              <a:rPr lang="es-MX" sz="2400" b="1" dirty="0"/>
              <a:t/>
            </a:r>
            <a:br>
              <a:rPr lang="es-MX" sz="2400" b="1" dirty="0"/>
            </a:br>
            <a:r>
              <a:rPr lang="es-MX" sz="2400" b="1" dirty="0"/>
              <a:t/>
            </a:r>
            <a:br>
              <a:rPr lang="es-MX" sz="2400" b="1" dirty="0"/>
            </a:br>
            <a:r>
              <a:rPr lang="es-MX" sz="2400" b="1" dirty="0"/>
              <a:t>2) Confirmación de que tiene derecho a utilizar el nombre de dominio que se incluye en el certificado; y </a:t>
            </a:r>
            <a:r>
              <a:rPr lang="es-MX" sz="2400" b="1" dirty="0"/>
              <a:t/>
            </a:r>
            <a:br>
              <a:rPr lang="es-MX" sz="2400" b="1" dirty="0"/>
            </a:br>
            <a:r>
              <a:rPr lang="es-MX" sz="2400" b="1" dirty="0"/>
              <a:t/>
            </a:r>
            <a:br>
              <a:rPr lang="es-MX" sz="2400" b="1" dirty="0"/>
            </a:br>
            <a:r>
              <a:rPr lang="es-MX" sz="2400" b="1" dirty="0"/>
              <a:t>3) Verificación de que la persona que solicitó el certificado SSL, en nombre de la empresa, había sido autorizada para hacerlo.</a:t>
            </a:r>
            <a:endParaRPr lang="es-MX" sz="2400" b="1" dirty="0"/>
          </a:p>
        </p:txBody>
      </p:sp>
      <p:sp>
        <p:nvSpPr>
          <p:cNvPr id="4" name="Rectángulo redondeado 3"/>
          <p:cNvSpPr/>
          <p:nvPr/>
        </p:nvSpPr>
        <p:spPr>
          <a:xfrm>
            <a:off x="404948" y="352696"/>
            <a:ext cx="3474720" cy="1502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2000" b="1" dirty="0" smtClean="0"/>
              <a:t>Es </a:t>
            </a:r>
            <a:r>
              <a:rPr lang="es-MX" sz="2000" b="1" dirty="0"/>
              <a:t>compatible con la mayoría de los sistemas operativos, aplicaciones web y hardware de </a:t>
            </a:r>
            <a:r>
              <a:rPr lang="es-MX" sz="2000" b="1" dirty="0" smtClean="0"/>
              <a:t>servidores.</a:t>
            </a:r>
            <a:endParaRPr lang="es-MX" sz="2000" b="1" dirty="0"/>
          </a:p>
        </p:txBody>
      </p:sp>
      <p:sp>
        <p:nvSpPr>
          <p:cNvPr id="5" name="Rectángulo redondeado 4"/>
          <p:cNvSpPr/>
          <p:nvPr/>
        </p:nvSpPr>
        <p:spPr>
          <a:xfrm>
            <a:off x="640080" y="2103120"/>
            <a:ext cx="9927771" cy="692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2000" b="1" dirty="0" smtClean="0"/>
              <a:t>Sólo </a:t>
            </a:r>
            <a:r>
              <a:rPr lang="es-MX" sz="2000" b="1" dirty="0"/>
              <a:t>se emitirá un certificado SSL a las Organizaciones después de aplicar tres procedimientos</a:t>
            </a:r>
            <a:r>
              <a:rPr lang="es-MX" dirty="0"/>
              <a:t>: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404948" y="5408023"/>
            <a:ext cx="10267406" cy="836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2000" b="1" dirty="0" smtClean="0"/>
              <a:t>Secure </a:t>
            </a:r>
            <a:r>
              <a:rPr lang="es-MX" sz="2000" b="1" dirty="0"/>
              <a:t>Sockets Layer ofrece a las Organizaciones los medios para aumentar los niveles de seguridad y confianza necesarios para su crecimiento y el de sus transacciones en línea.</a:t>
            </a:r>
          </a:p>
        </p:txBody>
      </p:sp>
      <p:pic>
        <p:nvPicPr>
          <p:cNvPr id="1026" name="Picture 2" descr="HTTPS the “S” signifies that you have a Secure Sockets Layer (SSL)  certific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661" y="270372"/>
            <a:ext cx="2857500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58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9267" y="2076994"/>
            <a:ext cx="10228217" cy="3581400"/>
          </a:xfrm>
        </p:spPr>
        <p:txBody>
          <a:bodyPr>
            <a:normAutofit/>
          </a:bodyPr>
          <a:lstStyle/>
          <a:p>
            <a:r>
              <a:rPr lang="es-MX" sz="2400" b="1" dirty="0"/>
              <a:t>En los sistemas Cliente/Servidor, un objeto distribuido es aquel que esta gestionado por un servidor y sus clientes invocan sus métodos utilizando un “método de invocación remota”. 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404948" y="156755"/>
            <a:ext cx="3709852" cy="1672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 smtClean="0"/>
              <a:t>Objetos Distribuidos</a:t>
            </a:r>
            <a:endParaRPr lang="es-MX" sz="2400" b="1" dirty="0"/>
          </a:p>
        </p:txBody>
      </p:sp>
      <p:sp>
        <p:nvSpPr>
          <p:cNvPr id="5" name="Rectángulo redondeado 4"/>
          <p:cNvSpPr/>
          <p:nvPr/>
        </p:nvSpPr>
        <p:spPr>
          <a:xfrm>
            <a:off x="679267" y="3239588"/>
            <a:ext cx="9366070" cy="1867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base"/>
            <a:r>
              <a:rPr lang="es-MX" sz="2000" b="1" dirty="0"/>
              <a:t>El </a:t>
            </a:r>
            <a:r>
              <a:rPr lang="es-MX" sz="2000" b="1" dirty="0" smtClean="0"/>
              <a:t>cliente invoca </a:t>
            </a:r>
            <a:r>
              <a:rPr lang="es-MX" sz="2000" b="1" dirty="0"/>
              <a:t>el método mediante un mensaje al servidor que gestiona el objeto, se ejecuta el método </a:t>
            </a:r>
            <a:r>
              <a:rPr lang="es-MX" sz="2000" b="1" dirty="0" smtClean="0"/>
              <a:t>del objeto </a:t>
            </a:r>
            <a:r>
              <a:rPr lang="es-MX" sz="2000" b="1" dirty="0"/>
              <a:t>en el servidor y el resultado se devuelve al cliente en otro mensaje.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770" y="5081383"/>
            <a:ext cx="2146663" cy="17048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19075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DAD 4 COM/DCOM: 4.1 CREACION DE SERVID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541" y="1562417"/>
            <a:ext cx="5967548" cy="37802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32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5394" y="208529"/>
            <a:ext cx="2965269" cy="692808"/>
          </a:xfrm>
        </p:spPr>
        <p:txBody>
          <a:bodyPr/>
          <a:lstStyle/>
          <a:p>
            <a:r>
              <a:rPr lang="es-MX" b="1" dirty="0" smtClean="0"/>
              <a:t>Tipos </a:t>
            </a:r>
            <a:endParaRPr lang="es-MX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914400" y="1347788"/>
            <a:ext cx="4443984" cy="823912"/>
          </a:xfrm>
        </p:spPr>
        <p:txBody>
          <a:bodyPr/>
          <a:lstStyle/>
          <a:p>
            <a:pPr algn="just"/>
            <a:r>
              <a:rPr lang="es-MX" b="1" dirty="0"/>
              <a:t>RMI.- Remote Invocation Method.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914399" y="2367294"/>
            <a:ext cx="4990011" cy="369387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s-MX" sz="2400" b="1" dirty="0"/>
              <a:t>Fue el primer framework para crear sistemas distribuidos de Java. </a:t>
            </a:r>
            <a:endParaRPr lang="es-MX" sz="2400" b="1" dirty="0" smtClean="0"/>
          </a:p>
          <a:p>
            <a:pPr algn="just"/>
            <a:r>
              <a:rPr lang="es-MX" sz="2400" b="1" dirty="0"/>
              <a:t>Esta tecnología está asociada al lenguaje de programación Java, es decir, que permite la comunicación entre objetos creados en este lenguaje.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826" y="2680802"/>
            <a:ext cx="4245245" cy="249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99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36" y="470240"/>
            <a:ext cx="4530780" cy="407563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273" y="2857228"/>
            <a:ext cx="4838700" cy="3181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141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18457" y="600892"/>
            <a:ext cx="3958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CORBA.- Common Object Request Broker Architecture.</a:t>
            </a:r>
            <a:endParaRPr lang="es-MX" sz="24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855617" y="1802674"/>
            <a:ext cx="3820886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2400" dirty="0" smtClean="0"/>
              <a:t>Tecnología </a:t>
            </a:r>
            <a:r>
              <a:rPr lang="es-MX" sz="2400" dirty="0"/>
              <a:t>introducida por el Grupo de Administración de Objetos OMG, creada para establecer una plataforma para la gestión de objetos remotos independiente del lenguaje de programación.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598" y="2625088"/>
            <a:ext cx="5534636" cy="3697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034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836C9F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2478</TotalTime>
  <Words>534</Words>
  <Application>Microsoft Office PowerPoint</Application>
  <PresentationFormat>Panorámica</PresentationFormat>
  <Paragraphs>33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Franklin Gothic Book</vt:lpstr>
      <vt:lpstr>Crop</vt:lpstr>
      <vt:lpstr>Tecnologías utilizadas para el comercio electrónico: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Tipos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 DE SOLUCIÓN DE PROBLEMAS</dc:title>
  <dc:creator>Any</dc:creator>
  <cp:lastModifiedBy>Any</cp:lastModifiedBy>
  <cp:revision>48</cp:revision>
  <dcterms:created xsi:type="dcterms:W3CDTF">2020-06-05T04:24:15Z</dcterms:created>
  <dcterms:modified xsi:type="dcterms:W3CDTF">2020-09-15T03:48:43Z</dcterms:modified>
</cp:coreProperties>
</file>