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4" r:id="rId4"/>
    <p:sldId id="265" r:id="rId5"/>
    <p:sldId id="266" r:id="rId6"/>
    <p:sldId id="267" r:id="rId7"/>
    <p:sldId id="268" r:id="rId8"/>
    <p:sldId id="269" r:id="rId9"/>
    <p:sldId id="271" r:id="rId10"/>
    <p:sldId id="270" r:id="rId11"/>
    <p:sldId id="272" r:id="rId12"/>
    <p:sldId id="273" r:id="rId13"/>
    <p:sldId id="274" r:id="rId14"/>
    <p:sldId id="275" r:id="rId15"/>
    <p:sldId id="276" r:id="rId16"/>
    <p:sldId id="277" r:id="rId17"/>
    <p:sldId id="282" r:id="rId18"/>
    <p:sldId id="278" r:id="rId19"/>
    <p:sldId id="283" r:id="rId20"/>
    <p:sldId id="281" r:id="rId21"/>
    <p:sldId id="279" r:id="rId22"/>
    <p:sldId id="280" r:id="rId23"/>
    <p:sldId id="284" r:id="rId24"/>
    <p:sldId id="285" r:id="rId25"/>
    <p:sldId id="286" r:id="rId26"/>
    <p:sldId id="287" r:id="rId27"/>
    <p:sldId id="288" r:id="rId28"/>
    <p:sldId id="289"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257" r:id="rId43"/>
    <p:sldId id="258" r:id="rId44"/>
    <p:sldId id="259" r:id="rId45"/>
    <p:sldId id="260" r:id="rId46"/>
    <p:sldId id="261" r:id="rId47"/>
    <p:sldId id="262" r:id="rId48"/>
    <p:sldId id="263" r:id="rId49"/>
    <p:sldId id="304" r:id="rId50"/>
    <p:sldId id="305" r:id="rId51"/>
    <p:sldId id="306" r:id="rId52"/>
    <p:sldId id="307" r:id="rId53"/>
    <p:sldId id="312" r:id="rId54"/>
    <p:sldId id="313" r:id="rId55"/>
    <p:sldId id="314" r:id="rId56"/>
    <p:sldId id="315" r:id="rId57"/>
    <p:sldId id="316" r:id="rId58"/>
    <p:sldId id="317" r:id="rId59"/>
    <p:sldId id="318" r:id="rId60"/>
    <p:sldId id="320" r:id="rId61"/>
    <p:sldId id="319" r:id="rId62"/>
    <p:sldId id="321" r:id="rId63"/>
    <p:sldId id="322" r:id="rId64"/>
    <p:sldId id="308" r:id="rId65"/>
    <p:sldId id="309" r:id="rId66"/>
    <p:sldId id="310" r:id="rId67"/>
    <p:sldId id="311" r:id="rId68"/>
    <p:sldId id="323" r:id="rId69"/>
    <p:sldId id="324" r:id="rId70"/>
    <p:sldId id="325" r:id="rId71"/>
    <p:sldId id="326" r:id="rId72"/>
    <p:sldId id="327" r:id="rId73"/>
    <p:sldId id="328"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2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16:52:5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12409.5 9690.58,'0'-17,"0"0,0-17,17 0,-1 17,1 17,-17-17,17 17,17 0,-17 0,0 0,0 0,0 0,0 0,17 0,-17 0,0 0,-17 17,0 17,0-17,0 0,0 0,0 0,0 0,-17 0,0 0,0 0,0 17,0-17,17 17,-34 0,34-17,-17-17,0 34,0-17,0 16,17-16,-17 0,0 17,1-17,16 0,0 0,0 0,0 0,0 0,0 0,16 0,1 0,-17 0,0 0,17 0,0 0,-17 0,0 0,0 0,0 0,0 0,0 0,0-17</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16:52:5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12459.5 10471.6,'0'17,"0"0,0 0,-17 0,17 0,0 0,0 17,0-17,0 0,0 0,0-1,0 1,17 0,-17 0,17-17,0 0,-17-17,0 0,0 0,0 1,0-1,0 0,-17 17,0 0,17-17,-17 17,1-17,16 0,-17 0,0 0,0 17,0 0,17 17,0 0,0 0,17-17,0 0,-17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16:52:5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13003.5 9928.58,'17'0,"0"0,0 0,0 0,0 0,0 0,0 0,-1 0,1 0,0 0,0 0,17 0,0 0,17 0,-34 0,34 0,-34 0,34 0,0 0,0 0,0 0,17 0,-51 0,17 0,0 0,0 0,33-34,-33 17,0 0,0 17,0-34,0 34,0-34,0 34,0-17,34-17,-34 17,34 0,0-34,-34 34,17 0,-17-17,0 34,0-17,33-17,-67 17,34 0,-17 0,0-17,17 17,-17 17,17-34,-17 17,0 0,17-17,-34 17,68-67,-51 67,0 0,0-17,-17 17,17 0,0 0,0-17,0 34,0-34,0 17,0-34,17 0,-17 34,-17 0,34-17,-34 17,0 0,17 17,0-51,-17 34,17 0,-17-17,0 17,34-17,-17 0,-17 0,16 0,-16 17,0 1,0-1,0 0,17 0,-17-17,0 17,0 0,0 0,0 0,0 0,0 0,0 0,0 0,0 0,0 0,0 0,0-17,0 17,-17-17,1 17,16 0,0 0,0 0,0 17</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16:52:5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15091.5 7721.58,'17'0,"0"17,0 0,0-17,17 17,17 0,67 33,-67-33,-17 0,0 17,34 0,-34 0,-17-34,-17 17,17-17,-17-34,0 17,0-51,0 1,0 16,0-17,0 17,0 17,0-51,0 51,0-17,0 0,0 34,0 0,0 0,0 0,0 0,0-17,17 17,-17 17</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16:52:5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15736.5 7211.58,'0'17,"0"0,0 0,0 17,0 0,0 0,0 17,0-17,0 0,0-17,0 17,0-17,0 0,51-17,-17 0,0 0,-17 0,17-17,-17 17,17-17,-34 0,0 34,17 0,-17 0,0 0,0 0,0 17,0-17,-17 17,17-17,-17-17,0 34,0-34,-17 34,17-17,-17 0,17-17,-17 16,34-16</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16:52:5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15923.5 8162.58,'0'-17,"0"-17,0 0,0 0,0 17,0 0,17 0,0 17,0 0,-1 0,1 0,0 0,0 0,-17 34,0-17,17 0,-17 17,0-17,0 0,0 17,0 0,0 0,0 0,0-17,0 0,0 17,0-17,0 17,0-17,0 0,0 17,0 0,0-17,0 0,0 16,17-16,-17 17,17 0,0-17,0 0,-17 0,17 0,0 0,0-17,-17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16:52:5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16313.5 8858.58,'0'17,"0"0,0 0,0 17,0-17,0 0,0 0,17-17,0 0,0-17,-17 0,0 0,0-34,0 17,0 34</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4-15T16:52:5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16279.5 7025.58,'0'-17,"0"0,0-17,0 0,0-34,0 51,0-51,0 34,0-17,0-17,0 0,0 17,0-17,-17 1,0-1,0 34,-17-34,0 0,0-17,-17 17,17 0,17-17,-50 0,33 18,-17 16,17 0,0-17,17 34,-17 0,17 17,-17-17,17 17,0 0,0 17,17-17,-17 17,17-17,-17 0,0 17,0-17,-17-17,17 34,0 0,-34-17,34 17,0 0,-17-17,0 0,17 17,-17 0,34-17,-34 17,18 0,-1 0,0-17,0 17,0 0,0 0,0 0,0-17,0 17,-17 0,17 0,-17 0,17 0,-17 0,0 0,0 0,17 0,0 0,-34 0,34 0,0 0,0 0,17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1160EA64-D806-43AC-9DF2-F8C432F32B4C}"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4F7D4976-E339-4826-83B7-FBD03F55ECF8}"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9" name="Date Placeholder 8"/>
          <p:cNvSpPr>
            <a:spLocks noGrp="1"/>
          </p:cNvSpPr>
          <p:nvPr>
            <p:ph type="dt" sz="half" idx="10"/>
          </p:nvPr>
        </p:nvSpPr>
        <p:spPr/>
        <p:txBody>
          <a:bodyPr/>
          <a:lstStyle/>
          <a:p>
            <a:fld id="{D1BE4249-C0D0-4B06-8692-E8BB871AF643}" type="datetimeFigureOut">
              <a:rPr lang="en-US" dirty="0"/>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21.png"/><Relationship Id="rId7" Type="http://schemas.openxmlformats.org/officeDocument/2006/relationships/customXml" Target="../ink/ink4.xml"/><Relationship Id="rId6" Type="http://schemas.openxmlformats.org/officeDocument/2006/relationships/image" Target="../media/image20.png"/><Relationship Id="rId5" Type="http://schemas.openxmlformats.org/officeDocument/2006/relationships/customXml" Target="../ink/ink3.xml"/><Relationship Id="rId4" Type="http://schemas.openxmlformats.org/officeDocument/2006/relationships/image" Target="../media/image19.png"/><Relationship Id="rId3" Type="http://schemas.openxmlformats.org/officeDocument/2006/relationships/customXml" Target="../ink/ink2.xml"/><Relationship Id="rId2" Type="http://schemas.openxmlformats.org/officeDocument/2006/relationships/image" Target="../media/image18.png"/><Relationship Id="rId17" Type="http://schemas.openxmlformats.org/officeDocument/2006/relationships/slideLayout" Target="../slideLayouts/slideLayout2.xml"/><Relationship Id="rId16" Type="http://schemas.openxmlformats.org/officeDocument/2006/relationships/image" Target="../media/image25.png"/><Relationship Id="rId15" Type="http://schemas.openxmlformats.org/officeDocument/2006/relationships/customXml" Target="../ink/ink8.xml"/><Relationship Id="rId14" Type="http://schemas.openxmlformats.org/officeDocument/2006/relationships/image" Target="../media/image24.png"/><Relationship Id="rId13" Type="http://schemas.openxmlformats.org/officeDocument/2006/relationships/customXml" Target="../ink/ink7.xml"/><Relationship Id="rId12" Type="http://schemas.openxmlformats.org/officeDocument/2006/relationships/image" Target="../media/image23.png"/><Relationship Id="rId11" Type="http://schemas.openxmlformats.org/officeDocument/2006/relationships/customXml" Target="../ink/ink6.xml"/><Relationship Id="rId10" Type="http://schemas.openxmlformats.org/officeDocument/2006/relationships/image" Target="../media/image22.png"/><Relationship Id="rId1" Type="http://schemas.openxmlformats.org/officeDocument/2006/relationships/customXml" Target="../ink/ink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jpeg"/><Relationship Id="rId1" Type="http://schemas.openxmlformats.org/officeDocument/2006/relationships/image" Target="../media/image26.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jpeg"/><Relationship Id="rId1" Type="http://schemas.openxmlformats.org/officeDocument/2006/relationships/image" Target="../media/image28.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jpeg"/><Relationship Id="rId1" Type="http://schemas.openxmlformats.org/officeDocument/2006/relationships/image" Target="../media/image31.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jpeg"/><Relationship Id="rId1" Type="http://schemas.openxmlformats.org/officeDocument/2006/relationships/image" Target="../media/image3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image" Target="../media/image37.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GIF"/></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4.png"/><Relationship Id="rId1" Type="http://schemas.openxmlformats.org/officeDocument/2006/relationships/image" Target="../media/image63.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6.png"/><Relationship Id="rId1" Type="http://schemas.openxmlformats.org/officeDocument/2006/relationships/image" Target="../media/image65.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8.png"/><Relationship Id="rId1" Type="http://schemas.openxmlformats.org/officeDocument/2006/relationships/image" Target="../media/image67.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2164977"/>
            <a:ext cx="8511988" cy="2447364"/>
          </a:xfrm>
        </p:spPr>
        <p:txBody>
          <a:bodyPr>
            <a:normAutofit/>
          </a:bodyPr>
          <a:lstStyle/>
          <a:p>
            <a:r>
              <a:rPr lang="en-GB" sz="8000" b="1" dirty="0">
                <a:latin typeface="Cascadia Mono" panose="020B0609020000020004" pitchFamily="49" charset="0"/>
                <a:ea typeface="Cascadia Mono" panose="020B0609020000020004" pitchFamily="49" charset="0"/>
                <a:cs typeface="Cascadia Mono" panose="020B0609020000020004" pitchFamily="49" charset="0"/>
              </a:rPr>
              <a:t>LINKED LIST</a:t>
            </a:r>
            <a:endParaRPr lang="en-US" sz="8000" b="1" dirty="0">
              <a:latin typeface="Cascadia Mono" panose="020B0609020000020004" pitchFamily="49" charset="0"/>
              <a:ea typeface="Cascadia Mono" panose="020B0609020000020004" pitchFamily="49" charset="0"/>
              <a:cs typeface="Cascadia Mono" panose="020B06090200000200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07576"/>
            <a:ext cx="7729728" cy="1010397"/>
          </a:xfrm>
        </p:spPr>
        <p:txBody>
          <a:bodyPr/>
          <a:lstStyle/>
          <a:p>
            <a:r>
              <a:rPr lang="en-GB" b="1" dirty="0"/>
              <a:t>Doubly linked list</a:t>
            </a:r>
            <a:endParaRPr lang="en-US" b="1" dirty="0"/>
          </a:p>
        </p:txBody>
      </p:sp>
      <p:sp>
        <p:nvSpPr>
          <p:cNvPr id="3" name="Content Placeholder 2"/>
          <p:cNvSpPr>
            <a:spLocks noGrp="1"/>
          </p:cNvSpPr>
          <p:nvPr>
            <p:ph idx="1"/>
          </p:nvPr>
        </p:nvSpPr>
        <p:spPr>
          <a:xfrm>
            <a:off x="0" y="1317812"/>
            <a:ext cx="12192000" cy="5540188"/>
          </a:xfrm>
        </p:spPr>
        <p:txBody>
          <a:bodyPr>
            <a:normAutofit/>
          </a:bodyPr>
          <a:lstStyle/>
          <a:p>
            <a:pPr marL="0" indent="0">
              <a:buNone/>
            </a:pPr>
            <a:r>
              <a:rPr lang="en-US" sz="2400" dirty="0">
                <a:latin typeface="Cascadia Mono" panose="020B0609020000020004" pitchFamily="49" charset="0"/>
                <a:ea typeface="Cascadia Mono" panose="020B0609020000020004" pitchFamily="49" charset="0"/>
                <a:cs typeface="Cascadia Mono" panose="020B0609020000020004" pitchFamily="49" charset="0"/>
              </a:rPr>
              <a:t>Doubly Linked List is a variation of Linked list in which navigation is possible in both ways, either forward and backward easily as compared to Single Linked List. </a:t>
            </a:r>
            <a:endParaRPr lang="en-US" sz="2400" dirty="0">
              <a:latin typeface="Cascadia Mono" panose="020B0609020000020004" pitchFamily="49" charset="0"/>
              <a:ea typeface="Cascadia Mono" panose="020B0609020000020004" pitchFamily="49" charset="0"/>
              <a:cs typeface="Cascadia Mono" panose="020B0609020000020004" pitchFamily="49" charset="0"/>
            </a:endParaRPr>
          </a:p>
          <a:p>
            <a:pPr marL="0" indent="0">
              <a:buNone/>
            </a:pPr>
            <a:endParaRPr lang="en-US" sz="2400" dirty="0"/>
          </a:p>
        </p:txBody>
      </p:sp>
      <p:pic>
        <p:nvPicPr>
          <p:cNvPr id="5" name="Picture 4"/>
          <p:cNvPicPr>
            <a:picLocks noChangeAspect="1"/>
          </p:cNvPicPr>
          <p:nvPr/>
        </p:nvPicPr>
        <p:blipFill>
          <a:blip r:embed="rId1"/>
          <a:stretch>
            <a:fillRect/>
          </a:stretch>
        </p:blipFill>
        <p:spPr>
          <a:xfrm>
            <a:off x="0" y="2756647"/>
            <a:ext cx="12191999" cy="41013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0"/>
            <a:ext cx="7729728" cy="1264024"/>
          </a:xfrm>
        </p:spPr>
        <p:txBody>
          <a:bodyPr/>
          <a:lstStyle/>
          <a:p>
            <a:r>
              <a:rPr lang="en-US" b="1" dirty="0"/>
              <a:t>Doubly linked list</a:t>
            </a:r>
            <a:endParaRPr lang="en-US" b="1" dirty="0"/>
          </a:p>
        </p:txBody>
      </p:sp>
      <p:pic>
        <p:nvPicPr>
          <p:cNvPr id="5" name="Content Placeholder 4"/>
          <p:cNvPicPr>
            <a:picLocks noGrp="1" noChangeAspect="1"/>
          </p:cNvPicPr>
          <p:nvPr>
            <p:ph idx="1"/>
          </p:nvPr>
        </p:nvPicPr>
        <p:blipFill>
          <a:blip r:embed="rId1"/>
          <a:stretch>
            <a:fillRect/>
          </a:stretch>
        </p:blipFill>
        <p:spPr>
          <a:xfrm>
            <a:off x="0" y="1801906"/>
            <a:ext cx="12192000" cy="5056094"/>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41294"/>
          </a:xfrm>
        </p:spPr>
        <p:txBody>
          <a:bodyPr>
            <a:normAutofit fontScale="90000"/>
          </a:bodyPr>
          <a:lstStyle/>
          <a:p>
            <a:br>
              <a:rPr lang="en-US" dirty="0"/>
            </a:br>
            <a:r>
              <a:rPr lang="en-US" dirty="0"/>
              <a:t>A node is represented as:</a:t>
            </a:r>
            <a:br>
              <a:rPr lang="en-US" dirty="0"/>
            </a:br>
            <a:endParaRPr lang="en-US" dirty="0"/>
          </a:p>
        </p:txBody>
      </p:sp>
      <p:sp>
        <p:nvSpPr>
          <p:cNvPr id="7" name="Content Placeholder 6"/>
          <p:cNvSpPr>
            <a:spLocks noGrp="1"/>
          </p:cNvSpPr>
          <p:nvPr>
            <p:ph idx="1"/>
          </p:nvPr>
        </p:nvSpPr>
        <p:spPr>
          <a:xfrm>
            <a:off x="0" y="941295"/>
            <a:ext cx="12192000" cy="5916706"/>
          </a:xfrm>
          <a:noFill/>
        </p:spPr>
        <p:style>
          <a:lnRef idx="2">
            <a:schemeClr val="dk1"/>
          </a:lnRef>
          <a:fillRef idx="1">
            <a:schemeClr val="lt1"/>
          </a:fillRef>
          <a:effectRef idx="0">
            <a:schemeClr val="dk1"/>
          </a:effectRef>
          <a:fontRef idx="minor">
            <a:schemeClr val="dk1"/>
          </a:fontRef>
        </p:style>
        <p:txBody>
          <a:bodyPr>
            <a:normAutofit/>
          </a:bodyPr>
          <a:lstStyle/>
          <a:p>
            <a:pPr marL="0" indent="0">
              <a:buNone/>
            </a:pPr>
            <a:endParaRPr lang="en-US" sz="4000" dirty="0">
              <a:solidFill>
                <a:srgbClr val="FF0000"/>
              </a:solidFill>
            </a:endParaRPr>
          </a:p>
          <a:p>
            <a:pPr marL="0" indent="0">
              <a:buNone/>
            </a:pPr>
            <a:r>
              <a:rPr lang="en-US" sz="40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struct </a:t>
            </a:r>
            <a:r>
              <a:rPr lang="en-US" sz="40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node </a:t>
            </a:r>
            <a:r>
              <a:rPr lang="en-US" sz="40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endParaRPr lang="en-US" sz="40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sz="40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int </a:t>
            </a:r>
            <a:r>
              <a:rPr lang="en-US" sz="40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data</a:t>
            </a:r>
            <a:r>
              <a:rPr lang="en-US" sz="40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endParaRPr lang="en-US" sz="40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sz="40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struct </a:t>
            </a:r>
            <a:r>
              <a:rPr lang="en-US" sz="40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node</a:t>
            </a:r>
            <a:r>
              <a:rPr lang="en-US" sz="40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a:t>
            </a:r>
            <a:r>
              <a:rPr lang="en-US" sz="40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next</a:t>
            </a:r>
            <a:r>
              <a:rPr lang="en-US" sz="40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endParaRPr lang="en-US" sz="40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sz="40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struct </a:t>
            </a:r>
            <a:r>
              <a:rPr lang="en-US" sz="40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node</a:t>
            </a:r>
            <a:r>
              <a:rPr lang="en-US" sz="40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a:t>
            </a:r>
            <a:r>
              <a:rPr lang="en-US" sz="40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prev</a:t>
            </a:r>
            <a:r>
              <a:rPr lang="en-US" sz="40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endParaRPr lang="en-US" sz="40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sz="40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endParaRPr lang="en-US" sz="40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p:txBody>
      </p:sp>
      <p:graphicFrame>
        <p:nvGraphicFramePr>
          <p:cNvPr id="11" name="Table 11"/>
          <p:cNvGraphicFramePr>
            <a:graphicFrameLocks noGrp="1"/>
          </p:cNvGraphicFramePr>
          <p:nvPr/>
        </p:nvGraphicFramePr>
        <p:xfrm>
          <a:off x="7557247" y="2030506"/>
          <a:ext cx="3724833" cy="927846"/>
        </p:xfrm>
        <a:graphic>
          <a:graphicData uri="http://schemas.openxmlformats.org/drawingml/2006/table">
            <a:tbl>
              <a:tblPr firstRow="1" bandRow="1">
                <a:tableStyleId>{073A0DAA-6AF3-43AB-8588-CEC1D06C72B9}</a:tableStyleId>
              </a:tblPr>
              <a:tblGrid>
                <a:gridCol w="1241611"/>
                <a:gridCol w="1241611"/>
                <a:gridCol w="1241611"/>
              </a:tblGrid>
              <a:tr h="927846">
                <a:tc>
                  <a:txBody>
                    <a:bodyPr/>
                    <a:lstStyle/>
                    <a:p>
                      <a:r>
                        <a:rPr lang="en-GB" sz="3600" dirty="0"/>
                        <a:t>prev</a:t>
                      </a:r>
                      <a:endParaRPr lang="en-US" sz="3600" dirty="0"/>
                    </a:p>
                  </a:txBody>
                  <a:tcPr/>
                </a:tc>
                <a:tc>
                  <a:txBody>
                    <a:bodyPr/>
                    <a:lstStyle/>
                    <a:p>
                      <a:r>
                        <a:rPr lang="en-GB" sz="4000" dirty="0"/>
                        <a:t>data</a:t>
                      </a:r>
                      <a:endParaRPr lang="en-US" sz="4000" dirty="0"/>
                    </a:p>
                  </a:txBody>
                  <a:tcPr/>
                </a:tc>
                <a:tc>
                  <a:txBody>
                    <a:bodyPr/>
                    <a:lstStyle/>
                    <a:p>
                      <a:r>
                        <a:rPr lang="en-GB" sz="3600" dirty="0"/>
                        <a:t>next</a:t>
                      </a:r>
                      <a:endParaRPr lang="en-US" sz="3600"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1999" cy="6858000"/>
          </a:xfrm>
        </p:spPr>
        <p:txBody>
          <a:bodyPr/>
          <a:lstStyle/>
          <a:p>
            <a:pPr marL="0" indent="0">
              <a:buNone/>
            </a:pPr>
            <a:r>
              <a:rPr lang="en-GB" dirty="0"/>
              <a:t>A three member doubly linked list can be created as:</a:t>
            </a:r>
            <a:endParaRPr lang="en-GB" dirty="0"/>
          </a:p>
          <a:p>
            <a:pPr marL="0" indent="0">
              <a:buNone/>
            </a:pPr>
            <a:endParaRPr lang="en-US" dirty="0"/>
          </a:p>
        </p:txBody>
      </p:sp>
      <p:pic>
        <p:nvPicPr>
          <p:cNvPr id="5" name="Picture 4"/>
          <p:cNvPicPr>
            <a:picLocks noChangeAspect="1"/>
          </p:cNvPicPr>
          <p:nvPr/>
        </p:nvPicPr>
        <p:blipFill>
          <a:blip r:embed="rId1"/>
          <a:stretch>
            <a:fillRect/>
          </a:stretch>
        </p:blipFill>
        <p:spPr>
          <a:xfrm>
            <a:off x="-1" y="403413"/>
            <a:ext cx="12191999" cy="6454587"/>
          </a:xfrm>
          <a:prstGeom prst="rect">
            <a:avLst/>
          </a:prstGeom>
        </p:spPr>
      </p:pic>
      <p:pic>
        <p:nvPicPr>
          <p:cNvPr id="7" name="Picture 6"/>
          <p:cNvPicPr>
            <a:picLocks noChangeAspect="1"/>
          </p:cNvPicPr>
          <p:nvPr/>
        </p:nvPicPr>
        <p:blipFill>
          <a:blip r:embed="rId2"/>
          <a:stretch>
            <a:fillRect/>
          </a:stretch>
        </p:blipFill>
        <p:spPr>
          <a:xfrm>
            <a:off x="4370294" y="3872753"/>
            <a:ext cx="7821703" cy="221876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0"/>
            <a:ext cx="7729728" cy="1117973"/>
          </a:xfrm>
        </p:spPr>
        <p:txBody>
          <a:bodyPr/>
          <a:lstStyle/>
          <a:p>
            <a:r>
              <a:rPr lang="en-GB" b="1" dirty="0"/>
              <a:t>Circular linked list</a:t>
            </a:r>
            <a:endParaRPr lang="en-US" b="1" dirty="0"/>
          </a:p>
        </p:txBody>
      </p:sp>
      <p:sp>
        <p:nvSpPr>
          <p:cNvPr id="3" name="Content Placeholder 2"/>
          <p:cNvSpPr>
            <a:spLocks noGrp="1"/>
          </p:cNvSpPr>
          <p:nvPr>
            <p:ph idx="1"/>
          </p:nvPr>
        </p:nvSpPr>
        <p:spPr>
          <a:xfrm>
            <a:off x="0" y="1385047"/>
            <a:ext cx="12192000" cy="5472953"/>
          </a:xfrm>
        </p:spPr>
        <p:txBody>
          <a:bodyPr>
            <a:normAutofit/>
          </a:bodyPr>
          <a:lstStyle/>
          <a:p>
            <a:pPr marL="0" indent="0" algn="justLow">
              <a:buNone/>
            </a:pPr>
            <a:r>
              <a:rPr lang="en-US" sz="2400" dirty="0"/>
              <a:t>Circular Linked List is a variation of Linked list in which the first element points to the last element and the last element points to the first element. Both Singly Linked List and Doubly Linked List can be made into a circular linked list.</a:t>
            </a:r>
            <a:endParaRPr lang="en-US" sz="2400" dirty="0"/>
          </a:p>
          <a:p>
            <a:pPr marL="0" indent="0" algn="justLow">
              <a:buNone/>
            </a:pPr>
            <a:endParaRPr lang="en-US" sz="2400" dirty="0"/>
          </a:p>
          <a:p>
            <a:pPr marL="0" indent="0" algn="justLow">
              <a:buNone/>
            </a:pPr>
            <a:endParaRPr lang="en-US" sz="2400" b="1" dirty="0"/>
          </a:p>
          <a:p>
            <a:pPr marL="0" indent="0" algn="justLow">
              <a:buNone/>
            </a:pPr>
            <a:r>
              <a:rPr lang="en-US" sz="2400" b="1" dirty="0"/>
              <a:t>Singly Linked List as Circular :</a:t>
            </a:r>
            <a:endParaRPr lang="en-US" sz="2400" b="1" dirty="0"/>
          </a:p>
          <a:p>
            <a:pPr marL="0" indent="0" algn="justLow">
              <a:buNone/>
            </a:pPr>
            <a:r>
              <a:rPr lang="en-US" sz="2400" dirty="0"/>
              <a:t>In singly linked list, the next pointer of the last node points to the first node.</a:t>
            </a:r>
            <a:endParaRPr lang="en-US" sz="2400" dirty="0"/>
          </a:p>
          <a:p>
            <a:pPr marL="0" indent="0" algn="justLow">
              <a:buNone/>
            </a:pPr>
            <a:endParaRPr lang="en-US" sz="2400" dirty="0"/>
          </a:p>
        </p:txBody>
      </p:sp>
      <p:pic>
        <p:nvPicPr>
          <p:cNvPr id="7" name="Picture 6"/>
          <p:cNvPicPr>
            <a:picLocks noChangeAspect="1"/>
          </p:cNvPicPr>
          <p:nvPr/>
        </p:nvPicPr>
        <p:blipFill>
          <a:blip r:embed="rId1"/>
          <a:stretch>
            <a:fillRect/>
          </a:stretch>
        </p:blipFill>
        <p:spPr>
          <a:xfrm>
            <a:off x="1411941" y="4625788"/>
            <a:ext cx="8821272" cy="2232212"/>
          </a:xfrm>
          <a:prstGeom prst="rect">
            <a:avLst/>
          </a:prstGeom>
        </p:spPr>
      </p:pic>
      <p:pic>
        <p:nvPicPr>
          <p:cNvPr id="11" name="Picture 10"/>
          <p:cNvPicPr>
            <a:picLocks noChangeAspect="1"/>
          </p:cNvPicPr>
          <p:nvPr/>
        </p:nvPicPr>
        <p:blipFill>
          <a:blip r:embed="rId2"/>
          <a:stretch>
            <a:fillRect/>
          </a:stretch>
        </p:blipFill>
        <p:spPr>
          <a:xfrm>
            <a:off x="2891118" y="2675965"/>
            <a:ext cx="5634317" cy="87405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0"/>
            <a:ext cx="7729728" cy="1532965"/>
          </a:xfrm>
        </p:spPr>
        <p:txBody>
          <a:bodyPr/>
          <a:lstStyle/>
          <a:p>
            <a:r>
              <a:rPr lang="en-US" dirty="0"/>
              <a:t>Doubly Linked List as Circular</a:t>
            </a:r>
            <a:endParaRPr lang="en-US" dirty="0"/>
          </a:p>
        </p:txBody>
      </p:sp>
      <p:sp>
        <p:nvSpPr>
          <p:cNvPr id="3" name="Content Placeholder 2"/>
          <p:cNvSpPr>
            <a:spLocks noGrp="1"/>
          </p:cNvSpPr>
          <p:nvPr>
            <p:ph idx="1"/>
          </p:nvPr>
        </p:nvSpPr>
        <p:spPr>
          <a:xfrm>
            <a:off x="0" y="1922929"/>
            <a:ext cx="12192000" cy="4935071"/>
          </a:xfrm>
        </p:spPr>
        <p:txBody>
          <a:bodyPr>
            <a:normAutofit/>
          </a:bodyPr>
          <a:lstStyle/>
          <a:p>
            <a:pPr marL="0" indent="0" algn="justLow">
              <a:buNone/>
            </a:pPr>
            <a:r>
              <a:rPr lang="en-US" sz="2800" dirty="0"/>
              <a:t>In doubly linked list, the next pointer of the last node points to the first node and the previous pointer of the first node points to the last node making the circular in both directions.</a:t>
            </a:r>
            <a:endParaRPr lang="en-US" sz="2800" dirty="0"/>
          </a:p>
          <a:p>
            <a:pPr marL="0" indent="0" algn="justLow">
              <a:buNone/>
            </a:pPr>
            <a:endParaRPr lang="en-US" sz="2800" dirty="0"/>
          </a:p>
        </p:txBody>
      </p:sp>
      <p:pic>
        <p:nvPicPr>
          <p:cNvPr id="5" name="Picture 4"/>
          <p:cNvPicPr>
            <a:picLocks noChangeAspect="1"/>
          </p:cNvPicPr>
          <p:nvPr/>
        </p:nvPicPr>
        <p:blipFill>
          <a:blip r:embed="rId1"/>
          <a:stretch>
            <a:fillRect/>
          </a:stretch>
        </p:blipFill>
        <p:spPr>
          <a:xfrm>
            <a:off x="0" y="3428999"/>
            <a:ext cx="12192000" cy="333487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2153412"/>
          </a:xfrm>
        </p:spPr>
        <p:txBody>
          <a:bodyPr/>
          <a:lstStyle/>
          <a:p>
            <a:r>
              <a:rPr lang="en-GB" dirty="0">
                <a:latin typeface="Cascadia Code" panose="020B0609020000020004" pitchFamily="49" charset="0"/>
                <a:ea typeface="Cascadia Code" panose="020B0609020000020004" pitchFamily="49" charset="0"/>
                <a:cs typeface="Cascadia Code" panose="020B0609020000020004" pitchFamily="49" charset="0"/>
              </a:rPr>
              <a:t>Representation of circular LINKED LIST</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 name="Content Placeholder 2"/>
          <p:cNvSpPr>
            <a:spLocks noGrp="1"/>
          </p:cNvSpPr>
          <p:nvPr>
            <p:ph idx="1"/>
          </p:nvPr>
        </p:nvSpPr>
        <p:spPr>
          <a:xfrm>
            <a:off x="1855694" y="2638044"/>
            <a:ext cx="8310282" cy="4219956"/>
          </a:xfrm>
        </p:spPr>
        <p:txBody>
          <a:bodyPr>
            <a:normAutofit/>
          </a:bodyPr>
          <a:lstStyle/>
          <a:p>
            <a:pPr marL="0" indent="0">
              <a:buNone/>
            </a:pPr>
            <a:r>
              <a:rPr lang="en-US" sz="48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struct </a:t>
            </a:r>
            <a:r>
              <a:rPr lang="en-US" sz="4800" dirty="0">
                <a:latin typeface="Cascadia Code" panose="020B0609020000020004" pitchFamily="49" charset="0"/>
                <a:ea typeface="Cascadia Code" panose="020B0609020000020004" pitchFamily="49" charset="0"/>
                <a:cs typeface="Cascadia Code" panose="020B0609020000020004" pitchFamily="49" charset="0"/>
              </a:rPr>
              <a:t>Node </a:t>
            </a:r>
            <a:r>
              <a:rPr lang="en-US" sz="48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endParaRPr lang="en-US" sz="48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sz="4800" dirty="0">
                <a:latin typeface="Cascadia Code" panose="020B0609020000020004" pitchFamily="49" charset="0"/>
                <a:ea typeface="Cascadia Code" panose="020B0609020000020004" pitchFamily="49" charset="0"/>
                <a:cs typeface="Cascadia Code" panose="020B0609020000020004" pitchFamily="49" charset="0"/>
              </a:rPr>
              <a:t>    int data</a:t>
            </a:r>
            <a:r>
              <a:rPr lang="en-US" sz="48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endParaRPr lang="en-US" sz="48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sz="4800" dirty="0">
                <a:latin typeface="Cascadia Code" panose="020B0609020000020004" pitchFamily="49" charset="0"/>
                <a:ea typeface="Cascadia Code" panose="020B0609020000020004" pitchFamily="49" charset="0"/>
                <a:cs typeface="Cascadia Code" panose="020B0609020000020004" pitchFamily="49" charset="0"/>
              </a:rPr>
              <a:t>    struct Node </a:t>
            </a:r>
            <a:r>
              <a:rPr lang="en-US" sz="48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r>
              <a:rPr lang="en-US" sz="4800" dirty="0">
                <a:latin typeface="Cascadia Code" panose="020B0609020000020004" pitchFamily="49" charset="0"/>
                <a:ea typeface="Cascadia Code" panose="020B0609020000020004" pitchFamily="49" charset="0"/>
                <a:cs typeface="Cascadia Code" panose="020B0609020000020004" pitchFamily="49" charset="0"/>
              </a:rPr>
              <a:t> next</a:t>
            </a:r>
            <a:r>
              <a:rPr lang="en-US" sz="48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endParaRPr lang="en-US" sz="48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sz="48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endParaRPr lang="en-US" sz="48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 name="Rectangle 3"/>
          <p:cNvSpPr/>
          <p:nvPr/>
        </p:nvSpPr>
        <p:spPr>
          <a:xfrm>
            <a:off x="1492624" y="2501153"/>
            <a:ext cx="6992470" cy="421995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0"/>
            <a:ext cx="7729728" cy="1117973"/>
          </a:xfrm>
        </p:spPr>
        <p:txBody>
          <a:bodyPr>
            <a:normAutofit fontScale="90000"/>
          </a:bodyPr>
          <a:lstStyle/>
          <a:p>
            <a:r>
              <a:rPr lang="en-US" dirty="0"/>
              <a:t>A three-member circular singly linked list can be created as:</a:t>
            </a:r>
            <a:endParaRPr lang="en-US" dirty="0"/>
          </a:p>
        </p:txBody>
      </p:sp>
      <p:pic>
        <p:nvPicPr>
          <p:cNvPr id="9" name="Content Placeholder 8"/>
          <p:cNvPicPr>
            <a:picLocks noGrp="1" noChangeAspect="1"/>
          </p:cNvPicPr>
          <p:nvPr>
            <p:ph idx="1"/>
          </p:nvPr>
        </p:nvPicPr>
        <p:blipFill>
          <a:blip r:embed="rId1"/>
          <a:stretch>
            <a:fillRect/>
          </a:stretch>
        </p:blipFill>
        <p:spPr>
          <a:xfrm>
            <a:off x="0" y="1223683"/>
            <a:ext cx="12192000" cy="5634318"/>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0"/>
            <a:ext cx="12192000" cy="68580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0"/>
            <a:ext cx="12192000" cy="685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55494"/>
            <a:ext cx="7729728" cy="1465730"/>
          </a:xfrm>
        </p:spPr>
        <p:txBody>
          <a:bodyPr/>
          <a:lstStyle/>
          <a:p>
            <a:r>
              <a:rPr lang="en-GB" b="1" dirty="0">
                <a:latin typeface="Cascadia Mono" panose="020B0609020000020004" pitchFamily="49" charset="0"/>
                <a:ea typeface="Cascadia Mono" panose="020B0609020000020004" pitchFamily="49" charset="0"/>
                <a:cs typeface="Cascadia Mono" panose="020B0609020000020004" pitchFamily="49" charset="0"/>
              </a:rPr>
              <a:t>DATA  STRUCTURE</a:t>
            </a:r>
            <a:endParaRPr lang="en-US" b="1" dirty="0">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3" name="Content Placeholder 2"/>
          <p:cNvSpPr>
            <a:spLocks noGrp="1"/>
          </p:cNvSpPr>
          <p:nvPr>
            <p:ph idx="1"/>
          </p:nvPr>
        </p:nvSpPr>
        <p:spPr>
          <a:xfrm>
            <a:off x="0" y="1721224"/>
            <a:ext cx="12192000" cy="5136776"/>
          </a:xfrm>
        </p:spPr>
        <p:txBody>
          <a:bodyPr>
            <a:normAutofit/>
          </a:bodyPr>
          <a:lstStyle/>
          <a:p>
            <a:pPr marL="0" indent="0">
              <a:buNone/>
            </a:pPr>
            <a:endParaRPr lang="en-US" sz="2400" dirty="0"/>
          </a:p>
          <a:p>
            <a:pPr marL="0" indent="0">
              <a:buNone/>
            </a:pPr>
            <a:r>
              <a:rPr lang="en-US" sz="2400" dirty="0">
                <a:latin typeface="Cascadia Code" panose="020B0609020000020004" pitchFamily="49" charset="0"/>
                <a:ea typeface="Cascadia Code" panose="020B0609020000020004" pitchFamily="49" charset="0"/>
                <a:cs typeface="Cascadia Code" panose="020B0609020000020004" pitchFamily="49" charset="0"/>
              </a:rPr>
              <a:t>A data structure is a specialized format for </a:t>
            </a:r>
            <a:r>
              <a:rPr lang="en-US" sz="2400" b="1" dirty="0">
                <a:latin typeface="Cascadia Code" panose="020B0609020000020004" pitchFamily="49" charset="0"/>
                <a:ea typeface="Cascadia Code" panose="020B0609020000020004" pitchFamily="49" charset="0"/>
                <a:cs typeface="Cascadia Code" panose="020B0609020000020004" pitchFamily="49" charset="0"/>
              </a:rPr>
              <a:t>organizing</a:t>
            </a:r>
            <a:r>
              <a:rPr lang="en-US" sz="2400" dirty="0">
                <a:latin typeface="Cascadia Code" panose="020B0609020000020004" pitchFamily="49" charset="0"/>
                <a:ea typeface="Cascadia Code" panose="020B0609020000020004" pitchFamily="49" charset="0"/>
                <a:cs typeface="Cascadia Code" panose="020B0609020000020004" pitchFamily="49" charset="0"/>
              </a:rPr>
              <a:t>, </a:t>
            </a:r>
            <a:r>
              <a:rPr lang="en-US" sz="2400" b="1" dirty="0">
                <a:latin typeface="Cascadia Code" panose="020B0609020000020004" pitchFamily="49" charset="0"/>
                <a:ea typeface="Cascadia Code" panose="020B0609020000020004" pitchFamily="49" charset="0"/>
                <a:cs typeface="Cascadia Code" panose="020B0609020000020004" pitchFamily="49" charset="0"/>
              </a:rPr>
              <a:t>processing</a:t>
            </a:r>
            <a:r>
              <a:rPr lang="en-US" sz="2400" dirty="0">
                <a:latin typeface="Cascadia Code" panose="020B0609020000020004" pitchFamily="49" charset="0"/>
                <a:ea typeface="Cascadia Code" panose="020B0609020000020004" pitchFamily="49" charset="0"/>
                <a:cs typeface="Cascadia Code" panose="020B0609020000020004" pitchFamily="49" charset="0"/>
              </a:rPr>
              <a:t>, </a:t>
            </a:r>
            <a:r>
              <a:rPr lang="en-US" sz="2400" b="1" dirty="0">
                <a:latin typeface="Cascadia Code" panose="020B0609020000020004" pitchFamily="49" charset="0"/>
                <a:ea typeface="Cascadia Code" panose="020B0609020000020004" pitchFamily="49" charset="0"/>
                <a:cs typeface="Cascadia Code" panose="020B0609020000020004" pitchFamily="49" charset="0"/>
              </a:rPr>
              <a:t>retrieving</a:t>
            </a:r>
            <a:r>
              <a:rPr lang="en-US" sz="2400" dirty="0">
                <a:latin typeface="Cascadia Code" panose="020B0609020000020004" pitchFamily="49" charset="0"/>
                <a:ea typeface="Cascadia Code" panose="020B0609020000020004" pitchFamily="49" charset="0"/>
                <a:cs typeface="Cascadia Code" panose="020B0609020000020004" pitchFamily="49" charset="0"/>
              </a:rPr>
              <a:t> and </a:t>
            </a:r>
            <a:r>
              <a:rPr lang="en-US" sz="2400" b="1" dirty="0">
                <a:latin typeface="Cascadia Code" panose="020B0609020000020004" pitchFamily="49" charset="0"/>
                <a:ea typeface="Cascadia Code" panose="020B0609020000020004" pitchFamily="49" charset="0"/>
                <a:cs typeface="Cascadia Code" panose="020B0609020000020004" pitchFamily="49" charset="0"/>
              </a:rPr>
              <a:t>storing </a:t>
            </a:r>
            <a:r>
              <a:rPr lang="en-US" sz="2400" dirty="0">
                <a:latin typeface="Cascadia Code" panose="020B0609020000020004" pitchFamily="49" charset="0"/>
                <a:ea typeface="Cascadia Code" panose="020B0609020000020004" pitchFamily="49" charset="0"/>
                <a:cs typeface="Cascadia Code" panose="020B0609020000020004" pitchFamily="49" charset="0"/>
              </a:rPr>
              <a:t>data. </a:t>
            </a:r>
            <a:endParaRPr lang="en-US" sz="2400"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endParaRPr lang="en-US" sz="2400"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sz="2400" dirty="0">
                <a:latin typeface="Cascadia Code" panose="020B0609020000020004" pitchFamily="49" charset="0"/>
                <a:ea typeface="Cascadia Code" panose="020B0609020000020004" pitchFamily="49" charset="0"/>
                <a:cs typeface="Cascadia Code" panose="020B0609020000020004" pitchFamily="49" charset="0"/>
              </a:rPr>
              <a:t>Data Structures are widely used in almost every aspect of Computer Science,  </a:t>
            </a:r>
            <a:endParaRPr lang="en-US" sz="2400" dirty="0">
              <a:latin typeface="Cascadia Code" panose="020B0609020000020004" pitchFamily="49" charset="0"/>
              <a:ea typeface="Cascadia Code" panose="020B0609020000020004" pitchFamily="49" charset="0"/>
              <a:cs typeface="Cascadia Code" panose="020B0609020000020004" pitchFamily="49" charset="0"/>
            </a:endParaRPr>
          </a:p>
          <a:p>
            <a:r>
              <a:rPr lang="en-US" sz="2400" dirty="0">
                <a:latin typeface="Cascadia Code" panose="020B0609020000020004" pitchFamily="49" charset="0"/>
                <a:ea typeface="Cascadia Code" panose="020B0609020000020004" pitchFamily="49" charset="0"/>
                <a:cs typeface="Cascadia Code" panose="020B0609020000020004" pitchFamily="49" charset="0"/>
              </a:rPr>
              <a:t>Compiler Design, </a:t>
            </a:r>
            <a:endParaRPr lang="en-US" sz="2400" dirty="0">
              <a:latin typeface="Cascadia Code" panose="020B0609020000020004" pitchFamily="49" charset="0"/>
              <a:ea typeface="Cascadia Code" panose="020B0609020000020004" pitchFamily="49" charset="0"/>
              <a:cs typeface="Cascadia Code" panose="020B0609020000020004" pitchFamily="49" charset="0"/>
            </a:endParaRPr>
          </a:p>
          <a:p>
            <a:r>
              <a:rPr lang="en-US" sz="2400" dirty="0">
                <a:latin typeface="Cascadia Code" panose="020B0609020000020004" pitchFamily="49" charset="0"/>
                <a:ea typeface="Cascadia Code" panose="020B0609020000020004" pitchFamily="49" charset="0"/>
                <a:cs typeface="Cascadia Code" panose="020B0609020000020004" pitchFamily="49" charset="0"/>
              </a:rPr>
              <a:t>Operating Systems, </a:t>
            </a:r>
            <a:endParaRPr lang="en-US" sz="2400" dirty="0">
              <a:latin typeface="Cascadia Code" panose="020B0609020000020004" pitchFamily="49" charset="0"/>
              <a:ea typeface="Cascadia Code" panose="020B0609020000020004" pitchFamily="49" charset="0"/>
              <a:cs typeface="Cascadia Code" panose="020B0609020000020004" pitchFamily="49" charset="0"/>
            </a:endParaRPr>
          </a:p>
          <a:p>
            <a:r>
              <a:rPr lang="en-US" sz="2400" dirty="0">
                <a:latin typeface="Cascadia Code" panose="020B0609020000020004" pitchFamily="49" charset="0"/>
                <a:ea typeface="Cascadia Code" panose="020B0609020000020004" pitchFamily="49" charset="0"/>
                <a:cs typeface="Cascadia Code" panose="020B0609020000020004" pitchFamily="49" charset="0"/>
              </a:rPr>
              <a:t>Graphics, </a:t>
            </a:r>
            <a:endParaRPr lang="en-US" sz="2400" dirty="0">
              <a:latin typeface="Cascadia Code" panose="020B0609020000020004" pitchFamily="49" charset="0"/>
              <a:ea typeface="Cascadia Code" panose="020B0609020000020004" pitchFamily="49" charset="0"/>
              <a:cs typeface="Cascadia Code" panose="020B0609020000020004" pitchFamily="49" charset="0"/>
            </a:endParaRPr>
          </a:p>
          <a:p>
            <a:r>
              <a:rPr lang="en-US" sz="2400" dirty="0">
                <a:latin typeface="Cascadia Code" panose="020B0609020000020004" pitchFamily="49" charset="0"/>
                <a:ea typeface="Cascadia Code" panose="020B0609020000020004" pitchFamily="49" charset="0"/>
                <a:cs typeface="Cascadia Code" panose="020B0609020000020004" pitchFamily="49" charset="0"/>
              </a:rPr>
              <a:t>Artificial Intelligence, and many more.</a:t>
            </a:r>
            <a:endParaRPr lang="en-US" sz="2400" dirty="0">
              <a:latin typeface="Cascadia Code" panose="020B0609020000020004" pitchFamily="49" charset="0"/>
              <a:ea typeface="Cascadia Code" panose="020B0609020000020004" pitchFamily="49" charset="0"/>
              <a:cs typeface="Cascadia Code" panose="020B0609020000020004"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106" y="1976717"/>
            <a:ext cx="9654987" cy="3092823"/>
          </a:xfrm>
        </p:spPr>
        <p:txBody>
          <a:bodyPr/>
          <a:lstStyle/>
          <a:p>
            <a:r>
              <a:rPr lang="en-GB" b="1" dirty="0">
                <a:latin typeface="Cascadia Code" panose="020B0609020000020004" pitchFamily="49" charset="0"/>
                <a:ea typeface="Cascadia Code" panose="020B0609020000020004" pitchFamily="49" charset="0"/>
                <a:cs typeface="Cascadia Code" panose="020B0609020000020004" pitchFamily="49" charset="0"/>
              </a:rPr>
              <a:t>Create a linked list from the </a:t>
            </a:r>
            <a:r>
              <a:rPr lang="en-GB"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array</a:t>
            </a:r>
            <a:endParaRPr lang="en-US"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0"/>
            <a:ext cx="12192000" cy="6857999"/>
          </a:xfrm>
        </p:spPr>
      </p:pic>
      <p:sp>
        <p:nvSpPr>
          <p:cNvPr id="2" name="Text Box 1"/>
          <p:cNvSpPr txBox="1"/>
          <p:nvPr/>
        </p:nvSpPr>
        <p:spPr>
          <a:xfrm>
            <a:off x="7416165" y="2216150"/>
            <a:ext cx="4667250" cy="1076325"/>
          </a:xfrm>
          <a:prstGeom prst="rect">
            <a:avLst/>
          </a:prstGeom>
          <a:noFill/>
        </p:spPr>
        <p:txBody>
          <a:bodyPr wrap="square" rtlCol="0">
            <a:spAutoFit/>
          </a:bodyPr>
          <a:p>
            <a:r>
              <a:rPr lang="en-US" sz="3200">
                <a:solidFill>
                  <a:schemeClr val="bg1"/>
                </a:solidFill>
              </a:rPr>
              <a:t>A struct type pointer function!!!!!! </a:t>
            </a:r>
            <a:endParaRPr lang="en-US" sz="3200">
              <a:solidFill>
                <a:schemeClr val="bg1"/>
              </a:solidFill>
            </a:endParaRPr>
          </a:p>
        </p:txBody>
      </p:sp>
      <p:cxnSp>
        <p:nvCxnSpPr>
          <p:cNvPr id="3" name="Curved Connector 2"/>
          <p:cNvCxnSpPr>
            <a:stCxn id="2" idx="2"/>
          </p:cNvCxnSpPr>
          <p:nvPr/>
        </p:nvCxnSpPr>
        <p:spPr>
          <a:xfrm rot="5400000">
            <a:off x="6153785" y="2759075"/>
            <a:ext cx="3062605" cy="4129405"/>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 name="Curved Connector 4"/>
          <p:cNvCxnSpPr/>
          <p:nvPr/>
        </p:nvCxnSpPr>
        <p:spPr>
          <a:xfrm rot="10800000">
            <a:off x="5173980" y="824865"/>
            <a:ext cx="4225290" cy="1401445"/>
          </a:xfrm>
          <a:prstGeom prst="curvedConnector3">
            <a:avLst>
              <a:gd name="adj1" fmla="val 49985"/>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0"/>
            <a:ext cx="12192000" cy="6858000"/>
          </a:xfrm>
        </p:spPr>
      </p:pic>
      <p:sp>
        <p:nvSpPr>
          <p:cNvPr id="2" name="Text Box 1"/>
          <p:cNvSpPr txBox="1"/>
          <p:nvPr/>
        </p:nvSpPr>
        <p:spPr>
          <a:xfrm>
            <a:off x="7329805" y="2248535"/>
            <a:ext cx="4559935" cy="1753235"/>
          </a:xfrm>
          <a:prstGeom prst="rect">
            <a:avLst/>
          </a:prstGeom>
          <a:noFill/>
        </p:spPr>
        <p:txBody>
          <a:bodyPr wrap="square" rtlCol="0">
            <a:spAutoFit/>
          </a:bodyPr>
          <a:p>
            <a:r>
              <a:rPr lang="en-US" sz="5400">
                <a:solidFill>
                  <a:schemeClr val="bg1"/>
                </a:solidFill>
              </a:rPr>
              <a:t>!!!!!!!!!!!!!!!!!!!!!</a:t>
            </a:r>
            <a:endParaRPr lang="en-US" sz="540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0"/>
            <a:ext cx="7729728" cy="1667435"/>
          </a:xfrm>
        </p:spPr>
        <p:txBody>
          <a:bodyPr/>
          <a:lstStyle/>
          <a:p>
            <a:r>
              <a:rPr lang="en-GB" b="1" dirty="0"/>
              <a:t>BASIC  OPERATIONS</a:t>
            </a:r>
            <a:endParaRPr lang="en-US" b="1" dirty="0"/>
          </a:p>
        </p:txBody>
      </p:sp>
      <p:sp>
        <p:nvSpPr>
          <p:cNvPr id="3" name="Content Placeholder 2"/>
          <p:cNvSpPr>
            <a:spLocks noGrp="1"/>
          </p:cNvSpPr>
          <p:nvPr>
            <p:ph idx="1"/>
          </p:nvPr>
        </p:nvSpPr>
        <p:spPr>
          <a:xfrm>
            <a:off x="0" y="2097742"/>
            <a:ext cx="12192000" cy="4760258"/>
          </a:xfrm>
        </p:spPr>
        <p:txBody>
          <a:bodyPr>
            <a:normAutofit/>
          </a:bodyPr>
          <a:lstStyle/>
          <a:p>
            <a:r>
              <a:rPr lang="en-US" sz="2400" b="1" dirty="0"/>
              <a:t>Insertion  −</a:t>
            </a:r>
            <a:r>
              <a:rPr lang="en-US" sz="2400" dirty="0"/>
              <a:t> Adds an element at the beginning of the list.</a:t>
            </a:r>
            <a:endParaRPr lang="en-US" sz="2400" dirty="0"/>
          </a:p>
          <a:p>
            <a:pPr marL="0" indent="0">
              <a:buNone/>
            </a:pPr>
            <a:endParaRPr lang="en-US" sz="2400" dirty="0"/>
          </a:p>
          <a:p>
            <a:r>
              <a:rPr lang="en-US" sz="2400" b="1" dirty="0"/>
              <a:t>Deletion −</a:t>
            </a:r>
            <a:r>
              <a:rPr lang="en-US" sz="2400" dirty="0"/>
              <a:t> Deletes an element at the beginning of the list.</a:t>
            </a:r>
            <a:endParaRPr lang="en-US" sz="2400" dirty="0"/>
          </a:p>
          <a:p>
            <a:pPr marL="0" indent="0">
              <a:buNone/>
            </a:pPr>
            <a:endParaRPr lang="en-US" sz="2400" dirty="0"/>
          </a:p>
          <a:p>
            <a:r>
              <a:rPr lang="en-US" sz="2400" b="1" dirty="0"/>
              <a:t>Display −</a:t>
            </a:r>
            <a:r>
              <a:rPr lang="en-US" sz="2400" dirty="0"/>
              <a:t> Displays the complete list.</a:t>
            </a:r>
            <a:endParaRPr lang="en-US" sz="2400" dirty="0"/>
          </a:p>
          <a:p>
            <a:pPr marL="0" indent="0">
              <a:buNone/>
            </a:pPr>
            <a:endParaRPr lang="en-US" sz="2400" dirty="0"/>
          </a:p>
          <a:p>
            <a:r>
              <a:rPr lang="en-US" sz="2400" b="1" dirty="0"/>
              <a:t>Search −</a:t>
            </a:r>
            <a:r>
              <a:rPr lang="en-US" sz="2400" dirty="0"/>
              <a:t> Searches an element using the given key.</a:t>
            </a:r>
            <a:endParaRPr lang="en-US" sz="2400" dirty="0"/>
          </a:p>
          <a:p>
            <a:pPr marL="0" indent="0">
              <a:buNone/>
            </a:pPr>
            <a:endParaRPr lang="en-US" sz="2400" dirty="0"/>
          </a:p>
          <a:p>
            <a:r>
              <a:rPr lang="en-US" sz="2400" b="1" dirty="0"/>
              <a:t>Delete −</a:t>
            </a:r>
            <a:r>
              <a:rPr lang="en-US" sz="2400" dirty="0"/>
              <a:t> Deletes an element using the given key.</a:t>
            </a:r>
            <a:endParaRPr lang="en-US" sz="2400"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7880350" y="6067425"/>
              <a:ext cx="161925" cy="507365"/>
            </p14:xfrm>
          </p:contentPart>
        </mc:Choice>
        <mc:Fallback xmlns="">
          <p:pic>
            <p:nvPicPr>
              <p:cNvPr id="4" name="Ink 3"/>
            </p:nvPicPr>
            <p:blipFill>
              <a:blip r:embed="rId2"/>
            </p:blipFill>
            <p:spPr>
              <a:xfrm>
                <a:off x="7880350" y="6067425"/>
                <a:ext cx="161925" cy="50736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7847965" y="6649720"/>
              <a:ext cx="86360" cy="161925"/>
            </p14:xfrm>
          </p:contentPart>
        </mc:Choice>
        <mc:Fallback xmlns="">
          <p:pic>
            <p:nvPicPr>
              <p:cNvPr id="5" name="Ink 4"/>
            </p:nvPicPr>
            <p:blipFill>
              <a:blip r:embed="rId4"/>
            </p:blipFill>
            <p:spPr>
              <a:xfrm>
                <a:off x="7847965" y="6649720"/>
                <a:ext cx="86360" cy="16192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Ink 5"/>
              <p14:cNvContentPartPr/>
              <p14:nvPr/>
            </p14:nvContentPartPr>
            <p14:xfrm>
              <a:off x="8257540" y="5140325"/>
              <a:ext cx="1455420" cy="1165225"/>
            </p14:xfrm>
          </p:contentPart>
        </mc:Choice>
        <mc:Fallback xmlns="">
          <p:pic>
            <p:nvPicPr>
              <p:cNvPr id="6" name="Ink 5"/>
            </p:nvPicPr>
            <p:blipFill>
              <a:blip r:embed="rId6"/>
            </p:blipFill>
            <p:spPr>
              <a:xfrm>
                <a:off x="8257540" y="5140325"/>
                <a:ext cx="1455420" cy="116522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Ink 6"/>
              <p14:cNvContentPartPr/>
              <p14:nvPr/>
            </p14:nvContentPartPr>
            <p14:xfrm>
              <a:off x="9583420" y="4601210"/>
              <a:ext cx="345440" cy="474980"/>
            </p14:xfrm>
          </p:contentPart>
        </mc:Choice>
        <mc:Fallback xmlns="">
          <p:pic>
            <p:nvPicPr>
              <p:cNvPr id="7" name="Ink 6"/>
            </p:nvPicPr>
            <p:blipFill>
              <a:blip r:embed="rId8"/>
            </p:blipFill>
            <p:spPr>
              <a:xfrm>
                <a:off x="9583420" y="4601210"/>
                <a:ext cx="345440" cy="47498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Ink 7"/>
              <p14:cNvContentPartPr/>
              <p14:nvPr/>
            </p14:nvContentPartPr>
            <p14:xfrm>
              <a:off x="9992995" y="4579620"/>
              <a:ext cx="151765" cy="388620"/>
            </p14:xfrm>
          </p:contentPart>
        </mc:Choice>
        <mc:Fallback xmlns="">
          <p:pic>
            <p:nvPicPr>
              <p:cNvPr id="8" name="Ink 7"/>
            </p:nvPicPr>
            <p:blipFill>
              <a:blip r:embed="rId10"/>
            </p:blipFill>
            <p:spPr>
              <a:xfrm>
                <a:off x="9992995" y="4579620"/>
                <a:ext cx="151765" cy="38862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Ink 8"/>
              <p14:cNvContentPartPr/>
              <p14:nvPr/>
            </p14:nvContentPartPr>
            <p14:xfrm>
              <a:off x="10111740" y="5075555"/>
              <a:ext cx="161925" cy="464185"/>
            </p14:xfrm>
          </p:contentPart>
        </mc:Choice>
        <mc:Fallback xmlns="">
          <p:pic>
            <p:nvPicPr>
              <p:cNvPr id="9" name="Ink 8"/>
            </p:nvPicPr>
            <p:blipFill>
              <a:blip r:embed="rId12"/>
            </p:blipFill>
            <p:spPr>
              <a:xfrm>
                <a:off x="10111740" y="5075555"/>
                <a:ext cx="161925" cy="46418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Ink 9"/>
              <p14:cNvContentPartPr/>
              <p14:nvPr/>
            </p14:nvContentPartPr>
            <p14:xfrm>
              <a:off x="10359390" y="5625465"/>
              <a:ext cx="33020" cy="86995"/>
            </p14:xfrm>
          </p:contentPart>
        </mc:Choice>
        <mc:Fallback xmlns="">
          <p:pic>
            <p:nvPicPr>
              <p:cNvPr id="10" name="Ink 9"/>
            </p:nvPicPr>
            <p:blipFill>
              <a:blip r:embed="rId14"/>
            </p:blipFill>
            <p:spPr>
              <a:xfrm>
                <a:off x="10359390" y="5625465"/>
                <a:ext cx="33020" cy="8699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Ink 10"/>
              <p14:cNvContentPartPr/>
              <p14:nvPr/>
            </p14:nvContentPartPr>
            <p14:xfrm>
              <a:off x="9389110" y="3264535"/>
              <a:ext cx="949325" cy="1197610"/>
            </p14:xfrm>
          </p:contentPart>
        </mc:Choice>
        <mc:Fallback xmlns="">
          <p:pic>
            <p:nvPicPr>
              <p:cNvPr id="11" name="Ink 10"/>
            </p:nvPicPr>
            <p:blipFill>
              <a:blip r:embed="rId16"/>
            </p:blipFill>
            <p:spPr>
              <a:xfrm>
                <a:off x="9389110" y="3264535"/>
                <a:ext cx="949325" cy="1197610"/>
              </a:xfrm>
              <a:prstGeom prst="rect"/>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0"/>
            <a:ext cx="7729728" cy="1117973"/>
          </a:xfrm>
        </p:spPr>
        <p:txBody>
          <a:bodyPr/>
          <a:lstStyle/>
          <a:p>
            <a:r>
              <a:rPr lang="en-GB" b="1" dirty="0"/>
              <a:t>Insertion  operation</a:t>
            </a:r>
            <a:endParaRPr lang="en-US" b="1" dirty="0"/>
          </a:p>
        </p:txBody>
      </p:sp>
      <p:sp>
        <p:nvSpPr>
          <p:cNvPr id="3" name="Content Placeholder 2"/>
          <p:cNvSpPr>
            <a:spLocks noGrp="1"/>
          </p:cNvSpPr>
          <p:nvPr>
            <p:ph idx="1"/>
          </p:nvPr>
        </p:nvSpPr>
        <p:spPr>
          <a:xfrm>
            <a:off x="0" y="1290918"/>
            <a:ext cx="12192000" cy="5567082"/>
          </a:xfrm>
        </p:spPr>
        <p:txBody>
          <a:bodyPr/>
          <a:lstStyle/>
          <a:p>
            <a:pPr marL="0" indent="0">
              <a:buNone/>
            </a:pPr>
            <a:r>
              <a:rPr lang="en-US" dirty="0"/>
              <a:t>Adding a new node in linked list is a more than one step activity. </a:t>
            </a:r>
            <a:endParaRPr lang="en-US" dirty="0"/>
          </a:p>
          <a:p>
            <a:pPr marL="0" indent="0">
              <a:buNone/>
            </a:pPr>
            <a:endParaRPr lang="en-US" dirty="0"/>
          </a:p>
        </p:txBody>
      </p:sp>
      <p:pic>
        <p:nvPicPr>
          <p:cNvPr id="5" name="Picture 4"/>
          <p:cNvPicPr>
            <a:picLocks noChangeAspect="1"/>
          </p:cNvPicPr>
          <p:nvPr/>
        </p:nvPicPr>
        <p:blipFill>
          <a:blip r:embed="rId1"/>
          <a:stretch>
            <a:fillRect/>
          </a:stretch>
        </p:blipFill>
        <p:spPr>
          <a:xfrm>
            <a:off x="0" y="1775012"/>
            <a:ext cx="12192000" cy="2272553"/>
          </a:xfrm>
          <a:prstGeom prst="rect">
            <a:avLst/>
          </a:prstGeom>
        </p:spPr>
      </p:pic>
      <p:pic>
        <p:nvPicPr>
          <p:cNvPr id="7" name="Picture 6"/>
          <p:cNvPicPr>
            <a:picLocks noChangeAspect="1"/>
          </p:cNvPicPr>
          <p:nvPr/>
        </p:nvPicPr>
        <p:blipFill>
          <a:blip r:embed="rId2"/>
          <a:stretch>
            <a:fillRect/>
          </a:stretch>
        </p:blipFill>
        <p:spPr>
          <a:xfrm>
            <a:off x="0" y="4430620"/>
            <a:ext cx="12192000" cy="242737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0"/>
            <a:ext cx="12192000" cy="3173506"/>
          </a:xfrm>
        </p:spPr>
      </p:pic>
      <p:pic>
        <p:nvPicPr>
          <p:cNvPr id="7" name="Picture 6"/>
          <p:cNvPicPr>
            <a:picLocks noChangeAspect="1"/>
          </p:cNvPicPr>
          <p:nvPr/>
        </p:nvPicPr>
        <p:blipFill>
          <a:blip r:embed="rId2"/>
          <a:stretch>
            <a:fillRect/>
          </a:stretch>
        </p:blipFill>
        <p:spPr>
          <a:xfrm>
            <a:off x="0" y="4074459"/>
            <a:ext cx="12192000" cy="275169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lgn="justLow">
              <a:buNone/>
            </a:pPr>
            <a:r>
              <a:rPr lang="en-US" sz="3600" dirty="0">
                <a:latin typeface="Cascadia Code" panose="020B0609020000020004" pitchFamily="49" charset="0"/>
                <a:ea typeface="Cascadia Code" panose="020B0609020000020004" pitchFamily="49" charset="0"/>
                <a:cs typeface="Cascadia Code" panose="020B0609020000020004" pitchFamily="49" charset="0"/>
              </a:rPr>
              <a:t>Similar steps should be taken if the node is being inserted at the beginning of the list. While inserting it at the end, the second last node of the list should point to the new node and the new node will point to NULL.</a:t>
            </a:r>
            <a:endParaRPr lang="en-US" sz="3600" dirty="0">
              <a:latin typeface="Cascadia Code" panose="020B0609020000020004" pitchFamily="49" charset="0"/>
              <a:ea typeface="Cascadia Code" panose="020B0609020000020004" pitchFamily="49" charset="0"/>
              <a:cs typeface="Cascadia Code" panose="020B0609020000020004" pitchFamily="49" charset="0"/>
            </a:endParaRPr>
          </a:p>
          <a:p>
            <a:pPr marL="0" indent="0" algn="justLow">
              <a:buNone/>
            </a:pPr>
            <a:endParaRPr lang="en-US" dirty="0"/>
          </a:p>
        </p:txBody>
      </p:sp>
      <p:pic>
        <p:nvPicPr>
          <p:cNvPr id="5" name="Picture 4"/>
          <p:cNvPicPr>
            <a:picLocks noChangeAspect="1"/>
          </p:cNvPicPr>
          <p:nvPr/>
        </p:nvPicPr>
        <p:blipFill>
          <a:blip r:embed="rId1"/>
          <a:stretch>
            <a:fillRect/>
          </a:stretch>
        </p:blipFill>
        <p:spPr>
          <a:xfrm>
            <a:off x="0" y="3321424"/>
            <a:ext cx="12192000" cy="35365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0"/>
            <a:ext cx="7729728" cy="1117973"/>
          </a:xfrm>
        </p:spPr>
        <p:txBody>
          <a:bodyPr/>
          <a:lstStyle/>
          <a:p>
            <a:r>
              <a:rPr lang="en-GB" b="1" dirty="0"/>
              <a:t>Deletion  operation</a:t>
            </a:r>
            <a:endParaRPr lang="en-US" b="1" dirty="0"/>
          </a:p>
        </p:txBody>
      </p:sp>
      <p:sp>
        <p:nvSpPr>
          <p:cNvPr id="3" name="Content Placeholder 2"/>
          <p:cNvSpPr>
            <a:spLocks noGrp="1"/>
          </p:cNvSpPr>
          <p:nvPr>
            <p:ph idx="1"/>
          </p:nvPr>
        </p:nvSpPr>
        <p:spPr>
          <a:xfrm>
            <a:off x="0" y="1344706"/>
            <a:ext cx="12191999" cy="5513294"/>
          </a:xfrm>
        </p:spPr>
        <p:txBody>
          <a:bodyPr>
            <a:normAutofit fontScale="92500" lnSpcReduction="10000"/>
          </a:bodyPr>
          <a:lstStyle/>
          <a:p>
            <a:pPr marL="0" indent="0">
              <a:buNone/>
            </a:pPr>
            <a:r>
              <a:rPr lang="en-US" dirty="0"/>
              <a:t>Deletion is also a more than one step process.. First, locate the target node to be removed, by using searching algorithms.</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LeftNode.next −&gt; TargetNode.next;</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US" dirty="0"/>
          </a:p>
          <a:p>
            <a:pPr marL="0" indent="0">
              <a:buNone/>
            </a:pPr>
            <a:endParaRPr lang="en-US" dirty="0"/>
          </a:p>
          <a:p>
            <a:pPr marL="0" indent="0">
              <a:buNone/>
            </a:pPr>
            <a:r>
              <a:rPr lang="en-US" dirty="0"/>
              <a:t>                                                                               TargetNode.next −&gt; NULL;</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p:cNvPicPr>
            <a:picLocks noChangeAspect="1"/>
          </p:cNvPicPr>
          <p:nvPr/>
        </p:nvPicPr>
        <p:blipFill>
          <a:blip r:embed="rId1"/>
          <a:stretch>
            <a:fillRect/>
          </a:stretch>
        </p:blipFill>
        <p:spPr>
          <a:xfrm>
            <a:off x="-1" y="2124635"/>
            <a:ext cx="12191999" cy="1788459"/>
          </a:xfrm>
          <a:prstGeom prst="rect">
            <a:avLst/>
          </a:prstGeom>
        </p:spPr>
      </p:pic>
      <p:pic>
        <p:nvPicPr>
          <p:cNvPr id="7" name="Picture 6"/>
          <p:cNvPicPr>
            <a:picLocks noChangeAspect="1"/>
          </p:cNvPicPr>
          <p:nvPr/>
        </p:nvPicPr>
        <p:blipFill>
          <a:blip r:embed="rId2"/>
          <a:stretch>
            <a:fillRect/>
          </a:stretch>
        </p:blipFill>
        <p:spPr>
          <a:xfrm>
            <a:off x="0" y="4585448"/>
            <a:ext cx="12191998" cy="168088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0"/>
            <a:ext cx="7729728" cy="1117973"/>
          </a:xfrm>
        </p:spPr>
        <p:txBody>
          <a:bodyPr/>
          <a:lstStyle/>
          <a:p>
            <a:r>
              <a:rPr lang="en-US" dirty="0">
                <a:latin typeface="Cascadia Code" panose="020B0609020000020004" pitchFamily="49" charset="0"/>
                <a:ea typeface="Cascadia Code" panose="020B0609020000020004" pitchFamily="49" charset="0"/>
                <a:cs typeface="Cascadia Code" panose="020B0609020000020004" pitchFamily="49" charset="0"/>
              </a:rPr>
              <a:t>Deletion  operation</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 name="Content Placeholder 2"/>
          <p:cNvSpPr>
            <a:spLocks noGrp="1"/>
          </p:cNvSpPr>
          <p:nvPr>
            <p:ph idx="1"/>
          </p:nvPr>
        </p:nvSpPr>
        <p:spPr>
          <a:xfrm>
            <a:off x="0" y="1465730"/>
            <a:ext cx="12192000" cy="539227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800" dirty="0">
                <a:latin typeface="Cascadia Code" panose="020B0609020000020004" pitchFamily="49" charset="0"/>
                <a:ea typeface="Cascadia Code" panose="020B0609020000020004" pitchFamily="49" charset="0"/>
                <a:cs typeface="Cascadia Code" panose="020B0609020000020004" pitchFamily="49" charset="0"/>
              </a:rPr>
              <a:t>We need to use the deleted node. We can keep that in memory otherwise we can simply deallocate memory and wipe off the target node completely</a:t>
            </a:r>
            <a:r>
              <a:rPr lang="en-US" sz="2800" dirty="0"/>
              <a:t>.</a:t>
            </a:r>
            <a:endParaRPr lang="en-US" sz="2800"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1"/>
          <a:stretch>
            <a:fillRect/>
          </a:stretch>
        </p:blipFill>
        <p:spPr>
          <a:xfrm>
            <a:off x="0" y="1465730"/>
            <a:ext cx="12192000" cy="1963270"/>
          </a:xfrm>
          <a:prstGeom prst="rect">
            <a:avLst/>
          </a:prstGeom>
        </p:spPr>
      </p:pic>
      <p:pic>
        <p:nvPicPr>
          <p:cNvPr id="6" name="Picture 5"/>
          <p:cNvPicPr>
            <a:picLocks noChangeAspect="1"/>
          </p:cNvPicPr>
          <p:nvPr/>
        </p:nvPicPr>
        <p:blipFill>
          <a:blip r:embed="rId2"/>
          <a:stretch>
            <a:fillRect/>
          </a:stretch>
        </p:blipFill>
        <p:spPr>
          <a:xfrm>
            <a:off x="0" y="4894730"/>
            <a:ext cx="12191999" cy="196327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47918"/>
            <a:ext cx="7729728" cy="1117973"/>
          </a:xfrm>
        </p:spPr>
        <p:txBody>
          <a:bodyPr/>
          <a:lstStyle/>
          <a:p>
            <a:r>
              <a:rPr lang="en-GB" b="1" dirty="0">
                <a:latin typeface="Cascadia Code" panose="020B0609020000020004" pitchFamily="49" charset="0"/>
                <a:ea typeface="Cascadia Code" panose="020B0609020000020004" pitchFamily="49" charset="0"/>
                <a:cs typeface="Cascadia Code" panose="020B0609020000020004" pitchFamily="49" charset="0"/>
              </a:rPr>
              <a:t>REVERSE  OPERATION</a:t>
            </a:r>
            <a:endParaRPr lang="en-US" b="1" dirty="0">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5" name="Content Placeholder 4"/>
          <p:cNvPicPr>
            <a:picLocks noGrp="1" noChangeAspect="1"/>
          </p:cNvPicPr>
          <p:nvPr>
            <p:ph idx="1"/>
          </p:nvPr>
        </p:nvPicPr>
        <p:blipFill>
          <a:blip r:embed="rId1"/>
          <a:stretch>
            <a:fillRect/>
          </a:stretch>
        </p:blipFill>
        <p:spPr>
          <a:xfrm>
            <a:off x="0" y="1613647"/>
            <a:ext cx="12192000" cy="1613647"/>
          </a:xfrm>
        </p:spPr>
      </p:pic>
      <p:cxnSp>
        <p:nvCxnSpPr>
          <p:cNvPr id="7" name="Straight Arrow Connector 6"/>
          <p:cNvCxnSpPr>
            <a:stCxn id="5" idx="2"/>
          </p:cNvCxnSpPr>
          <p:nvPr/>
        </p:nvCxnSpPr>
        <p:spPr>
          <a:xfrm>
            <a:off x="6096000" y="3227294"/>
            <a:ext cx="0" cy="4956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 name="Picture 9"/>
          <p:cNvPicPr>
            <a:picLocks noChangeAspect="1"/>
          </p:cNvPicPr>
          <p:nvPr/>
        </p:nvPicPr>
        <p:blipFill>
          <a:blip r:embed="rId2"/>
          <a:stretch>
            <a:fillRect/>
          </a:stretch>
        </p:blipFill>
        <p:spPr>
          <a:xfrm>
            <a:off x="0" y="3722968"/>
            <a:ext cx="12192000" cy="23282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p:cNvCxnSpPr/>
          <p:nvPr/>
        </p:nvCxnSpPr>
        <p:spPr>
          <a:xfrm flipH="1">
            <a:off x="2952078" y="793376"/>
            <a:ext cx="1035423" cy="712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5493572" y="793376"/>
            <a:ext cx="806824" cy="712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1529542" y="2216727"/>
            <a:ext cx="13854" cy="2895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1529542" y="2667815"/>
            <a:ext cx="5957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1543396" y="3428185"/>
            <a:ext cx="5818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1543396" y="4255383"/>
            <a:ext cx="5818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1543396" y="5112327"/>
            <a:ext cx="5818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H="1">
            <a:off x="6004560" y="2030506"/>
            <a:ext cx="833718" cy="443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7725784" y="2030506"/>
            <a:ext cx="699247" cy="443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H="1">
            <a:off x="4848113" y="2904565"/>
            <a:ext cx="524435" cy="403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6024731" y="2817567"/>
            <a:ext cx="551330" cy="523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9379772" y="2904565"/>
            <a:ext cx="0" cy="1465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9379772" y="3428185"/>
            <a:ext cx="5916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4673301" y="3664527"/>
            <a:ext cx="0" cy="463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6421419" y="3664527"/>
            <a:ext cx="0" cy="24269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6421419" y="4255383"/>
            <a:ext cx="5244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6421419" y="5112327"/>
            <a:ext cx="4168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a:off x="6399829" y="6076801"/>
            <a:ext cx="5244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a:off x="9379772" y="4339590"/>
            <a:ext cx="5916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 Box 1"/>
          <p:cNvSpPr txBox="1"/>
          <p:nvPr/>
        </p:nvSpPr>
        <p:spPr>
          <a:xfrm>
            <a:off x="3703320" y="497840"/>
            <a:ext cx="2184400" cy="368300"/>
          </a:xfrm>
          <a:prstGeom prst="rect">
            <a:avLst/>
          </a:prstGeom>
          <a:noFill/>
        </p:spPr>
        <p:txBody>
          <a:bodyPr wrap="square" rtlCol="0">
            <a:spAutoFit/>
          </a:bodyPr>
          <a:p>
            <a:r>
              <a:rPr lang="en-GB" b="1" dirty="0">
                <a:sym typeface="+mn-ea"/>
              </a:rPr>
              <a:t>DATA  STRUCTURE  </a:t>
            </a:r>
            <a:endParaRPr lang="en-US"/>
          </a:p>
        </p:txBody>
      </p:sp>
      <p:sp>
        <p:nvSpPr>
          <p:cNvPr id="4" name="Text Box 3"/>
          <p:cNvSpPr txBox="1"/>
          <p:nvPr/>
        </p:nvSpPr>
        <p:spPr>
          <a:xfrm>
            <a:off x="1234440" y="1625600"/>
            <a:ext cx="2936240" cy="368300"/>
          </a:xfrm>
          <a:prstGeom prst="rect">
            <a:avLst/>
          </a:prstGeom>
          <a:noFill/>
        </p:spPr>
        <p:txBody>
          <a:bodyPr wrap="square" rtlCol="0">
            <a:spAutoFit/>
          </a:bodyPr>
          <a:p>
            <a:r>
              <a:rPr lang="en-GB" dirty="0">
                <a:sym typeface="+mn-ea"/>
              </a:rPr>
              <a:t>Primitive Data Structure</a:t>
            </a:r>
            <a:endParaRPr lang="en-US"/>
          </a:p>
        </p:txBody>
      </p:sp>
      <p:sp>
        <p:nvSpPr>
          <p:cNvPr id="5" name="Text Box 4"/>
          <p:cNvSpPr txBox="1"/>
          <p:nvPr/>
        </p:nvSpPr>
        <p:spPr>
          <a:xfrm>
            <a:off x="5491480" y="1584325"/>
            <a:ext cx="3972560" cy="368300"/>
          </a:xfrm>
          <a:prstGeom prst="rect">
            <a:avLst/>
          </a:prstGeom>
          <a:noFill/>
        </p:spPr>
        <p:txBody>
          <a:bodyPr wrap="square" rtlCol="0">
            <a:spAutoFit/>
          </a:bodyPr>
          <a:p>
            <a:r>
              <a:rPr lang="en-GB" dirty="0">
                <a:sym typeface="+mn-ea"/>
              </a:rPr>
              <a:t>Non- Primitive Data</a:t>
            </a:r>
            <a:r>
              <a:rPr lang="en-US" altLang="en-GB" dirty="0">
                <a:sym typeface="+mn-ea"/>
              </a:rPr>
              <a:t> </a:t>
            </a:r>
            <a:r>
              <a:rPr lang="en-GB" dirty="0">
                <a:sym typeface="+mn-ea"/>
              </a:rPr>
              <a:t>Structure  </a:t>
            </a:r>
            <a:endParaRPr lang="en-US" altLang="en-GB" dirty="0">
              <a:sym typeface="+mn-ea"/>
            </a:endParaRPr>
          </a:p>
        </p:txBody>
      </p:sp>
      <p:sp>
        <p:nvSpPr>
          <p:cNvPr id="6" name="Text Box 5"/>
          <p:cNvSpPr txBox="1"/>
          <p:nvPr/>
        </p:nvSpPr>
        <p:spPr>
          <a:xfrm>
            <a:off x="2230120" y="2499360"/>
            <a:ext cx="1666240" cy="368300"/>
          </a:xfrm>
          <a:prstGeom prst="rect">
            <a:avLst/>
          </a:prstGeom>
          <a:noFill/>
        </p:spPr>
        <p:txBody>
          <a:bodyPr wrap="square" rtlCol="0">
            <a:spAutoFit/>
          </a:bodyPr>
          <a:p>
            <a:r>
              <a:rPr lang="en-GB" dirty="0">
                <a:sym typeface="+mn-ea"/>
              </a:rPr>
              <a:t>Integer </a:t>
            </a:r>
            <a:endParaRPr lang="en-US"/>
          </a:p>
        </p:txBody>
      </p:sp>
      <p:sp>
        <p:nvSpPr>
          <p:cNvPr id="7" name="Text Box 6"/>
          <p:cNvSpPr txBox="1"/>
          <p:nvPr/>
        </p:nvSpPr>
        <p:spPr>
          <a:xfrm>
            <a:off x="4029710" y="2448560"/>
            <a:ext cx="2884170" cy="368300"/>
          </a:xfrm>
          <a:prstGeom prst="rect">
            <a:avLst/>
          </a:prstGeom>
          <a:noFill/>
        </p:spPr>
        <p:txBody>
          <a:bodyPr wrap="square" rtlCol="0">
            <a:spAutoFit/>
          </a:bodyPr>
          <a:p>
            <a:r>
              <a:rPr lang="en-GB" dirty="0">
                <a:sym typeface="+mn-ea"/>
              </a:rPr>
              <a:t>Linear Data Structure</a:t>
            </a:r>
            <a:endParaRPr lang="en-US"/>
          </a:p>
        </p:txBody>
      </p:sp>
      <p:sp>
        <p:nvSpPr>
          <p:cNvPr id="9" name="Text Box 8"/>
          <p:cNvSpPr txBox="1"/>
          <p:nvPr/>
        </p:nvSpPr>
        <p:spPr>
          <a:xfrm>
            <a:off x="7635240" y="2509520"/>
            <a:ext cx="3545840" cy="368300"/>
          </a:xfrm>
          <a:prstGeom prst="rect">
            <a:avLst/>
          </a:prstGeom>
          <a:noFill/>
        </p:spPr>
        <p:txBody>
          <a:bodyPr wrap="square" rtlCol="0">
            <a:spAutoFit/>
          </a:bodyPr>
          <a:p>
            <a:r>
              <a:rPr lang="en-GB" dirty="0">
                <a:sym typeface="+mn-ea"/>
              </a:rPr>
              <a:t>Non-Linear Data Structure </a:t>
            </a:r>
            <a:endParaRPr lang="en-US"/>
          </a:p>
        </p:txBody>
      </p:sp>
      <p:sp>
        <p:nvSpPr>
          <p:cNvPr id="10" name="Text Box 9"/>
          <p:cNvSpPr txBox="1"/>
          <p:nvPr/>
        </p:nvSpPr>
        <p:spPr>
          <a:xfrm>
            <a:off x="2098040" y="3220720"/>
            <a:ext cx="1209040" cy="368300"/>
          </a:xfrm>
          <a:prstGeom prst="rect">
            <a:avLst/>
          </a:prstGeom>
          <a:noFill/>
        </p:spPr>
        <p:txBody>
          <a:bodyPr wrap="square" rtlCol="0">
            <a:spAutoFit/>
          </a:bodyPr>
          <a:p>
            <a:r>
              <a:rPr lang="en-GB" dirty="0">
                <a:sym typeface="+mn-ea"/>
              </a:rPr>
              <a:t>Float</a:t>
            </a:r>
            <a:endParaRPr lang="en-US"/>
          </a:p>
        </p:txBody>
      </p:sp>
      <p:sp>
        <p:nvSpPr>
          <p:cNvPr id="11" name="Text Box 10"/>
          <p:cNvSpPr txBox="1"/>
          <p:nvPr/>
        </p:nvSpPr>
        <p:spPr>
          <a:xfrm>
            <a:off x="4465320" y="3271520"/>
            <a:ext cx="1056640" cy="368300"/>
          </a:xfrm>
          <a:prstGeom prst="rect">
            <a:avLst/>
          </a:prstGeom>
          <a:noFill/>
        </p:spPr>
        <p:txBody>
          <a:bodyPr wrap="square" rtlCol="0">
            <a:spAutoFit/>
          </a:bodyPr>
          <a:p>
            <a:r>
              <a:rPr lang="en-GB" dirty="0">
                <a:sym typeface="+mn-ea"/>
              </a:rPr>
              <a:t>Static</a:t>
            </a:r>
            <a:endParaRPr lang="en-US"/>
          </a:p>
        </p:txBody>
      </p:sp>
      <p:sp>
        <p:nvSpPr>
          <p:cNvPr id="13" name="Text Box 12"/>
          <p:cNvSpPr txBox="1"/>
          <p:nvPr/>
        </p:nvSpPr>
        <p:spPr>
          <a:xfrm>
            <a:off x="6060440" y="3352800"/>
            <a:ext cx="1239520" cy="368300"/>
          </a:xfrm>
          <a:prstGeom prst="rect">
            <a:avLst/>
          </a:prstGeom>
          <a:noFill/>
        </p:spPr>
        <p:txBody>
          <a:bodyPr wrap="square" rtlCol="0">
            <a:spAutoFit/>
          </a:bodyPr>
          <a:p>
            <a:r>
              <a:rPr lang="en-GB" dirty="0">
                <a:sym typeface="+mn-ea"/>
              </a:rPr>
              <a:t>Dynamic </a:t>
            </a:r>
            <a:endParaRPr lang="en-US"/>
          </a:p>
        </p:txBody>
      </p:sp>
      <p:sp>
        <p:nvSpPr>
          <p:cNvPr id="14" name="Text Box 13"/>
          <p:cNvSpPr txBox="1"/>
          <p:nvPr/>
        </p:nvSpPr>
        <p:spPr>
          <a:xfrm>
            <a:off x="4170680" y="4155440"/>
            <a:ext cx="1239520" cy="368300"/>
          </a:xfrm>
          <a:prstGeom prst="rect">
            <a:avLst/>
          </a:prstGeom>
          <a:noFill/>
        </p:spPr>
        <p:txBody>
          <a:bodyPr wrap="square" rtlCol="0">
            <a:spAutoFit/>
          </a:bodyPr>
          <a:p>
            <a:r>
              <a:rPr lang="en-GB" b="1" dirty="0">
                <a:sym typeface="+mn-ea"/>
              </a:rPr>
              <a:t>Array</a:t>
            </a:r>
            <a:endParaRPr lang="en-US"/>
          </a:p>
        </p:txBody>
      </p:sp>
      <p:sp>
        <p:nvSpPr>
          <p:cNvPr id="15" name="Text Box 14"/>
          <p:cNvSpPr txBox="1"/>
          <p:nvPr/>
        </p:nvSpPr>
        <p:spPr>
          <a:xfrm>
            <a:off x="6924040" y="4064000"/>
            <a:ext cx="1188720" cy="645160"/>
          </a:xfrm>
          <a:prstGeom prst="rect">
            <a:avLst/>
          </a:prstGeom>
          <a:noFill/>
        </p:spPr>
        <p:txBody>
          <a:bodyPr wrap="square" rtlCol="0">
            <a:spAutoFit/>
          </a:bodyPr>
          <a:p>
            <a:r>
              <a:rPr lang="en-GB" dirty="0">
                <a:sym typeface="+mn-ea"/>
              </a:rPr>
              <a:t>Queue</a:t>
            </a:r>
            <a:endParaRPr lang="en-US" dirty="0"/>
          </a:p>
          <a:p>
            <a:endParaRPr lang="en-US"/>
          </a:p>
        </p:txBody>
      </p:sp>
      <p:sp>
        <p:nvSpPr>
          <p:cNvPr id="17" name="Text Box 16"/>
          <p:cNvSpPr txBox="1"/>
          <p:nvPr/>
        </p:nvSpPr>
        <p:spPr>
          <a:xfrm>
            <a:off x="6893560" y="4856480"/>
            <a:ext cx="1168400" cy="645160"/>
          </a:xfrm>
          <a:prstGeom prst="rect">
            <a:avLst/>
          </a:prstGeom>
          <a:noFill/>
        </p:spPr>
        <p:txBody>
          <a:bodyPr wrap="square" rtlCol="0">
            <a:spAutoFit/>
          </a:bodyPr>
          <a:p>
            <a:r>
              <a:rPr lang="en-GB" dirty="0">
                <a:sym typeface="+mn-ea"/>
              </a:rPr>
              <a:t>Stack</a:t>
            </a:r>
            <a:endParaRPr lang="en-GB" dirty="0"/>
          </a:p>
          <a:p>
            <a:endParaRPr lang="en-US"/>
          </a:p>
        </p:txBody>
      </p:sp>
      <p:sp>
        <p:nvSpPr>
          <p:cNvPr id="18" name="Text Box 17"/>
          <p:cNvSpPr txBox="1"/>
          <p:nvPr/>
        </p:nvSpPr>
        <p:spPr>
          <a:xfrm>
            <a:off x="2230120" y="4907280"/>
            <a:ext cx="1290320" cy="368300"/>
          </a:xfrm>
          <a:prstGeom prst="rect">
            <a:avLst/>
          </a:prstGeom>
          <a:noFill/>
        </p:spPr>
        <p:txBody>
          <a:bodyPr wrap="square" rtlCol="0">
            <a:spAutoFit/>
          </a:bodyPr>
          <a:p>
            <a:r>
              <a:rPr lang="en-GB" dirty="0">
                <a:sym typeface="+mn-ea"/>
              </a:rPr>
              <a:t>Boolean</a:t>
            </a:r>
            <a:endParaRPr lang="en-US"/>
          </a:p>
        </p:txBody>
      </p:sp>
      <p:sp>
        <p:nvSpPr>
          <p:cNvPr id="19" name="Text Box 18"/>
          <p:cNvSpPr txBox="1"/>
          <p:nvPr/>
        </p:nvSpPr>
        <p:spPr>
          <a:xfrm>
            <a:off x="2098040" y="4013200"/>
            <a:ext cx="1432560" cy="368300"/>
          </a:xfrm>
          <a:prstGeom prst="rect">
            <a:avLst/>
          </a:prstGeom>
          <a:noFill/>
        </p:spPr>
        <p:txBody>
          <a:bodyPr wrap="square" rtlCol="0">
            <a:spAutoFit/>
          </a:bodyPr>
          <a:p>
            <a:r>
              <a:rPr lang="en-GB" dirty="0">
                <a:sym typeface="+mn-ea"/>
              </a:rPr>
              <a:t>Character </a:t>
            </a:r>
            <a:endParaRPr lang="en-US"/>
          </a:p>
        </p:txBody>
      </p:sp>
      <p:sp>
        <p:nvSpPr>
          <p:cNvPr id="20" name="Text Box 19"/>
          <p:cNvSpPr txBox="1"/>
          <p:nvPr/>
        </p:nvSpPr>
        <p:spPr>
          <a:xfrm>
            <a:off x="7015480" y="5669280"/>
            <a:ext cx="1808480" cy="368300"/>
          </a:xfrm>
          <a:prstGeom prst="rect">
            <a:avLst/>
          </a:prstGeom>
          <a:noFill/>
        </p:spPr>
        <p:txBody>
          <a:bodyPr wrap="square" rtlCol="0">
            <a:spAutoFit/>
          </a:bodyPr>
          <a:p>
            <a:r>
              <a:rPr lang="en-GB" b="1" dirty="0">
                <a:sym typeface="+mn-ea"/>
              </a:rPr>
              <a:t>Linked List</a:t>
            </a:r>
            <a:r>
              <a:rPr lang="en-GB" dirty="0">
                <a:sym typeface="+mn-ea"/>
              </a:rPr>
              <a:t> </a:t>
            </a:r>
            <a:endParaRPr lang="en-US"/>
          </a:p>
        </p:txBody>
      </p:sp>
      <p:sp>
        <p:nvSpPr>
          <p:cNvPr id="22" name="Text Box 21"/>
          <p:cNvSpPr txBox="1"/>
          <p:nvPr/>
        </p:nvSpPr>
        <p:spPr>
          <a:xfrm>
            <a:off x="10053320" y="3271520"/>
            <a:ext cx="1188720" cy="368300"/>
          </a:xfrm>
          <a:prstGeom prst="rect">
            <a:avLst/>
          </a:prstGeom>
          <a:noFill/>
        </p:spPr>
        <p:txBody>
          <a:bodyPr wrap="square" rtlCol="0">
            <a:spAutoFit/>
          </a:bodyPr>
          <a:p>
            <a:r>
              <a:rPr lang="en-GB" dirty="0">
                <a:sym typeface="+mn-ea"/>
              </a:rPr>
              <a:t>Graph  </a:t>
            </a:r>
            <a:endParaRPr lang="en-US"/>
          </a:p>
        </p:txBody>
      </p:sp>
      <p:sp>
        <p:nvSpPr>
          <p:cNvPr id="24" name="Text Box 23"/>
          <p:cNvSpPr txBox="1"/>
          <p:nvPr/>
        </p:nvSpPr>
        <p:spPr>
          <a:xfrm>
            <a:off x="10063480" y="4155440"/>
            <a:ext cx="985520" cy="368300"/>
          </a:xfrm>
          <a:prstGeom prst="rect">
            <a:avLst/>
          </a:prstGeom>
          <a:noFill/>
        </p:spPr>
        <p:txBody>
          <a:bodyPr wrap="square" rtlCol="0">
            <a:spAutoFit/>
          </a:bodyPr>
          <a:p>
            <a:r>
              <a:rPr lang="en-GB" dirty="0">
                <a:sym typeface="+mn-ea"/>
              </a:rPr>
              <a:t>Tree</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1"/>
            <a:ext cx="12192000" cy="1694329"/>
          </a:xfrm>
        </p:spPr>
      </p:pic>
      <p:cxnSp>
        <p:nvCxnSpPr>
          <p:cNvPr id="7" name="Straight Arrow Connector 6"/>
          <p:cNvCxnSpPr>
            <a:stCxn id="5" idx="2"/>
          </p:cNvCxnSpPr>
          <p:nvPr/>
        </p:nvCxnSpPr>
        <p:spPr>
          <a:xfrm>
            <a:off x="6096000" y="1694328"/>
            <a:ext cx="0" cy="6320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9" name="Picture 8"/>
          <p:cNvPicPr>
            <a:picLocks noChangeAspect="1"/>
          </p:cNvPicPr>
          <p:nvPr/>
        </p:nvPicPr>
        <p:blipFill>
          <a:blip r:embed="rId2"/>
          <a:stretch>
            <a:fillRect/>
          </a:stretch>
        </p:blipFill>
        <p:spPr>
          <a:xfrm>
            <a:off x="0" y="2371725"/>
            <a:ext cx="12191998" cy="1527922"/>
          </a:xfrm>
          <a:prstGeom prst="rect">
            <a:avLst/>
          </a:prstGeom>
        </p:spPr>
      </p:pic>
      <p:cxnSp>
        <p:nvCxnSpPr>
          <p:cNvPr id="11" name="Straight Arrow Connector 10"/>
          <p:cNvCxnSpPr>
            <a:stCxn id="9" idx="2"/>
          </p:cNvCxnSpPr>
          <p:nvPr/>
        </p:nvCxnSpPr>
        <p:spPr>
          <a:xfrm>
            <a:off x="6095999" y="3899647"/>
            <a:ext cx="1" cy="7530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3" name="Picture 12"/>
          <p:cNvPicPr>
            <a:picLocks noChangeAspect="1"/>
          </p:cNvPicPr>
          <p:nvPr/>
        </p:nvPicPr>
        <p:blipFill>
          <a:blip r:embed="rId3"/>
          <a:stretch>
            <a:fillRect/>
          </a:stretch>
        </p:blipFill>
        <p:spPr>
          <a:xfrm>
            <a:off x="0" y="4715996"/>
            <a:ext cx="12191997" cy="214200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0"/>
            <a:ext cx="7729728" cy="1117973"/>
          </a:xfrm>
        </p:spPr>
        <p:txBody>
          <a:bodyPr>
            <a:normAutofit fontScale="90000"/>
          </a:bodyPr>
          <a:lstStyle/>
          <a:p>
            <a:r>
              <a:rPr lang="en-GB" dirty="0">
                <a:latin typeface="Cascadia Code" panose="020B0609020000020004" pitchFamily="49" charset="0"/>
                <a:ea typeface="Cascadia Code" panose="020B0609020000020004" pitchFamily="49" charset="0"/>
                <a:cs typeface="Cascadia Code" panose="020B0609020000020004" pitchFamily="49" charset="0"/>
              </a:rPr>
              <a:t>TRAVERSAL IN A SINGLY LINKED LIST</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 name="Content Placeholder 2"/>
          <p:cNvSpPr>
            <a:spLocks noGrp="1"/>
          </p:cNvSpPr>
          <p:nvPr>
            <p:ph idx="1"/>
          </p:nvPr>
        </p:nvSpPr>
        <p:spPr>
          <a:xfrm>
            <a:off x="134471" y="1506071"/>
            <a:ext cx="10703858" cy="4760257"/>
          </a:xfrm>
        </p:spPr>
        <p:txBody>
          <a:bodyPr>
            <a:normAutofit lnSpcReduction="10000"/>
          </a:bodyPr>
          <a:lstStyle/>
          <a:p>
            <a:pPr marL="0" indent="0">
              <a:buNone/>
            </a:pPr>
            <a:r>
              <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void </a:t>
            </a:r>
            <a:r>
              <a:rPr lang="en-US" dirty="0">
                <a:latin typeface="Cascadia Code" panose="020B0609020000020004" pitchFamily="49" charset="0"/>
                <a:ea typeface="Cascadia Code" panose="020B0609020000020004" pitchFamily="49" charset="0"/>
                <a:cs typeface="Cascadia Code" panose="020B0609020000020004" pitchFamily="49" charset="0"/>
              </a:rPr>
              <a:t>display(</a:t>
            </a:r>
            <a:r>
              <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struct</a:t>
            </a:r>
            <a:r>
              <a:rPr lang="en-US" dirty="0">
                <a:latin typeface="Cascadia Code" panose="020B0609020000020004" pitchFamily="49" charset="0"/>
                <a:ea typeface="Cascadia Code" panose="020B0609020000020004" pitchFamily="49" charset="0"/>
                <a:cs typeface="Cascadia Code" panose="020B0609020000020004" pitchFamily="49" charset="0"/>
              </a:rPr>
              <a:t> Node* node)</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dirty="0">
                <a:latin typeface="Cascadia Code" panose="020B0609020000020004" pitchFamily="49" charset="0"/>
                <a:ea typeface="Cascadia Code" panose="020B0609020000020004" pitchFamily="49" charset="0"/>
                <a:cs typeface="Cascadia Code" panose="020B0609020000020004" pitchFamily="49" charset="0"/>
              </a:rPr>
              <a:t>{</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dirty="0">
                <a:latin typeface="Cascadia Code" panose="020B0609020000020004" pitchFamily="49" charset="0"/>
                <a:ea typeface="Cascadia Code" panose="020B0609020000020004" pitchFamily="49" charset="0"/>
                <a:cs typeface="Cascadia Code" panose="020B0609020000020004" pitchFamily="49" charset="0"/>
              </a:rPr>
              <a:t>    </a:t>
            </a:r>
            <a:r>
              <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printf</a:t>
            </a:r>
            <a:r>
              <a:rPr lang="en-US" dirty="0">
                <a:latin typeface="Cascadia Code" panose="020B0609020000020004" pitchFamily="49" charset="0"/>
                <a:ea typeface="Cascadia Code" panose="020B0609020000020004" pitchFamily="49" charset="0"/>
                <a:cs typeface="Cascadia Code" panose="020B0609020000020004" pitchFamily="49" charset="0"/>
              </a:rPr>
              <a:t>("Linked List: ");</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dirty="0">
                <a:latin typeface="Cascadia Code" panose="020B0609020000020004" pitchFamily="49" charset="0"/>
                <a:ea typeface="Cascadia Code" panose="020B0609020000020004" pitchFamily="49" charset="0"/>
                <a:cs typeface="Cascadia Code" panose="020B0609020000020004" pitchFamily="49" charset="0"/>
              </a:rPr>
              <a:t>    </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dirty="0">
                <a:latin typeface="Cascadia Code" panose="020B0609020000020004" pitchFamily="49" charset="0"/>
                <a:ea typeface="Cascadia Code" panose="020B0609020000020004" pitchFamily="49" charset="0"/>
                <a:cs typeface="Cascadia Code" panose="020B0609020000020004" pitchFamily="49" charset="0"/>
              </a:rPr>
              <a:t>//as linked list will end when Node is Null</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dirty="0">
                <a:latin typeface="Cascadia Code" panose="020B0609020000020004" pitchFamily="49" charset="0"/>
                <a:ea typeface="Cascadia Code" panose="020B0609020000020004" pitchFamily="49" charset="0"/>
                <a:cs typeface="Cascadia Code" panose="020B0609020000020004" pitchFamily="49" charset="0"/>
              </a:rPr>
              <a:t>    </a:t>
            </a:r>
            <a:r>
              <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while</a:t>
            </a:r>
            <a:r>
              <a:rPr lang="en-US" dirty="0">
                <a:latin typeface="Cascadia Code" panose="020B0609020000020004" pitchFamily="49" charset="0"/>
                <a:ea typeface="Cascadia Code" panose="020B0609020000020004" pitchFamily="49" charset="0"/>
                <a:cs typeface="Cascadia Code" panose="020B0609020000020004" pitchFamily="49" charset="0"/>
              </a:rPr>
              <a:t>(node!=NULL){</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dirty="0">
                <a:latin typeface="Cascadia Code" panose="020B0609020000020004" pitchFamily="49" charset="0"/>
                <a:ea typeface="Cascadia Code" panose="020B0609020000020004" pitchFamily="49" charset="0"/>
                <a:cs typeface="Cascadia Code" panose="020B0609020000020004" pitchFamily="49" charset="0"/>
              </a:rPr>
              <a:t>        printf("%d ",node-&gt;data);</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dirty="0">
                <a:latin typeface="Cascadia Code" panose="020B0609020000020004" pitchFamily="49" charset="0"/>
                <a:ea typeface="Cascadia Code" panose="020B0609020000020004" pitchFamily="49" charset="0"/>
                <a:cs typeface="Cascadia Code" panose="020B0609020000020004" pitchFamily="49" charset="0"/>
              </a:rPr>
              <a:t>        node = node-&gt;</a:t>
            </a:r>
            <a:r>
              <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next</a:t>
            </a:r>
            <a:r>
              <a:rPr lang="en-US" dirty="0">
                <a:latin typeface="Cascadia Code" panose="020B0609020000020004" pitchFamily="49" charset="0"/>
                <a:ea typeface="Cascadia Code" panose="020B0609020000020004" pitchFamily="49" charset="0"/>
                <a:cs typeface="Cascadia Code" panose="020B0609020000020004" pitchFamily="49" charset="0"/>
              </a:rPr>
              <a:t>;</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dirty="0">
                <a:latin typeface="Cascadia Code" panose="020B0609020000020004" pitchFamily="49" charset="0"/>
                <a:ea typeface="Cascadia Code" panose="020B0609020000020004" pitchFamily="49" charset="0"/>
                <a:cs typeface="Cascadia Code" panose="020B0609020000020004" pitchFamily="49" charset="0"/>
              </a:rPr>
              <a:t>    }</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dirty="0">
                <a:latin typeface="Cascadia Code" panose="020B0609020000020004" pitchFamily="49" charset="0"/>
                <a:ea typeface="Cascadia Code" panose="020B0609020000020004" pitchFamily="49" charset="0"/>
                <a:cs typeface="Cascadia Code" panose="020B0609020000020004" pitchFamily="49" charset="0"/>
              </a:rPr>
              <a:t>    </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dirty="0">
                <a:latin typeface="Cascadia Code" panose="020B0609020000020004" pitchFamily="49" charset="0"/>
                <a:ea typeface="Cascadia Code" panose="020B0609020000020004" pitchFamily="49" charset="0"/>
                <a:cs typeface="Cascadia Code" panose="020B0609020000020004" pitchFamily="49" charset="0"/>
              </a:rPr>
              <a:t>    </a:t>
            </a:r>
            <a:r>
              <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printf</a:t>
            </a:r>
            <a:r>
              <a:rPr lang="en-US" dirty="0">
                <a:latin typeface="Cascadia Code" panose="020B0609020000020004" pitchFamily="49" charset="0"/>
                <a:ea typeface="Cascadia Code" panose="020B0609020000020004" pitchFamily="49" charset="0"/>
                <a:cs typeface="Cascadia Code" panose="020B0609020000020004" pitchFamily="49" charset="0"/>
              </a:rPr>
              <a:t>("\n");</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dirty="0">
                <a:latin typeface="Cascadia Code" panose="020B0609020000020004" pitchFamily="49" charset="0"/>
                <a:ea typeface="Cascadia Code" panose="020B0609020000020004" pitchFamily="49" charset="0"/>
                <a:cs typeface="Cascadia Code" panose="020B0609020000020004" pitchFamily="49" charset="0"/>
              </a:rPr>
              <a:t>}</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4" name="Picture 3"/>
          <p:cNvPicPr>
            <a:picLocks noChangeAspect="1"/>
          </p:cNvPicPr>
          <p:nvPr/>
        </p:nvPicPr>
        <p:blipFill>
          <a:blip r:embed="rId1"/>
          <a:stretch>
            <a:fillRect/>
          </a:stretch>
        </p:blipFill>
        <p:spPr>
          <a:xfrm>
            <a:off x="6212540" y="1344707"/>
            <a:ext cx="5979459" cy="5513294"/>
          </a:xfrm>
          <a:prstGeom prst="rect">
            <a:avLst/>
          </a:prstGeom>
        </p:spPr>
      </p:pic>
      <p:sp>
        <p:nvSpPr>
          <p:cNvPr id="5" name="Rectangle 4"/>
          <p:cNvSpPr/>
          <p:nvPr/>
        </p:nvSpPr>
        <p:spPr>
          <a:xfrm>
            <a:off x="134470" y="1506071"/>
            <a:ext cx="5961529" cy="47602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224" y="1553135"/>
            <a:ext cx="8740588" cy="3751729"/>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GB" sz="3200" dirty="0">
                <a:latin typeface="Cascadia Code" panose="020B0609020000020004" pitchFamily="49" charset="0"/>
                <a:ea typeface="Cascadia Code" panose="020B0609020000020004" pitchFamily="49" charset="0"/>
                <a:cs typeface="Cascadia Code" panose="020B0609020000020004" pitchFamily="49" charset="0"/>
              </a:rPr>
              <a:t>Traverse and </a:t>
            </a:r>
            <a:r>
              <a:rPr lang="en-GB" sz="3200" b="1" dirty="0">
                <a:latin typeface="Cascadia Code" panose="020B0609020000020004" pitchFamily="49" charset="0"/>
                <a:ea typeface="Cascadia Code" panose="020B0609020000020004" pitchFamily="49" charset="0"/>
                <a:cs typeface="Cascadia Code" panose="020B0609020000020004" pitchFamily="49" charset="0"/>
              </a:rPr>
              <a:t>search </a:t>
            </a:r>
            <a:r>
              <a:rPr lang="en-GB" sz="3200" dirty="0">
                <a:latin typeface="Cascadia Code" panose="020B0609020000020004" pitchFamily="49" charset="0"/>
                <a:ea typeface="Cascadia Code" panose="020B0609020000020004" pitchFamily="49" charset="0"/>
                <a:cs typeface="Cascadia Code" panose="020B0609020000020004" pitchFamily="49" charset="0"/>
              </a:rPr>
              <a:t>an item in linked list</a:t>
            </a:r>
            <a:endParaRPr lang="en-US" sz="3200" dirty="0">
              <a:latin typeface="Cascadia Code" panose="020B0609020000020004" pitchFamily="49" charset="0"/>
              <a:ea typeface="Cascadia Code" panose="020B0609020000020004" pitchFamily="49" charset="0"/>
              <a:cs typeface="Cascadia Code" panose="020B06090200000200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0"/>
            <a:ext cx="12192000" cy="6858000"/>
          </a:xfrm>
        </p:spPr>
      </p:pic>
      <p:sp>
        <p:nvSpPr>
          <p:cNvPr id="2" name="Text Box 1"/>
          <p:cNvSpPr txBox="1"/>
          <p:nvPr/>
        </p:nvSpPr>
        <p:spPr>
          <a:xfrm>
            <a:off x="7416165" y="2216150"/>
            <a:ext cx="4667250" cy="1076325"/>
          </a:xfrm>
          <a:prstGeom prst="rect">
            <a:avLst/>
          </a:prstGeom>
          <a:noFill/>
        </p:spPr>
        <p:txBody>
          <a:bodyPr wrap="square" rtlCol="0">
            <a:spAutoFit/>
          </a:bodyPr>
          <a:p>
            <a:r>
              <a:rPr lang="en-US" sz="3200">
                <a:solidFill>
                  <a:schemeClr val="bg1"/>
                </a:solidFill>
              </a:rPr>
              <a:t>A struct type pointer function!!!!!! </a:t>
            </a:r>
            <a:endParaRPr lang="en-US" sz="3200">
              <a:solidFill>
                <a:schemeClr val="bg1"/>
              </a:solidFill>
            </a:endParaRPr>
          </a:p>
        </p:txBody>
      </p:sp>
      <p:cxnSp>
        <p:nvCxnSpPr>
          <p:cNvPr id="3" name="Curved Connector 2"/>
          <p:cNvCxnSpPr>
            <a:stCxn id="2" idx="2"/>
          </p:cNvCxnSpPr>
          <p:nvPr/>
        </p:nvCxnSpPr>
        <p:spPr>
          <a:xfrm rot="5400000">
            <a:off x="6153785" y="2759075"/>
            <a:ext cx="3062605" cy="4129405"/>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 name="Curved Connector 3"/>
          <p:cNvCxnSpPr/>
          <p:nvPr/>
        </p:nvCxnSpPr>
        <p:spPr>
          <a:xfrm rot="10800000">
            <a:off x="5173980" y="824865"/>
            <a:ext cx="4225290" cy="1401445"/>
          </a:xfrm>
          <a:prstGeom prst="curvedConnector3">
            <a:avLst>
              <a:gd name="adj1" fmla="val 49985"/>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0"/>
            <a:ext cx="12191999" cy="6857999"/>
          </a:xfrm>
        </p:spPr>
      </p:pic>
      <p:sp>
        <p:nvSpPr>
          <p:cNvPr id="2" name="Text Box 1"/>
          <p:cNvSpPr txBox="1"/>
          <p:nvPr/>
        </p:nvSpPr>
        <p:spPr>
          <a:xfrm>
            <a:off x="7416165" y="2216150"/>
            <a:ext cx="4667250" cy="1076325"/>
          </a:xfrm>
          <a:prstGeom prst="rect">
            <a:avLst/>
          </a:prstGeom>
          <a:noFill/>
        </p:spPr>
        <p:txBody>
          <a:bodyPr wrap="square" rtlCol="0">
            <a:spAutoFit/>
          </a:bodyPr>
          <a:p>
            <a:r>
              <a:rPr lang="en-US" sz="3200">
                <a:solidFill>
                  <a:schemeClr val="bg1"/>
                </a:solidFill>
              </a:rPr>
              <a:t>A struct type pointer function!!!!!! </a:t>
            </a:r>
            <a:endParaRPr lang="en-US" sz="3200">
              <a:solidFill>
                <a:schemeClr val="bg1"/>
              </a:solidFill>
            </a:endParaRPr>
          </a:p>
        </p:txBody>
      </p:sp>
      <p:cxnSp>
        <p:nvCxnSpPr>
          <p:cNvPr id="3" name="Curved Connector 2"/>
          <p:cNvCxnSpPr>
            <a:stCxn id="2" idx="2"/>
          </p:cNvCxnSpPr>
          <p:nvPr/>
        </p:nvCxnSpPr>
        <p:spPr>
          <a:xfrm rot="5400000">
            <a:off x="6153785" y="2759075"/>
            <a:ext cx="3062605" cy="4129405"/>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 name="Curved Connector 3"/>
          <p:cNvCxnSpPr/>
          <p:nvPr/>
        </p:nvCxnSpPr>
        <p:spPr>
          <a:xfrm rot="10800000">
            <a:off x="5173980" y="824865"/>
            <a:ext cx="4225290" cy="1401445"/>
          </a:xfrm>
          <a:prstGeom prst="curvedConnector3">
            <a:avLst>
              <a:gd name="adj1" fmla="val 49985"/>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0"/>
            <a:ext cx="12192000" cy="6858000"/>
          </a:xfrm>
        </p:spPr>
      </p:pic>
      <p:sp>
        <p:nvSpPr>
          <p:cNvPr id="2" name="Text Box 1"/>
          <p:cNvSpPr txBox="1"/>
          <p:nvPr/>
        </p:nvSpPr>
        <p:spPr>
          <a:xfrm>
            <a:off x="7416165" y="2216150"/>
            <a:ext cx="4667250" cy="1076325"/>
          </a:xfrm>
          <a:prstGeom prst="rect">
            <a:avLst/>
          </a:prstGeom>
          <a:noFill/>
        </p:spPr>
        <p:txBody>
          <a:bodyPr wrap="square" rtlCol="0">
            <a:spAutoFit/>
          </a:bodyPr>
          <a:p>
            <a:r>
              <a:rPr lang="en-US" sz="3200">
                <a:solidFill>
                  <a:schemeClr val="bg1"/>
                </a:solidFill>
              </a:rPr>
              <a:t>A struct type pointer function!!!!!! </a:t>
            </a:r>
            <a:endParaRPr lang="en-US" sz="3200">
              <a:solidFill>
                <a:schemeClr val="bg1"/>
              </a:solidFill>
            </a:endParaRPr>
          </a:p>
        </p:txBody>
      </p:sp>
      <p:cxnSp>
        <p:nvCxnSpPr>
          <p:cNvPr id="4" name="Curved Connector 3"/>
          <p:cNvCxnSpPr/>
          <p:nvPr/>
        </p:nvCxnSpPr>
        <p:spPr>
          <a:xfrm rot="10800000">
            <a:off x="5421630" y="501650"/>
            <a:ext cx="3977640" cy="1724660"/>
          </a:xfrm>
          <a:prstGeom prst="curvedConnector3">
            <a:avLst>
              <a:gd name="adj1" fmla="val 49984"/>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1" y="0"/>
            <a:ext cx="12192000" cy="6858000"/>
          </a:xfrm>
        </p:spPr>
      </p:pic>
      <p:sp>
        <p:nvSpPr>
          <p:cNvPr id="6" name="Text Box 5"/>
          <p:cNvSpPr txBox="1"/>
          <p:nvPr/>
        </p:nvSpPr>
        <p:spPr>
          <a:xfrm>
            <a:off x="3449955" y="4630420"/>
            <a:ext cx="5701665" cy="1568450"/>
          </a:xfrm>
          <a:prstGeom prst="rect">
            <a:avLst/>
          </a:prstGeom>
          <a:noFill/>
        </p:spPr>
        <p:txBody>
          <a:bodyPr wrap="square" rtlCol="0">
            <a:spAutoFit/>
          </a:bodyPr>
          <a:p>
            <a:r>
              <a:rPr lang="en-US" sz="3200">
                <a:solidFill>
                  <a:schemeClr val="bg1"/>
                </a:solidFill>
              </a:rPr>
              <a:t>A struct type pointer as a praneter of a function!!!!!! </a:t>
            </a:r>
            <a:endParaRPr lang="en-US" sz="3200">
              <a:solidFill>
                <a:schemeClr val="bg1"/>
              </a:solidFill>
            </a:endParaRPr>
          </a:p>
        </p:txBody>
      </p:sp>
      <p:cxnSp>
        <p:nvCxnSpPr>
          <p:cNvPr id="8" name="Curved Connector 7"/>
          <p:cNvCxnSpPr>
            <a:stCxn id="6" idx="0"/>
          </p:cNvCxnSpPr>
          <p:nvPr/>
        </p:nvCxnSpPr>
        <p:spPr>
          <a:xfrm rot="16200000" flipV="1">
            <a:off x="4462780" y="2792095"/>
            <a:ext cx="1153160" cy="2522855"/>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GB" sz="4800" b="1" dirty="0">
                <a:latin typeface="Cascadia Code" panose="020B0609020000020004" pitchFamily="49" charset="0"/>
                <a:ea typeface="Cascadia Code" panose="020B0609020000020004" pitchFamily="49" charset="0"/>
                <a:cs typeface="Cascadia Code" panose="020B0609020000020004" pitchFamily="49" charset="0"/>
              </a:rPr>
              <a:t>REVERSE </a:t>
            </a:r>
            <a:r>
              <a:rPr lang="en-GB" sz="4800" dirty="0">
                <a:latin typeface="Cascadia Code" panose="020B0609020000020004" pitchFamily="49" charset="0"/>
                <a:ea typeface="Cascadia Code" panose="020B0609020000020004" pitchFamily="49" charset="0"/>
                <a:cs typeface="Cascadia Code" panose="020B0609020000020004" pitchFamily="49" charset="0"/>
              </a:rPr>
              <a:t>A SINGLY LINKED LIST </a:t>
            </a:r>
            <a:endParaRPr lang="en-US" sz="4800" dirty="0">
              <a:latin typeface="Cascadia Code" panose="020B0609020000020004" pitchFamily="49" charset="0"/>
              <a:ea typeface="Cascadia Code" panose="020B0609020000020004" pitchFamily="49" charset="0"/>
              <a:cs typeface="Cascadia Code" panose="020B06090200000200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283440" cy="6858000"/>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GB" sz="3600" dirty="0"/>
              <a:t>               </a:t>
            </a:r>
            <a:endParaRPr lang="en-GB" sz="3600" dirty="0"/>
          </a:p>
          <a:p>
            <a:pPr marL="0" indent="0">
              <a:buNone/>
            </a:pPr>
            <a:r>
              <a:rPr lang="en-GB" sz="3600" dirty="0"/>
              <a:t> 5            10             15              NULL            </a:t>
            </a:r>
            <a:endParaRPr lang="en-GB" sz="3600" dirty="0"/>
          </a:p>
          <a:p>
            <a:pPr marL="0" indent="0">
              <a:buNone/>
            </a:pPr>
            <a:endParaRPr lang="en-GB" sz="3600" dirty="0"/>
          </a:p>
          <a:p>
            <a:pPr marL="0" indent="0">
              <a:buNone/>
            </a:pPr>
            <a:r>
              <a:rPr lang="en-GB" sz="3600" dirty="0"/>
              <a:t>15           10            5             NULL</a:t>
            </a:r>
            <a:endParaRPr lang="en-GB" sz="3600" dirty="0"/>
          </a:p>
        </p:txBody>
      </p:sp>
      <p:sp>
        <p:nvSpPr>
          <p:cNvPr id="5" name="Arrow: Right 4"/>
          <p:cNvSpPr/>
          <p:nvPr/>
        </p:nvSpPr>
        <p:spPr>
          <a:xfrm>
            <a:off x="640080" y="783771"/>
            <a:ext cx="1175656" cy="484632"/>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Arrow: Right 5"/>
          <p:cNvSpPr/>
          <p:nvPr/>
        </p:nvSpPr>
        <p:spPr>
          <a:xfrm>
            <a:off x="2926080" y="783771"/>
            <a:ext cx="978408" cy="484632"/>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7" name="Arrow: Right 6"/>
          <p:cNvSpPr/>
          <p:nvPr/>
        </p:nvSpPr>
        <p:spPr>
          <a:xfrm>
            <a:off x="5014832" y="783771"/>
            <a:ext cx="1081168" cy="484632"/>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8" name="Arrow: Right 7"/>
          <p:cNvSpPr/>
          <p:nvPr/>
        </p:nvSpPr>
        <p:spPr>
          <a:xfrm>
            <a:off x="785076" y="2052174"/>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Arrow: Right 8"/>
          <p:cNvSpPr/>
          <p:nvPr/>
        </p:nvSpPr>
        <p:spPr>
          <a:xfrm>
            <a:off x="2717074" y="2052174"/>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rrow: Right 9"/>
          <p:cNvSpPr/>
          <p:nvPr/>
        </p:nvSpPr>
        <p:spPr>
          <a:xfrm>
            <a:off x="4525628" y="2052174"/>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0"/>
            <a:ext cx="12192000" cy="68580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0"/>
            <a:ext cx="7729728" cy="1117973"/>
          </a:xfrm>
        </p:spPr>
        <p:txBody>
          <a:bodyPr/>
          <a:lstStyle/>
          <a:p>
            <a:r>
              <a:rPr lang="en-GB" b="1" dirty="0"/>
              <a:t>Linked  list</a:t>
            </a:r>
            <a:endParaRPr lang="en-US" b="1" dirty="0"/>
          </a:p>
        </p:txBody>
      </p:sp>
      <p:sp>
        <p:nvSpPr>
          <p:cNvPr id="3" name="Content Placeholder 2"/>
          <p:cNvSpPr>
            <a:spLocks noGrp="1"/>
          </p:cNvSpPr>
          <p:nvPr>
            <p:ph idx="1"/>
          </p:nvPr>
        </p:nvSpPr>
        <p:spPr>
          <a:xfrm>
            <a:off x="1" y="1117973"/>
            <a:ext cx="12191999" cy="5740027"/>
          </a:xfrm>
        </p:spPr>
        <p:txBody>
          <a:bodyPr/>
          <a:lstStyle/>
          <a:p>
            <a:pPr marL="0" indent="0" algn="just">
              <a:buNone/>
            </a:pPr>
            <a:r>
              <a:rPr lang="en-US" sz="2400" dirty="0">
                <a:latin typeface="Cascadia Code" panose="020B0609020000020004" pitchFamily="49" charset="0"/>
                <a:ea typeface="Cascadia Code" panose="020B0609020000020004" pitchFamily="49" charset="0"/>
                <a:cs typeface="Cascadia Code" panose="020B0609020000020004" pitchFamily="49" charset="0"/>
              </a:rPr>
              <a:t>A linked list is a sequence of data structures, which are connected together via links</a:t>
            </a:r>
            <a:r>
              <a:rPr lang="en-US" dirty="0">
                <a:latin typeface="Cascadia Code" panose="020B0609020000020004" pitchFamily="49" charset="0"/>
                <a:ea typeface="Cascadia Code" panose="020B0609020000020004" pitchFamily="49" charset="0"/>
                <a:cs typeface="Cascadia Code" panose="020B0609020000020004" pitchFamily="49" charset="0"/>
              </a:rPr>
              <a:t>. </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pPr marL="0" indent="0" algn="just">
              <a:buNone/>
            </a:pPr>
            <a:r>
              <a:rPr lang="en-US" sz="2400" dirty="0">
                <a:latin typeface="Cascadia Code" panose="020B0609020000020004" pitchFamily="49" charset="0"/>
                <a:ea typeface="Cascadia Code" panose="020B0609020000020004" pitchFamily="49" charset="0"/>
                <a:cs typeface="Cascadia Code" panose="020B0609020000020004" pitchFamily="49" charset="0"/>
              </a:rPr>
              <a:t>It is a linear data structure, in which the elements are not stored at </a:t>
            </a:r>
            <a:r>
              <a:rPr lang="en-US" sz="2400" b="1" dirty="0">
                <a:latin typeface="Cascadia Code" panose="020B0609020000020004" pitchFamily="49" charset="0"/>
                <a:ea typeface="Cascadia Code" panose="020B0609020000020004" pitchFamily="49" charset="0"/>
                <a:cs typeface="Cascadia Code" panose="020B0609020000020004" pitchFamily="49" charset="0"/>
              </a:rPr>
              <a:t>contiguous </a:t>
            </a:r>
            <a:r>
              <a:rPr lang="en-US" sz="2400" dirty="0">
                <a:latin typeface="Cascadia Code" panose="020B0609020000020004" pitchFamily="49" charset="0"/>
                <a:ea typeface="Cascadia Code" panose="020B0609020000020004" pitchFamily="49" charset="0"/>
                <a:cs typeface="Cascadia Code" panose="020B0609020000020004" pitchFamily="49" charset="0"/>
              </a:rPr>
              <a:t>memory locations. The elements in a linked list are linked using pointers.</a:t>
            </a:r>
            <a:endParaRPr lang="en-US" sz="2400" dirty="0">
              <a:latin typeface="Cascadia Code" panose="020B0609020000020004" pitchFamily="49" charset="0"/>
              <a:ea typeface="Cascadia Code" panose="020B0609020000020004" pitchFamily="49" charset="0"/>
              <a:cs typeface="Cascadia Code" panose="020B0609020000020004" pitchFamily="49" charset="0"/>
            </a:endParaRPr>
          </a:p>
          <a:p>
            <a:pPr marL="0" indent="0" algn="just">
              <a:buNone/>
            </a:pPr>
            <a:r>
              <a:rPr lang="en-US" sz="2000" dirty="0">
                <a:latin typeface="Cascadia Code" panose="020B0609020000020004" pitchFamily="49" charset="0"/>
                <a:ea typeface="Cascadia Code" panose="020B0609020000020004" pitchFamily="49" charset="0"/>
                <a:cs typeface="Cascadia Code" panose="020B0609020000020004" pitchFamily="49" charset="0"/>
              </a:rPr>
              <a:t>Linked list is the second most-used data structure after array. </a:t>
            </a:r>
            <a:endParaRPr lang="en-US" sz="2000"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endParaRPr lang="en-US" sz="2000" dirty="0"/>
          </a:p>
          <a:p>
            <a:pPr marL="0" indent="0">
              <a:buNone/>
            </a:pPr>
            <a:endParaRPr lang="en-US" sz="2000" dirty="0"/>
          </a:p>
        </p:txBody>
      </p:sp>
      <p:pic>
        <p:nvPicPr>
          <p:cNvPr id="5" name="Picture 4"/>
          <p:cNvPicPr>
            <a:picLocks noChangeAspect="1"/>
          </p:cNvPicPr>
          <p:nvPr/>
        </p:nvPicPr>
        <p:blipFill>
          <a:blip r:embed="rId1"/>
          <a:stretch>
            <a:fillRect/>
          </a:stretch>
        </p:blipFill>
        <p:spPr>
          <a:xfrm>
            <a:off x="0" y="3818964"/>
            <a:ext cx="12192000" cy="303903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0"/>
            <a:ext cx="12191999" cy="6858000"/>
          </a:xfrm>
        </p:spPr>
      </p:pic>
      <p:sp>
        <p:nvSpPr>
          <p:cNvPr id="6" name="Rectangle 5"/>
          <p:cNvSpPr/>
          <p:nvPr/>
        </p:nvSpPr>
        <p:spPr>
          <a:xfrm>
            <a:off x="2129246" y="1397727"/>
            <a:ext cx="4624251" cy="28346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4470"/>
            <a:ext cx="12124764" cy="7126940"/>
          </a:xfrm>
        </p:spPr>
        <p:txBody>
          <a:bodyPr>
            <a:normAutofit/>
          </a:bodyPr>
          <a:lstStyle/>
          <a:p>
            <a:pPr marL="0" indent="0">
              <a:buNone/>
            </a:pPr>
            <a:endParaRPr lang="en-GB" sz="1600" dirty="0">
              <a:solidFill>
                <a:srgbClr val="FF0000"/>
              </a:solidFill>
              <a:latin typeface="Arial Black" panose="020B0A04020102020204" pitchFamily="34" charset="0"/>
            </a:endParaRPr>
          </a:p>
          <a:p>
            <a:pPr marL="0" indent="0">
              <a:buNone/>
            </a:pPr>
            <a:endParaRPr lang="en-GB" sz="1600" dirty="0">
              <a:solidFill>
                <a:srgbClr val="FF0000"/>
              </a:solidFill>
              <a:latin typeface="Arial Black" panose="020B0A04020102020204" pitchFamily="34" charset="0"/>
            </a:endParaRPr>
          </a:p>
          <a:p>
            <a:pPr marL="0" indent="0">
              <a:buNone/>
            </a:pPr>
            <a:r>
              <a:rPr lang="en-GB" sz="14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while (current !=NULL){</a:t>
            </a:r>
            <a:endParaRPr lang="en-GB" sz="14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lgn="justLow">
              <a:buNone/>
            </a:pPr>
            <a:r>
              <a:rPr lang="en-GB" sz="14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next= current-&gt;next;</a:t>
            </a:r>
            <a:endParaRPr lang="en-GB" sz="14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lgn="justLow">
              <a:buNone/>
            </a:pPr>
            <a:r>
              <a:rPr lang="en-GB" sz="14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current-&gt;next=prev;</a:t>
            </a:r>
            <a:endParaRPr lang="en-GB" sz="14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lgn="justLow">
              <a:buNone/>
            </a:pPr>
            <a:r>
              <a:rPr lang="en-GB" sz="14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prev=current;</a:t>
            </a:r>
            <a:endParaRPr lang="en-GB" sz="14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lgn="justLow">
              <a:buNone/>
            </a:pPr>
            <a:r>
              <a:rPr lang="en-GB" sz="14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current=next;</a:t>
            </a:r>
            <a:endParaRPr lang="en-GB" sz="14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GB" sz="14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endParaRPr lang="en-GB" sz="14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endParaRPr lang="en-GB" sz="14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GB" sz="14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head=prev;</a:t>
            </a:r>
            <a:endParaRPr lang="en-GB" sz="1400" b="1" dirty="0">
              <a:solidFill>
                <a:srgbClr val="008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endParaRPr lang="en-US" sz="2000" dirty="0">
              <a:latin typeface="Arial Black" panose="020B0A04020102020204" pitchFamily="34" charset="0"/>
            </a:endParaRPr>
          </a:p>
        </p:txBody>
      </p:sp>
      <p:graphicFrame>
        <p:nvGraphicFramePr>
          <p:cNvPr id="4" name="Table 4"/>
          <p:cNvGraphicFramePr>
            <a:graphicFrameLocks noGrp="1"/>
          </p:cNvGraphicFramePr>
          <p:nvPr/>
        </p:nvGraphicFramePr>
        <p:xfrm>
          <a:off x="3106272" y="-1"/>
          <a:ext cx="9085728" cy="7223760"/>
        </p:xfrm>
        <a:graphic>
          <a:graphicData uri="http://schemas.openxmlformats.org/drawingml/2006/table">
            <a:tbl>
              <a:tblPr firstRow="1" bandRow="1">
                <a:tableStyleId>{21E4AEA4-8DFA-4A89-87EB-49C32662AFE0}</a:tableStyleId>
              </a:tblPr>
              <a:tblGrid>
                <a:gridCol w="9085728"/>
              </a:tblGrid>
              <a:tr h="6696636">
                <a:tc>
                  <a:txBody>
                    <a:bodyPr/>
                    <a:lstStyle/>
                    <a:p>
                      <a:r>
                        <a:rPr lang="en-GB" dirty="0">
                          <a:solidFill>
                            <a:schemeClr val="tx1"/>
                          </a:solidFill>
                        </a:rPr>
                        <a:t>prev      H   C</a:t>
                      </a:r>
                      <a:endParaRPr lang="en-GB" dirty="0">
                        <a:solidFill>
                          <a:schemeClr val="tx1"/>
                        </a:solidFill>
                      </a:endParaRPr>
                    </a:p>
                    <a:p>
                      <a:r>
                        <a:rPr lang="en-GB" dirty="0">
                          <a:solidFill>
                            <a:schemeClr val="tx1"/>
                          </a:solidFill>
                        </a:rPr>
                        <a:t>                      </a:t>
                      </a:r>
                      <a:endParaRPr lang="en-GB" dirty="0">
                        <a:solidFill>
                          <a:schemeClr val="tx1"/>
                        </a:solidFill>
                      </a:endParaRPr>
                    </a:p>
                    <a:p>
                      <a:r>
                        <a:rPr lang="en-GB" dirty="0">
                          <a:solidFill>
                            <a:schemeClr val="tx1"/>
                          </a:solidFill>
                        </a:rPr>
                        <a:t>NULL                                            NULL</a:t>
                      </a:r>
                      <a:endParaRPr lang="en-GB" dirty="0">
                        <a:solidFill>
                          <a:schemeClr val="tx1"/>
                        </a:solidFill>
                      </a:endParaRPr>
                    </a:p>
                    <a:p>
                      <a:r>
                        <a:rPr lang="en-US" dirty="0">
                          <a:solidFill>
                            <a:schemeClr val="tx1"/>
                          </a:solidFill>
                        </a:rPr>
                        <a:t>                </a:t>
                      </a:r>
                      <a:endParaRPr lang="en-US" dirty="0">
                        <a:solidFill>
                          <a:schemeClr val="tx1"/>
                        </a:solidFill>
                      </a:endParaRPr>
                    </a:p>
                    <a:p>
                      <a:r>
                        <a:rPr lang="en-US" dirty="0">
                          <a:solidFill>
                            <a:schemeClr val="tx1"/>
                          </a:solidFill>
                        </a:rPr>
                        <a:t>next</a:t>
                      </a:r>
                      <a:endParaRPr lang="en-US" dirty="0">
                        <a:solidFill>
                          <a:schemeClr val="tx1"/>
                        </a:solidFill>
                      </a:endParaRPr>
                    </a:p>
                    <a:p>
                      <a:r>
                        <a:rPr lang="en-US" dirty="0">
                          <a:solidFill>
                            <a:srgbClr val="FF0000"/>
                          </a:solidFill>
                        </a:rPr>
                        <a:t>next= current-&gt;next;</a:t>
                      </a:r>
                      <a:endParaRPr lang="en-US" dirty="0">
                        <a:solidFill>
                          <a:srgbClr val="FF0000"/>
                        </a:solidFill>
                      </a:endParaRPr>
                    </a:p>
                    <a:p>
                      <a:endParaRPr lang="en-US" dirty="0">
                        <a:solidFill>
                          <a:srgbClr val="FF0000"/>
                        </a:solidFill>
                      </a:endParaRPr>
                    </a:p>
                    <a:p>
                      <a:r>
                        <a:rPr lang="en-US" dirty="0">
                          <a:solidFill>
                            <a:schemeClr val="tx1"/>
                          </a:solidFill>
                        </a:rPr>
                        <a:t>prev      H   C</a:t>
                      </a:r>
                      <a:endParaRPr lang="en-US" dirty="0">
                        <a:solidFill>
                          <a:schemeClr val="tx1"/>
                        </a:solidFill>
                      </a:endParaRPr>
                    </a:p>
                    <a:p>
                      <a:r>
                        <a:rPr lang="en-US" dirty="0">
                          <a:solidFill>
                            <a:schemeClr val="tx1"/>
                          </a:solidFill>
                        </a:rPr>
                        <a:t>                      </a:t>
                      </a:r>
                      <a:endParaRPr lang="en-US" dirty="0">
                        <a:solidFill>
                          <a:schemeClr val="tx1"/>
                        </a:solidFill>
                      </a:endParaRPr>
                    </a:p>
                    <a:p>
                      <a:r>
                        <a:rPr lang="en-US" dirty="0">
                          <a:solidFill>
                            <a:schemeClr val="tx1"/>
                          </a:solidFill>
                        </a:rPr>
                        <a:t>NULL                                             NULL</a:t>
                      </a:r>
                      <a:endParaRPr lang="en-US" dirty="0">
                        <a:solidFill>
                          <a:schemeClr val="tx1"/>
                        </a:solidFill>
                      </a:endParaRPr>
                    </a:p>
                    <a:p>
                      <a:r>
                        <a:rPr lang="en-US" dirty="0">
                          <a:solidFill>
                            <a:schemeClr val="tx1"/>
                          </a:solidFill>
                        </a:rPr>
                        <a:t>                </a:t>
                      </a:r>
                      <a:endParaRPr lang="en-US" dirty="0">
                        <a:solidFill>
                          <a:schemeClr val="tx1"/>
                        </a:solidFill>
                      </a:endParaRPr>
                    </a:p>
                    <a:p>
                      <a:r>
                        <a:rPr lang="en-US" dirty="0">
                          <a:solidFill>
                            <a:schemeClr val="tx1"/>
                          </a:solidFill>
                        </a:rPr>
                        <a:t>                           next</a:t>
                      </a:r>
                      <a:endParaRPr lang="en-US" dirty="0">
                        <a:solidFill>
                          <a:schemeClr val="tx1"/>
                        </a:solidFill>
                      </a:endParaRPr>
                    </a:p>
                    <a:p>
                      <a:r>
                        <a:rPr lang="en-US" dirty="0">
                          <a:solidFill>
                            <a:schemeClr val="tx1"/>
                          </a:solidFill>
                        </a:rPr>
                        <a:t> </a:t>
                      </a:r>
                      <a:endParaRPr lang="en-US" dirty="0">
                        <a:solidFill>
                          <a:schemeClr val="tx1"/>
                        </a:solidFill>
                      </a:endParaRPr>
                    </a:p>
                    <a:p>
                      <a:r>
                        <a:rPr lang="en-US" dirty="0">
                          <a:solidFill>
                            <a:schemeClr val="tx1"/>
                          </a:solidFill>
                        </a:rPr>
                        <a:t> </a:t>
                      </a:r>
                      <a:r>
                        <a:rPr lang="en-US" dirty="0">
                          <a:solidFill>
                            <a:srgbClr val="FF0000"/>
                          </a:solidFill>
                        </a:rPr>
                        <a:t>current-&gt;next=prev;</a:t>
                      </a:r>
                      <a:endParaRPr lang="en-US" dirty="0">
                        <a:solidFill>
                          <a:srgbClr val="FF0000"/>
                        </a:solidFill>
                      </a:endParaRPr>
                    </a:p>
                    <a:p>
                      <a:endParaRPr lang="en-US" dirty="0">
                        <a:solidFill>
                          <a:srgbClr val="FF0000"/>
                        </a:solidFill>
                      </a:endParaRPr>
                    </a:p>
                    <a:p>
                      <a:r>
                        <a:rPr lang="en-US" dirty="0">
                          <a:solidFill>
                            <a:schemeClr val="tx1"/>
                          </a:solidFill>
                        </a:rPr>
                        <a:t>prev          H   C</a:t>
                      </a:r>
                      <a:endParaRPr lang="en-US" dirty="0">
                        <a:solidFill>
                          <a:schemeClr val="tx1"/>
                        </a:solidFill>
                      </a:endParaRPr>
                    </a:p>
                    <a:p>
                      <a:r>
                        <a:rPr lang="en-US" dirty="0">
                          <a:solidFill>
                            <a:schemeClr val="tx1"/>
                          </a:solidFill>
                        </a:rPr>
                        <a:t>                      </a:t>
                      </a:r>
                      <a:endParaRPr lang="en-US" dirty="0">
                        <a:solidFill>
                          <a:schemeClr val="tx1"/>
                        </a:solidFill>
                      </a:endParaRPr>
                    </a:p>
                    <a:p>
                      <a:r>
                        <a:rPr lang="en-US" dirty="0">
                          <a:solidFill>
                            <a:schemeClr val="tx1"/>
                          </a:solidFill>
                        </a:rPr>
                        <a:t>NULL                                                  NULL</a:t>
                      </a:r>
                      <a:endParaRPr lang="en-US" dirty="0">
                        <a:solidFill>
                          <a:schemeClr val="tx1"/>
                        </a:solidFill>
                      </a:endParaRPr>
                    </a:p>
                    <a:p>
                      <a:r>
                        <a:rPr lang="en-US" dirty="0">
                          <a:solidFill>
                            <a:schemeClr val="tx1"/>
                          </a:solidFill>
                        </a:rPr>
                        <a:t>                </a:t>
                      </a:r>
                      <a:endParaRPr lang="en-US" dirty="0">
                        <a:solidFill>
                          <a:schemeClr val="tx1"/>
                        </a:solidFill>
                      </a:endParaRPr>
                    </a:p>
                    <a:p>
                      <a:r>
                        <a:rPr lang="en-US" dirty="0">
                          <a:solidFill>
                            <a:schemeClr val="tx1"/>
                          </a:solidFill>
                        </a:rPr>
                        <a:t>                                  next</a:t>
                      </a:r>
                      <a:endParaRPr lang="en-US" dirty="0">
                        <a:solidFill>
                          <a:schemeClr val="tx1"/>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txBody>
                  <a:tcPr/>
                </a:tc>
              </a:tr>
            </a:tbl>
          </a:graphicData>
        </a:graphic>
      </p:graphicFrame>
      <p:sp>
        <p:nvSpPr>
          <p:cNvPr id="7" name="Rectangle 6"/>
          <p:cNvSpPr/>
          <p:nvPr/>
        </p:nvSpPr>
        <p:spPr>
          <a:xfrm>
            <a:off x="3993777" y="578225"/>
            <a:ext cx="430306" cy="3092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5</a:t>
            </a:r>
            <a:endParaRPr lang="en-US" dirty="0"/>
          </a:p>
        </p:txBody>
      </p:sp>
      <p:cxnSp>
        <p:nvCxnSpPr>
          <p:cNvPr id="13" name="Straight Arrow Connector 12"/>
          <p:cNvCxnSpPr/>
          <p:nvPr/>
        </p:nvCxnSpPr>
        <p:spPr>
          <a:xfrm flipH="1">
            <a:off x="4343400" y="268941"/>
            <a:ext cx="188259" cy="321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7" idx="0"/>
          </p:cNvCxnSpPr>
          <p:nvPr/>
        </p:nvCxnSpPr>
        <p:spPr>
          <a:xfrm>
            <a:off x="4182035" y="268941"/>
            <a:ext cx="26895" cy="309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3469341" y="268941"/>
            <a:ext cx="0" cy="309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p:cNvSpPr/>
          <p:nvPr/>
        </p:nvSpPr>
        <p:spPr>
          <a:xfrm>
            <a:off x="4908178" y="566274"/>
            <a:ext cx="430305" cy="3212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10</a:t>
            </a:r>
            <a:endParaRPr lang="en-US" dirty="0"/>
          </a:p>
        </p:txBody>
      </p:sp>
      <p:cxnSp>
        <p:nvCxnSpPr>
          <p:cNvPr id="37" name="Straight Arrow Connector 36"/>
          <p:cNvCxnSpPr/>
          <p:nvPr/>
        </p:nvCxnSpPr>
        <p:spPr>
          <a:xfrm>
            <a:off x="5338483" y="732866"/>
            <a:ext cx="322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7" idx="3"/>
            <a:endCxn id="35" idx="1"/>
          </p:cNvCxnSpPr>
          <p:nvPr/>
        </p:nvCxnSpPr>
        <p:spPr>
          <a:xfrm flipV="1">
            <a:off x="4424083" y="726891"/>
            <a:ext cx="484095" cy="5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p:cNvSpPr/>
          <p:nvPr/>
        </p:nvSpPr>
        <p:spPr>
          <a:xfrm>
            <a:off x="5661212" y="566275"/>
            <a:ext cx="430305" cy="3092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15</a:t>
            </a:r>
            <a:endParaRPr lang="en-US" dirty="0"/>
          </a:p>
        </p:txBody>
      </p:sp>
      <p:cxnSp>
        <p:nvCxnSpPr>
          <p:cNvPr id="44" name="Straight Arrow Connector 43"/>
          <p:cNvCxnSpPr/>
          <p:nvPr/>
        </p:nvCxnSpPr>
        <p:spPr>
          <a:xfrm flipV="1">
            <a:off x="3469341" y="887507"/>
            <a:ext cx="0" cy="340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3469341" y="2164976"/>
            <a:ext cx="0" cy="309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p:cNvSpPr/>
          <p:nvPr/>
        </p:nvSpPr>
        <p:spPr>
          <a:xfrm>
            <a:off x="4182035" y="2474258"/>
            <a:ext cx="349623" cy="336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5</a:t>
            </a:r>
            <a:endParaRPr lang="en-US" dirty="0"/>
          </a:p>
        </p:txBody>
      </p:sp>
      <p:cxnSp>
        <p:nvCxnSpPr>
          <p:cNvPr id="54" name="Straight Arrow Connector 53"/>
          <p:cNvCxnSpPr>
            <a:endCxn id="52" idx="0"/>
          </p:cNvCxnSpPr>
          <p:nvPr/>
        </p:nvCxnSpPr>
        <p:spPr>
          <a:xfrm>
            <a:off x="4182035" y="2164976"/>
            <a:ext cx="174812" cy="309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flipH="1">
            <a:off x="4464424" y="2164976"/>
            <a:ext cx="67235" cy="297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p:cNvSpPr/>
          <p:nvPr/>
        </p:nvSpPr>
        <p:spPr>
          <a:xfrm>
            <a:off x="4908178" y="2508625"/>
            <a:ext cx="430306" cy="3361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10</a:t>
            </a:r>
            <a:endParaRPr lang="en-US" dirty="0"/>
          </a:p>
        </p:txBody>
      </p:sp>
      <p:sp>
        <p:nvSpPr>
          <p:cNvPr id="63" name="Rectangle 62"/>
          <p:cNvSpPr/>
          <p:nvPr/>
        </p:nvSpPr>
        <p:spPr>
          <a:xfrm>
            <a:off x="5849471" y="2508625"/>
            <a:ext cx="430305" cy="3361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15</a:t>
            </a:r>
            <a:endParaRPr lang="en-US" dirty="0"/>
          </a:p>
        </p:txBody>
      </p:sp>
      <p:cxnSp>
        <p:nvCxnSpPr>
          <p:cNvPr id="65" name="Straight Arrow Connector 64"/>
          <p:cNvCxnSpPr/>
          <p:nvPr/>
        </p:nvCxnSpPr>
        <p:spPr>
          <a:xfrm>
            <a:off x="5338483" y="2689412"/>
            <a:ext cx="48409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091517" y="726891"/>
            <a:ext cx="5109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a:off x="6279776" y="2689412"/>
            <a:ext cx="4303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flipV="1">
            <a:off x="5109882" y="2844801"/>
            <a:ext cx="1" cy="2345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p:cNvCxnSpPr/>
          <p:nvPr/>
        </p:nvCxnSpPr>
        <p:spPr>
          <a:xfrm>
            <a:off x="3469341" y="4356847"/>
            <a:ext cx="0" cy="336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Rectangle 88"/>
          <p:cNvSpPr/>
          <p:nvPr/>
        </p:nvSpPr>
        <p:spPr>
          <a:xfrm>
            <a:off x="4343401" y="4620559"/>
            <a:ext cx="484093" cy="336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5</a:t>
            </a:r>
            <a:endParaRPr lang="en-US" dirty="0"/>
          </a:p>
        </p:txBody>
      </p:sp>
      <p:cxnSp>
        <p:nvCxnSpPr>
          <p:cNvPr id="91" name="Straight Arrow Connector 90"/>
          <p:cNvCxnSpPr>
            <a:stCxn id="89" idx="1"/>
          </p:cNvCxnSpPr>
          <p:nvPr/>
        </p:nvCxnSpPr>
        <p:spPr>
          <a:xfrm flipH="1">
            <a:off x="3845859" y="4788648"/>
            <a:ext cx="497542" cy="38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p:cNvCxnSpPr/>
          <p:nvPr/>
        </p:nvCxnSpPr>
        <p:spPr>
          <a:xfrm>
            <a:off x="4464424" y="4356847"/>
            <a:ext cx="0" cy="194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p:cNvCxnSpPr/>
          <p:nvPr/>
        </p:nvCxnSpPr>
        <p:spPr>
          <a:xfrm flipH="1">
            <a:off x="4733365" y="4356847"/>
            <a:ext cx="94129" cy="194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 name="Rectangle 103"/>
          <p:cNvSpPr/>
          <p:nvPr/>
        </p:nvSpPr>
        <p:spPr>
          <a:xfrm>
            <a:off x="5325036" y="4658660"/>
            <a:ext cx="497541" cy="3361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10</a:t>
            </a:r>
            <a:endParaRPr lang="en-US" dirty="0"/>
          </a:p>
        </p:txBody>
      </p:sp>
      <p:cxnSp>
        <p:nvCxnSpPr>
          <p:cNvPr id="106" name="Straight Arrow Connector 105"/>
          <p:cNvCxnSpPr/>
          <p:nvPr/>
        </p:nvCxnSpPr>
        <p:spPr>
          <a:xfrm flipV="1">
            <a:off x="5661212" y="4994836"/>
            <a:ext cx="0" cy="303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Rectangle 107"/>
          <p:cNvSpPr/>
          <p:nvPr/>
        </p:nvSpPr>
        <p:spPr>
          <a:xfrm>
            <a:off x="6212540" y="4693025"/>
            <a:ext cx="430306" cy="3361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15</a:t>
            </a:r>
            <a:endParaRPr lang="en-US" dirty="0"/>
          </a:p>
        </p:txBody>
      </p:sp>
      <p:cxnSp>
        <p:nvCxnSpPr>
          <p:cNvPr id="110" name="Straight Arrow Connector 109"/>
          <p:cNvCxnSpPr/>
          <p:nvPr/>
        </p:nvCxnSpPr>
        <p:spPr>
          <a:xfrm>
            <a:off x="5849471" y="4827494"/>
            <a:ext cx="3630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108" idx="3"/>
          </p:cNvCxnSpPr>
          <p:nvPr/>
        </p:nvCxnSpPr>
        <p:spPr>
          <a:xfrm flipV="1">
            <a:off x="6642846" y="4827494"/>
            <a:ext cx="363069" cy="336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prev=current;</a:t>
            </a:r>
            <a:endPar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dirty="0"/>
              <a:t>                pre     H   C</a:t>
            </a:r>
            <a:endParaRPr lang="en-US" dirty="0"/>
          </a:p>
          <a:p>
            <a:pPr marL="0" indent="0">
              <a:buNone/>
            </a:pPr>
            <a:r>
              <a:rPr lang="en-US" dirty="0"/>
              <a:t>                      </a:t>
            </a:r>
            <a:endParaRPr lang="en-US" dirty="0"/>
          </a:p>
          <a:p>
            <a:pPr marL="0" indent="0">
              <a:buNone/>
            </a:pPr>
            <a:r>
              <a:rPr lang="en-US" dirty="0"/>
              <a:t>NULL                                                                  NULL</a:t>
            </a:r>
            <a:endParaRPr lang="en-US" dirty="0"/>
          </a:p>
          <a:p>
            <a:pPr marL="0" indent="0">
              <a:buNone/>
            </a:pPr>
            <a:r>
              <a:rPr lang="en-US" dirty="0"/>
              <a:t>                </a:t>
            </a:r>
            <a:endParaRPr lang="en-US" dirty="0"/>
          </a:p>
          <a:p>
            <a:pPr marL="0" indent="0">
              <a:buNone/>
            </a:pPr>
            <a:r>
              <a:rPr lang="en-US" dirty="0"/>
              <a:t>                                      next</a:t>
            </a:r>
            <a:endParaRPr lang="en-US" dirty="0"/>
          </a:p>
          <a:p>
            <a:pPr marL="0" indent="0">
              <a:buNone/>
            </a:pPr>
            <a:endParaRPr lang="en-US" dirty="0"/>
          </a:p>
          <a:p>
            <a:pPr marL="0" indent="0">
              <a:buNone/>
            </a:pPr>
            <a:r>
              <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current=next;</a:t>
            </a:r>
            <a:endPar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endPar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dirty="0">
                <a:solidFill>
                  <a:srgbClr val="FF0000"/>
                </a:solidFill>
              </a:rPr>
              <a:t>                    </a:t>
            </a:r>
            <a:r>
              <a:rPr lang="en-US" dirty="0">
                <a:solidFill>
                  <a:schemeClr val="tx1"/>
                </a:solidFill>
              </a:rPr>
              <a:t>pre     H          C</a:t>
            </a:r>
            <a:endParaRPr lang="en-US" dirty="0">
              <a:solidFill>
                <a:schemeClr val="tx1"/>
              </a:solidFill>
            </a:endParaRPr>
          </a:p>
          <a:p>
            <a:pPr marL="0" indent="0">
              <a:buNone/>
            </a:pPr>
            <a:r>
              <a:rPr lang="en-US" dirty="0">
                <a:solidFill>
                  <a:schemeClr val="tx1"/>
                </a:solidFill>
              </a:rPr>
              <a:t>                      </a:t>
            </a:r>
            <a:endParaRPr lang="en-US" dirty="0">
              <a:solidFill>
                <a:schemeClr val="tx1"/>
              </a:solidFill>
            </a:endParaRPr>
          </a:p>
          <a:p>
            <a:pPr marL="0" indent="0">
              <a:buNone/>
            </a:pPr>
            <a:r>
              <a:rPr lang="en-US" dirty="0">
                <a:solidFill>
                  <a:schemeClr val="tx1"/>
                </a:solidFill>
              </a:rPr>
              <a:t>NULL                                                                      NULL</a:t>
            </a:r>
            <a:endParaRPr lang="en-US" dirty="0">
              <a:solidFill>
                <a:schemeClr val="tx1"/>
              </a:solidFill>
            </a:endParaRPr>
          </a:p>
          <a:p>
            <a:pPr marL="0" indent="0">
              <a:buNone/>
            </a:pPr>
            <a:r>
              <a:rPr lang="en-US" dirty="0">
                <a:solidFill>
                  <a:schemeClr val="tx1"/>
                </a:solidFill>
              </a:rPr>
              <a:t>                </a:t>
            </a:r>
            <a:endParaRPr lang="en-US" dirty="0">
              <a:solidFill>
                <a:schemeClr val="tx1"/>
              </a:solidFill>
            </a:endParaRPr>
          </a:p>
          <a:p>
            <a:pPr marL="0" indent="0">
              <a:buNone/>
            </a:pPr>
            <a:r>
              <a:rPr lang="en-US" dirty="0">
                <a:solidFill>
                  <a:schemeClr val="tx1"/>
                </a:solidFill>
              </a:rPr>
              <a:t>                                          next</a:t>
            </a:r>
            <a:endParaRPr lang="en-US" dirty="0">
              <a:solidFill>
                <a:schemeClr val="tx1"/>
              </a:solidFill>
            </a:endParaRPr>
          </a:p>
          <a:p>
            <a:pPr marL="0" indent="0">
              <a:buNone/>
            </a:pPr>
            <a:endParaRPr lang="en-US" dirty="0">
              <a:solidFill>
                <a:srgbClr val="FF0000"/>
              </a:solidFill>
            </a:endParaRPr>
          </a:p>
          <a:p>
            <a:pPr marL="0" indent="0">
              <a:buNone/>
            </a:pPr>
            <a:endParaRPr lang="en-US" dirty="0"/>
          </a:p>
        </p:txBody>
      </p:sp>
      <p:cxnSp>
        <p:nvCxnSpPr>
          <p:cNvPr id="8" name="Straight Arrow Connector 7"/>
          <p:cNvCxnSpPr/>
          <p:nvPr/>
        </p:nvCxnSpPr>
        <p:spPr>
          <a:xfrm>
            <a:off x="1264024" y="1021976"/>
            <a:ext cx="0" cy="578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a:off x="1640541" y="1021976"/>
            <a:ext cx="201707" cy="551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1842248" y="1021976"/>
            <a:ext cx="322728" cy="578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699247" y="1815353"/>
            <a:ext cx="4034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2245661" y="1613648"/>
            <a:ext cx="981635" cy="4303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10</a:t>
            </a:r>
            <a:endParaRPr lang="en-US" dirty="0"/>
          </a:p>
        </p:txBody>
      </p:sp>
      <p:sp>
        <p:nvSpPr>
          <p:cNvPr id="20" name="Rectangle 19"/>
          <p:cNvSpPr/>
          <p:nvPr/>
        </p:nvSpPr>
        <p:spPr>
          <a:xfrm>
            <a:off x="1264025" y="1613649"/>
            <a:ext cx="699246" cy="4303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5</a:t>
            </a:r>
            <a:endParaRPr lang="en-US" dirty="0"/>
          </a:p>
        </p:txBody>
      </p:sp>
      <p:cxnSp>
        <p:nvCxnSpPr>
          <p:cNvPr id="25" name="Straight Arrow Connector 24"/>
          <p:cNvCxnSpPr/>
          <p:nvPr/>
        </p:nvCxnSpPr>
        <p:spPr>
          <a:xfrm flipV="1">
            <a:off x="2662518" y="2043950"/>
            <a:ext cx="0" cy="497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3576918" y="1600201"/>
            <a:ext cx="632013" cy="4437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15</a:t>
            </a:r>
            <a:endParaRPr lang="en-US" dirty="0"/>
          </a:p>
        </p:txBody>
      </p:sp>
      <p:cxnSp>
        <p:nvCxnSpPr>
          <p:cNvPr id="30" name="Straight Arrow Connector 29"/>
          <p:cNvCxnSpPr>
            <a:endCxn id="28" idx="1"/>
          </p:cNvCxnSpPr>
          <p:nvPr/>
        </p:nvCxnSpPr>
        <p:spPr>
          <a:xfrm>
            <a:off x="3227296" y="1815353"/>
            <a:ext cx="349622" cy="6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flipV="1">
            <a:off x="4208931" y="1815353"/>
            <a:ext cx="632012" cy="13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p:cNvSpPr/>
          <p:nvPr/>
        </p:nvSpPr>
        <p:spPr>
          <a:xfrm>
            <a:off x="1264025" y="4814050"/>
            <a:ext cx="578224" cy="4303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5</a:t>
            </a:r>
            <a:endParaRPr lang="en-US" dirty="0"/>
          </a:p>
        </p:txBody>
      </p:sp>
      <p:cxnSp>
        <p:nvCxnSpPr>
          <p:cNvPr id="39" name="Straight Arrow Connector 38"/>
          <p:cNvCxnSpPr/>
          <p:nvPr/>
        </p:nvCxnSpPr>
        <p:spPr>
          <a:xfrm flipH="1">
            <a:off x="699247" y="4948518"/>
            <a:ext cx="5647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1398494" y="4276165"/>
            <a:ext cx="0" cy="484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flipH="1">
            <a:off x="1640541" y="4276165"/>
            <a:ext cx="322730" cy="537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2662518" y="4827496"/>
            <a:ext cx="578221" cy="410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10</a:t>
            </a:r>
            <a:endParaRPr lang="en-US" dirty="0"/>
          </a:p>
        </p:txBody>
      </p:sp>
      <p:cxnSp>
        <p:nvCxnSpPr>
          <p:cNvPr id="49" name="Straight Arrow Connector 48"/>
          <p:cNvCxnSpPr/>
          <p:nvPr/>
        </p:nvCxnSpPr>
        <p:spPr>
          <a:xfrm>
            <a:off x="2877671" y="4276165"/>
            <a:ext cx="26894" cy="504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flipV="1">
            <a:off x="2951628" y="5284691"/>
            <a:ext cx="0" cy="457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55"/>
          <p:cNvSpPr/>
          <p:nvPr/>
        </p:nvSpPr>
        <p:spPr>
          <a:xfrm>
            <a:off x="3892924" y="4840942"/>
            <a:ext cx="578221" cy="3966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15</a:t>
            </a:r>
            <a:endParaRPr lang="en-US" dirty="0"/>
          </a:p>
        </p:txBody>
      </p:sp>
      <p:cxnSp>
        <p:nvCxnSpPr>
          <p:cNvPr id="58" name="Straight Arrow Connector 57"/>
          <p:cNvCxnSpPr>
            <a:endCxn id="56" idx="1"/>
          </p:cNvCxnSpPr>
          <p:nvPr/>
        </p:nvCxnSpPr>
        <p:spPr>
          <a:xfrm>
            <a:off x="3240739" y="4948518"/>
            <a:ext cx="652185" cy="90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56" idx="3"/>
          </p:cNvCxnSpPr>
          <p:nvPr/>
        </p:nvCxnSpPr>
        <p:spPr>
          <a:xfrm>
            <a:off x="4471145" y="5039285"/>
            <a:ext cx="5782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Next= current-&gt;next;</a:t>
            </a:r>
            <a:endPar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endPar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dirty="0">
                <a:solidFill>
                  <a:srgbClr val="FF0000"/>
                </a:solidFill>
              </a:rPr>
              <a:t>                     </a:t>
            </a:r>
            <a:r>
              <a:rPr lang="en-US" dirty="0">
                <a:solidFill>
                  <a:schemeClr val="tx1"/>
                </a:solidFill>
              </a:rPr>
              <a:t>pre    H          C</a:t>
            </a:r>
            <a:endParaRPr lang="en-US" dirty="0">
              <a:solidFill>
                <a:schemeClr val="tx1"/>
              </a:solidFill>
            </a:endParaRPr>
          </a:p>
          <a:p>
            <a:pPr marL="0" indent="0">
              <a:buNone/>
            </a:pPr>
            <a:r>
              <a:rPr lang="en-US" dirty="0">
                <a:solidFill>
                  <a:schemeClr val="tx1"/>
                </a:solidFill>
              </a:rPr>
              <a:t>                      </a:t>
            </a:r>
            <a:endParaRPr lang="en-US" dirty="0">
              <a:solidFill>
                <a:schemeClr val="tx1"/>
              </a:solidFill>
            </a:endParaRPr>
          </a:p>
          <a:p>
            <a:pPr marL="0" indent="0">
              <a:buNone/>
            </a:pPr>
            <a:r>
              <a:rPr lang="en-US" dirty="0">
                <a:solidFill>
                  <a:schemeClr val="tx1"/>
                </a:solidFill>
              </a:rPr>
              <a:t>NULL                                                                      NULL</a:t>
            </a:r>
            <a:endParaRPr lang="en-US" dirty="0">
              <a:solidFill>
                <a:schemeClr val="tx1"/>
              </a:solidFill>
            </a:endParaRPr>
          </a:p>
          <a:p>
            <a:pPr marL="0" indent="0">
              <a:buNone/>
            </a:pPr>
            <a:r>
              <a:rPr lang="en-US" dirty="0">
                <a:solidFill>
                  <a:schemeClr val="tx1"/>
                </a:solidFill>
              </a:rPr>
              <a:t>                </a:t>
            </a:r>
            <a:endParaRPr lang="en-US" dirty="0">
              <a:solidFill>
                <a:schemeClr val="tx1"/>
              </a:solidFill>
            </a:endParaRPr>
          </a:p>
          <a:p>
            <a:pPr marL="0" indent="0">
              <a:buNone/>
            </a:pPr>
            <a:r>
              <a:rPr lang="en-US" dirty="0">
                <a:solidFill>
                  <a:schemeClr val="tx1"/>
                </a:solidFill>
              </a:rPr>
              <a:t>                                                                next</a:t>
            </a:r>
            <a:endParaRPr lang="en-US" dirty="0">
              <a:solidFill>
                <a:schemeClr val="tx1"/>
              </a:solidFill>
            </a:endParaRPr>
          </a:p>
          <a:p>
            <a:pPr marL="0" indent="0">
              <a:buNone/>
            </a:pPr>
            <a:endParaRPr lang="en-US" dirty="0">
              <a:solidFill>
                <a:schemeClr val="tx1"/>
              </a:solidFill>
            </a:endParaRPr>
          </a:p>
          <a:p>
            <a:pPr marL="0" indent="0">
              <a:buNone/>
            </a:pPr>
            <a:r>
              <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current-&gt;next=prev;</a:t>
            </a:r>
            <a:endPar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endParaRPr lang="en-US" dirty="0">
              <a:solidFill>
                <a:srgbClr val="FF0000"/>
              </a:solidFill>
            </a:endParaRPr>
          </a:p>
          <a:p>
            <a:pPr marL="0" indent="0">
              <a:buNone/>
            </a:pPr>
            <a:r>
              <a:rPr lang="en-US" dirty="0">
                <a:solidFill>
                  <a:schemeClr val="tx1"/>
                </a:solidFill>
              </a:rPr>
              <a:t>                      pre    H           C</a:t>
            </a:r>
            <a:endParaRPr lang="en-US" dirty="0">
              <a:solidFill>
                <a:schemeClr val="tx1"/>
              </a:solidFill>
            </a:endParaRPr>
          </a:p>
          <a:p>
            <a:pPr marL="0" indent="0">
              <a:buNone/>
            </a:pPr>
            <a:r>
              <a:rPr lang="en-US" dirty="0">
                <a:solidFill>
                  <a:schemeClr val="tx1"/>
                </a:solidFill>
              </a:rPr>
              <a:t>                      </a:t>
            </a:r>
            <a:endParaRPr lang="en-US" dirty="0">
              <a:solidFill>
                <a:schemeClr val="tx1"/>
              </a:solidFill>
            </a:endParaRPr>
          </a:p>
          <a:p>
            <a:pPr marL="0" indent="0">
              <a:buNone/>
            </a:pPr>
            <a:r>
              <a:rPr lang="en-US" dirty="0">
                <a:solidFill>
                  <a:schemeClr val="tx1"/>
                </a:solidFill>
              </a:rPr>
              <a:t>NULL                                                                       NULL</a:t>
            </a:r>
            <a:endParaRPr lang="en-US" dirty="0">
              <a:solidFill>
                <a:schemeClr val="tx1"/>
              </a:solidFill>
            </a:endParaRPr>
          </a:p>
          <a:p>
            <a:pPr marL="0" indent="0">
              <a:buNone/>
            </a:pPr>
            <a:r>
              <a:rPr lang="en-US" dirty="0">
                <a:solidFill>
                  <a:schemeClr val="tx1"/>
                </a:solidFill>
              </a:rPr>
              <a:t>                </a:t>
            </a:r>
            <a:endParaRPr lang="en-US" dirty="0">
              <a:solidFill>
                <a:schemeClr val="tx1"/>
              </a:solidFill>
            </a:endParaRPr>
          </a:p>
          <a:p>
            <a:pPr marL="0" indent="0">
              <a:buNone/>
            </a:pPr>
            <a:r>
              <a:rPr lang="en-US" dirty="0">
                <a:solidFill>
                  <a:schemeClr val="tx1"/>
                </a:solidFill>
              </a:rPr>
              <a:t>                                                             next</a:t>
            </a:r>
            <a:endParaRPr lang="en-US" dirty="0">
              <a:solidFill>
                <a:schemeClr val="tx1"/>
              </a:solidFill>
            </a:endParaRPr>
          </a:p>
          <a:p>
            <a:pPr marL="0" indent="0">
              <a:buNone/>
            </a:pPr>
            <a:endParaRPr lang="en-US" dirty="0">
              <a:solidFill>
                <a:srgbClr val="FF0000"/>
              </a:solidFill>
            </a:endParaRPr>
          </a:p>
          <a:p>
            <a:pPr marL="0" indent="0">
              <a:buNone/>
            </a:pPr>
            <a:endParaRPr lang="en-US" dirty="0">
              <a:solidFill>
                <a:srgbClr val="FF0000"/>
              </a:solidFill>
            </a:endParaRPr>
          </a:p>
          <a:p>
            <a:pPr marL="0" indent="0">
              <a:buNone/>
            </a:pPr>
            <a:endParaRPr lang="en-US" dirty="0">
              <a:solidFill>
                <a:schemeClr val="tx1"/>
              </a:solidFill>
            </a:endParaRPr>
          </a:p>
        </p:txBody>
      </p:sp>
      <p:sp>
        <p:nvSpPr>
          <p:cNvPr id="4" name="Rectangle 3"/>
          <p:cNvSpPr/>
          <p:nvPr/>
        </p:nvSpPr>
        <p:spPr>
          <a:xfrm>
            <a:off x="1398494" y="1613647"/>
            <a:ext cx="591671" cy="4168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5</a:t>
            </a:r>
            <a:endParaRPr lang="en-US" dirty="0"/>
          </a:p>
        </p:txBody>
      </p:sp>
      <p:cxnSp>
        <p:nvCxnSpPr>
          <p:cNvPr id="6" name="Straight Arrow Connector 5"/>
          <p:cNvCxnSpPr/>
          <p:nvPr/>
        </p:nvCxnSpPr>
        <p:spPr>
          <a:xfrm>
            <a:off x="1546412" y="968188"/>
            <a:ext cx="0" cy="645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1815353" y="968188"/>
            <a:ext cx="174812" cy="645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4" idx="1"/>
          </p:cNvCxnSpPr>
          <p:nvPr/>
        </p:nvCxnSpPr>
        <p:spPr>
          <a:xfrm flipH="1">
            <a:off x="685800" y="1822077"/>
            <a:ext cx="7126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2420472" y="1586753"/>
            <a:ext cx="968187" cy="4437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10</a:t>
            </a:r>
            <a:endParaRPr lang="en-US" dirty="0"/>
          </a:p>
        </p:txBody>
      </p:sp>
      <p:cxnSp>
        <p:nvCxnSpPr>
          <p:cNvPr id="17" name="Straight Arrow Connector 16"/>
          <p:cNvCxnSpPr/>
          <p:nvPr/>
        </p:nvCxnSpPr>
        <p:spPr>
          <a:xfrm>
            <a:off x="2823882" y="968188"/>
            <a:ext cx="0" cy="618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3939988" y="1586753"/>
            <a:ext cx="739589" cy="4437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15</a:t>
            </a:r>
            <a:endParaRPr lang="en-US" dirty="0"/>
          </a:p>
        </p:txBody>
      </p:sp>
      <p:cxnSp>
        <p:nvCxnSpPr>
          <p:cNvPr id="21" name="Straight Arrow Connector 20"/>
          <p:cNvCxnSpPr/>
          <p:nvPr/>
        </p:nvCxnSpPr>
        <p:spPr>
          <a:xfrm>
            <a:off x="3388659" y="1822077"/>
            <a:ext cx="5513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9" idx="3"/>
          </p:cNvCxnSpPr>
          <p:nvPr/>
        </p:nvCxnSpPr>
        <p:spPr>
          <a:xfrm>
            <a:off x="4679577" y="1808630"/>
            <a:ext cx="363071" cy="1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V="1">
            <a:off x="4309782" y="2043954"/>
            <a:ext cx="0" cy="551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p:cNvSpPr/>
          <p:nvPr/>
        </p:nvSpPr>
        <p:spPr>
          <a:xfrm>
            <a:off x="1398494" y="4827495"/>
            <a:ext cx="591671" cy="4168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5</a:t>
            </a:r>
            <a:endParaRPr lang="en-US" dirty="0"/>
          </a:p>
        </p:txBody>
      </p:sp>
      <p:cxnSp>
        <p:nvCxnSpPr>
          <p:cNvPr id="33" name="Straight Arrow Connector 32"/>
          <p:cNvCxnSpPr/>
          <p:nvPr/>
        </p:nvCxnSpPr>
        <p:spPr>
          <a:xfrm>
            <a:off x="1546412" y="4343400"/>
            <a:ext cx="0" cy="484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H="1">
            <a:off x="1815353" y="4343400"/>
            <a:ext cx="295835" cy="497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31" idx="1"/>
          </p:cNvCxnSpPr>
          <p:nvPr/>
        </p:nvCxnSpPr>
        <p:spPr>
          <a:xfrm flipH="1" flipV="1">
            <a:off x="806823" y="5035923"/>
            <a:ext cx="59167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2581836" y="4827495"/>
            <a:ext cx="712693" cy="4975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10</a:t>
            </a:r>
            <a:endParaRPr lang="en-US" dirty="0"/>
          </a:p>
        </p:txBody>
      </p:sp>
      <p:cxnSp>
        <p:nvCxnSpPr>
          <p:cNvPr id="46" name="Straight Arrow Connector 45"/>
          <p:cNvCxnSpPr>
            <a:stCxn id="44" idx="1"/>
          </p:cNvCxnSpPr>
          <p:nvPr/>
        </p:nvCxnSpPr>
        <p:spPr>
          <a:xfrm flipH="1" flipV="1">
            <a:off x="1990165" y="5035923"/>
            <a:ext cx="591671" cy="403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2958354" y="4289612"/>
            <a:ext cx="0" cy="5378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55"/>
          <p:cNvSpPr/>
          <p:nvPr/>
        </p:nvSpPr>
        <p:spPr>
          <a:xfrm>
            <a:off x="3765178" y="4827495"/>
            <a:ext cx="806824" cy="5647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15</a:t>
            </a:r>
            <a:endParaRPr lang="en-US" dirty="0"/>
          </a:p>
        </p:txBody>
      </p:sp>
      <p:cxnSp>
        <p:nvCxnSpPr>
          <p:cNvPr id="58" name="Straight Arrow Connector 57"/>
          <p:cNvCxnSpPr/>
          <p:nvPr/>
        </p:nvCxnSpPr>
        <p:spPr>
          <a:xfrm flipV="1">
            <a:off x="4168588" y="5405718"/>
            <a:ext cx="0" cy="3765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4572002" y="5035923"/>
            <a:ext cx="470646" cy="20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prev=current;</a:t>
            </a:r>
            <a:endPar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endPar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dirty="0">
                <a:solidFill>
                  <a:schemeClr val="tx1"/>
                </a:solidFill>
              </a:rPr>
              <a:t>                      H            pre    C</a:t>
            </a:r>
            <a:endParaRPr lang="en-US" dirty="0">
              <a:solidFill>
                <a:schemeClr val="tx1"/>
              </a:solidFill>
            </a:endParaRPr>
          </a:p>
          <a:p>
            <a:pPr marL="0" indent="0">
              <a:buNone/>
            </a:pPr>
            <a:r>
              <a:rPr lang="en-US" dirty="0">
                <a:solidFill>
                  <a:schemeClr val="tx1"/>
                </a:solidFill>
              </a:rPr>
              <a:t>                      </a:t>
            </a:r>
            <a:endParaRPr lang="en-US" dirty="0">
              <a:solidFill>
                <a:schemeClr val="tx1"/>
              </a:solidFill>
            </a:endParaRPr>
          </a:p>
          <a:p>
            <a:pPr marL="0" indent="0">
              <a:buNone/>
            </a:pPr>
            <a:r>
              <a:rPr lang="en-US" dirty="0">
                <a:solidFill>
                  <a:schemeClr val="tx1"/>
                </a:solidFill>
              </a:rPr>
              <a:t>NULL                                                                     NULL</a:t>
            </a:r>
            <a:endParaRPr lang="en-US" dirty="0">
              <a:solidFill>
                <a:schemeClr val="tx1"/>
              </a:solidFill>
            </a:endParaRPr>
          </a:p>
          <a:p>
            <a:pPr marL="0" indent="0">
              <a:buNone/>
            </a:pPr>
            <a:r>
              <a:rPr lang="en-US" dirty="0">
                <a:solidFill>
                  <a:schemeClr val="tx1"/>
                </a:solidFill>
              </a:rPr>
              <a:t>                </a:t>
            </a:r>
            <a:endParaRPr lang="en-US" dirty="0">
              <a:solidFill>
                <a:schemeClr val="tx1"/>
              </a:solidFill>
            </a:endParaRPr>
          </a:p>
          <a:p>
            <a:pPr marL="0" indent="0">
              <a:buNone/>
            </a:pPr>
            <a:r>
              <a:rPr lang="en-US" dirty="0">
                <a:solidFill>
                  <a:schemeClr val="tx1"/>
                </a:solidFill>
              </a:rPr>
              <a:t>                                                             next</a:t>
            </a:r>
            <a:endParaRPr lang="en-US" dirty="0">
              <a:solidFill>
                <a:schemeClr val="tx1"/>
              </a:solidFill>
            </a:endParaRPr>
          </a:p>
          <a:p>
            <a:pPr marL="0" indent="0">
              <a:buNone/>
            </a:pPr>
            <a:endParaRPr lang="en-US" dirty="0">
              <a:solidFill>
                <a:srgbClr val="FF0000"/>
              </a:solidFill>
            </a:endParaRPr>
          </a:p>
          <a:p>
            <a:pPr marL="0" indent="0">
              <a:buNone/>
            </a:pPr>
            <a:r>
              <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current=next;</a:t>
            </a:r>
            <a:endPar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endPar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dirty="0">
                <a:solidFill>
                  <a:schemeClr val="tx1"/>
                </a:solidFill>
              </a:rPr>
              <a:t>                      H                    pre                C</a:t>
            </a:r>
            <a:endParaRPr lang="en-US" dirty="0">
              <a:solidFill>
                <a:schemeClr val="tx1"/>
              </a:solidFill>
            </a:endParaRPr>
          </a:p>
          <a:p>
            <a:pPr marL="0" indent="0">
              <a:buNone/>
            </a:pPr>
            <a:r>
              <a:rPr lang="en-US" dirty="0">
                <a:solidFill>
                  <a:schemeClr val="tx1"/>
                </a:solidFill>
              </a:rPr>
              <a:t>                      </a:t>
            </a:r>
            <a:endParaRPr lang="en-US" dirty="0">
              <a:solidFill>
                <a:schemeClr val="tx1"/>
              </a:solidFill>
            </a:endParaRPr>
          </a:p>
          <a:p>
            <a:pPr marL="0" indent="0">
              <a:buNone/>
            </a:pPr>
            <a:r>
              <a:rPr lang="en-US" dirty="0">
                <a:solidFill>
                  <a:schemeClr val="tx1"/>
                </a:solidFill>
              </a:rPr>
              <a:t>NULL                                                                       NULL</a:t>
            </a:r>
            <a:endParaRPr lang="en-US" dirty="0">
              <a:solidFill>
                <a:schemeClr val="tx1"/>
              </a:solidFill>
            </a:endParaRPr>
          </a:p>
          <a:p>
            <a:pPr marL="0" indent="0">
              <a:buNone/>
            </a:pPr>
            <a:r>
              <a:rPr lang="en-US" dirty="0">
                <a:solidFill>
                  <a:schemeClr val="tx1"/>
                </a:solidFill>
              </a:rPr>
              <a:t>                </a:t>
            </a:r>
            <a:endParaRPr lang="en-US" dirty="0">
              <a:solidFill>
                <a:schemeClr val="tx1"/>
              </a:solidFill>
            </a:endParaRPr>
          </a:p>
          <a:p>
            <a:pPr marL="0" indent="0">
              <a:buNone/>
            </a:pPr>
            <a:r>
              <a:rPr lang="en-US" dirty="0">
                <a:solidFill>
                  <a:schemeClr val="tx1"/>
                </a:solidFill>
              </a:rPr>
              <a:t>                                                                next</a:t>
            </a:r>
            <a:endParaRPr lang="en-US" dirty="0">
              <a:solidFill>
                <a:schemeClr val="tx1"/>
              </a:solidFill>
            </a:endParaRPr>
          </a:p>
          <a:p>
            <a:pPr marL="0" indent="0">
              <a:buNone/>
            </a:pPr>
            <a:endParaRPr lang="en-US" dirty="0">
              <a:solidFill>
                <a:srgbClr val="FF0000"/>
              </a:solidFill>
            </a:endParaRPr>
          </a:p>
        </p:txBody>
      </p:sp>
      <p:sp>
        <p:nvSpPr>
          <p:cNvPr id="6" name="Rectangle 5"/>
          <p:cNvSpPr/>
          <p:nvPr/>
        </p:nvSpPr>
        <p:spPr>
          <a:xfrm>
            <a:off x="1277472" y="1653989"/>
            <a:ext cx="551328" cy="403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5</a:t>
            </a:r>
            <a:endParaRPr lang="en-US" dirty="0"/>
          </a:p>
        </p:txBody>
      </p:sp>
      <p:cxnSp>
        <p:nvCxnSpPr>
          <p:cNvPr id="8" name="Straight Arrow Connector 7"/>
          <p:cNvCxnSpPr/>
          <p:nvPr/>
        </p:nvCxnSpPr>
        <p:spPr>
          <a:xfrm flipH="1">
            <a:off x="739588" y="1842247"/>
            <a:ext cx="5378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1559859" y="1210235"/>
            <a:ext cx="0" cy="255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2487706" y="1653989"/>
            <a:ext cx="833718" cy="403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10</a:t>
            </a:r>
            <a:endParaRPr lang="en-US" dirty="0"/>
          </a:p>
        </p:txBody>
      </p:sp>
      <p:cxnSp>
        <p:nvCxnSpPr>
          <p:cNvPr id="17" name="Straight Arrow Connector 16"/>
          <p:cNvCxnSpPr/>
          <p:nvPr/>
        </p:nvCxnSpPr>
        <p:spPr>
          <a:xfrm flipH="1">
            <a:off x="1828800" y="1842247"/>
            <a:ext cx="6589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H="1">
            <a:off x="3039034" y="1116106"/>
            <a:ext cx="26894" cy="537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2581835" y="1210235"/>
            <a:ext cx="161365" cy="44375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8" name="Rectangle 27"/>
          <p:cNvSpPr/>
          <p:nvPr/>
        </p:nvSpPr>
        <p:spPr>
          <a:xfrm>
            <a:off x="3859307" y="1653988"/>
            <a:ext cx="685795" cy="4437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15</a:t>
            </a:r>
            <a:endParaRPr lang="en-US" dirty="0"/>
          </a:p>
        </p:txBody>
      </p:sp>
      <p:cxnSp>
        <p:nvCxnSpPr>
          <p:cNvPr id="30" name="Straight Arrow Connector 29"/>
          <p:cNvCxnSpPr/>
          <p:nvPr/>
        </p:nvCxnSpPr>
        <p:spPr>
          <a:xfrm flipV="1">
            <a:off x="4114800" y="2097741"/>
            <a:ext cx="0" cy="389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4545102" y="1842247"/>
            <a:ext cx="4437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p:cNvSpPr/>
          <p:nvPr/>
        </p:nvSpPr>
        <p:spPr>
          <a:xfrm>
            <a:off x="1277472" y="4800600"/>
            <a:ext cx="658906" cy="4034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5</a:t>
            </a:r>
            <a:endParaRPr lang="en-US" dirty="0"/>
          </a:p>
        </p:txBody>
      </p:sp>
      <p:cxnSp>
        <p:nvCxnSpPr>
          <p:cNvPr id="37" name="Straight Arrow Connector 36"/>
          <p:cNvCxnSpPr/>
          <p:nvPr/>
        </p:nvCxnSpPr>
        <p:spPr>
          <a:xfrm>
            <a:off x="1559859" y="4303059"/>
            <a:ext cx="0" cy="403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H="1">
            <a:off x="739588" y="4988859"/>
            <a:ext cx="5378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p:cNvSpPr/>
          <p:nvPr/>
        </p:nvSpPr>
        <p:spPr>
          <a:xfrm>
            <a:off x="2743200" y="4800601"/>
            <a:ext cx="658906" cy="5109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10</a:t>
            </a:r>
            <a:endParaRPr lang="en-US" dirty="0"/>
          </a:p>
        </p:txBody>
      </p:sp>
      <p:cxnSp>
        <p:nvCxnSpPr>
          <p:cNvPr id="44" name="Straight Arrow Connector 43"/>
          <p:cNvCxnSpPr/>
          <p:nvPr/>
        </p:nvCxnSpPr>
        <p:spPr>
          <a:xfrm flipH="1">
            <a:off x="1936378" y="4988859"/>
            <a:ext cx="8068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3039034" y="4303059"/>
            <a:ext cx="0" cy="403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Rectangle 48"/>
          <p:cNvSpPr/>
          <p:nvPr/>
        </p:nvSpPr>
        <p:spPr>
          <a:xfrm>
            <a:off x="3993782" y="4800600"/>
            <a:ext cx="685796" cy="4437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15</a:t>
            </a:r>
            <a:endParaRPr lang="en-US" dirty="0"/>
          </a:p>
        </p:txBody>
      </p:sp>
      <p:cxnSp>
        <p:nvCxnSpPr>
          <p:cNvPr id="51" name="Straight Arrow Connector 50"/>
          <p:cNvCxnSpPr/>
          <p:nvPr/>
        </p:nvCxnSpPr>
        <p:spPr>
          <a:xfrm flipH="1">
            <a:off x="4303060" y="4303059"/>
            <a:ext cx="13446" cy="443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flipV="1">
            <a:off x="4303060" y="5311589"/>
            <a:ext cx="13446" cy="3765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679578" y="4988859"/>
            <a:ext cx="4437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next= current-&gt;next;</a:t>
            </a:r>
            <a:endPar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dirty="0"/>
              <a:t>                     H                    pre               Curr</a:t>
            </a:r>
            <a:endParaRPr lang="en-US" dirty="0"/>
          </a:p>
          <a:p>
            <a:pPr marL="0" indent="0">
              <a:buNone/>
            </a:pPr>
            <a:r>
              <a:rPr lang="en-US" dirty="0"/>
              <a:t>                      </a:t>
            </a:r>
            <a:endParaRPr lang="en-US" dirty="0"/>
          </a:p>
          <a:p>
            <a:pPr marL="0" indent="0">
              <a:buNone/>
            </a:pPr>
            <a:r>
              <a:rPr lang="en-US" dirty="0"/>
              <a:t>NULL                                                                       NULL</a:t>
            </a:r>
            <a:endParaRPr lang="en-US" dirty="0"/>
          </a:p>
          <a:p>
            <a:pPr marL="0" indent="0">
              <a:buNone/>
            </a:pPr>
            <a:r>
              <a:rPr lang="en-US" dirty="0"/>
              <a:t>                </a:t>
            </a:r>
            <a:endParaRPr lang="en-US" dirty="0"/>
          </a:p>
          <a:p>
            <a:pPr marL="0" indent="0">
              <a:buNone/>
            </a:pPr>
            <a:r>
              <a:rPr lang="en-US" dirty="0"/>
              <a:t>                                                                                 next</a:t>
            </a:r>
            <a:endParaRPr lang="en-US" dirty="0"/>
          </a:p>
          <a:p>
            <a:pPr marL="0" indent="0">
              <a:buNone/>
            </a:pPr>
            <a:endParaRPr lang="en-US" dirty="0"/>
          </a:p>
          <a:p>
            <a:pPr marL="0" indent="0">
              <a:buNone/>
            </a:pPr>
            <a:r>
              <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current-&gt;next=prev;</a:t>
            </a:r>
            <a:endPar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endParaRPr lang="en-US" dirty="0">
              <a:solidFill>
                <a:srgbClr val="FF0000"/>
              </a:solidFill>
            </a:endParaRPr>
          </a:p>
          <a:p>
            <a:pPr marL="0" indent="0">
              <a:buNone/>
            </a:pPr>
            <a:r>
              <a:rPr lang="en-US" dirty="0">
                <a:solidFill>
                  <a:schemeClr val="tx1"/>
                </a:solidFill>
              </a:rPr>
              <a:t>                      H                    pre               Curr</a:t>
            </a:r>
            <a:endParaRPr lang="en-US" dirty="0">
              <a:solidFill>
                <a:schemeClr val="tx1"/>
              </a:solidFill>
            </a:endParaRPr>
          </a:p>
          <a:p>
            <a:pPr marL="0" indent="0">
              <a:buNone/>
            </a:pPr>
            <a:r>
              <a:rPr lang="en-US" dirty="0">
                <a:solidFill>
                  <a:schemeClr val="tx1"/>
                </a:solidFill>
              </a:rPr>
              <a:t>                      </a:t>
            </a:r>
            <a:endParaRPr lang="en-US" dirty="0">
              <a:solidFill>
                <a:schemeClr val="tx1"/>
              </a:solidFill>
            </a:endParaRPr>
          </a:p>
          <a:p>
            <a:pPr marL="0" indent="0">
              <a:buNone/>
            </a:pPr>
            <a:r>
              <a:rPr lang="en-US" dirty="0">
                <a:solidFill>
                  <a:schemeClr val="tx1"/>
                </a:solidFill>
              </a:rPr>
              <a:t>NULL                                                                       NULL</a:t>
            </a:r>
            <a:endParaRPr lang="en-US" dirty="0">
              <a:solidFill>
                <a:schemeClr val="tx1"/>
              </a:solidFill>
            </a:endParaRPr>
          </a:p>
          <a:p>
            <a:pPr marL="0" indent="0">
              <a:buNone/>
            </a:pPr>
            <a:r>
              <a:rPr lang="en-US" dirty="0">
                <a:solidFill>
                  <a:schemeClr val="tx1"/>
                </a:solidFill>
              </a:rPr>
              <a:t>                </a:t>
            </a:r>
            <a:endParaRPr lang="en-US" dirty="0">
              <a:solidFill>
                <a:schemeClr val="tx1"/>
              </a:solidFill>
            </a:endParaRPr>
          </a:p>
          <a:p>
            <a:pPr marL="0" indent="0">
              <a:buNone/>
            </a:pPr>
            <a:r>
              <a:rPr lang="en-US" dirty="0">
                <a:solidFill>
                  <a:schemeClr val="tx1"/>
                </a:solidFill>
              </a:rPr>
              <a:t>                                                                                 next</a:t>
            </a:r>
            <a:endParaRPr lang="en-US" dirty="0">
              <a:solidFill>
                <a:schemeClr val="tx1"/>
              </a:solidFill>
            </a:endParaRPr>
          </a:p>
          <a:p>
            <a:pPr marL="0" indent="0">
              <a:buNone/>
            </a:pPr>
            <a:endParaRPr lang="en-US" dirty="0">
              <a:solidFill>
                <a:schemeClr val="tx1"/>
              </a:solidFill>
            </a:endParaRPr>
          </a:p>
          <a:p>
            <a:pPr marL="0" indent="0">
              <a:buNone/>
            </a:pPr>
            <a:endParaRPr lang="en-US" dirty="0">
              <a:solidFill>
                <a:srgbClr val="FF0000"/>
              </a:solidFill>
            </a:endParaRPr>
          </a:p>
          <a:p>
            <a:pPr marL="0" indent="0">
              <a:buNone/>
            </a:pPr>
            <a:endParaRPr lang="en-US" dirty="0">
              <a:solidFill>
                <a:srgbClr val="FF0000"/>
              </a:solidFill>
            </a:endParaRPr>
          </a:p>
        </p:txBody>
      </p:sp>
      <p:sp>
        <p:nvSpPr>
          <p:cNvPr id="4" name="Rectangle 3"/>
          <p:cNvSpPr/>
          <p:nvPr/>
        </p:nvSpPr>
        <p:spPr>
          <a:xfrm>
            <a:off x="1169894" y="1640541"/>
            <a:ext cx="699247" cy="5109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5</a:t>
            </a:r>
            <a:endParaRPr lang="en-US" dirty="0"/>
          </a:p>
        </p:txBody>
      </p:sp>
      <p:cxnSp>
        <p:nvCxnSpPr>
          <p:cNvPr id="6" name="Straight Arrow Connector 5"/>
          <p:cNvCxnSpPr/>
          <p:nvPr/>
        </p:nvCxnSpPr>
        <p:spPr>
          <a:xfrm flipH="1">
            <a:off x="699247" y="1828800"/>
            <a:ext cx="4706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2608729" y="1640541"/>
            <a:ext cx="820271" cy="5109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10</a:t>
            </a:r>
            <a:endParaRPr lang="en-US" dirty="0"/>
          </a:p>
        </p:txBody>
      </p:sp>
      <p:cxnSp>
        <p:nvCxnSpPr>
          <p:cNvPr id="11" name="Straight Arrow Connector 10"/>
          <p:cNvCxnSpPr/>
          <p:nvPr/>
        </p:nvCxnSpPr>
        <p:spPr>
          <a:xfrm>
            <a:off x="3039035" y="1075765"/>
            <a:ext cx="0" cy="510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1909482" y="1828800"/>
            <a:ext cx="699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3980329" y="1640542"/>
            <a:ext cx="699247" cy="5109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15</a:t>
            </a:r>
            <a:endParaRPr lang="en-US" dirty="0"/>
          </a:p>
        </p:txBody>
      </p:sp>
      <p:cxnSp>
        <p:nvCxnSpPr>
          <p:cNvPr id="19" name="Straight Arrow Connector 18"/>
          <p:cNvCxnSpPr/>
          <p:nvPr/>
        </p:nvCxnSpPr>
        <p:spPr>
          <a:xfrm>
            <a:off x="4289612" y="1075765"/>
            <a:ext cx="0" cy="510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4773706" y="1828800"/>
            <a:ext cx="3765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V="1">
            <a:off x="5405718" y="2037806"/>
            <a:ext cx="0" cy="483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1492624" y="1075765"/>
            <a:ext cx="0" cy="537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p:cNvSpPr/>
          <p:nvPr/>
        </p:nvSpPr>
        <p:spPr>
          <a:xfrm>
            <a:off x="1169894" y="4854389"/>
            <a:ext cx="699247" cy="5109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5</a:t>
            </a:r>
            <a:endParaRPr lang="en-US" dirty="0"/>
          </a:p>
        </p:txBody>
      </p:sp>
      <p:cxnSp>
        <p:nvCxnSpPr>
          <p:cNvPr id="34" name="Straight Arrow Connector 33"/>
          <p:cNvCxnSpPr/>
          <p:nvPr/>
        </p:nvCxnSpPr>
        <p:spPr>
          <a:xfrm flipH="1">
            <a:off x="793376" y="4988859"/>
            <a:ext cx="37651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1586753" y="4289612"/>
            <a:ext cx="0" cy="510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p:cNvSpPr/>
          <p:nvPr/>
        </p:nvSpPr>
        <p:spPr>
          <a:xfrm>
            <a:off x="2702859" y="4854389"/>
            <a:ext cx="726141" cy="5109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10</a:t>
            </a:r>
            <a:endParaRPr lang="en-US" dirty="0"/>
          </a:p>
        </p:txBody>
      </p:sp>
      <p:cxnSp>
        <p:nvCxnSpPr>
          <p:cNvPr id="41" name="Straight Arrow Connector 40"/>
          <p:cNvCxnSpPr/>
          <p:nvPr/>
        </p:nvCxnSpPr>
        <p:spPr>
          <a:xfrm flipH="1">
            <a:off x="1909482" y="5123329"/>
            <a:ext cx="7933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endCxn id="39" idx="0"/>
          </p:cNvCxnSpPr>
          <p:nvPr/>
        </p:nvCxnSpPr>
        <p:spPr>
          <a:xfrm>
            <a:off x="3039035" y="4343401"/>
            <a:ext cx="26895" cy="510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3926541" y="4854389"/>
            <a:ext cx="753035" cy="5109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15</a:t>
            </a:r>
            <a:endParaRPr lang="en-US" dirty="0"/>
          </a:p>
        </p:txBody>
      </p:sp>
      <p:cxnSp>
        <p:nvCxnSpPr>
          <p:cNvPr id="49" name="Straight Arrow Connector 48"/>
          <p:cNvCxnSpPr/>
          <p:nvPr/>
        </p:nvCxnSpPr>
        <p:spPr>
          <a:xfrm>
            <a:off x="4289612" y="4289612"/>
            <a:ext cx="0" cy="510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47" idx="1"/>
          </p:cNvCxnSpPr>
          <p:nvPr/>
        </p:nvCxnSpPr>
        <p:spPr>
          <a:xfrm flipH="1">
            <a:off x="3429000" y="5109883"/>
            <a:ext cx="497541" cy="134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p:nvPr/>
        </p:nvCxnSpPr>
        <p:spPr>
          <a:xfrm flipH="1" flipV="1">
            <a:off x="5405718" y="5123329"/>
            <a:ext cx="10758" cy="559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a:t> </a:t>
            </a:r>
            <a:r>
              <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prev=current;</a:t>
            </a:r>
            <a:endPar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endParaRPr lang="en-US" dirty="0">
              <a:solidFill>
                <a:srgbClr val="FF0000"/>
              </a:solidFill>
            </a:endParaRPr>
          </a:p>
          <a:p>
            <a:pPr marL="0" indent="0">
              <a:buNone/>
            </a:pPr>
            <a:r>
              <a:rPr lang="en-US" dirty="0">
                <a:solidFill>
                  <a:srgbClr val="FF0000"/>
                </a:solidFill>
              </a:rPr>
              <a:t>                        </a:t>
            </a:r>
            <a:r>
              <a:rPr lang="en-US" dirty="0">
                <a:solidFill>
                  <a:schemeClr val="tx1"/>
                </a:solidFill>
              </a:rPr>
              <a:t>H                                         pre             Curr</a:t>
            </a:r>
            <a:endParaRPr lang="en-US" dirty="0">
              <a:solidFill>
                <a:schemeClr val="tx1"/>
              </a:solidFill>
            </a:endParaRPr>
          </a:p>
          <a:p>
            <a:pPr marL="0" indent="0">
              <a:buNone/>
            </a:pPr>
            <a:r>
              <a:rPr lang="en-US" dirty="0">
                <a:solidFill>
                  <a:schemeClr val="tx1"/>
                </a:solidFill>
              </a:rPr>
              <a:t>                      </a:t>
            </a:r>
            <a:endParaRPr lang="en-US" dirty="0">
              <a:solidFill>
                <a:schemeClr val="tx1"/>
              </a:solidFill>
            </a:endParaRPr>
          </a:p>
          <a:p>
            <a:pPr marL="0" indent="0">
              <a:buNone/>
            </a:pPr>
            <a:r>
              <a:rPr lang="en-US" dirty="0">
                <a:solidFill>
                  <a:schemeClr val="tx1"/>
                </a:solidFill>
              </a:rPr>
              <a:t>NULL                                                                            NULL</a:t>
            </a:r>
            <a:endParaRPr lang="en-US" dirty="0">
              <a:solidFill>
                <a:schemeClr val="tx1"/>
              </a:solidFill>
            </a:endParaRPr>
          </a:p>
          <a:p>
            <a:pPr marL="0" indent="0">
              <a:buNone/>
            </a:pPr>
            <a:r>
              <a:rPr lang="en-US" dirty="0">
                <a:solidFill>
                  <a:schemeClr val="tx1"/>
                </a:solidFill>
              </a:rPr>
              <a:t>                </a:t>
            </a:r>
            <a:endParaRPr lang="en-US" dirty="0">
              <a:solidFill>
                <a:schemeClr val="tx1"/>
              </a:solidFill>
            </a:endParaRPr>
          </a:p>
          <a:p>
            <a:pPr marL="0" indent="0">
              <a:buNone/>
            </a:pPr>
            <a:r>
              <a:rPr lang="en-US" dirty="0">
                <a:solidFill>
                  <a:schemeClr val="tx1"/>
                </a:solidFill>
              </a:rPr>
              <a:t>                   </a:t>
            </a:r>
            <a:endParaRPr lang="en-US" dirty="0">
              <a:solidFill>
                <a:schemeClr val="tx1"/>
              </a:solidFill>
            </a:endParaRPr>
          </a:p>
          <a:p>
            <a:pPr marL="0" indent="0">
              <a:buNone/>
            </a:pPr>
            <a:r>
              <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head=prev;</a:t>
            </a:r>
            <a:endPar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a:t>
            </a:r>
            <a:endParaRPr lang="en-US"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endParaRPr lang="en-US" dirty="0">
              <a:solidFill>
                <a:srgbClr val="FF0000"/>
              </a:solidFill>
            </a:endParaRPr>
          </a:p>
          <a:p>
            <a:pPr marL="0" indent="0">
              <a:buNone/>
            </a:pPr>
            <a:r>
              <a:rPr lang="en-US" dirty="0">
                <a:solidFill>
                  <a:schemeClr val="tx1"/>
                </a:solidFill>
              </a:rPr>
              <a:t>                                                           head</a:t>
            </a:r>
            <a:endParaRPr lang="en-US" dirty="0">
              <a:solidFill>
                <a:schemeClr val="tx1"/>
              </a:solidFill>
            </a:endParaRPr>
          </a:p>
          <a:p>
            <a:pPr marL="0" indent="0">
              <a:buNone/>
            </a:pPr>
            <a:r>
              <a:rPr lang="en-US" dirty="0">
                <a:solidFill>
                  <a:schemeClr val="tx1"/>
                </a:solidFill>
              </a:rPr>
              <a:t>                      </a:t>
            </a:r>
            <a:endParaRPr lang="en-US" dirty="0">
              <a:solidFill>
                <a:schemeClr val="tx1"/>
              </a:solidFill>
            </a:endParaRPr>
          </a:p>
          <a:p>
            <a:pPr marL="0" indent="0">
              <a:buNone/>
            </a:pPr>
            <a:r>
              <a:rPr lang="en-US" dirty="0">
                <a:solidFill>
                  <a:schemeClr val="tx1"/>
                </a:solidFill>
              </a:rPr>
              <a:t>NULL                                                                          </a:t>
            </a:r>
            <a:endParaRPr lang="en-US" dirty="0">
              <a:solidFill>
                <a:schemeClr val="tx1"/>
              </a:solidFill>
            </a:endParaRPr>
          </a:p>
          <a:p>
            <a:pPr marL="0" indent="0">
              <a:buNone/>
            </a:pPr>
            <a:r>
              <a:rPr lang="en-US" dirty="0">
                <a:solidFill>
                  <a:schemeClr val="tx1"/>
                </a:solidFill>
              </a:rPr>
              <a:t>                </a:t>
            </a:r>
            <a:endParaRPr lang="en-US" dirty="0">
              <a:solidFill>
                <a:schemeClr val="tx1"/>
              </a:solidFill>
            </a:endParaRPr>
          </a:p>
          <a:p>
            <a:pPr marL="0" indent="0">
              <a:buNone/>
            </a:pPr>
            <a:r>
              <a:rPr lang="en-US" dirty="0">
                <a:solidFill>
                  <a:schemeClr val="tx1"/>
                </a:solidFill>
              </a:rPr>
              <a:t>    </a:t>
            </a:r>
            <a:endParaRPr lang="en-US" dirty="0">
              <a:solidFill>
                <a:schemeClr val="tx1"/>
              </a:solidFill>
            </a:endParaRPr>
          </a:p>
          <a:p>
            <a:pPr marL="0" indent="0">
              <a:buNone/>
            </a:pPr>
            <a:endParaRPr lang="en-US" dirty="0">
              <a:solidFill>
                <a:srgbClr val="FF0000"/>
              </a:solidFill>
            </a:endParaRPr>
          </a:p>
        </p:txBody>
      </p:sp>
      <p:sp>
        <p:nvSpPr>
          <p:cNvPr id="4" name="Rectangle 3"/>
          <p:cNvSpPr/>
          <p:nvPr/>
        </p:nvSpPr>
        <p:spPr>
          <a:xfrm>
            <a:off x="1223682" y="1613647"/>
            <a:ext cx="820271"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5</a:t>
            </a:r>
            <a:endParaRPr lang="en-US" dirty="0"/>
          </a:p>
        </p:txBody>
      </p:sp>
      <p:sp>
        <p:nvSpPr>
          <p:cNvPr id="5" name="Rectangle 4"/>
          <p:cNvSpPr/>
          <p:nvPr/>
        </p:nvSpPr>
        <p:spPr>
          <a:xfrm>
            <a:off x="2810435" y="1613647"/>
            <a:ext cx="820271"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10</a:t>
            </a:r>
            <a:endParaRPr lang="en-US" dirty="0"/>
          </a:p>
        </p:txBody>
      </p:sp>
      <p:sp>
        <p:nvSpPr>
          <p:cNvPr id="6" name="Rectangle 5"/>
          <p:cNvSpPr/>
          <p:nvPr/>
        </p:nvSpPr>
        <p:spPr>
          <a:xfrm>
            <a:off x="4262719" y="1613647"/>
            <a:ext cx="618564"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15</a:t>
            </a:r>
            <a:endParaRPr lang="en-US" dirty="0"/>
          </a:p>
        </p:txBody>
      </p:sp>
      <p:cxnSp>
        <p:nvCxnSpPr>
          <p:cNvPr id="8" name="Straight Arrow Connector 7"/>
          <p:cNvCxnSpPr/>
          <p:nvPr/>
        </p:nvCxnSpPr>
        <p:spPr>
          <a:xfrm flipH="1">
            <a:off x="753035" y="1788459"/>
            <a:ext cx="4706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1667435" y="1089212"/>
            <a:ext cx="0" cy="430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a:off x="2043953" y="1882588"/>
            <a:ext cx="7664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flipV="1">
            <a:off x="3630706" y="1828800"/>
            <a:ext cx="632013" cy="537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4477871" y="1089212"/>
            <a:ext cx="0" cy="430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5822576" y="108921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782235" y="1196788"/>
            <a:ext cx="0" cy="416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Rectangle 29"/>
          <p:cNvSpPr/>
          <p:nvPr/>
        </p:nvSpPr>
        <p:spPr>
          <a:xfrm>
            <a:off x="1465729" y="4827494"/>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277472" y="4787153"/>
            <a:ext cx="510987"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5</a:t>
            </a:r>
            <a:endParaRPr lang="en-US" dirty="0"/>
          </a:p>
        </p:txBody>
      </p:sp>
      <p:cxnSp>
        <p:nvCxnSpPr>
          <p:cNvPr id="36" name="Straight Arrow Connector 35"/>
          <p:cNvCxnSpPr/>
          <p:nvPr/>
        </p:nvCxnSpPr>
        <p:spPr>
          <a:xfrm flipH="1">
            <a:off x="753035" y="5015753"/>
            <a:ext cx="4706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2393576" y="4805978"/>
            <a:ext cx="672355" cy="457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10</a:t>
            </a:r>
            <a:endParaRPr lang="en-US" dirty="0"/>
          </a:p>
        </p:txBody>
      </p:sp>
      <p:cxnSp>
        <p:nvCxnSpPr>
          <p:cNvPr id="40" name="Straight Arrow Connector 39"/>
          <p:cNvCxnSpPr/>
          <p:nvPr/>
        </p:nvCxnSpPr>
        <p:spPr>
          <a:xfrm flipH="1">
            <a:off x="1788459" y="5015753"/>
            <a:ext cx="6051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Rectangle 42"/>
          <p:cNvSpPr/>
          <p:nvPr/>
        </p:nvSpPr>
        <p:spPr>
          <a:xfrm>
            <a:off x="3671048" y="4805978"/>
            <a:ext cx="672355" cy="457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15</a:t>
            </a:r>
            <a:endParaRPr lang="en-US" dirty="0"/>
          </a:p>
        </p:txBody>
      </p:sp>
      <p:cxnSp>
        <p:nvCxnSpPr>
          <p:cNvPr id="51" name="Straight Arrow Connector 50"/>
          <p:cNvCxnSpPr/>
          <p:nvPr/>
        </p:nvCxnSpPr>
        <p:spPr>
          <a:xfrm flipH="1">
            <a:off x="3065931" y="5015753"/>
            <a:ext cx="564775" cy="26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a:endCxn id="43" idx="0"/>
          </p:cNvCxnSpPr>
          <p:nvPr/>
        </p:nvCxnSpPr>
        <p:spPr>
          <a:xfrm>
            <a:off x="4007226" y="4348778"/>
            <a:ext cx="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1"/>
            <a:ext cx="12192000" cy="6858000"/>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0"/>
            <a:ext cx="12192000" cy="6858000"/>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0"/>
            <a:ext cx="12191999" cy="685799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0"/>
            <a:ext cx="7729728" cy="1385047"/>
          </a:xfrm>
        </p:spPr>
        <p:txBody>
          <a:bodyPr/>
          <a:lstStyle/>
          <a:p>
            <a:r>
              <a:rPr lang="en-GB" b="1" dirty="0"/>
              <a:t>Types of linked list</a:t>
            </a:r>
            <a:endParaRPr lang="en-US" b="1" dirty="0"/>
          </a:p>
        </p:txBody>
      </p:sp>
      <p:sp>
        <p:nvSpPr>
          <p:cNvPr id="3" name="Content Placeholder 2"/>
          <p:cNvSpPr>
            <a:spLocks noGrp="1"/>
          </p:cNvSpPr>
          <p:nvPr>
            <p:ph idx="1"/>
          </p:nvPr>
        </p:nvSpPr>
        <p:spPr>
          <a:xfrm>
            <a:off x="0" y="1748118"/>
            <a:ext cx="12192000" cy="5109882"/>
          </a:xfrm>
        </p:spPr>
        <p:txBody>
          <a:bodyPr>
            <a:normAutofit/>
          </a:bodyPr>
          <a:lstStyle/>
          <a:p>
            <a:pPr marL="0" indent="0">
              <a:buNone/>
            </a:pPr>
            <a:r>
              <a:rPr lang="en-GB" sz="2400" dirty="0">
                <a:latin typeface="Cascadia Code" panose="020B0609020000020004" pitchFamily="49" charset="0"/>
                <a:ea typeface="Cascadia Code" panose="020B0609020000020004" pitchFamily="49" charset="0"/>
                <a:cs typeface="Cascadia Code" panose="020B0609020000020004" pitchFamily="49" charset="0"/>
              </a:rPr>
              <a:t>There are three common types of Linked List:</a:t>
            </a:r>
            <a:endParaRPr lang="en-GB" sz="2400" dirty="0">
              <a:latin typeface="Cascadia Code" panose="020B0609020000020004" pitchFamily="49" charset="0"/>
              <a:ea typeface="Cascadia Code" panose="020B0609020000020004" pitchFamily="49" charset="0"/>
              <a:cs typeface="Cascadia Code" panose="020B0609020000020004" pitchFamily="49" charset="0"/>
            </a:endParaRPr>
          </a:p>
          <a:p>
            <a:r>
              <a:rPr lang="en-GB" sz="2400" dirty="0">
                <a:latin typeface="Cascadia Code" panose="020B0609020000020004" pitchFamily="49" charset="0"/>
                <a:ea typeface="Cascadia Code" panose="020B0609020000020004" pitchFamily="49" charset="0"/>
                <a:cs typeface="Cascadia Code" panose="020B0609020000020004" pitchFamily="49" charset="0"/>
              </a:rPr>
              <a:t>Singly Linked List</a:t>
            </a:r>
            <a:endParaRPr lang="en-GB" sz="2400" dirty="0">
              <a:latin typeface="Cascadia Code" panose="020B0609020000020004" pitchFamily="49" charset="0"/>
              <a:ea typeface="Cascadia Code" panose="020B0609020000020004" pitchFamily="49" charset="0"/>
              <a:cs typeface="Cascadia Code" panose="020B0609020000020004" pitchFamily="49" charset="0"/>
            </a:endParaRPr>
          </a:p>
          <a:p>
            <a:r>
              <a:rPr lang="en-GB" sz="2400" dirty="0">
                <a:latin typeface="Cascadia Code" panose="020B0609020000020004" pitchFamily="49" charset="0"/>
                <a:ea typeface="Cascadia Code" panose="020B0609020000020004" pitchFamily="49" charset="0"/>
                <a:cs typeface="Cascadia Code" panose="020B0609020000020004" pitchFamily="49" charset="0"/>
              </a:rPr>
              <a:t>Doubly Linked List</a:t>
            </a:r>
            <a:endParaRPr lang="en-GB" sz="2400" dirty="0">
              <a:latin typeface="Cascadia Code" panose="020B0609020000020004" pitchFamily="49" charset="0"/>
              <a:ea typeface="Cascadia Code" panose="020B0609020000020004" pitchFamily="49" charset="0"/>
              <a:cs typeface="Cascadia Code" panose="020B0609020000020004" pitchFamily="49" charset="0"/>
            </a:endParaRPr>
          </a:p>
          <a:p>
            <a:r>
              <a:rPr lang="en-GB" sz="2400" dirty="0">
                <a:latin typeface="Cascadia Code" panose="020B0609020000020004" pitchFamily="49" charset="0"/>
                <a:ea typeface="Cascadia Code" panose="020B0609020000020004" pitchFamily="49" charset="0"/>
                <a:cs typeface="Cascadia Code" panose="020B0609020000020004" pitchFamily="49" charset="0"/>
              </a:rPr>
              <a:t>Circular Linked List</a:t>
            </a:r>
            <a:endParaRPr lang="en-GB" sz="2400"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endParaRPr lang="en-US" sz="2400" dirty="0"/>
          </a:p>
          <a:p>
            <a:pPr marL="0" indent="0">
              <a:buNone/>
            </a:pPr>
            <a:r>
              <a:rPr lang="en-US" sz="2400" b="1" dirty="0"/>
              <a:t>Singly Linked List:</a:t>
            </a:r>
            <a:endParaRPr lang="en-US" sz="2400" b="1" dirty="0"/>
          </a:p>
          <a:p>
            <a:pPr marL="0" indent="0">
              <a:buNone/>
            </a:pPr>
            <a:endParaRPr lang="en-GB" sz="2400" b="1" dirty="0"/>
          </a:p>
        </p:txBody>
      </p:sp>
      <p:pic>
        <p:nvPicPr>
          <p:cNvPr id="5" name="Picture 4"/>
          <p:cNvPicPr>
            <a:picLocks noChangeAspect="1"/>
          </p:cNvPicPr>
          <p:nvPr/>
        </p:nvPicPr>
        <p:blipFill>
          <a:blip r:embed="rId1"/>
          <a:stretch>
            <a:fillRect/>
          </a:stretch>
        </p:blipFill>
        <p:spPr>
          <a:xfrm>
            <a:off x="0" y="4921624"/>
            <a:ext cx="12192000" cy="1936376"/>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806" y="1952897"/>
            <a:ext cx="8543107" cy="2952206"/>
          </a:xfrm>
        </p:spPr>
        <p:txBody>
          <a:bodyPr>
            <a:normAutofit/>
          </a:bodyPr>
          <a:lstStyle/>
          <a:p>
            <a:r>
              <a:rPr lang="en-GB" sz="4400" b="1" dirty="0">
                <a:latin typeface="Cascadia Code" panose="020B0609020000020004" pitchFamily="49" charset="0"/>
                <a:ea typeface="Cascadia Code" panose="020B0609020000020004" pitchFamily="49" charset="0"/>
                <a:cs typeface="Cascadia Code" panose="020B0609020000020004" pitchFamily="49" charset="0"/>
              </a:rPr>
              <a:t>Insert</a:t>
            </a:r>
            <a:r>
              <a:rPr lang="en-GB" sz="4400" dirty="0">
                <a:latin typeface="Cascadia Code" panose="020B0609020000020004" pitchFamily="49" charset="0"/>
                <a:ea typeface="Cascadia Code" panose="020B0609020000020004" pitchFamily="49" charset="0"/>
                <a:cs typeface="Cascadia Code" panose="020B0609020000020004" pitchFamily="49" charset="0"/>
              </a:rPr>
              <a:t> a node in a linked list</a:t>
            </a:r>
            <a:endParaRPr lang="en-US" sz="4400" dirty="0">
              <a:latin typeface="Cascadia Code" panose="020B0609020000020004" pitchFamily="49" charset="0"/>
              <a:ea typeface="Cascadia Code" panose="020B0609020000020004" pitchFamily="49" charset="0"/>
              <a:cs typeface="Cascadia Code" panose="020B06090200000200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0"/>
            <a:ext cx="12192000" cy="6857999"/>
          </a:xfrm>
        </p:spPr>
      </p:pic>
      <p:sp>
        <p:nvSpPr>
          <p:cNvPr id="5" name="Rectangle 4"/>
          <p:cNvSpPr/>
          <p:nvPr/>
        </p:nvSpPr>
        <p:spPr>
          <a:xfrm>
            <a:off x="1452282" y="1532965"/>
            <a:ext cx="7839636" cy="77992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Rectangle 5"/>
          <p:cNvSpPr/>
          <p:nvPr/>
        </p:nvSpPr>
        <p:spPr>
          <a:xfrm>
            <a:off x="2057400" y="5930154"/>
            <a:ext cx="4356847" cy="3361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0"/>
            <a:ext cx="12192000" cy="6857999"/>
          </a:xfr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0"/>
            <a:ext cx="12192000" cy="6858000"/>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0"/>
            <a:ext cx="12192000" cy="6858000"/>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174812"/>
            <a:ext cx="12192000" cy="7032812"/>
          </a:xfrm>
        </p:spPr>
      </p:pic>
      <p:sp>
        <p:nvSpPr>
          <p:cNvPr id="6" name="Rectangle 5"/>
          <p:cNvSpPr/>
          <p:nvPr/>
        </p:nvSpPr>
        <p:spPr>
          <a:xfrm>
            <a:off x="1519518" y="1358153"/>
            <a:ext cx="6696635" cy="3361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Rectangle 6"/>
          <p:cNvSpPr/>
          <p:nvPr/>
        </p:nvSpPr>
        <p:spPr>
          <a:xfrm>
            <a:off x="2017059" y="5768789"/>
            <a:ext cx="3644153" cy="41685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134470"/>
            <a:ext cx="12192000" cy="6858000"/>
          </a:xfrm>
        </p:spPr>
      </p:pic>
      <p:sp>
        <p:nvSpPr>
          <p:cNvPr id="6" name="Rectangle 5"/>
          <p:cNvSpPr/>
          <p:nvPr/>
        </p:nvSpPr>
        <p:spPr>
          <a:xfrm>
            <a:off x="1237129" y="295835"/>
            <a:ext cx="8162365" cy="385930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0"/>
            <a:ext cx="12192000" cy="6857999"/>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0"/>
            <a:ext cx="12192000" cy="6858000"/>
          </a:xfr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17973"/>
          </a:xfrm>
        </p:spPr>
        <p:txBody>
          <a:bodyPr>
            <a:normAutofit/>
          </a:bodyPr>
          <a:lstStyle/>
          <a:p>
            <a:r>
              <a:rPr lang="en-GB" sz="2000" dirty="0"/>
              <a:t>Insert  a  new  node  into  a  linked list</a:t>
            </a:r>
            <a:br>
              <a:rPr lang="en-GB" sz="2000" dirty="0"/>
            </a:br>
            <a:r>
              <a:rPr lang="en-GB" sz="2000" dirty="0"/>
              <a:t>(somewhere in the middle)</a:t>
            </a:r>
            <a:endParaRPr lang="en-US" sz="2000" dirty="0"/>
          </a:p>
        </p:txBody>
      </p:sp>
      <p:pic>
        <p:nvPicPr>
          <p:cNvPr id="5" name="Content Placeholder 4"/>
          <p:cNvPicPr>
            <a:picLocks noGrp="1" noChangeAspect="1"/>
          </p:cNvPicPr>
          <p:nvPr>
            <p:ph idx="1"/>
          </p:nvPr>
        </p:nvPicPr>
        <p:blipFill>
          <a:blip r:embed="rId1"/>
          <a:stretch>
            <a:fillRect/>
          </a:stretch>
        </p:blipFill>
        <p:spPr>
          <a:xfrm>
            <a:off x="0" y="1117973"/>
            <a:ext cx="12192000" cy="6136222"/>
          </a:xfrm>
        </p:spPr>
      </p:pic>
      <p:sp>
        <p:nvSpPr>
          <p:cNvPr id="6" name="Rectangle 5"/>
          <p:cNvSpPr/>
          <p:nvPr/>
        </p:nvSpPr>
        <p:spPr>
          <a:xfrm>
            <a:off x="874059" y="2702859"/>
            <a:ext cx="5862917" cy="564776"/>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Rectangle 6"/>
          <p:cNvSpPr/>
          <p:nvPr/>
        </p:nvSpPr>
        <p:spPr>
          <a:xfrm>
            <a:off x="1317812" y="5889812"/>
            <a:ext cx="2057400" cy="860612"/>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9089" y="161365"/>
            <a:ext cx="7729728" cy="793376"/>
          </a:xfrm>
        </p:spPr>
        <p:txBody>
          <a:bodyPr>
            <a:normAutofit fontScale="90000"/>
          </a:bodyPr>
          <a:lstStyle/>
          <a:p>
            <a:br>
              <a:rPr lang="en-US" b="1" dirty="0"/>
            </a:br>
            <a:r>
              <a:rPr lang="en-US" b="1" dirty="0"/>
              <a:t>Singly Linked List</a:t>
            </a:r>
            <a:br>
              <a:rPr lang="en-US" dirty="0"/>
            </a:br>
            <a:endParaRPr lang="en-US" dirty="0"/>
          </a:p>
        </p:txBody>
      </p:sp>
      <p:sp>
        <p:nvSpPr>
          <p:cNvPr id="3" name="Content Placeholder 2"/>
          <p:cNvSpPr>
            <a:spLocks noGrp="1"/>
          </p:cNvSpPr>
          <p:nvPr>
            <p:ph idx="1"/>
          </p:nvPr>
        </p:nvSpPr>
        <p:spPr>
          <a:xfrm>
            <a:off x="981634" y="1317812"/>
            <a:ext cx="11210365" cy="5540188"/>
          </a:xfrm>
        </p:spPr>
        <p:txBody>
          <a:bodyPr/>
          <a:lstStyle/>
          <a:p>
            <a:pPr marL="0" indent="0">
              <a:buNone/>
            </a:pPr>
            <a:r>
              <a:rPr lang="en-US" sz="2400" b="1" dirty="0"/>
              <a:t>Node is represented as:</a:t>
            </a:r>
            <a:endParaRPr lang="en-US" sz="2400" b="1" dirty="0"/>
          </a:p>
          <a:p>
            <a:pPr marL="0" indent="0">
              <a:buNone/>
            </a:pPr>
            <a:endParaRPr lang="en-US" sz="2400" b="1" dirty="0"/>
          </a:p>
          <a:p>
            <a:pPr marL="0" indent="0">
              <a:buNone/>
            </a:pPr>
            <a:r>
              <a:rPr lang="en-US" sz="3600" dirty="0">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struct</a:t>
            </a:r>
            <a:r>
              <a:rPr lang="en-US" sz="3600" dirty="0">
                <a:latin typeface="Cascadia Code" panose="020B0609020000020004" pitchFamily="49" charset="0"/>
                <a:ea typeface="Cascadia Code" panose="020B0609020000020004" pitchFamily="49" charset="0"/>
                <a:cs typeface="Cascadia Code" panose="020B0609020000020004" pitchFamily="49" charset="0"/>
              </a:rPr>
              <a:t> node</a:t>
            </a:r>
            <a:endParaRPr lang="en-US" sz="3600"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sz="36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a:t>
            </a:r>
            <a:endParaRPr lang="en-US" sz="2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sz="3600" dirty="0">
                <a:latin typeface="Cascadia Code" panose="020B0609020000020004" pitchFamily="49" charset="0"/>
                <a:ea typeface="Cascadia Code" panose="020B0609020000020004" pitchFamily="49" charset="0"/>
                <a:cs typeface="Cascadia Code" panose="020B0609020000020004" pitchFamily="49" charset="0"/>
              </a:rPr>
              <a:t> int data</a:t>
            </a:r>
            <a:r>
              <a:rPr lang="en-US" sz="36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a:t>
            </a:r>
            <a:endParaRPr lang="en-US" sz="36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sz="3600" dirty="0">
                <a:latin typeface="Cascadia Code" panose="020B0609020000020004" pitchFamily="49" charset="0"/>
                <a:ea typeface="Cascadia Code" panose="020B0609020000020004" pitchFamily="49" charset="0"/>
                <a:cs typeface="Cascadia Code" panose="020B0609020000020004" pitchFamily="49" charset="0"/>
              </a:rPr>
              <a:t> struct node  </a:t>
            </a:r>
            <a:r>
              <a:rPr lang="en-US" sz="36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r>
              <a:rPr lang="en-US" sz="3600" dirty="0">
                <a:latin typeface="Cascadia Code" panose="020B0609020000020004" pitchFamily="49" charset="0"/>
                <a:ea typeface="Cascadia Code" panose="020B0609020000020004" pitchFamily="49" charset="0"/>
                <a:cs typeface="Cascadia Code" panose="020B0609020000020004" pitchFamily="49" charset="0"/>
              </a:rPr>
              <a:t>next</a:t>
            </a:r>
            <a:r>
              <a:rPr lang="en-US" sz="36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endParaRPr lang="en-US" sz="36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sz="36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endParaRPr lang="en-US" sz="36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p:txBody>
      </p:sp>
      <p:graphicFrame>
        <p:nvGraphicFramePr>
          <p:cNvPr id="4" name="Table 4"/>
          <p:cNvGraphicFramePr>
            <a:graphicFrameLocks noGrp="1"/>
          </p:cNvGraphicFramePr>
          <p:nvPr/>
        </p:nvGraphicFramePr>
        <p:xfrm>
          <a:off x="7301753" y="2245660"/>
          <a:ext cx="2038366" cy="793376"/>
        </p:xfrm>
        <a:graphic>
          <a:graphicData uri="http://schemas.openxmlformats.org/drawingml/2006/table">
            <a:tbl>
              <a:tblPr firstRow="1" bandRow="1">
                <a:tableStyleId>{7DF18680-E054-41AD-8BC1-D1AEF772440D}</a:tableStyleId>
              </a:tblPr>
              <a:tblGrid>
                <a:gridCol w="1048871"/>
                <a:gridCol w="989495"/>
              </a:tblGrid>
              <a:tr h="793376">
                <a:tc>
                  <a:txBody>
                    <a:bodyPr/>
                    <a:lstStyle/>
                    <a:p>
                      <a:r>
                        <a:rPr lang="en-GB" sz="2800" dirty="0"/>
                        <a:t>Data</a:t>
                      </a:r>
                      <a:endParaRPr lang="en-US" sz="2800" dirty="0"/>
                    </a:p>
                  </a:txBody>
                  <a:tcPr/>
                </a:tc>
                <a:tc>
                  <a:txBody>
                    <a:bodyPr/>
                    <a:lstStyle/>
                    <a:p>
                      <a:r>
                        <a:rPr lang="en-GB" sz="2800" dirty="0"/>
                        <a:t>next</a:t>
                      </a:r>
                      <a:endParaRPr lang="en-US" sz="2800" dirty="0"/>
                    </a:p>
                  </a:txBody>
                  <a:tcPr/>
                </a:tc>
              </a:tr>
            </a:tbl>
          </a:graphicData>
        </a:graphic>
      </p:graphicFrame>
      <p:sp>
        <p:nvSpPr>
          <p:cNvPr id="5" name="Rectangle 4"/>
          <p:cNvSpPr/>
          <p:nvPr/>
        </p:nvSpPr>
        <p:spPr>
          <a:xfrm>
            <a:off x="618565" y="2245660"/>
            <a:ext cx="5970494" cy="381896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1" y="0"/>
            <a:ext cx="12192001" cy="6858000"/>
          </a:xfrm>
        </p:spPr>
      </p:pic>
      <p:sp>
        <p:nvSpPr>
          <p:cNvPr id="6" name="Rectangle 5"/>
          <p:cNvSpPr/>
          <p:nvPr/>
        </p:nvSpPr>
        <p:spPr>
          <a:xfrm>
            <a:off x="5580529" y="4719918"/>
            <a:ext cx="515472" cy="49754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15</a:t>
            </a:r>
            <a:endParaRPr lang="en-US" dirty="0"/>
          </a:p>
        </p:txBody>
      </p:sp>
      <p:sp>
        <p:nvSpPr>
          <p:cNvPr id="7" name="Rectangle 6"/>
          <p:cNvSpPr/>
          <p:nvPr/>
        </p:nvSpPr>
        <p:spPr>
          <a:xfrm>
            <a:off x="6360459" y="4007224"/>
            <a:ext cx="712694" cy="4572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987</a:t>
            </a:r>
            <a:endParaRPr lang="en-US" dirty="0"/>
          </a:p>
        </p:txBody>
      </p:sp>
      <p:sp>
        <p:nvSpPr>
          <p:cNvPr id="8" name="Rectangle 7"/>
          <p:cNvSpPr/>
          <p:nvPr/>
        </p:nvSpPr>
        <p:spPr>
          <a:xfrm>
            <a:off x="7543800" y="4719918"/>
            <a:ext cx="515472" cy="49754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30</a:t>
            </a:r>
            <a:endParaRPr lang="en-US" dirty="0"/>
          </a:p>
        </p:txBody>
      </p:sp>
      <p:sp>
        <p:nvSpPr>
          <p:cNvPr id="9" name="Rectangle 8"/>
          <p:cNvSpPr/>
          <p:nvPr/>
        </p:nvSpPr>
        <p:spPr>
          <a:xfrm>
            <a:off x="8646459" y="4719918"/>
            <a:ext cx="515472" cy="49754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45</a:t>
            </a:r>
            <a:endParaRPr lang="en-US" dirty="0"/>
          </a:p>
        </p:txBody>
      </p:sp>
      <p:sp>
        <p:nvSpPr>
          <p:cNvPr id="10" name="Rectangle 9"/>
          <p:cNvSpPr/>
          <p:nvPr/>
        </p:nvSpPr>
        <p:spPr>
          <a:xfrm>
            <a:off x="9681882" y="4719918"/>
            <a:ext cx="452717" cy="49754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60</a:t>
            </a:r>
            <a:endParaRPr lang="en-US" dirty="0"/>
          </a:p>
        </p:txBody>
      </p:sp>
      <p:sp>
        <p:nvSpPr>
          <p:cNvPr id="11" name="Rectangle 10"/>
          <p:cNvSpPr/>
          <p:nvPr/>
        </p:nvSpPr>
        <p:spPr>
          <a:xfrm>
            <a:off x="10587316" y="4719918"/>
            <a:ext cx="533401" cy="49754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100</a:t>
            </a:r>
            <a:endParaRPr lang="en-US" dirty="0"/>
          </a:p>
        </p:txBody>
      </p:sp>
      <p:sp>
        <p:nvSpPr>
          <p:cNvPr id="12" name="Rectangle 11"/>
          <p:cNvSpPr/>
          <p:nvPr/>
        </p:nvSpPr>
        <p:spPr>
          <a:xfrm>
            <a:off x="11295529" y="4719918"/>
            <a:ext cx="779930" cy="49754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NULL</a:t>
            </a:r>
            <a:endParaRPr lang="en-US" dirty="0"/>
          </a:p>
        </p:txBody>
      </p:sp>
      <p:cxnSp>
        <p:nvCxnSpPr>
          <p:cNvPr id="14" name="Straight Arrow Connector 13"/>
          <p:cNvCxnSpPr>
            <a:endCxn id="8" idx="1"/>
          </p:cNvCxnSpPr>
          <p:nvPr/>
        </p:nvCxnSpPr>
        <p:spPr>
          <a:xfrm>
            <a:off x="6096000" y="4988859"/>
            <a:ext cx="1447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endCxn id="9" idx="1"/>
          </p:cNvCxnSpPr>
          <p:nvPr/>
        </p:nvCxnSpPr>
        <p:spPr>
          <a:xfrm flipV="1">
            <a:off x="8059272" y="4968689"/>
            <a:ext cx="587187" cy="20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9" idx="3"/>
            <a:endCxn id="10" idx="1"/>
          </p:cNvCxnSpPr>
          <p:nvPr/>
        </p:nvCxnSpPr>
        <p:spPr>
          <a:xfrm>
            <a:off x="9161931" y="4968689"/>
            <a:ext cx="5199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0" idx="3"/>
          </p:cNvCxnSpPr>
          <p:nvPr/>
        </p:nvCxnSpPr>
        <p:spPr>
          <a:xfrm>
            <a:off x="10134599" y="4968689"/>
            <a:ext cx="4078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1" idx="3"/>
          </p:cNvCxnSpPr>
          <p:nvPr/>
        </p:nvCxnSpPr>
        <p:spPr>
          <a:xfrm>
            <a:off x="11120717" y="4968689"/>
            <a:ext cx="1748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p:cNvSpPr/>
          <p:nvPr/>
        </p:nvSpPr>
        <p:spPr>
          <a:xfrm>
            <a:off x="7153833" y="3576921"/>
            <a:ext cx="1116107" cy="73958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New Node</a:t>
            </a:r>
            <a:endParaRPr lang="en-US" dirty="0"/>
          </a:p>
        </p:txBody>
      </p:sp>
      <p:cxnSp>
        <p:nvCxnSpPr>
          <p:cNvPr id="25" name="Straight Arrow Connector 24"/>
          <p:cNvCxnSpPr/>
          <p:nvPr/>
        </p:nvCxnSpPr>
        <p:spPr>
          <a:xfrm flipH="1">
            <a:off x="6716806" y="3671051"/>
            <a:ext cx="600635" cy="336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6716806" y="4464424"/>
            <a:ext cx="0" cy="389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Oval 32"/>
          <p:cNvSpPr/>
          <p:nvPr/>
        </p:nvSpPr>
        <p:spPr>
          <a:xfrm>
            <a:off x="5177118" y="5513295"/>
            <a:ext cx="1035423" cy="68579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t>temp</a:t>
            </a:r>
            <a:endParaRPr lang="en-US" dirty="0"/>
          </a:p>
        </p:txBody>
      </p:sp>
      <p:cxnSp>
        <p:nvCxnSpPr>
          <p:cNvPr id="35" name="Connector: Elbow 34"/>
          <p:cNvCxnSpPr/>
          <p:nvPr/>
        </p:nvCxnSpPr>
        <p:spPr>
          <a:xfrm rot="5400000">
            <a:off x="5409079" y="5247716"/>
            <a:ext cx="531158" cy="18825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0"/>
            <a:ext cx="12191999" cy="6858000"/>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0"/>
            <a:ext cx="12192000" cy="6858000"/>
          </a:xfrm>
        </p:spPr>
      </p:pic>
      <p:sp>
        <p:nvSpPr>
          <p:cNvPr id="6" name="Rectangle 5"/>
          <p:cNvSpPr/>
          <p:nvPr/>
        </p:nvSpPr>
        <p:spPr>
          <a:xfrm>
            <a:off x="134471" y="1062319"/>
            <a:ext cx="7153835" cy="41685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0"/>
            <a:ext cx="7729728" cy="1515291"/>
          </a:xfrm>
        </p:spPr>
        <p:txBody>
          <a:bodyPr>
            <a:noAutofit/>
          </a:bodyPr>
          <a:lstStyle/>
          <a:p>
            <a:r>
              <a:rPr lang="en-US" sz="3200" dirty="0">
                <a:latin typeface="Cascadia Code" panose="020B0609020000020004" pitchFamily="49" charset="0"/>
                <a:ea typeface="Cascadia Code" panose="020B0609020000020004" pitchFamily="49" charset="0"/>
                <a:cs typeface="Cascadia Code" panose="020B0609020000020004" pitchFamily="49" charset="0"/>
              </a:rPr>
              <a:t>Insertion on a Circular Linked List</a:t>
            </a:r>
            <a:endParaRPr lang="en-US" sz="32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 name="Content Placeholder 2"/>
          <p:cNvSpPr>
            <a:spLocks noGrp="1"/>
          </p:cNvSpPr>
          <p:nvPr>
            <p:ph idx="1"/>
          </p:nvPr>
        </p:nvSpPr>
        <p:spPr>
          <a:xfrm>
            <a:off x="0" y="1867990"/>
            <a:ext cx="12192000" cy="4990010"/>
          </a:xfrm>
        </p:spPr>
        <p:txBody>
          <a:bodyPr/>
          <a:lstStyle/>
          <a:p>
            <a:pPr marL="0" indent="0">
              <a:buNone/>
            </a:pPr>
            <a:r>
              <a:rPr lang="en-US" dirty="0">
                <a:latin typeface="Cascadia Code" panose="020B0609020000020004" pitchFamily="49" charset="0"/>
                <a:ea typeface="Cascadia Code" panose="020B0609020000020004" pitchFamily="49" charset="0"/>
                <a:cs typeface="Cascadia Code" panose="020B0609020000020004" pitchFamily="49" charset="0"/>
              </a:rPr>
              <a:t>We can insert elements at 3 different positions of a circular linked list:</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r>
              <a:rPr lang="en-US" dirty="0">
                <a:latin typeface="Cascadia Code" panose="020B0609020000020004" pitchFamily="49" charset="0"/>
                <a:ea typeface="Cascadia Code" panose="020B0609020000020004" pitchFamily="49" charset="0"/>
                <a:cs typeface="Cascadia Code" panose="020B0609020000020004" pitchFamily="49" charset="0"/>
              </a:rPr>
              <a:t>Insertion at the beginning</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r>
              <a:rPr lang="en-US" dirty="0">
                <a:latin typeface="Cascadia Code" panose="020B0609020000020004" pitchFamily="49" charset="0"/>
                <a:ea typeface="Cascadia Code" panose="020B0609020000020004" pitchFamily="49" charset="0"/>
                <a:cs typeface="Cascadia Code" panose="020B0609020000020004" pitchFamily="49" charset="0"/>
              </a:rPr>
              <a:t>Insertion in-between nodes</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r>
              <a:rPr lang="en-US" dirty="0">
                <a:latin typeface="Cascadia Code" panose="020B0609020000020004" pitchFamily="49" charset="0"/>
                <a:ea typeface="Cascadia Code" panose="020B0609020000020004" pitchFamily="49" charset="0"/>
                <a:cs typeface="Cascadia Code" panose="020B0609020000020004" pitchFamily="49" charset="0"/>
              </a:rPr>
              <a:t>Insertion at the end</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endParaRPr lang="en-US" dirty="0"/>
          </a:p>
        </p:txBody>
      </p:sp>
      <p:pic>
        <p:nvPicPr>
          <p:cNvPr id="4" name="Picture 3"/>
          <p:cNvPicPr>
            <a:picLocks noChangeAspect="1"/>
          </p:cNvPicPr>
          <p:nvPr/>
        </p:nvPicPr>
        <p:blipFill>
          <a:blip r:embed="rId1"/>
          <a:stretch>
            <a:fillRect/>
          </a:stretch>
        </p:blipFill>
        <p:spPr>
          <a:xfrm>
            <a:off x="0" y="3304904"/>
            <a:ext cx="12192000" cy="3553096"/>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
            <a:ext cx="12192000" cy="3657601"/>
          </a:xfrm>
          <a:prstGeom prst="rect">
            <a:avLst/>
          </a:prstGeom>
        </p:spPr>
      </p:pic>
      <p:pic>
        <p:nvPicPr>
          <p:cNvPr id="5" name="Picture 4"/>
          <p:cNvPicPr>
            <a:picLocks noChangeAspect="1"/>
          </p:cNvPicPr>
          <p:nvPr/>
        </p:nvPicPr>
        <p:blipFill>
          <a:blip r:embed="rId2"/>
          <a:stretch>
            <a:fillRect/>
          </a:stretch>
        </p:blipFill>
        <p:spPr>
          <a:xfrm>
            <a:off x="0" y="3213464"/>
            <a:ext cx="12192000" cy="3997234"/>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10789"/>
          </a:xfrm>
        </p:spPr>
        <p:txBody>
          <a:bodyPr/>
          <a:lstStyle/>
          <a:p>
            <a:r>
              <a:rPr lang="en-US" dirty="0">
                <a:latin typeface="Cascadia Code" panose="020B0609020000020004" pitchFamily="49" charset="0"/>
                <a:ea typeface="Cascadia Code" panose="020B0609020000020004" pitchFamily="49" charset="0"/>
                <a:cs typeface="Cascadia Code" panose="020B0609020000020004" pitchFamily="49" charset="0"/>
              </a:rPr>
              <a:t>Deletion on a Circular Linked List</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4" name="Content Placeholder 3"/>
          <p:cNvPicPr>
            <a:picLocks noGrp="1" noChangeAspect="1"/>
          </p:cNvPicPr>
          <p:nvPr>
            <p:ph idx="1"/>
          </p:nvPr>
        </p:nvPicPr>
        <p:blipFill>
          <a:blip r:embed="rId1"/>
          <a:stretch>
            <a:fillRect/>
          </a:stretch>
        </p:blipFill>
        <p:spPr>
          <a:xfrm>
            <a:off x="361950" y="1031966"/>
            <a:ext cx="11468100" cy="3435531"/>
          </a:xfrm>
          <a:prstGeom prst="rect">
            <a:avLst/>
          </a:prstGeom>
        </p:spPr>
      </p:pic>
      <p:pic>
        <p:nvPicPr>
          <p:cNvPr id="5" name="Picture 4"/>
          <p:cNvPicPr>
            <a:picLocks noChangeAspect="1"/>
          </p:cNvPicPr>
          <p:nvPr/>
        </p:nvPicPr>
        <p:blipFill>
          <a:blip r:embed="rId2"/>
          <a:stretch>
            <a:fillRect/>
          </a:stretch>
        </p:blipFill>
        <p:spPr>
          <a:xfrm>
            <a:off x="-104502" y="4140926"/>
            <a:ext cx="12296502" cy="2913017"/>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0"/>
            <a:ext cx="7729728" cy="1117973"/>
          </a:xfrm>
        </p:spPr>
        <p:txBody>
          <a:bodyPr/>
          <a:lstStyle/>
          <a:p>
            <a:r>
              <a:rPr lang="en-GB" dirty="0">
                <a:latin typeface="Cascadia Code" panose="020B0609020000020004" pitchFamily="49" charset="0"/>
                <a:ea typeface="Cascadia Code" panose="020B0609020000020004" pitchFamily="49" charset="0"/>
                <a:cs typeface="Cascadia Code" panose="020B0609020000020004" pitchFamily="49" charset="0"/>
              </a:rPr>
              <a:t>Array  vs  linked list</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 name="Content Placeholder 2"/>
          <p:cNvSpPr>
            <a:spLocks noGrp="1"/>
          </p:cNvSpPr>
          <p:nvPr>
            <p:ph idx="1"/>
          </p:nvPr>
        </p:nvSpPr>
        <p:spPr>
          <a:xfrm>
            <a:off x="0" y="1306286"/>
            <a:ext cx="12192000" cy="5551714"/>
          </a:xfrm>
        </p:spPr>
        <p:txBody>
          <a:bodyPr/>
          <a:lstStyle/>
          <a:p>
            <a:pPr marL="0" indent="0">
              <a:buNone/>
            </a:pPr>
            <a:r>
              <a:rPr lang="en-US" b="1" dirty="0"/>
              <a:t>Array:</a:t>
            </a:r>
            <a:r>
              <a:rPr lang="en-US" dirty="0"/>
              <a:t> </a:t>
            </a:r>
            <a:r>
              <a:rPr lang="en-US" dirty="0">
                <a:latin typeface="Cascadia Code" panose="020B0609020000020004" pitchFamily="49" charset="0"/>
                <a:ea typeface="Cascadia Code" panose="020B0609020000020004" pitchFamily="49" charset="0"/>
                <a:cs typeface="Cascadia Code" panose="020B0609020000020004" pitchFamily="49" charset="0"/>
              </a:rPr>
              <a:t>Arrays store elements in contiguous memory locations, resulting in easily calculable addresses for the elements stored and this allows faster access to an element at a specific index.</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Linked List</a:t>
            </a:r>
            <a:r>
              <a:rPr lang="en-US" b="1" dirty="0">
                <a:latin typeface="Cascadia Code" panose="020B0609020000020004" pitchFamily="49" charset="0"/>
                <a:ea typeface="Cascadia Code" panose="020B0609020000020004" pitchFamily="49" charset="0"/>
                <a:cs typeface="Cascadia Code" panose="020B0609020000020004" pitchFamily="49" charset="0"/>
              </a:rPr>
              <a:t>: </a:t>
            </a:r>
            <a:r>
              <a:rPr lang="en-US" dirty="0">
                <a:latin typeface="Cascadia Code" panose="020B0609020000020004" pitchFamily="49" charset="0"/>
                <a:ea typeface="Cascadia Code" panose="020B0609020000020004" pitchFamily="49" charset="0"/>
                <a:cs typeface="Cascadia Code" panose="020B0609020000020004" pitchFamily="49" charset="0"/>
              </a:rPr>
              <a:t>Linked lists are less rigid in their storage structure and elements are usually not stored in contiguous locations, hence they need to be stored with additional tags giving a reference to the next element. </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1"/>
          <a:stretch>
            <a:fillRect/>
          </a:stretch>
        </p:blipFill>
        <p:spPr>
          <a:xfrm>
            <a:off x="0" y="2272552"/>
            <a:ext cx="5767252" cy="1694329"/>
          </a:xfrm>
          <a:prstGeom prst="rect">
            <a:avLst/>
          </a:prstGeom>
        </p:spPr>
      </p:pic>
      <p:pic>
        <p:nvPicPr>
          <p:cNvPr id="5" name="Picture 4"/>
          <p:cNvPicPr>
            <a:picLocks noChangeAspect="1"/>
          </p:cNvPicPr>
          <p:nvPr/>
        </p:nvPicPr>
        <p:blipFill>
          <a:blip r:embed="rId2"/>
          <a:stretch>
            <a:fillRect/>
          </a:stretch>
        </p:blipFill>
        <p:spPr>
          <a:xfrm>
            <a:off x="0" y="5271247"/>
            <a:ext cx="7734300" cy="1586753"/>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23060"/>
          </a:xfrm>
        </p:spPr>
        <p:txBody>
          <a:bodyPr/>
          <a:lstStyle/>
          <a:p>
            <a:r>
              <a:rPr lang="en-GB" dirty="0"/>
              <a:t>Difference  between  array  and linked list</a:t>
            </a:r>
            <a:endParaRPr lang="en-US" dirty="0"/>
          </a:p>
        </p:txBody>
      </p:sp>
      <p:sp>
        <p:nvSpPr>
          <p:cNvPr id="3" name="Content Placeholder 2"/>
          <p:cNvSpPr>
            <a:spLocks noGrp="1"/>
          </p:cNvSpPr>
          <p:nvPr>
            <p:ph idx="1"/>
          </p:nvPr>
        </p:nvSpPr>
        <p:spPr>
          <a:xfrm>
            <a:off x="0" y="1623060"/>
            <a:ext cx="12192000" cy="5234940"/>
          </a:xfrm>
        </p:spPr>
        <p:txBody>
          <a:bodyPr/>
          <a:lstStyle/>
          <a:p>
            <a:pPr marL="0" indent="0">
              <a:buNone/>
            </a:pPr>
            <a:r>
              <a:rPr lang="en-US" dirty="0"/>
              <a:t>We cannot say which data structure is better, between array and linked list. There can be a possibility that one data structure is better for one kind of requirement, while the other data structure is better for another kind of requirement. There are various factors like what are the frequent operations performed on the data structure or the size of the data, and other factors also on which basis the data structure is selected. Now we will see some differences between the array and the linked list based on some parameters.</a:t>
            </a:r>
            <a:endParaRPr lang="en-US" dirty="0"/>
          </a:p>
          <a:p>
            <a:pPr marL="0" indent="0">
              <a:buNone/>
            </a:pPr>
            <a:endParaRPr lang="en-US" dirty="0"/>
          </a:p>
          <a:p>
            <a:pPr marL="342900" indent="-342900">
              <a:buAutoNum type="arabicPeriod"/>
            </a:pPr>
            <a:r>
              <a:rPr lang="en-US" b="1" dirty="0"/>
              <a:t>Cost of accessing an element</a:t>
            </a:r>
            <a:r>
              <a:rPr lang="en-US" dirty="0"/>
              <a:t>: </a:t>
            </a:r>
            <a:endParaRPr lang="en-US" dirty="0"/>
          </a:p>
          <a:p>
            <a:pPr marL="0" indent="0">
              <a:buNone/>
            </a:pPr>
            <a:r>
              <a:rPr lang="en-US" dirty="0"/>
              <a:t> In case of an array, irrespective of the size of an array, an array takes a constant time for accessing an element. In an array, the elements are stored in a contiguous manner, so if we know the base address of the element, then we can easily get the address of any element in an array. </a:t>
            </a:r>
            <a:endParaRPr lang="en-US" dirty="0"/>
          </a:p>
          <a:p>
            <a:pPr marL="0" indent="0">
              <a:buNone/>
            </a:pPr>
            <a:endParaRPr lang="en-US" dirty="0"/>
          </a:p>
          <a:p>
            <a:pPr marL="0" indent="0">
              <a:buNone/>
            </a:pPr>
            <a:endParaRPr lang="en-US" dirty="0"/>
          </a:p>
        </p:txBody>
      </p:sp>
      <p:pic>
        <p:nvPicPr>
          <p:cNvPr id="6" name="Picture 5"/>
          <p:cNvPicPr>
            <a:picLocks noChangeAspect="1"/>
          </p:cNvPicPr>
          <p:nvPr/>
        </p:nvPicPr>
        <p:blipFill>
          <a:blip r:embed="rId1"/>
          <a:stretch>
            <a:fillRect/>
          </a:stretch>
        </p:blipFill>
        <p:spPr>
          <a:xfrm>
            <a:off x="-137159" y="5040630"/>
            <a:ext cx="5726430" cy="181737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a:t>In the linked list, the elements are not stored in a contiguous manner. It consists of multiple blocks, and each block is represented as a node. Each node has two fields, one is for the data field, and another one stores the address of the next node. To find any node in the linked list, we first need to determine the first node known as the head node. If we have to find the second node in the list, then we need to traverse from the first node, and in the worst case, to find the last node, we will be traversing all the nodes. </a:t>
            </a:r>
            <a:endParaRPr lang="en-US" dirty="0"/>
          </a:p>
          <a:p>
            <a:pPr marL="0" indent="0">
              <a:buNone/>
            </a:pPr>
            <a:endParaRPr lang="en-US" dirty="0"/>
          </a:p>
          <a:p>
            <a:pPr marL="0" indent="0">
              <a:buNone/>
            </a:pPr>
            <a:r>
              <a:rPr lang="en-US" dirty="0"/>
              <a:t>We conclude that </a:t>
            </a:r>
            <a:r>
              <a:rPr lang="en-US" b="1" dirty="0"/>
              <a:t>the cost of accessing an element in array is less than the linked list</a:t>
            </a:r>
            <a:r>
              <a:rPr lang="en-US" dirty="0"/>
              <a:t>. Therefore, if we have any requirement for accessing the elements, then </a:t>
            </a:r>
            <a:r>
              <a:rPr lang="en-US" dirty="0">
                <a:solidFill>
                  <a:srgbClr val="FF0000"/>
                </a:solidFill>
              </a:rPr>
              <a:t>array is a better choice</a:t>
            </a:r>
            <a:r>
              <a:rPr lang="en-US" dirty="0"/>
              <a:t>.</a:t>
            </a:r>
            <a:endParaRPr lang="en-US" dirty="0"/>
          </a:p>
          <a:p>
            <a:pPr marL="0" indent="0">
              <a:buNone/>
            </a:pPr>
            <a:endParaRPr lang="en-US" dirty="0"/>
          </a:p>
          <a:p>
            <a:pPr marL="0" indent="0">
              <a:buNone/>
            </a:pPr>
            <a:r>
              <a:rPr lang="en-US" dirty="0"/>
              <a:t>2. </a:t>
            </a:r>
            <a:r>
              <a:rPr lang="en-US" b="1" dirty="0"/>
              <a:t>Cost of inserting an element</a:t>
            </a:r>
            <a:endParaRPr lang="en-US" b="1" dirty="0"/>
          </a:p>
          <a:p>
            <a:pPr marL="0" indent="0">
              <a:buNone/>
            </a:pPr>
            <a:r>
              <a:rPr lang="en-US" dirty="0"/>
              <a:t>Inserting the element at the beginning: </a:t>
            </a:r>
            <a:endParaRPr lang="en-US" dirty="0"/>
          </a:p>
          <a:p>
            <a:pPr marL="0" indent="0">
              <a:buNone/>
            </a:pPr>
            <a:r>
              <a:rPr lang="en-US" dirty="0"/>
              <a:t>To insert the new element at the beginning, we first need to shift the element towards the right to create a space in the first position. </a:t>
            </a: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1"/>
          <a:stretch>
            <a:fillRect/>
          </a:stretch>
        </p:blipFill>
        <p:spPr>
          <a:xfrm>
            <a:off x="1" y="4537710"/>
            <a:ext cx="5223509" cy="232029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buNone/>
            </a:pPr>
            <a:r>
              <a:rPr lang="en-US" dirty="0"/>
              <a:t>In the case of a linked list, to insert an element at the starting of the linked list, we will create a new node, and the address of the first node is added to the new node. In this way, the new node becomes the first node. </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Inserting an element at the end :</a:t>
            </a:r>
            <a:endParaRPr lang="en-US" b="1" dirty="0"/>
          </a:p>
          <a:p>
            <a:pPr marL="0" indent="0">
              <a:buNone/>
            </a:pPr>
            <a:r>
              <a:rPr lang="en-US" dirty="0"/>
              <a:t>If the array is not full, then we can </a:t>
            </a:r>
            <a:r>
              <a:rPr lang="en-US" b="1" dirty="0"/>
              <a:t>directly</a:t>
            </a:r>
            <a:r>
              <a:rPr lang="en-US" dirty="0"/>
              <a:t> add the new element through the index.  If the array is full, we first need to </a:t>
            </a:r>
            <a:r>
              <a:rPr lang="en-US" b="1" dirty="0"/>
              <a:t>copy the array into another array and add a new element</a:t>
            </a:r>
            <a:r>
              <a:rPr lang="en-US" dirty="0"/>
              <a:t>. </a:t>
            </a:r>
            <a:endParaRPr lang="en-US" dirty="0"/>
          </a:p>
          <a:p>
            <a:pPr marL="0" indent="0">
              <a:buNone/>
            </a:pPr>
            <a:r>
              <a:rPr lang="en-US" dirty="0"/>
              <a:t>To insert an element at the end of the linked list, we have to </a:t>
            </a:r>
            <a:r>
              <a:rPr lang="en-US" b="1" dirty="0"/>
              <a:t>traverse the whole list</a:t>
            </a:r>
            <a:r>
              <a:rPr lang="en-US" dirty="0"/>
              <a:t>. </a:t>
            </a:r>
            <a:endParaRPr lang="en-US" dirty="0"/>
          </a:p>
          <a:p>
            <a:pPr marL="0" indent="0">
              <a:buNone/>
            </a:pPr>
            <a:r>
              <a:rPr lang="en-US" b="1" dirty="0"/>
              <a:t>Ease of use</a:t>
            </a:r>
            <a:endParaRPr lang="en-US" b="1" dirty="0"/>
          </a:p>
          <a:p>
            <a:pPr marL="0" indent="0">
              <a:buNone/>
            </a:pPr>
            <a:r>
              <a:rPr lang="en-US" dirty="0"/>
              <a:t>The implementation of an array is easy as compared to the linked list. While creating a program using a linked list, the program is more prone to errors like segmentation fault or memory leak. So, lots of care need to be taken while creating a program in the linked list.</a:t>
            </a:r>
            <a:endParaRPr lang="en-US" dirty="0"/>
          </a:p>
          <a:p>
            <a:pPr marL="0" indent="0">
              <a:buNone/>
            </a:pPr>
            <a:endParaRPr lang="en-US" dirty="0"/>
          </a:p>
          <a:p>
            <a:pPr marL="0" indent="0">
              <a:buNone/>
            </a:pPr>
            <a:r>
              <a:rPr lang="en-US" b="1" dirty="0"/>
              <a:t>Dynamic in size</a:t>
            </a:r>
            <a:endParaRPr lang="en-US" b="1" dirty="0"/>
          </a:p>
          <a:p>
            <a:pPr marL="0" indent="0">
              <a:buNone/>
            </a:pPr>
            <a:r>
              <a:rPr lang="en-US" dirty="0"/>
              <a:t>The </a:t>
            </a:r>
            <a:r>
              <a:rPr lang="en-US" b="1" dirty="0"/>
              <a:t>linked list </a:t>
            </a:r>
            <a:r>
              <a:rPr lang="en-US" dirty="0"/>
              <a:t>is </a:t>
            </a:r>
            <a:r>
              <a:rPr lang="en-US" dirty="0">
                <a:solidFill>
                  <a:srgbClr val="FF0000"/>
                </a:solidFill>
              </a:rPr>
              <a:t>dynamic</a:t>
            </a:r>
            <a:r>
              <a:rPr lang="en-US" dirty="0"/>
              <a:t> in size whereas the </a:t>
            </a:r>
            <a:r>
              <a:rPr lang="en-US" b="1" dirty="0"/>
              <a:t>array </a:t>
            </a:r>
            <a:r>
              <a:rPr lang="en-US" dirty="0"/>
              <a:t>is </a:t>
            </a:r>
            <a:r>
              <a:rPr lang="en-US" dirty="0">
                <a:solidFill>
                  <a:srgbClr val="FF0000"/>
                </a:solidFill>
              </a:rPr>
              <a:t>static</a:t>
            </a:r>
            <a:r>
              <a:rPr lang="en-US" dirty="0"/>
              <a:t>. Here, static doesn't mean that we cannot decide the size at the run time, but we cannot change it once the size is decided.</a:t>
            </a:r>
            <a:endParaRPr lang="en-US" dirty="0"/>
          </a:p>
          <a:p>
            <a:pPr marL="0" indent="0">
              <a:buNone/>
            </a:pPr>
            <a:endParaRPr lang="en-US" dirty="0"/>
          </a:p>
        </p:txBody>
      </p:sp>
      <p:pic>
        <p:nvPicPr>
          <p:cNvPr id="4" name="Picture 3"/>
          <p:cNvPicPr>
            <a:picLocks noChangeAspect="1"/>
          </p:cNvPicPr>
          <p:nvPr/>
        </p:nvPicPr>
        <p:blipFill>
          <a:blip r:embed="rId1"/>
          <a:stretch>
            <a:fillRect/>
          </a:stretch>
        </p:blipFill>
        <p:spPr>
          <a:xfrm>
            <a:off x="-114300" y="800101"/>
            <a:ext cx="8583930" cy="20688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7086600"/>
          </a:xfrm>
        </p:spPr>
        <p:txBody>
          <a:bodyPr>
            <a:normAutofit/>
          </a:bodyPr>
          <a:lstStyle/>
          <a:p>
            <a:pPr marL="0" indent="0">
              <a:buNone/>
            </a:pPr>
            <a:r>
              <a:rPr lang="en-US" b="1" dirty="0"/>
              <a:t>Simple Linked List with three items to understand how this works :</a:t>
            </a:r>
            <a:endParaRPr lang="en-US" b="1" dirty="0"/>
          </a:p>
          <a:p>
            <a:pPr marL="0" indent="0">
              <a:buNone/>
            </a:pPr>
            <a:endParaRPr lang="en-US" sz="2600" dirty="0"/>
          </a:p>
        </p:txBody>
      </p:sp>
      <p:pic>
        <p:nvPicPr>
          <p:cNvPr id="7" name="Picture 6"/>
          <p:cNvPicPr>
            <a:picLocks noChangeAspect="1"/>
          </p:cNvPicPr>
          <p:nvPr/>
        </p:nvPicPr>
        <p:blipFill>
          <a:blip r:embed="rId1"/>
          <a:stretch>
            <a:fillRect/>
          </a:stretch>
        </p:blipFill>
        <p:spPr>
          <a:xfrm>
            <a:off x="0" y="578224"/>
            <a:ext cx="12192000" cy="6279776"/>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a:t>3. </a:t>
            </a:r>
            <a:r>
              <a:rPr lang="en-US" b="1" dirty="0"/>
              <a:t>Memory requirements</a:t>
            </a:r>
            <a:endParaRPr lang="en-US" b="1" dirty="0"/>
          </a:p>
          <a:p>
            <a:pPr marL="0" indent="0">
              <a:buNone/>
            </a:pPr>
            <a:r>
              <a:rPr lang="en-US" dirty="0"/>
              <a:t>As the elements in an array store in one </a:t>
            </a:r>
            <a:r>
              <a:rPr lang="en-US" b="1" dirty="0"/>
              <a:t>contiguous block of memory</a:t>
            </a:r>
            <a:r>
              <a:rPr lang="en-US" dirty="0"/>
              <a:t>, so array is of fixed size. Suppose we have an array of size 7, and the array consists of 4 elements then the rest of the space is unused. The memory occupied by the 7 elements:</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 case of linked list, there is no unused memory but the </a:t>
            </a:r>
            <a:r>
              <a:rPr lang="en-US" b="1" dirty="0"/>
              <a:t>extra memory </a:t>
            </a:r>
            <a:r>
              <a:rPr lang="en-US" dirty="0"/>
              <a:t>is occupied by the pointer variables. If the data is of integer type, then total memory occupied by one node is 8 bytes, i.e., 4 bytes for data and 4 bytes for pointer variable.</a:t>
            </a:r>
            <a:endParaRPr lang="en-US" dirty="0"/>
          </a:p>
          <a:p>
            <a:pPr marL="0" indent="0">
              <a:buNone/>
            </a:pPr>
            <a:endParaRPr lang="en-US" dirty="0"/>
          </a:p>
        </p:txBody>
      </p:sp>
      <p:pic>
        <p:nvPicPr>
          <p:cNvPr id="4" name="Picture 3"/>
          <p:cNvPicPr>
            <a:picLocks noChangeAspect="1"/>
          </p:cNvPicPr>
          <p:nvPr/>
        </p:nvPicPr>
        <p:blipFill>
          <a:blip r:embed="rId1"/>
          <a:stretch>
            <a:fillRect/>
          </a:stretch>
        </p:blipFill>
        <p:spPr>
          <a:xfrm>
            <a:off x="217171" y="1165861"/>
            <a:ext cx="7120889" cy="206883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0"/>
            <a:ext cx="7072884" cy="1223010"/>
          </a:xfrm>
        </p:spPr>
        <p:txBody>
          <a:bodyPr/>
          <a:lstStyle/>
          <a:p>
            <a:r>
              <a:rPr lang="en-GB" dirty="0"/>
              <a:t>Array   vs  linked list</a:t>
            </a:r>
            <a:endParaRPr lang="en-US" dirty="0"/>
          </a:p>
        </p:txBody>
      </p:sp>
      <p:graphicFrame>
        <p:nvGraphicFramePr>
          <p:cNvPr id="4" name="Table 4"/>
          <p:cNvGraphicFramePr>
            <a:graphicFrameLocks noGrp="1"/>
          </p:cNvGraphicFramePr>
          <p:nvPr>
            <p:ph idx="1"/>
          </p:nvPr>
        </p:nvGraphicFramePr>
        <p:xfrm>
          <a:off x="0" y="1348740"/>
          <a:ext cx="12192000" cy="6016193"/>
        </p:xfrm>
        <a:graphic>
          <a:graphicData uri="http://schemas.openxmlformats.org/drawingml/2006/table">
            <a:tbl>
              <a:tblPr firstRow="1" bandRow="1">
                <a:tableStyleId>{5C22544A-7EE6-4342-B048-85BDC9FD1C3A}</a:tableStyleId>
              </a:tblPr>
              <a:tblGrid>
                <a:gridCol w="6252210"/>
                <a:gridCol w="5939790"/>
              </a:tblGrid>
              <a:tr h="686071">
                <a:tc>
                  <a:txBody>
                    <a:bodyPr/>
                    <a:lstStyle/>
                    <a:p>
                      <a:r>
                        <a:rPr lang="en-US" dirty="0"/>
                        <a:t>                                       </a:t>
                      </a:r>
                      <a:r>
                        <a:rPr lang="en-US" sz="2800" b="1" dirty="0"/>
                        <a:t>Array</a:t>
                      </a:r>
                      <a:endParaRPr lang="en-US" sz="2800" b="1" dirty="0"/>
                    </a:p>
                  </a:txBody>
                  <a:tcPr/>
                </a:tc>
                <a:tc>
                  <a:txBody>
                    <a:bodyPr/>
                    <a:lstStyle/>
                    <a:p>
                      <a:r>
                        <a:rPr lang="en-US" sz="2800" dirty="0"/>
                        <a:t>                 Linked list</a:t>
                      </a:r>
                      <a:endParaRPr lang="en-US" sz="2800" dirty="0"/>
                    </a:p>
                  </a:txBody>
                  <a:tcPr/>
                </a:tc>
              </a:tr>
              <a:tr h="687607">
                <a:tc>
                  <a:txBody>
                    <a:bodyPr/>
                    <a:lstStyle/>
                    <a:p>
                      <a:pPr marL="285750" indent="-285750">
                        <a:buFont typeface="Arial" panose="020B0604020202020204" pitchFamily="34" charset="0"/>
                        <a:buChar char="•"/>
                      </a:pPr>
                      <a:r>
                        <a:rPr lang="en-US" dirty="0"/>
                        <a:t>An array is a collection of elements of a similar data type.</a:t>
                      </a:r>
                      <a:endParaRPr lang="en-US" dirty="0"/>
                    </a:p>
                  </a:txBody>
                  <a:tcPr/>
                </a:tc>
                <a:tc>
                  <a:txBody>
                    <a:bodyPr/>
                    <a:lstStyle/>
                    <a:p>
                      <a:pPr marL="285750" indent="-285750">
                        <a:buFont typeface="Arial" panose="020B0604020202020204" pitchFamily="34" charset="0"/>
                        <a:buChar char="•"/>
                      </a:pPr>
                      <a:r>
                        <a:rPr lang="en-US" dirty="0"/>
                        <a:t>A linked list is a collection of objects known as a node where node consists of two parts, data and address.</a:t>
                      </a:r>
                      <a:endParaRPr lang="en-US" dirty="0"/>
                    </a:p>
                  </a:txBody>
                  <a:tcPr/>
                </a:tc>
              </a:tr>
              <a:tr h="687607">
                <a:tc>
                  <a:txBody>
                    <a:bodyPr/>
                    <a:lstStyle/>
                    <a:p>
                      <a:pPr marL="285750" indent="-285750">
                        <a:buFont typeface="Arial" panose="020B0604020202020204" pitchFamily="34" charset="0"/>
                        <a:buChar char="•"/>
                      </a:pPr>
                      <a:r>
                        <a:rPr lang="en-US" dirty="0"/>
                        <a:t>Array elements store in a </a:t>
                      </a:r>
                      <a:r>
                        <a:rPr lang="en-US" dirty="0">
                          <a:solidFill>
                            <a:srgbClr val="FF0000"/>
                          </a:solidFill>
                        </a:rPr>
                        <a:t>contiguous</a:t>
                      </a:r>
                      <a:r>
                        <a:rPr lang="en-US" dirty="0"/>
                        <a:t> memory location.</a:t>
                      </a:r>
                      <a:endParaRPr lang="en-US" dirty="0"/>
                    </a:p>
                  </a:txBody>
                  <a:tcPr/>
                </a:tc>
                <a:tc>
                  <a:txBody>
                    <a:bodyPr/>
                    <a:lstStyle/>
                    <a:p>
                      <a:pPr marL="285750" indent="-285750">
                        <a:buFont typeface="Arial" panose="020B0604020202020204" pitchFamily="34" charset="0"/>
                        <a:buChar char="•"/>
                      </a:pPr>
                      <a:r>
                        <a:rPr lang="en-US" dirty="0"/>
                        <a:t>Linked list elements can be stored anywhere in the memory or randomly stored.</a:t>
                      </a:r>
                      <a:endParaRPr lang="en-US" dirty="0"/>
                    </a:p>
                  </a:txBody>
                  <a:tcPr/>
                </a:tc>
              </a:tr>
              <a:tr h="982295">
                <a:tc>
                  <a:txBody>
                    <a:bodyPr/>
                    <a:lstStyle/>
                    <a:p>
                      <a:pPr marL="285750" indent="-285750">
                        <a:buFont typeface="Arial" panose="020B0604020202020204" pitchFamily="34" charset="0"/>
                        <a:buChar char="•"/>
                      </a:pPr>
                      <a:r>
                        <a:rPr lang="en-US" dirty="0"/>
                        <a:t>Array works with a </a:t>
                      </a:r>
                      <a:r>
                        <a:rPr lang="en-US" dirty="0">
                          <a:solidFill>
                            <a:srgbClr val="FF0000"/>
                          </a:solidFill>
                        </a:rPr>
                        <a:t>static memory</a:t>
                      </a:r>
                      <a:r>
                        <a:rPr lang="en-US" dirty="0"/>
                        <a:t>. Here static memory means that the memory size is fixed and cannot be changed at the run time.</a:t>
                      </a:r>
                      <a:endParaRPr lang="en-US" dirty="0"/>
                    </a:p>
                  </a:txBody>
                  <a:tcPr/>
                </a:tc>
                <a:tc>
                  <a:txBody>
                    <a:bodyPr/>
                    <a:lstStyle/>
                    <a:p>
                      <a:pPr marL="285750" indent="-285750">
                        <a:buFont typeface="Arial" panose="020B0604020202020204" pitchFamily="34" charset="0"/>
                        <a:buChar char="•"/>
                      </a:pPr>
                      <a:r>
                        <a:rPr lang="en-US" dirty="0"/>
                        <a:t>The Linked list works with </a:t>
                      </a:r>
                      <a:r>
                        <a:rPr lang="en-US" dirty="0">
                          <a:solidFill>
                            <a:srgbClr val="FF0000"/>
                          </a:solidFill>
                        </a:rPr>
                        <a:t>dynamic memory</a:t>
                      </a:r>
                      <a:r>
                        <a:rPr lang="en-US" dirty="0"/>
                        <a:t>. Here, dynamic memory means that the memory size can be changed at the run time according to our requirements.</a:t>
                      </a:r>
                      <a:endParaRPr lang="en-US" dirty="0"/>
                    </a:p>
                  </a:txBody>
                  <a:tcPr/>
                </a:tc>
              </a:tr>
              <a:tr h="686071">
                <a:tc>
                  <a:txBody>
                    <a:bodyPr/>
                    <a:lstStyle/>
                    <a:p>
                      <a:pPr marL="285750" indent="-285750">
                        <a:buFont typeface="Arial" panose="020B0604020202020204" pitchFamily="34" charset="0"/>
                        <a:buChar char="•"/>
                      </a:pPr>
                      <a:r>
                        <a:rPr lang="en-US" dirty="0"/>
                        <a:t>Array elements are independent of each other.</a:t>
                      </a:r>
                      <a:endParaRPr lang="en-US" dirty="0"/>
                    </a:p>
                  </a:txBody>
                  <a:tcPr/>
                </a:tc>
                <a:tc>
                  <a:txBody>
                    <a:bodyPr/>
                    <a:lstStyle/>
                    <a:p>
                      <a:pPr marL="285750" indent="-285750">
                        <a:buFont typeface="Arial" panose="020B0604020202020204" pitchFamily="34" charset="0"/>
                        <a:buChar char="•"/>
                      </a:pPr>
                      <a:r>
                        <a:rPr lang="en-US" dirty="0"/>
                        <a:t>Linked list elements are dependent on each other. As each node contains the address of the next node so to access the next node, we need to access its previous node.</a:t>
                      </a:r>
                      <a:endParaRPr lang="en-US" dirty="0"/>
                    </a:p>
                  </a:txBody>
                  <a:tcPr/>
                </a:tc>
              </a:tr>
              <a:tr h="686071">
                <a:tc>
                  <a:txBody>
                    <a:bodyPr/>
                    <a:lstStyle/>
                    <a:p>
                      <a:pPr marL="285750" indent="-285750">
                        <a:buFont typeface="Arial" panose="020B0604020202020204" pitchFamily="34" charset="0"/>
                        <a:buChar char="•"/>
                      </a:pPr>
                      <a:r>
                        <a:rPr lang="en-US" dirty="0">
                          <a:solidFill>
                            <a:srgbClr val="FF0000"/>
                          </a:solidFill>
                        </a:rPr>
                        <a:t>Array takes more time while performing any operation like insertion, deletion, etc.</a:t>
                      </a:r>
                      <a:endParaRPr lang="en-US" dirty="0">
                        <a:solidFill>
                          <a:srgbClr val="FF0000"/>
                        </a:solidFill>
                      </a:endParaRPr>
                    </a:p>
                  </a:txBody>
                  <a:tcPr/>
                </a:tc>
                <a:tc>
                  <a:txBody>
                    <a:bodyPr/>
                    <a:lstStyle/>
                    <a:p>
                      <a:pPr marL="285750" indent="-285750">
                        <a:buFont typeface="Arial" panose="020B0604020202020204" pitchFamily="34" charset="0"/>
                        <a:buChar char="•"/>
                      </a:pPr>
                      <a:r>
                        <a:rPr lang="en-US" dirty="0"/>
                        <a:t>Linked list takes </a:t>
                      </a:r>
                      <a:r>
                        <a:rPr lang="en-US" dirty="0">
                          <a:solidFill>
                            <a:srgbClr val="FF0000"/>
                          </a:solidFill>
                        </a:rPr>
                        <a:t>less time </a:t>
                      </a:r>
                      <a:r>
                        <a:rPr lang="en-US" dirty="0"/>
                        <a:t>while performing any operation like </a:t>
                      </a:r>
                      <a:r>
                        <a:rPr lang="en-US" dirty="0">
                          <a:solidFill>
                            <a:srgbClr val="FF0000"/>
                          </a:solidFill>
                        </a:rPr>
                        <a:t>insertion, deletion</a:t>
                      </a:r>
                      <a:r>
                        <a:rPr lang="en-US" dirty="0"/>
                        <a:t>, etc.</a:t>
                      </a:r>
                      <a:endParaRPr lang="en-US" dirty="0"/>
                    </a:p>
                  </a:txBody>
                  <a:tcPr/>
                </a:tc>
              </a:tr>
              <a:tr h="686071">
                <a:tc>
                  <a:txBody>
                    <a:bodyPr/>
                    <a:lstStyle/>
                    <a:p>
                      <a:pPr marL="285750" indent="-285750">
                        <a:buFont typeface="Arial" panose="020B0604020202020204" pitchFamily="34" charset="0"/>
                        <a:buChar char="•"/>
                      </a:pPr>
                      <a:r>
                        <a:rPr lang="en-US" dirty="0">
                          <a:solidFill>
                            <a:srgbClr val="FF0000"/>
                          </a:solidFill>
                        </a:rPr>
                        <a:t>Accessing any element in an array is faster </a:t>
                      </a:r>
                      <a:r>
                        <a:rPr lang="en-US" dirty="0"/>
                        <a:t>as the element in an array can be directly accessed through the index.</a:t>
                      </a:r>
                      <a:endParaRPr lang="en-US" dirty="0"/>
                    </a:p>
                  </a:txBody>
                  <a:tcPr/>
                </a:tc>
                <a:tc>
                  <a:txBody>
                    <a:bodyPr/>
                    <a:lstStyle/>
                    <a:p>
                      <a:pPr marL="285750" indent="-285750">
                        <a:buFont typeface="Arial" panose="020B0604020202020204" pitchFamily="34" charset="0"/>
                        <a:buChar char="•"/>
                      </a:pPr>
                      <a:r>
                        <a:rPr lang="en-US" dirty="0"/>
                        <a:t>Accessing an element in a linked list is </a:t>
                      </a:r>
                      <a:r>
                        <a:rPr lang="en-US" dirty="0">
                          <a:solidFill>
                            <a:srgbClr val="FF0000"/>
                          </a:solidFill>
                        </a:rPr>
                        <a:t>slower </a:t>
                      </a:r>
                      <a:r>
                        <a:rPr lang="en-US" dirty="0"/>
                        <a:t>as it starts </a:t>
                      </a:r>
                      <a:r>
                        <a:rPr lang="en-US" dirty="0">
                          <a:solidFill>
                            <a:srgbClr val="FF0000"/>
                          </a:solidFill>
                        </a:rPr>
                        <a:t>traversing from the first element of the linked list.</a:t>
                      </a:r>
                      <a:endParaRPr lang="en-US" dirty="0">
                        <a:solidFill>
                          <a:srgbClr val="FF0000"/>
                        </a:solidFill>
                      </a:endParaRPr>
                    </a:p>
                  </a:txBody>
                  <a:tcPr/>
                </a:tc>
              </a:tr>
              <a:tr h="686071">
                <a:tc>
                  <a:txBody>
                    <a:bodyPr/>
                    <a:lstStyle/>
                    <a:p>
                      <a:pPr marL="285750" indent="-285750">
                        <a:buFont typeface="Arial" panose="020B0604020202020204" pitchFamily="34" charset="0"/>
                        <a:buChar char="•"/>
                      </a:pPr>
                      <a:r>
                        <a:rPr lang="en-US" dirty="0"/>
                        <a:t>In the case of an array, memory is allocated at </a:t>
                      </a:r>
                      <a:r>
                        <a:rPr lang="en-US" dirty="0">
                          <a:solidFill>
                            <a:srgbClr val="FF0000"/>
                          </a:solidFill>
                        </a:rPr>
                        <a:t>compile-time.</a:t>
                      </a:r>
                      <a:endParaRPr lang="en-US" dirty="0">
                        <a:solidFill>
                          <a:srgbClr val="FF0000"/>
                        </a:solidFill>
                      </a:endParaRPr>
                    </a:p>
                  </a:txBody>
                  <a:tcPr/>
                </a:tc>
                <a:tc>
                  <a:txBody>
                    <a:bodyPr/>
                    <a:lstStyle/>
                    <a:p>
                      <a:pPr marL="285750" indent="-285750">
                        <a:buFont typeface="Arial" panose="020B0604020202020204" pitchFamily="34" charset="0"/>
                        <a:buChar char="•"/>
                      </a:pPr>
                      <a:r>
                        <a:rPr lang="en-US" dirty="0"/>
                        <a:t>In the case of a linked list, memory is allocated at </a:t>
                      </a:r>
                      <a:r>
                        <a:rPr lang="en-US" dirty="0">
                          <a:solidFill>
                            <a:srgbClr val="FF0000"/>
                          </a:solidFill>
                        </a:rPr>
                        <a:t>run time.</a:t>
                      </a:r>
                      <a:endParaRPr lang="en-US" dirty="0">
                        <a:solidFill>
                          <a:srgbClr val="FF0000"/>
                        </a:solidFill>
                      </a:endParaRPr>
                    </a:p>
                  </a:txBody>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0"/>
            <a:ext cx="12192000" cy="68579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idx="1"/>
          </p:nvPr>
        </p:nvPicPr>
        <p:blipFill>
          <a:blip r:embed="rId1"/>
          <a:stretch>
            <a:fillRect/>
          </a:stretch>
        </p:blipFill>
        <p:spPr>
          <a:xfrm>
            <a:off x="0" y="0"/>
            <a:ext cx="12192000" cy="684455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0" y="0"/>
            <a:ext cx="12192000" cy="6858000"/>
          </a:xfrm>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0</TotalTime>
  <Words>12661</Words>
  <Application>WPS Presentation</Application>
  <PresentationFormat>Widescreen</PresentationFormat>
  <Paragraphs>555</Paragraphs>
  <Slides>72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72</vt:i4>
      </vt:variant>
    </vt:vector>
  </HeadingPairs>
  <TitlesOfParts>
    <vt:vector size="83" baseType="lpstr">
      <vt:lpstr>Arial</vt:lpstr>
      <vt:lpstr>SimSun</vt:lpstr>
      <vt:lpstr>Wingdings</vt:lpstr>
      <vt:lpstr>Cascadia Mono</vt:lpstr>
      <vt:lpstr>Cascadia Code</vt:lpstr>
      <vt:lpstr>Microsoft YaHei</vt:lpstr>
      <vt:lpstr>Arial Unicode MS</vt:lpstr>
      <vt:lpstr>Gill Sans MT</vt:lpstr>
      <vt:lpstr>Calibri</vt:lpstr>
      <vt:lpstr>Arial Black</vt:lpstr>
      <vt:lpstr>Parcel</vt:lpstr>
      <vt:lpstr>LINKED LIST</vt:lpstr>
      <vt:lpstr>DATA  STRUCTURE</vt:lpstr>
      <vt:lpstr>PowerPoint 演示文稿</vt:lpstr>
      <vt:lpstr>Linked  list</vt:lpstr>
      <vt:lpstr>Types of linked list</vt:lpstr>
      <vt:lpstr> Singly Linked List </vt:lpstr>
      <vt:lpstr>PowerPoint 演示文稿</vt:lpstr>
      <vt:lpstr>PowerPoint 演示文稿</vt:lpstr>
      <vt:lpstr>PowerPoint 演示文稿</vt:lpstr>
      <vt:lpstr>Doubly linked list</vt:lpstr>
      <vt:lpstr>Doubly linked list</vt:lpstr>
      <vt:lpstr> A node is represented as: </vt:lpstr>
      <vt:lpstr>PowerPoint 演示文稿</vt:lpstr>
      <vt:lpstr>Circular linked list</vt:lpstr>
      <vt:lpstr>Doubly Linked List as Circular</vt:lpstr>
      <vt:lpstr>Representation of circular LINKED LIST</vt:lpstr>
      <vt:lpstr>A three-member circular singly linked list can be created as:</vt:lpstr>
      <vt:lpstr>PowerPoint 演示文稿</vt:lpstr>
      <vt:lpstr>PowerPoint 演示文稿</vt:lpstr>
      <vt:lpstr>Create a linked list from the array</vt:lpstr>
      <vt:lpstr>PowerPoint 演示文稿</vt:lpstr>
      <vt:lpstr>PowerPoint 演示文稿</vt:lpstr>
      <vt:lpstr>BASIC  OPERATIONS</vt:lpstr>
      <vt:lpstr>Insertion  operation</vt:lpstr>
      <vt:lpstr>PowerPoint 演示文稿</vt:lpstr>
      <vt:lpstr>PowerPoint 演示文稿</vt:lpstr>
      <vt:lpstr>Deletion  operation</vt:lpstr>
      <vt:lpstr>Deletion  operation</vt:lpstr>
      <vt:lpstr>REVERSE  OPERATION</vt:lpstr>
      <vt:lpstr>PowerPoint 演示文稿</vt:lpstr>
      <vt:lpstr>TRAVERSAL IN A SINGLY LINKED LIST</vt:lpstr>
      <vt:lpstr>Traverse and search an item in linked list</vt:lpstr>
      <vt:lpstr>PowerPoint 演示文稿</vt:lpstr>
      <vt:lpstr>PowerPoint 演示文稿</vt:lpstr>
      <vt:lpstr>PowerPoint 演示文稿</vt:lpstr>
      <vt:lpstr>PowerPoint 演示文稿</vt:lpstr>
      <vt:lpstr>REVERSE A SINGLY LINKED LIST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Insert a node in a linked list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Insert  a  new  node  into  a  linked list (somewhere in the middle)</vt:lpstr>
      <vt:lpstr>PowerPoint 演示文稿</vt:lpstr>
      <vt:lpstr>PowerPoint 演示文稿</vt:lpstr>
      <vt:lpstr>PowerPoint 演示文稿</vt:lpstr>
      <vt:lpstr>Insertion on a Circular Linked List</vt:lpstr>
      <vt:lpstr>PowerPoint 演示文稿</vt:lpstr>
      <vt:lpstr>Deletion on a Circular Linked List</vt:lpstr>
      <vt:lpstr>Array  vs  linked list</vt:lpstr>
      <vt:lpstr>Difference  between  array  and linked list</vt:lpstr>
      <vt:lpstr>PowerPoint 演示文稿</vt:lpstr>
      <vt:lpstr>PowerPoint 演示文稿</vt:lpstr>
      <vt:lpstr>PowerPoint 演示文稿</vt:lpstr>
      <vt:lpstr>Array   vs  linked list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ismotaraprova@gmail.com</dc:creator>
  <cp:lastModifiedBy>BAB AL SAFA</cp:lastModifiedBy>
  <cp:revision>13</cp:revision>
  <dcterms:created xsi:type="dcterms:W3CDTF">2023-04-07T20:00:00Z</dcterms:created>
  <dcterms:modified xsi:type="dcterms:W3CDTF">2023-04-15T10:52:54Z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524FDEF710E1464B974341DD276B6FE4</vt:lpwstr>
  </property>
  <property fmtid="{D5CDD505-2E9C-101B-9397-08002B2CF9AE}" pid="3" name="KSOProductBuildVer">
    <vt:lpwstr>1033-11.2.0.11516</vt:lpwstr>
  </property>
</Properties>
</file>