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82" r:id="rId4"/>
    <p:sldId id="280" r:id="rId5"/>
    <p:sldId id="256" r:id="rId6"/>
    <p:sldId id="258" r:id="rId7"/>
    <p:sldId id="275" r:id="rId8"/>
    <p:sldId id="257" r:id="rId9"/>
    <p:sldId id="276" r:id="rId10"/>
    <p:sldId id="277" r:id="rId11"/>
    <p:sldId id="278" r:id="rId12"/>
    <p:sldId id="29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B AL SAFA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2755" y="1859915"/>
            <a:ext cx="1119568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Every recursive program can be written using iterative methods.</a:t>
            </a:r>
            <a:endParaRPr lang="en-US" sz="66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endParaRPr lang="en-US" sz="54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31240" y="610870"/>
            <a:ext cx="890016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void quickSort(int arr[], int low, int high)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{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if (low &lt; high)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{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int pi = partition(arr, low, high);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4000">
                <a:solidFill>
                  <a:schemeClr val="accent4">
                    <a:lumMod val="40000"/>
                    <a:lumOff val="60000"/>
                  </a:schemeClr>
                </a:solidFill>
              </a:rPr>
              <a:t>   quickSort(arr, low, pi - 1);</a:t>
            </a:r>
            <a:endParaRPr lang="en-US" sz="400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400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quickSort(arr, pi + 1, high);</a:t>
            </a:r>
            <a:endParaRPr lang="en-US" sz="400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}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4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640" y="2032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And my last example</a:t>
            </a:r>
            <a:endParaRPr lang="en-US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7320" y="447040"/>
            <a:ext cx="285496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10825480" y="4917440"/>
            <a:ext cx="731520" cy="181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72440" y="142240"/>
            <a:ext cx="1029208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void quickSortIterative(int arr[], int l, int h)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{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int stack[h - l + 1];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int top = -1;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stack[++top] = l;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stack[++top] = h;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while (top &gt;= 0) {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h = stack[top--];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l = stack[top--];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int p = partition(arr, l, h);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if (p - 1 &gt; l) {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stack[++top] = l;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stack[++top] = p - 1;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}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if (p + 1 &lt; h) {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stack[++top] = p + 1;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stack[++top] = h;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}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   }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75880" y="436880"/>
            <a:ext cx="36880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/*see how the same function becomes this many lines long when written in an iterative method*/</a:t>
            </a:r>
            <a:endParaRPr lang="en-US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88720" y="1117600"/>
            <a:ext cx="981456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3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13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610985" y="1125220"/>
            <a:ext cx="4515485" cy="645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03045" y="106045"/>
            <a:ext cx="9185275" cy="1195705"/>
          </a:xfrm>
          <a:prstGeom prst="rect">
            <a:avLst/>
          </a:prstGeom>
          <a:noFill/>
          <a:ln w="76200">
            <a:noFill/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US" sz="8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18910" y="1054735"/>
            <a:ext cx="4526280" cy="583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sz="2800"/>
              <a:t>Syntax</a:t>
            </a:r>
            <a:r>
              <a:rPr lang="en-US" sz="3200"/>
              <a:t> </a:t>
            </a:r>
            <a:r>
              <a:rPr lang="en-US" sz="2000"/>
              <a:t>(I tried my best to generalize it)</a:t>
            </a:r>
            <a:endParaRPr lang="en-US" sz="2000"/>
          </a:p>
        </p:txBody>
      </p:sp>
      <p:cxnSp>
        <p:nvCxnSpPr>
          <p:cNvPr id="8" name="Straight Connector 7"/>
          <p:cNvCxnSpPr/>
          <p:nvPr/>
        </p:nvCxnSpPr>
        <p:spPr>
          <a:xfrm>
            <a:off x="2618740" y="1105535"/>
            <a:ext cx="653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85750" y="1729105"/>
            <a:ext cx="104025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function_type function_name ( . . .){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if(conditoin) return . . . 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//LOOP(condition){  /*redundant*/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. . .	</a:t>
            </a: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. . .	. . .	. . .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. . .	. . .	. . .	. . .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. . . 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function_name( . . . )</a:t>
            </a: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; //}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. . .	</a:t>
            </a: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. . .	. . .	. . .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. . .	. . .	. . .	. . .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Oval 24"/>
          <p:cNvSpPr/>
          <p:nvPr/>
        </p:nvSpPr>
        <p:spPr>
          <a:xfrm>
            <a:off x="8634095" y="2185670"/>
            <a:ext cx="668020" cy="6032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550545"/>
            <a:ext cx="11830050" cy="50520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#include &lt;stdio.h&gt;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int sum(int n){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    if(n==0) return 0;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    return n+</a:t>
            </a:r>
            <a:r>
              <a:rPr lang="en-US" sz="4200">
                <a:solidFill>
                  <a:schemeClr val="accent4">
                    <a:lumMod val="40000"/>
                    <a:lumOff val="60000"/>
                  </a:schemeClr>
                </a:solidFill>
              </a:rPr>
              <a:t>sum(n-1)</a:t>
            </a: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int main() {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    printf("%d", sum(3));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    return 0;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2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42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51170" y="264795"/>
            <a:ext cx="10795" cy="659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552440" y="294640"/>
            <a:ext cx="3505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Output: </a:t>
            </a:r>
            <a:endParaRPr lang="en-US" sz="32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54040" y="853440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-US" sz="4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572760" y="1517015"/>
            <a:ext cx="653224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766435" y="1808480"/>
            <a:ext cx="46139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n = 3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 3 + sum(2)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79895" y="3295650"/>
            <a:ext cx="2922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 2 + sum(1)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17790" y="2649220"/>
            <a:ext cx="21590" cy="732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35720" y="3726815"/>
            <a:ext cx="10795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975600" y="4351655"/>
            <a:ext cx="3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 1 + sum(0)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52025" y="4837430"/>
            <a:ext cx="0" cy="765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722485" y="5491480"/>
            <a:ext cx="677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32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10061575" y="4826635"/>
            <a:ext cx="6350" cy="664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789920" y="4351655"/>
            <a:ext cx="659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=1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1" name="Curved Connector 20"/>
          <p:cNvCxnSpPr>
            <a:stCxn id="20" idx="3"/>
          </p:cNvCxnSpPr>
          <p:nvPr/>
        </p:nvCxnSpPr>
        <p:spPr>
          <a:xfrm flipH="1" flipV="1">
            <a:off x="9227185" y="3834765"/>
            <a:ext cx="2221865" cy="777875"/>
          </a:xfrm>
          <a:prstGeom prst="curvedConnector3">
            <a:avLst>
              <a:gd name="adj1" fmla="val -10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9505315" y="3295650"/>
            <a:ext cx="89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= 3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Curved Connector 22"/>
          <p:cNvCxnSpPr>
            <a:stCxn id="22" idx="3"/>
            <a:endCxn id="9" idx="2"/>
          </p:cNvCxnSpPr>
          <p:nvPr/>
        </p:nvCxnSpPr>
        <p:spPr>
          <a:xfrm flipH="1" flipV="1">
            <a:off x="8073390" y="2761615"/>
            <a:ext cx="2326640" cy="795020"/>
          </a:xfrm>
          <a:prstGeom prst="curvedConnector4">
            <a:avLst>
              <a:gd name="adj1" fmla="val -10235"/>
              <a:gd name="adj2" fmla="val 66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527415" y="2239645"/>
            <a:ext cx="1174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= 6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80975" y="28575"/>
            <a:ext cx="407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Example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87960" y="491490"/>
            <a:ext cx="172720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5" grpId="0"/>
      <p:bldP spid="18" grpId="0"/>
      <p:bldP spid="20" grpId="0"/>
      <p:bldP spid="22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40360" y="1350010"/>
            <a:ext cx="68580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int factr(int n) {</a:t>
            </a:r>
            <a:endParaRPr 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 int answer;</a:t>
            </a:r>
            <a:endParaRPr 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 if(n==1) return(1);</a:t>
            </a:r>
            <a:endParaRPr 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 answer = </a:t>
            </a:r>
            <a:r>
              <a:rPr lang="en-US" sz="4400">
                <a:solidFill>
                  <a:schemeClr val="accent4">
                    <a:lumMod val="40000"/>
                    <a:lumOff val="60000"/>
                  </a:schemeClr>
                </a:solidFill>
              </a:rPr>
              <a:t>factr(n-1)</a:t>
            </a:r>
            <a:r>
              <a:rPr 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*n;</a:t>
            </a:r>
            <a:endParaRPr 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 return(answer);</a:t>
            </a:r>
            <a:endParaRPr 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440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sz="4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7000" y="132080"/>
            <a:ext cx="663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Another example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7960" y="640080"/>
            <a:ext cx="2824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000" y="118745"/>
            <a:ext cx="96215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int factr(int n) 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int answer;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if(n==1) return 1;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answer = 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factr(n-1)</a:t>
            </a: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*n;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return answer;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int main() 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printf("\n%d", factr(3));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return 0;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247640" y="233680"/>
            <a:ext cx="30480" cy="653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552440" y="294640"/>
            <a:ext cx="3505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Output: </a:t>
            </a:r>
            <a:endParaRPr lang="en-US" sz="32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54040" y="853440"/>
            <a:ext cx="6187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-US" sz="4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7000" y="118745"/>
            <a:ext cx="96215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int factr(int n) 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int answer;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if(n==1) return 1;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answer = 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factr(n-1)</a:t>
            </a: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*n;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printf(“%d  ”, answer);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return answer;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int main() 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printf("\n%d", factr(3));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return 0;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247640" y="233680"/>
            <a:ext cx="30480" cy="653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552440" y="294640"/>
            <a:ext cx="3505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Output: </a:t>
            </a:r>
            <a:endParaRPr lang="en-US" sz="32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54040" y="853440"/>
            <a:ext cx="61874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4">
                    <a:lumMod val="40000"/>
                    <a:lumOff val="60000"/>
                  </a:schemeClr>
                </a:solidFill>
              </a:rPr>
              <a:t>2  6</a:t>
            </a:r>
            <a:endParaRPr lang="en-US" sz="44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-US" sz="4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1272520" y="5709920"/>
            <a:ext cx="436880" cy="1076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3612515" y="5405120"/>
            <a:ext cx="7700010" cy="635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611880" y="1259840"/>
            <a:ext cx="2875280" cy="4378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611880" y="1259840"/>
            <a:ext cx="7700645" cy="17678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228840" y="2479040"/>
            <a:ext cx="3525520" cy="2784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sym typeface="+mn-ea"/>
              </a:rPr>
              <a:t>factr(2-1){</a:t>
            </a:r>
            <a:endParaRPr lang="en-US" sz="2400">
              <a:solidFill>
                <a:schemeClr val="accent6">
                  <a:lumMod val="20000"/>
                  <a:lumOff val="80000"/>
                </a:schemeClr>
              </a:solidFill>
              <a:sym typeface="+mn-ea"/>
            </a:endParaRPr>
          </a:p>
          <a:p>
            <a:pPr algn="l"/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sym typeface="+mn-ea"/>
              </a:rPr>
              <a:t>int answer; </a:t>
            </a:r>
            <a:endParaRPr lang="en-US" sz="2400">
              <a:solidFill>
                <a:schemeClr val="accent6">
                  <a:lumMod val="20000"/>
                  <a:lumOff val="80000"/>
                </a:schemeClr>
              </a:solidFill>
              <a:sym typeface="+mn-ea"/>
            </a:endParaRPr>
          </a:p>
          <a:p>
            <a:pPr algn="l"/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sym typeface="+mn-ea"/>
              </a:rPr>
              <a:t>if(1==1) return 1;</a:t>
            </a:r>
            <a:endParaRPr lang="en-US" sz="2400">
              <a:solidFill>
                <a:schemeClr val="accent6">
                  <a:lumMod val="20000"/>
                  <a:lumOff val="80000"/>
                </a:schemeClr>
              </a:solidFill>
              <a:sym typeface="+mn-ea"/>
            </a:endParaRPr>
          </a:p>
          <a:p>
            <a:pPr algn="l"/>
            <a:r>
              <a:rPr lang="en-US" sz="2400" b="1" i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answer = factr(n-1)*n;</a:t>
            </a:r>
            <a:endParaRPr lang="en-US" sz="2400" b="1" i="1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l"/>
            <a:r>
              <a:rPr lang="en-US" sz="2400" b="1" i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priintf(“%d  ”, answer);</a:t>
            </a:r>
            <a:endParaRPr lang="en-US" sz="2400" b="1" i="1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l"/>
            <a:r>
              <a:rPr lang="en-US" sz="2400" b="1" i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return answer;</a:t>
            </a:r>
            <a:endParaRPr lang="en-US" sz="2400" b="1" i="1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l"/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} 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0"/>
            <a:ext cx="418973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factr(3) {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 int answer;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 if(3==1) </a:t>
            </a:r>
            <a:r>
              <a:rPr lang="en-US" sz="2800" b="1" i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return 1;</a:t>
            </a:r>
            <a:endParaRPr lang="en-US" sz="2800" b="1" i="1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 answer               =            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printf(“%d  ”, answer);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return answer;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10307320" y="2298065"/>
            <a:ext cx="548640" cy="3200400"/>
          </a:xfrm>
          <a:prstGeom prst="rightBracke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7117080" y="2328545"/>
            <a:ext cx="416560" cy="3139440"/>
          </a:xfrm>
          <a:prstGeom prst="leftBracke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855960" y="3579495"/>
            <a:ext cx="634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4">
                    <a:lumMod val="40000"/>
                    <a:lumOff val="60000"/>
                  </a:schemeClr>
                </a:solidFill>
              </a:rPr>
              <a:t>*2</a:t>
            </a:r>
            <a:endParaRPr lang="en-US" sz="32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ight Bracket 12"/>
          <p:cNvSpPr/>
          <p:nvPr/>
        </p:nvSpPr>
        <p:spPr>
          <a:xfrm>
            <a:off x="10088245" y="1180465"/>
            <a:ext cx="1402080" cy="4941570"/>
          </a:xfrm>
          <a:prstGeom prst="rightBracke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3398520" y="1180465"/>
            <a:ext cx="944880" cy="4951730"/>
          </a:xfrm>
          <a:prstGeom prst="leftBracke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1591925" y="2958465"/>
            <a:ext cx="757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*3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12515" y="1198880"/>
            <a:ext cx="31286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factr(3-1){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int answer;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if(2==1)</a:t>
            </a:r>
            <a:r>
              <a:rPr lang="en-US" sz="2400" b="1" i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return 1;</a:t>
            </a:r>
            <a:endParaRPr lang="en-US" sz="2400" b="1" i="1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answer                    =  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printf(“%d  ”, answer);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sym typeface="+mn-ea"/>
              </a:rPr>
              <a:t>return answer;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}</a:t>
            </a: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3" grpId="0" animBg="1"/>
      <p:bldP spid="15" grpId="0" animBg="1"/>
      <p:bldP spid="16" grpId="0"/>
      <p:bldP spid="5" grpId="0"/>
      <p:bldP spid="8" grpId="0" animBg="1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285" y="1216660"/>
            <a:ext cx="8463915" cy="51943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void get_player1_move(){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28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int x, y;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  scanf("%d %d", &amp;x, &amp;y);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 x--; y--;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 if(matrix[x][y]!= ' '){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   printf("Invalid move, try again.\n");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get_player1_move();</a:t>
            </a:r>
            <a:endParaRPr lang="en-US" sz="36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  else matrix[x][y] = '0';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46680" y="152400"/>
            <a:ext cx="6898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From TIC TAC TOE</a:t>
            </a:r>
            <a:endParaRPr lang="en-US" sz="54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680" y="71120"/>
            <a:ext cx="3505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One other example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7640" y="508000"/>
            <a:ext cx="305816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1353800" y="5293360"/>
            <a:ext cx="365760" cy="1493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1160" y="650240"/>
            <a:ext cx="6593840" cy="6184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void get_player1_move(){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int x, y;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 scanf("%d %d", &amp;x, &amp;y);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x--; y--;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400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while(matrix[x][y]!= ' '){</a:t>
            </a:r>
            <a:endParaRPr lang="en-US" sz="40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400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 scanf("%d %d", &amp;x, &amp;y);</a:t>
            </a:r>
            <a:endParaRPr lang="en-US" sz="40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400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x--; y--;</a:t>
            </a:r>
            <a:endParaRPr lang="en-US" sz="40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400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}</a:t>
            </a:r>
            <a:endParaRPr lang="en-US" sz="40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  else matrix[x][y] = '0';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360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}</a:t>
            </a:r>
            <a:endParaRPr lang="en-US" sz="3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7960" y="60960"/>
            <a:ext cx="11246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See how the previous peice of code can be written in iterative method</a:t>
            </a:r>
            <a:endParaRPr lang="en-US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Presentation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/>
  <cp:lastModifiedBy>BAB AL SAFA</cp:lastModifiedBy>
  <cp:revision>117</cp:revision>
  <dcterms:created xsi:type="dcterms:W3CDTF">2023-02-27T12:28:00Z</dcterms:created>
  <dcterms:modified xsi:type="dcterms:W3CDTF">2023-04-03T14:19:22Z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BC1C2179A2BA4847B5110C26921C7A75</vt:lpwstr>
  </property>
  <property fmtid="{D5CDD505-2E9C-101B-9397-08002B2CF9AE}" pid="3" name="KSOProductBuildVer">
    <vt:lpwstr>1033-11.2.0.11516</vt:lpwstr>
  </property>
</Properties>
</file>