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302" r:id="rId6"/>
    <p:sldId id="383" r:id="rId7"/>
    <p:sldId id="384" r:id="rId8"/>
    <p:sldId id="386" r:id="rId9"/>
    <p:sldId id="387" r:id="rId10"/>
    <p:sldId id="397" r:id="rId11"/>
    <p:sldId id="389" r:id="rId12"/>
    <p:sldId id="391" r:id="rId13"/>
    <p:sldId id="392" r:id="rId14"/>
    <p:sldId id="393" r:id="rId15"/>
    <p:sldId id="394" r:id="rId16"/>
    <p:sldId id="405" r:id="rId17"/>
    <p:sldId id="334" r:id="rId18"/>
  </p:sldIdLst>
  <p:sldSz cx="9144000" cy="5141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224" y="-804"/>
      </p:cViewPr>
      <p:guideLst>
        <p:guide orient="horz" pos="1619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79"/>
        <p:guide pos="2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238A185-F9DB-4B92-A1A8-CCD8A76DE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30733" y="1938705"/>
            <a:ext cx="4758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Norton’s </a:t>
            </a:r>
            <a:r>
              <a:rPr lang="zh-CN" altLang="en-US" sz="36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36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Theorem</a:t>
            </a:r>
            <a:endParaRPr lang="en-US" sz="36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615592" y="2741335"/>
            <a:ext cx="4573568" cy="202560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      Circuit      Annalysis</a:t>
            </a:r>
            <a:endParaRPr lang="en-US" altLang="zh-CN" sz="10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678188" y="3152722"/>
            <a:ext cx="174306" cy="174304"/>
            <a:chOff x="801291" y="3535885"/>
            <a:chExt cx="219347" cy="219347"/>
          </a:xfrm>
        </p:grpSpPr>
        <p:sp>
          <p:nvSpPr>
            <p:cNvPr id="11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1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4" name="Text Box 19"/>
          <p:cNvSpPr txBox="1">
            <a:spLocks noChangeArrowheads="1"/>
          </p:cNvSpPr>
          <p:nvPr/>
        </p:nvSpPr>
        <p:spPr bwMode="auto">
          <a:xfrm>
            <a:off x="865489" y="3101375"/>
            <a:ext cx="91249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Presenter: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Text Box 20"/>
          <p:cNvSpPr txBox="1">
            <a:spLocks noChangeArrowheads="1"/>
          </p:cNvSpPr>
          <p:nvPr/>
        </p:nvSpPr>
        <p:spPr bwMode="auto">
          <a:xfrm>
            <a:off x="2626176" y="3101375"/>
            <a:ext cx="99695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Supervisor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04545" y="3386455"/>
            <a:ext cx="146367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Mehrin Farzana</a:t>
            </a:r>
            <a:endParaRPr lang="en-US" sz="1400"/>
          </a:p>
          <a:p>
            <a:r>
              <a:rPr lang="en-US" sz="1400"/>
              <a:t>ID. 2101013</a:t>
            </a:r>
            <a:endParaRPr lang="en-US" sz="1400"/>
          </a:p>
          <a:p>
            <a:r>
              <a:rPr lang="en-US" sz="1400"/>
              <a:t>IoT, </a:t>
            </a:r>
            <a:r>
              <a:rPr lang="en-US" sz="1400">
                <a:sym typeface="+mn-ea"/>
              </a:rPr>
              <a:t>Dept. of ICT</a:t>
            </a:r>
            <a:endParaRPr lang="en-US" sz="1400"/>
          </a:p>
          <a:p>
            <a:r>
              <a:rPr lang="en-US" sz="1400"/>
              <a:t>BDU</a:t>
            </a:r>
            <a:endParaRPr lang="en-US" sz="1400"/>
          </a:p>
          <a:p>
            <a:r>
              <a:rPr lang="en-US" sz="1400"/>
              <a:t>2021-22</a:t>
            </a:r>
            <a:endParaRPr lang="en-US" sz="1400"/>
          </a:p>
        </p:txBody>
      </p:sp>
      <p:grpSp>
        <p:nvGrpSpPr>
          <p:cNvPr id="4" name="组合 113"/>
          <p:cNvGrpSpPr/>
          <p:nvPr/>
        </p:nvGrpSpPr>
        <p:grpSpPr>
          <a:xfrm>
            <a:off x="2498733" y="3148277"/>
            <a:ext cx="174306" cy="174304"/>
            <a:chOff x="801291" y="3535885"/>
            <a:chExt cx="219347" cy="219347"/>
          </a:xfrm>
        </p:grpSpPr>
        <p:sp>
          <p:nvSpPr>
            <p:cNvPr id="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dist"/>
              <a:endParaRPr lang="zh-CN" altLang="en-US" sz="1600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6" name="组合 11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rgbClr val="FCFBF7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33" name="Text Box 32"/>
          <p:cNvSpPr txBox="1"/>
          <p:nvPr/>
        </p:nvSpPr>
        <p:spPr>
          <a:xfrm>
            <a:off x="2673350" y="3386455"/>
            <a:ext cx="14636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Sadiya Enam</a:t>
            </a:r>
            <a:endParaRPr lang="en-US" sz="1400"/>
          </a:p>
          <a:p>
            <a:r>
              <a:rPr lang="en-US" sz="1400"/>
              <a:t>Lecturer(EEE)</a:t>
            </a:r>
            <a:endParaRPr lang="en-US" sz="1400"/>
          </a:p>
          <a:p>
            <a:r>
              <a:rPr lang="en-US" sz="1400"/>
              <a:t>Dept. of ICT</a:t>
            </a:r>
            <a:endParaRPr lang="en-US" sz="1400"/>
          </a:p>
          <a:p>
            <a:r>
              <a:rPr lang="en-US" sz="1400"/>
              <a:t>BDU</a:t>
            </a:r>
            <a:endParaRPr lang="en-U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indefinite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indefinite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indefinite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indefinite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3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13" grpId="0" animBg="1"/>
          <p:bldP spid="124" grpId="0" bldLvl="0" animBg="1"/>
          <p:bldP spid="12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indefinite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indefinite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indefinite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indefinite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1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2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4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5" dur="3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6" dur="3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7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9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1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1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5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7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13" grpId="0" animBg="1"/>
          <p:bldP spid="124" grpId="0" bldLvl="0" animBg="1"/>
          <p:bldP spid="125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1187450" y="1274445"/>
            <a:ext cx="6985000" cy="23761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And now</a:t>
            </a:r>
            <a:endParaRPr lang="en-US" sz="3600"/>
          </a:p>
          <a:p>
            <a:pPr algn="ctr"/>
            <a:r>
              <a:rPr lang="en-US" sz="3600"/>
              <a:t>Back to the original question</a:t>
            </a:r>
            <a:endParaRPr lang="en-US" sz="36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774763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 for transforming circuits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5535" y="615950"/>
            <a:ext cx="4228465" cy="2490470"/>
          </a:xfrm>
          <a:prstGeom prst="rect">
            <a:avLst/>
          </a:prstGeom>
        </p:spPr>
      </p:pic>
      <p:sp>
        <p:nvSpPr>
          <p:cNvPr id="32" name="圆角矩形 1"/>
          <p:cNvSpPr/>
          <p:nvPr/>
        </p:nvSpPr>
        <p:spPr>
          <a:xfrm>
            <a:off x="7596505" y="338455"/>
            <a:ext cx="1414145" cy="27876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TO OBTAIN I</a:t>
            </a:r>
            <a:r>
              <a:rPr lang="en-US" altLang="zh-CN" sz="1600" baseline="-25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</a:t>
            </a:r>
            <a:endParaRPr lang="en-US" altLang="zh-CN" sz="1600" baseline="-25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684" t="9852" r="13161" b="3235"/>
          <a:stretch>
            <a:fillRect/>
          </a:stretch>
        </p:blipFill>
        <p:spPr>
          <a:xfrm>
            <a:off x="0" y="698500"/>
            <a:ext cx="4658995" cy="2514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774763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 for transforming circuits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圆角矩形 1"/>
          <p:cNvSpPr/>
          <p:nvPr/>
        </p:nvSpPr>
        <p:spPr>
          <a:xfrm>
            <a:off x="7596505" y="338455"/>
            <a:ext cx="1414145" cy="27876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TO OBTAIN I</a:t>
            </a:r>
            <a:r>
              <a:rPr lang="en-US" altLang="zh-CN" sz="1600" baseline="-25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</a:t>
            </a:r>
            <a:endParaRPr lang="en-US" altLang="zh-CN" sz="1600" baseline="-25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684" t="9852" r="13161" b="3235"/>
          <a:stretch>
            <a:fillRect/>
          </a:stretch>
        </p:blipFill>
        <p:spPr>
          <a:xfrm>
            <a:off x="4623435" y="626745"/>
            <a:ext cx="4520565" cy="244030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0" y="578485"/>
            <a:ext cx="25400" cy="458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46413" y="1490610"/>
          <a:ext cx="4499493" cy="339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5010150" imgH="3778250" progId="Paint.Picture">
                  <p:embed/>
                </p:oleObj>
              </mc:Choice>
              <mc:Fallback>
                <p:oleObj name="" r:id="rId2" imgW="5010150" imgH="37782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13" y="1490610"/>
                        <a:ext cx="4499493" cy="339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6660515" y="1274445"/>
            <a:ext cx="27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774763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 for transforming circuits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圆角矩形 1"/>
          <p:cNvSpPr/>
          <p:nvPr/>
        </p:nvSpPr>
        <p:spPr>
          <a:xfrm>
            <a:off x="7596505" y="338455"/>
            <a:ext cx="1414145" cy="27876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TO OBTAIN I</a:t>
            </a:r>
            <a:r>
              <a:rPr lang="en-US" altLang="zh-CN" sz="1600" baseline="-25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</a:t>
            </a:r>
            <a:endParaRPr lang="en-US" altLang="zh-CN" sz="1600" baseline="-25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83735" y="753745"/>
            <a:ext cx="16510" cy="4337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ontent Placeholder 2"/>
          <p:cNvGraphicFramePr/>
          <p:nvPr>
            <p:ph idx="1"/>
          </p:nvPr>
        </p:nvGraphicFramePr>
        <p:xfrm>
          <a:off x="35560" y="1097280"/>
          <a:ext cx="4397375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4451350" imgH="4108450" progId="Paint.Picture">
                  <p:embed/>
                </p:oleObj>
              </mc:Choice>
              <mc:Fallback>
                <p:oleObj name="" r:id="rId1" imgW="4451350" imgH="410845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560" y="1097280"/>
                        <a:ext cx="4397375" cy="393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eft Bracket 5"/>
          <p:cNvSpPr/>
          <p:nvPr/>
        </p:nvSpPr>
        <p:spPr>
          <a:xfrm>
            <a:off x="179705" y="3431540"/>
            <a:ext cx="222250" cy="13550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04470" y="3526790"/>
            <a:ext cx="840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9-j3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93040" y="4295775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-9+j3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960755" y="3503930"/>
            <a:ext cx="68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-9+j3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88695" y="429577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13-j</a:t>
            </a:r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1344930" y="3431540"/>
            <a:ext cx="202565" cy="13627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>
          <a:xfrm>
            <a:off x="1619885" y="3431540"/>
            <a:ext cx="144145" cy="13684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703705" y="3473450"/>
            <a:ext cx="49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</a:t>
            </a:r>
            <a:r>
              <a:rPr lang="en-US" baseline="-25000"/>
              <a:t>1</a:t>
            </a:r>
            <a:endParaRPr lang="en-US" baseline="-25000"/>
          </a:p>
        </p:txBody>
      </p:sp>
      <p:sp>
        <p:nvSpPr>
          <p:cNvPr id="23" name="Text Box 22"/>
          <p:cNvSpPr txBox="1"/>
          <p:nvPr/>
        </p:nvSpPr>
        <p:spPr>
          <a:xfrm>
            <a:off x="1741805" y="4394835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</a:t>
            </a:r>
            <a:r>
              <a:rPr lang="en-US" baseline="-25000"/>
              <a:t>3</a:t>
            </a:r>
            <a:endParaRPr lang="en-US" baseline="-25000"/>
          </a:p>
        </p:txBody>
      </p:sp>
      <p:sp>
        <p:nvSpPr>
          <p:cNvPr id="24" name="Right Bracket 23"/>
          <p:cNvSpPr/>
          <p:nvPr/>
        </p:nvSpPr>
        <p:spPr>
          <a:xfrm>
            <a:off x="1908175" y="3431540"/>
            <a:ext cx="143510" cy="13684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2160905" y="3907790"/>
            <a:ext cx="39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=</a:t>
            </a:r>
            <a:endParaRPr lang="en-US"/>
          </a:p>
        </p:txBody>
      </p:sp>
      <p:sp>
        <p:nvSpPr>
          <p:cNvPr id="26" name="Left Bracket 25"/>
          <p:cNvSpPr/>
          <p:nvPr/>
        </p:nvSpPr>
        <p:spPr>
          <a:xfrm>
            <a:off x="2484120" y="3431540"/>
            <a:ext cx="75565" cy="13684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564130" y="3519170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32+j4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2540000" y="4303395"/>
            <a:ext cx="82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-12-j4</a:t>
            </a:r>
            <a:endParaRPr lang="en-US"/>
          </a:p>
        </p:txBody>
      </p:sp>
      <p:sp>
        <p:nvSpPr>
          <p:cNvPr id="29" name="Right Bracket 28"/>
          <p:cNvSpPr/>
          <p:nvPr/>
        </p:nvSpPr>
        <p:spPr>
          <a:xfrm>
            <a:off x="3229610" y="3431540"/>
            <a:ext cx="75565" cy="13684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57480" y="2878455"/>
            <a:ext cx="3944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Solving by matrix, Cremar’s method;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107950" y="698500"/>
            <a:ext cx="3049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I</a:t>
            </a:r>
            <a:r>
              <a:rPr lang="en-US" sz="2400" baseline="-25000"/>
              <a:t>2 </a:t>
            </a:r>
            <a:r>
              <a:rPr lang="en-US" sz="2400"/>
              <a:t>substituted,</a:t>
            </a:r>
            <a:endParaRPr lang="en-US" sz="2400"/>
          </a:p>
        </p:txBody>
      </p:sp>
      <p:sp>
        <p:nvSpPr>
          <p:cNvPr id="33" name="圆角矩形 1"/>
          <p:cNvSpPr/>
          <p:nvPr/>
        </p:nvSpPr>
        <p:spPr>
          <a:xfrm>
            <a:off x="6156325" y="615950"/>
            <a:ext cx="2498725" cy="27876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CALCULATOR HACK</a:t>
            </a:r>
            <a:endParaRPr lang="en-US" altLang="zh-CN" sz="1600" baseline="-25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rcRect l="3321"/>
          <a:stretch>
            <a:fillRect/>
          </a:stretch>
        </p:blipFill>
        <p:spPr>
          <a:xfrm>
            <a:off x="7058025" y="925195"/>
            <a:ext cx="1939925" cy="4220845"/>
          </a:xfrm>
          <a:prstGeom prst="rect">
            <a:avLst/>
          </a:prstGeom>
        </p:spPr>
      </p:pic>
      <p:sp>
        <p:nvSpPr>
          <p:cNvPr id="50" name="Left Bracket 49"/>
          <p:cNvSpPr/>
          <p:nvPr/>
        </p:nvSpPr>
        <p:spPr>
          <a:xfrm>
            <a:off x="4540250" y="1118870"/>
            <a:ext cx="222250" cy="135509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4565015" y="1214120"/>
            <a:ext cx="798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4553585" y="1983105"/>
            <a:ext cx="75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5106035" y="1191260"/>
            <a:ext cx="688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5133975" y="1983105"/>
            <a:ext cx="63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</a:t>
            </a:r>
            <a:endParaRPr lang="en-US"/>
          </a:p>
        </p:txBody>
      </p:sp>
      <p:sp>
        <p:nvSpPr>
          <p:cNvPr id="55" name="Right Bracket 54"/>
          <p:cNvSpPr/>
          <p:nvPr/>
        </p:nvSpPr>
        <p:spPr>
          <a:xfrm>
            <a:off x="5220335" y="1116330"/>
            <a:ext cx="202565" cy="136271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Left Bracket 55"/>
          <p:cNvSpPr/>
          <p:nvPr/>
        </p:nvSpPr>
        <p:spPr>
          <a:xfrm>
            <a:off x="5551170" y="1110615"/>
            <a:ext cx="144145" cy="13684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5634990" y="1152525"/>
            <a:ext cx="49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</a:t>
            </a:r>
            <a:r>
              <a:rPr lang="en-US" baseline="-25000"/>
              <a:t>1</a:t>
            </a:r>
            <a:endParaRPr lang="en-US" baseline="-25000"/>
          </a:p>
        </p:txBody>
      </p:sp>
      <p:sp>
        <p:nvSpPr>
          <p:cNvPr id="58" name="Text Box 57"/>
          <p:cNvSpPr txBox="1"/>
          <p:nvPr/>
        </p:nvSpPr>
        <p:spPr>
          <a:xfrm>
            <a:off x="5673090" y="2073910"/>
            <a:ext cx="38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</a:t>
            </a:r>
            <a:r>
              <a:rPr lang="en-US" baseline="-25000"/>
              <a:t>3</a:t>
            </a:r>
            <a:endParaRPr lang="en-US" baseline="-25000"/>
          </a:p>
        </p:txBody>
      </p:sp>
      <p:sp>
        <p:nvSpPr>
          <p:cNvPr id="59" name="Right Bracket 58"/>
          <p:cNvSpPr/>
          <p:nvPr/>
        </p:nvSpPr>
        <p:spPr>
          <a:xfrm>
            <a:off x="5839460" y="1110615"/>
            <a:ext cx="143510" cy="13684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Text Box 59"/>
          <p:cNvSpPr txBox="1"/>
          <p:nvPr/>
        </p:nvSpPr>
        <p:spPr>
          <a:xfrm>
            <a:off x="6049645" y="1574165"/>
            <a:ext cx="39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=</a:t>
            </a:r>
            <a:endParaRPr lang="en-US"/>
          </a:p>
        </p:txBody>
      </p:sp>
      <p:sp>
        <p:nvSpPr>
          <p:cNvPr id="61" name="Left Bracket 60"/>
          <p:cNvSpPr/>
          <p:nvPr/>
        </p:nvSpPr>
        <p:spPr>
          <a:xfrm>
            <a:off x="6343650" y="1110615"/>
            <a:ext cx="75565" cy="13684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6350635" y="1206500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</a:t>
            </a:r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6398260" y="1990725"/>
            <a:ext cx="82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</a:t>
            </a:r>
            <a:endParaRPr lang="en-US"/>
          </a:p>
        </p:txBody>
      </p:sp>
      <p:sp>
        <p:nvSpPr>
          <p:cNvPr id="64" name="Right Bracket 63"/>
          <p:cNvSpPr/>
          <p:nvPr/>
        </p:nvSpPr>
        <p:spPr>
          <a:xfrm>
            <a:off x="6660515" y="1122045"/>
            <a:ext cx="75565" cy="136842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4666615" y="309245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</a:t>
            </a:r>
            <a:r>
              <a:rPr lang="en-US" baseline="-25000"/>
              <a:t>1</a:t>
            </a:r>
            <a:r>
              <a:rPr lang="en-US"/>
              <a:t> = </a:t>
            </a:r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5148580" y="2851785"/>
            <a:ext cx="121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ED - BF</a:t>
            </a:r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>
            <a:off x="5220335" y="3218815"/>
            <a:ext cx="791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5127625" y="3220085"/>
            <a:ext cx="1028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AD - BC</a:t>
            </a:r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715760" y="2642870"/>
            <a:ext cx="520700" cy="408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647180" y="3500120"/>
            <a:ext cx="517525" cy="78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015" y="3841750"/>
            <a:ext cx="2353310" cy="114109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774763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 for transforming circuits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7960" y="964565"/>
            <a:ext cx="38804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I</a:t>
            </a:r>
            <a:r>
              <a:rPr lang="en-US" sz="2000" baseline="-25000"/>
              <a:t>N </a:t>
            </a:r>
            <a:r>
              <a:rPr lang="en-US" sz="2000"/>
              <a:t>= I</a:t>
            </a:r>
            <a:r>
              <a:rPr lang="en-US" sz="2000" baseline="-25000"/>
              <a:t>2 </a:t>
            </a:r>
            <a:r>
              <a:rPr lang="en-US" sz="2000"/>
              <a:t> =  I</a:t>
            </a:r>
            <a:r>
              <a:rPr lang="en-US" sz="2000" baseline="-25000"/>
              <a:t>1 </a:t>
            </a:r>
            <a:r>
              <a:rPr lang="en-US" sz="2000"/>
              <a:t> - j4</a:t>
            </a:r>
            <a:endParaRPr lang="en-US" sz="2000"/>
          </a:p>
          <a:p>
            <a:r>
              <a:rPr lang="en-US" sz="2000"/>
              <a:t>           =  7.0667 -  j4.533</a:t>
            </a:r>
            <a:endParaRPr lang="en-US" sz="2000"/>
          </a:p>
          <a:p>
            <a:r>
              <a:rPr lang="en-US" sz="2000"/>
              <a:t>           =  8.396&lt;-32.678</a:t>
            </a:r>
            <a:r>
              <a:rPr lang="en-US" sz="2000" baseline="30000"/>
              <a:t>o</a:t>
            </a:r>
            <a:endParaRPr lang="en-US" sz="2000" baseline="30000"/>
          </a:p>
        </p:txBody>
      </p:sp>
      <p:sp>
        <p:nvSpPr>
          <p:cNvPr id="7" name="圆角矩形 1"/>
          <p:cNvSpPr/>
          <p:nvPr/>
        </p:nvSpPr>
        <p:spPr>
          <a:xfrm>
            <a:off x="7596505" y="338455"/>
            <a:ext cx="1414145" cy="27876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SOLVED</a:t>
            </a:r>
            <a:endParaRPr lang="en-US" altLang="zh-CN" sz="1600" baseline="-25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3" name="Content Placeholder 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28490" y="2049145"/>
            <a:ext cx="4572000" cy="21907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2136775"/>
            <a:ext cx="3323590" cy="1925320"/>
          </a:xfrm>
          <a:prstGeom prst="rect">
            <a:avLst/>
          </a:prstGeom>
        </p:spPr>
      </p:pic>
      <p:sp>
        <p:nvSpPr>
          <p:cNvPr id="35" name="Left-Right Arrow 34"/>
          <p:cNvSpPr/>
          <p:nvPr/>
        </p:nvSpPr>
        <p:spPr>
          <a:xfrm>
            <a:off x="3348355" y="3072765"/>
            <a:ext cx="1080135" cy="288290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Text Box 35"/>
          <p:cNvSpPr txBox="1"/>
          <p:nvPr/>
        </p:nvSpPr>
        <p:spPr>
          <a:xfrm>
            <a:off x="467995" y="4584700"/>
            <a:ext cx="280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Original circuit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5275580" y="4512945"/>
            <a:ext cx="287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Norton equivalent circuit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</a:t>
            </a:r>
            <a:r>
              <a:rPr lang="en-US" altLang="zh-CN" sz="3600" dirty="0" smtClean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  <a:endParaRPr lang="en-US" altLang="zh-CN" sz="3600" dirty="0" smtClean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3" name="圆角矩形 112"/>
          <p:cNvSpPr/>
          <p:nvPr/>
        </p:nvSpPr>
        <p:spPr>
          <a:xfrm>
            <a:off x="567967" y="2815084"/>
            <a:ext cx="4573568" cy="202560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zh-CN" sz="10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Source:  Electrical Engineering Academy</a:t>
            </a:r>
            <a:endParaRPr lang="en-US" altLang="zh-CN" sz="10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 descr="OIP"/>
          <p:cNvPicPr>
            <a:picLocks noChangeAspect="1"/>
          </p:cNvPicPr>
          <p:nvPr/>
        </p:nvPicPr>
        <p:blipFill>
          <a:blip r:embed="rId1"/>
          <a:srcRect t="14276" b="14093"/>
          <a:stretch>
            <a:fillRect/>
          </a:stretch>
        </p:blipFill>
        <p:spPr>
          <a:xfrm>
            <a:off x="179705" y="2814320"/>
            <a:ext cx="285750" cy="20447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  <p:bldP spid="1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965580" y="1078072"/>
            <a:ext cx="1377836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ontents</a:t>
            </a:r>
            <a:endParaRPr kumimoji="0" lang="zh-CN" altLang="zh-CN" sz="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4455542" y="1417057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55541" y="1502537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5220335" y="1548765"/>
            <a:ext cx="38404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Statement of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Norton’s Theorem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455542" y="237521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455541" y="246069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  <a:endParaRPr lang="en-US" altLang="zh-CN" sz="2400" dirty="0" smtClean="0">
              <a:solidFill>
                <a:srgbClr val="EA5514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220335" y="2221230"/>
            <a:ext cx="3724910" cy="8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Relation between Thevenin Equivalent Circuit &amp; Norton Equivaletn Circuit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4455542" y="3246425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455541" y="333190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  <a:endParaRPr lang="en-US" altLang="zh-CN" sz="2400" dirty="0" smtClean="0">
              <a:solidFill>
                <a:srgbClr val="FCFBF7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5220335" y="3355340"/>
            <a:ext cx="366712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 with example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indefinite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indefinite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indefinite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indefinite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2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2" presetClass="entr" presetSubtype="2" fill="hold" grpId="0" nodeType="withEffect" p14:presetBounceEnd="50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6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7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8" presetID="2" presetClass="entr" presetSubtype="2" fill="hold" grpId="0" nodeType="withEffect" p14:presetBounceEnd="50000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bldLvl="0" animBg="1"/>
          <p:bldP spid="36" grpId="1" bldLvl="0" animBg="1"/>
          <p:bldP spid="40" grpId="0"/>
          <p:bldP spid="40" grpId="1"/>
          <p:bldP spid="41" grpId="0"/>
          <p:bldP spid="42" grpId="0" bldLvl="0" animBg="1"/>
          <p:bldP spid="42" grpId="1" bldLvl="0" animBg="1"/>
          <p:bldP spid="43" grpId="0"/>
          <p:bldP spid="43" grpId="1"/>
          <p:bldP spid="44" grpId="0"/>
          <p:bldP spid="45" grpId="0" bldLvl="0" animBg="1"/>
          <p:bldP spid="45" grpId="1" bldLvl="0" animBg="1"/>
          <p:bldP spid="46" grpId="0"/>
          <p:bldP spid="46" grpId="1"/>
          <p:bldP spid="4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indefinite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indefinite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indefinite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indefinite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2" presetClass="entr" presetSubtype="2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4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8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9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50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1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5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6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7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8" presetID="2" presetClass="entr" presetSubtype="2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1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bldLvl="0" animBg="1"/>
          <p:bldP spid="36" grpId="1" bldLvl="0" animBg="1"/>
          <p:bldP spid="40" grpId="0"/>
          <p:bldP spid="40" grpId="1"/>
          <p:bldP spid="41" grpId="0"/>
          <p:bldP spid="42" grpId="0" bldLvl="0" animBg="1"/>
          <p:bldP spid="42" grpId="1" bldLvl="0" animBg="1"/>
          <p:bldP spid="43" grpId="0"/>
          <p:bldP spid="43" grpId="1"/>
          <p:bldP spid="44" grpId="0"/>
          <p:bldP spid="45" grpId="0" bldLvl="0" animBg="1"/>
          <p:bldP spid="45" grpId="1" bldLvl="0" animBg="1"/>
          <p:bldP spid="46" grpId="0"/>
          <p:bldP spid="46" grpId="1"/>
          <p:bldP spid="4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 rot="10800000" flipV="1">
            <a:off x="1125220" y="2046288"/>
            <a:ext cx="2763520" cy="267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Any linear two terminal network can be reduced to a simple current source, I</a:t>
            </a:r>
            <a:r>
              <a:rPr lang="zh-CN" altLang="en-US" sz="12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, in parallel with an internal impedance Z</a:t>
            </a:r>
            <a:r>
              <a:rPr lang="zh-CN" altLang="en-US" sz="12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.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I</a:t>
            </a:r>
            <a:r>
              <a:rPr lang="zh-CN" altLang="en-US" sz="12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 is the short circuit current through the terminals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Z</a:t>
            </a:r>
            <a:r>
              <a:rPr lang="zh-CN" altLang="en-US" sz="12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N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 is the is the input or equivalent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impedence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at the terminals when the independent sources are turned off.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>
            <a:off x="3954969" y="1274812"/>
            <a:ext cx="0" cy="3259047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633934" y="2138908"/>
            <a:ext cx="425549" cy="353635"/>
          </a:xfrm>
          <a:custGeom>
            <a:avLst/>
            <a:gdLst>
              <a:gd name="T0" fmla="*/ 0 w 243"/>
              <a:gd name="T1" fmla="*/ 202 h 202"/>
              <a:gd name="T2" fmla="*/ 0 w 243"/>
              <a:gd name="T3" fmla="*/ 146 h 202"/>
              <a:gd name="T4" fmla="*/ 10 w 243"/>
              <a:gd name="T5" fmla="*/ 74 h 202"/>
              <a:gd name="T6" fmla="*/ 46 w 243"/>
              <a:gd name="T7" fmla="*/ 26 h 202"/>
              <a:gd name="T8" fmla="*/ 104 w 243"/>
              <a:gd name="T9" fmla="*/ 0 h 202"/>
              <a:gd name="T10" fmla="*/ 104 w 243"/>
              <a:gd name="T11" fmla="*/ 45 h 202"/>
              <a:gd name="T12" fmla="*/ 78 w 243"/>
              <a:gd name="T13" fmla="*/ 80 h 202"/>
              <a:gd name="T14" fmla="*/ 104 w 243"/>
              <a:gd name="T15" fmla="*/ 80 h 202"/>
              <a:gd name="T16" fmla="*/ 104 w 243"/>
              <a:gd name="T17" fmla="*/ 202 h 202"/>
              <a:gd name="T18" fmla="*/ 0 w 243"/>
              <a:gd name="T19" fmla="*/ 202 h 202"/>
              <a:gd name="T20" fmla="*/ 139 w 243"/>
              <a:gd name="T21" fmla="*/ 202 h 202"/>
              <a:gd name="T22" fmla="*/ 139 w 243"/>
              <a:gd name="T23" fmla="*/ 146 h 202"/>
              <a:gd name="T24" fmla="*/ 150 w 243"/>
              <a:gd name="T25" fmla="*/ 74 h 202"/>
              <a:gd name="T26" fmla="*/ 186 w 243"/>
              <a:gd name="T27" fmla="*/ 26 h 202"/>
              <a:gd name="T28" fmla="*/ 243 w 243"/>
              <a:gd name="T29" fmla="*/ 0 h 202"/>
              <a:gd name="T30" fmla="*/ 243 w 243"/>
              <a:gd name="T31" fmla="*/ 45 h 202"/>
              <a:gd name="T32" fmla="*/ 218 w 243"/>
              <a:gd name="T33" fmla="*/ 80 h 202"/>
              <a:gd name="T34" fmla="*/ 243 w 243"/>
              <a:gd name="T35" fmla="*/ 80 h 202"/>
              <a:gd name="T36" fmla="*/ 243 w 243"/>
              <a:gd name="T37" fmla="*/ 202 h 202"/>
              <a:gd name="T38" fmla="*/ 139 w 243"/>
              <a:gd name="T39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02">
                <a:moveTo>
                  <a:pt x="0" y="202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17"/>
                  <a:pt x="3" y="93"/>
                  <a:pt x="10" y="74"/>
                </a:cubicBezTo>
                <a:cubicBezTo>
                  <a:pt x="17" y="55"/>
                  <a:pt x="29" y="39"/>
                  <a:pt x="46" y="26"/>
                </a:cubicBezTo>
                <a:cubicBezTo>
                  <a:pt x="64" y="13"/>
                  <a:pt x="83" y="5"/>
                  <a:pt x="104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89" y="54"/>
                  <a:pt x="80" y="65"/>
                  <a:pt x="78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202"/>
                  <a:pt x="104" y="202"/>
                  <a:pt x="104" y="202"/>
                </a:cubicBezTo>
                <a:lnTo>
                  <a:pt x="0" y="202"/>
                </a:lnTo>
                <a:close/>
                <a:moveTo>
                  <a:pt x="139" y="202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39" y="117"/>
                  <a:pt x="143" y="93"/>
                  <a:pt x="150" y="74"/>
                </a:cubicBezTo>
                <a:cubicBezTo>
                  <a:pt x="157" y="55"/>
                  <a:pt x="169" y="39"/>
                  <a:pt x="186" y="26"/>
                </a:cubicBezTo>
                <a:cubicBezTo>
                  <a:pt x="203" y="13"/>
                  <a:pt x="222" y="5"/>
                  <a:pt x="243" y="0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28" y="54"/>
                  <a:pt x="220" y="65"/>
                  <a:pt x="218" y="80"/>
                </a:cubicBezTo>
                <a:cubicBezTo>
                  <a:pt x="243" y="80"/>
                  <a:pt x="243" y="80"/>
                  <a:pt x="243" y="80"/>
                </a:cubicBezTo>
                <a:cubicBezTo>
                  <a:pt x="243" y="202"/>
                  <a:pt x="243" y="202"/>
                  <a:pt x="243" y="202"/>
                </a:cubicBezTo>
                <a:lnTo>
                  <a:pt x="139" y="202"/>
                </a:lnTo>
                <a:close/>
              </a:path>
            </a:pathLst>
          </a:custGeom>
          <a:solidFill>
            <a:srgbClr val="EA5514"/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501142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STATEMENT OF NORTON’S EQUIVALENT CIRCUIT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17855" y="1514475"/>
            <a:ext cx="1925955" cy="36703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NORTON’S THEOREM</a:t>
            </a:r>
            <a:endParaRPr lang="en-US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3996055" y="1669415"/>
          <a:ext cx="4893310" cy="263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295650" imgH="1727200" progId="Paint.Picture">
                  <p:embed/>
                </p:oleObj>
              </mc:Choice>
              <mc:Fallback>
                <p:oleObj name="" r:id="rId1" imgW="3295650" imgH="172720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6055" y="1669415"/>
                        <a:ext cx="4893310" cy="263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0" grpId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 rot="10800000" flipV="1">
            <a:off x="1125220" y="2426653"/>
            <a:ext cx="276352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I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f a Thévenin equivalent is found, a source conversion can be performed on it to yield the Norton equivalent.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>
            <a:off x="3954969" y="1274812"/>
            <a:ext cx="0" cy="3259047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633934" y="2138908"/>
            <a:ext cx="425549" cy="353635"/>
          </a:xfrm>
          <a:custGeom>
            <a:avLst/>
            <a:gdLst>
              <a:gd name="T0" fmla="*/ 0 w 243"/>
              <a:gd name="T1" fmla="*/ 202 h 202"/>
              <a:gd name="T2" fmla="*/ 0 w 243"/>
              <a:gd name="T3" fmla="*/ 146 h 202"/>
              <a:gd name="T4" fmla="*/ 10 w 243"/>
              <a:gd name="T5" fmla="*/ 74 h 202"/>
              <a:gd name="T6" fmla="*/ 46 w 243"/>
              <a:gd name="T7" fmla="*/ 26 h 202"/>
              <a:gd name="T8" fmla="*/ 104 w 243"/>
              <a:gd name="T9" fmla="*/ 0 h 202"/>
              <a:gd name="T10" fmla="*/ 104 w 243"/>
              <a:gd name="T11" fmla="*/ 45 h 202"/>
              <a:gd name="T12" fmla="*/ 78 w 243"/>
              <a:gd name="T13" fmla="*/ 80 h 202"/>
              <a:gd name="T14" fmla="*/ 104 w 243"/>
              <a:gd name="T15" fmla="*/ 80 h 202"/>
              <a:gd name="T16" fmla="*/ 104 w 243"/>
              <a:gd name="T17" fmla="*/ 202 h 202"/>
              <a:gd name="T18" fmla="*/ 0 w 243"/>
              <a:gd name="T19" fmla="*/ 202 h 202"/>
              <a:gd name="T20" fmla="*/ 139 w 243"/>
              <a:gd name="T21" fmla="*/ 202 h 202"/>
              <a:gd name="T22" fmla="*/ 139 w 243"/>
              <a:gd name="T23" fmla="*/ 146 h 202"/>
              <a:gd name="T24" fmla="*/ 150 w 243"/>
              <a:gd name="T25" fmla="*/ 74 h 202"/>
              <a:gd name="T26" fmla="*/ 186 w 243"/>
              <a:gd name="T27" fmla="*/ 26 h 202"/>
              <a:gd name="T28" fmla="*/ 243 w 243"/>
              <a:gd name="T29" fmla="*/ 0 h 202"/>
              <a:gd name="T30" fmla="*/ 243 w 243"/>
              <a:gd name="T31" fmla="*/ 45 h 202"/>
              <a:gd name="T32" fmla="*/ 218 w 243"/>
              <a:gd name="T33" fmla="*/ 80 h 202"/>
              <a:gd name="T34" fmla="*/ 243 w 243"/>
              <a:gd name="T35" fmla="*/ 80 h 202"/>
              <a:gd name="T36" fmla="*/ 243 w 243"/>
              <a:gd name="T37" fmla="*/ 202 h 202"/>
              <a:gd name="T38" fmla="*/ 139 w 243"/>
              <a:gd name="T39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02">
                <a:moveTo>
                  <a:pt x="0" y="202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17"/>
                  <a:pt x="3" y="93"/>
                  <a:pt x="10" y="74"/>
                </a:cubicBezTo>
                <a:cubicBezTo>
                  <a:pt x="17" y="55"/>
                  <a:pt x="29" y="39"/>
                  <a:pt x="46" y="26"/>
                </a:cubicBezTo>
                <a:cubicBezTo>
                  <a:pt x="64" y="13"/>
                  <a:pt x="83" y="5"/>
                  <a:pt x="104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89" y="54"/>
                  <a:pt x="80" y="65"/>
                  <a:pt x="78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202"/>
                  <a:pt x="104" y="202"/>
                  <a:pt x="104" y="202"/>
                </a:cubicBezTo>
                <a:lnTo>
                  <a:pt x="0" y="202"/>
                </a:lnTo>
                <a:close/>
                <a:moveTo>
                  <a:pt x="139" y="202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39" y="117"/>
                  <a:pt x="143" y="93"/>
                  <a:pt x="150" y="74"/>
                </a:cubicBezTo>
                <a:cubicBezTo>
                  <a:pt x="157" y="55"/>
                  <a:pt x="169" y="39"/>
                  <a:pt x="186" y="26"/>
                </a:cubicBezTo>
                <a:cubicBezTo>
                  <a:pt x="203" y="13"/>
                  <a:pt x="222" y="5"/>
                  <a:pt x="243" y="0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28" y="54"/>
                  <a:pt x="220" y="65"/>
                  <a:pt x="218" y="80"/>
                </a:cubicBezTo>
                <a:cubicBezTo>
                  <a:pt x="243" y="80"/>
                  <a:pt x="243" y="80"/>
                  <a:pt x="243" y="80"/>
                </a:cubicBezTo>
                <a:cubicBezTo>
                  <a:pt x="243" y="202"/>
                  <a:pt x="243" y="202"/>
                  <a:pt x="243" y="202"/>
                </a:cubicBezTo>
                <a:lnTo>
                  <a:pt x="139" y="202"/>
                </a:lnTo>
                <a:close/>
              </a:path>
            </a:pathLst>
          </a:custGeom>
          <a:solidFill>
            <a:srgbClr val="EA5514"/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774763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Relation between Thevenin Equivalent Circuit &amp; Norton Equivaletn Circuit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17855" y="1514475"/>
            <a:ext cx="1925955" cy="36703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HOW THEY RELATE</a:t>
            </a:r>
            <a:endParaRPr lang="en-US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20820" y="1130935"/>
            <a:ext cx="1073150" cy="52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t="14317"/>
          <a:stretch>
            <a:fillRect/>
          </a:stretch>
        </p:blipFill>
        <p:spPr>
          <a:xfrm>
            <a:off x="5580380" y="986790"/>
            <a:ext cx="1181100" cy="7562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70" y="1376045"/>
            <a:ext cx="3048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rcRect t="921"/>
          <a:stretch>
            <a:fillRect/>
          </a:stretch>
        </p:blipFill>
        <p:spPr>
          <a:xfrm>
            <a:off x="4001770" y="1881505"/>
            <a:ext cx="2436495" cy="19519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5430" y="3154680"/>
            <a:ext cx="2407920" cy="1721485"/>
          </a:xfrm>
          <a:prstGeom prst="rect">
            <a:avLst/>
          </a:prstGeom>
        </p:spPr>
      </p:pic>
      <p:cxnSp>
        <p:nvCxnSpPr>
          <p:cNvPr id="23" name="Curved Connector 22"/>
          <p:cNvCxnSpPr>
            <a:endCxn id="20" idx="0"/>
          </p:cNvCxnSpPr>
          <p:nvPr/>
        </p:nvCxnSpPr>
        <p:spPr>
          <a:xfrm>
            <a:off x="6433820" y="2351405"/>
            <a:ext cx="1385570" cy="803275"/>
          </a:xfrm>
          <a:prstGeom prst="curvedConnector2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圆角矩形 1"/>
          <p:cNvSpPr/>
          <p:nvPr/>
        </p:nvSpPr>
        <p:spPr>
          <a:xfrm rot="2280000">
            <a:off x="6701155" y="2096135"/>
            <a:ext cx="1925955" cy="56197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SOURCE TRANSFORMATION</a:t>
            </a:r>
            <a:endParaRPr lang="en-US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762000" y="3867150"/>
          <a:ext cx="312674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3124200" imgH="508000" progId="Paint.Picture">
                  <p:embed/>
                </p:oleObj>
              </mc:Choice>
              <mc:Fallback>
                <p:oleObj name="" r:id="rId6" imgW="3124200" imgH="5080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3867150"/>
                        <a:ext cx="3126740" cy="50863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  <p:bldP spid="10" grpId="0" bldLvl="0" animBg="1"/>
      <p:bldP spid="2" grpId="0" bldLvl="0" animBg="1"/>
      <p:bldP spid="2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633934" y="2138908"/>
            <a:ext cx="425549" cy="353635"/>
          </a:xfrm>
          <a:custGeom>
            <a:avLst/>
            <a:gdLst>
              <a:gd name="T0" fmla="*/ 0 w 243"/>
              <a:gd name="T1" fmla="*/ 202 h 202"/>
              <a:gd name="T2" fmla="*/ 0 w 243"/>
              <a:gd name="T3" fmla="*/ 146 h 202"/>
              <a:gd name="T4" fmla="*/ 10 w 243"/>
              <a:gd name="T5" fmla="*/ 74 h 202"/>
              <a:gd name="T6" fmla="*/ 46 w 243"/>
              <a:gd name="T7" fmla="*/ 26 h 202"/>
              <a:gd name="T8" fmla="*/ 104 w 243"/>
              <a:gd name="T9" fmla="*/ 0 h 202"/>
              <a:gd name="T10" fmla="*/ 104 w 243"/>
              <a:gd name="T11" fmla="*/ 45 h 202"/>
              <a:gd name="T12" fmla="*/ 78 w 243"/>
              <a:gd name="T13" fmla="*/ 80 h 202"/>
              <a:gd name="T14" fmla="*/ 104 w 243"/>
              <a:gd name="T15" fmla="*/ 80 h 202"/>
              <a:gd name="T16" fmla="*/ 104 w 243"/>
              <a:gd name="T17" fmla="*/ 202 h 202"/>
              <a:gd name="T18" fmla="*/ 0 w 243"/>
              <a:gd name="T19" fmla="*/ 202 h 202"/>
              <a:gd name="T20" fmla="*/ 139 w 243"/>
              <a:gd name="T21" fmla="*/ 202 h 202"/>
              <a:gd name="T22" fmla="*/ 139 w 243"/>
              <a:gd name="T23" fmla="*/ 146 h 202"/>
              <a:gd name="T24" fmla="*/ 150 w 243"/>
              <a:gd name="T25" fmla="*/ 74 h 202"/>
              <a:gd name="T26" fmla="*/ 186 w 243"/>
              <a:gd name="T27" fmla="*/ 26 h 202"/>
              <a:gd name="T28" fmla="*/ 243 w 243"/>
              <a:gd name="T29" fmla="*/ 0 h 202"/>
              <a:gd name="T30" fmla="*/ 243 w 243"/>
              <a:gd name="T31" fmla="*/ 45 h 202"/>
              <a:gd name="T32" fmla="*/ 218 w 243"/>
              <a:gd name="T33" fmla="*/ 80 h 202"/>
              <a:gd name="T34" fmla="*/ 243 w 243"/>
              <a:gd name="T35" fmla="*/ 80 h 202"/>
              <a:gd name="T36" fmla="*/ 243 w 243"/>
              <a:gd name="T37" fmla="*/ 202 h 202"/>
              <a:gd name="T38" fmla="*/ 139 w 243"/>
              <a:gd name="T39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02">
                <a:moveTo>
                  <a:pt x="0" y="202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17"/>
                  <a:pt x="3" y="93"/>
                  <a:pt x="10" y="74"/>
                </a:cubicBezTo>
                <a:cubicBezTo>
                  <a:pt x="17" y="55"/>
                  <a:pt x="29" y="39"/>
                  <a:pt x="46" y="26"/>
                </a:cubicBezTo>
                <a:cubicBezTo>
                  <a:pt x="64" y="13"/>
                  <a:pt x="83" y="5"/>
                  <a:pt x="104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89" y="54"/>
                  <a:pt x="80" y="65"/>
                  <a:pt x="78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202"/>
                  <a:pt x="104" y="202"/>
                  <a:pt x="104" y="202"/>
                </a:cubicBezTo>
                <a:lnTo>
                  <a:pt x="0" y="202"/>
                </a:lnTo>
                <a:close/>
                <a:moveTo>
                  <a:pt x="139" y="202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39" y="117"/>
                  <a:pt x="143" y="93"/>
                  <a:pt x="150" y="74"/>
                </a:cubicBezTo>
                <a:cubicBezTo>
                  <a:pt x="157" y="55"/>
                  <a:pt x="169" y="39"/>
                  <a:pt x="186" y="26"/>
                </a:cubicBezTo>
                <a:cubicBezTo>
                  <a:pt x="203" y="13"/>
                  <a:pt x="222" y="5"/>
                  <a:pt x="243" y="0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28" y="54"/>
                  <a:pt x="220" y="65"/>
                  <a:pt x="218" y="80"/>
                </a:cubicBezTo>
                <a:cubicBezTo>
                  <a:pt x="243" y="80"/>
                  <a:pt x="243" y="80"/>
                  <a:pt x="243" y="80"/>
                </a:cubicBezTo>
                <a:cubicBezTo>
                  <a:pt x="243" y="202"/>
                  <a:pt x="243" y="202"/>
                  <a:pt x="243" y="202"/>
                </a:cubicBezTo>
                <a:lnTo>
                  <a:pt x="139" y="202"/>
                </a:lnTo>
                <a:close/>
              </a:path>
            </a:pathLst>
          </a:custGeom>
          <a:solidFill>
            <a:srgbClr val="EA5514"/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774763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 with example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17855" y="1376045"/>
            <a:ext cx="1925955" cy="56197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AC CIRCUIT ANALYSIS</a:t>
            </a:r>
            <a:endParaRPr lang="en-US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4663" t="7184" r="4163" b="13426"/>
          <a:stretch>
            <a:fillRect/>
          </a:stretch>
        </p:blipFill>
        <p:spPr>
          <a:xfrm>
            <a:off x="1213485" y="2210435"/>
            <a:ext cx="6717030" cy="20351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774763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 for transforming circuits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9" name="Content Placeholder 28"/>
          <p:cNvPicPr>
            <a:picLocks noChangeAspect="1"/>
          </p:cNvPicPr>
          <p:nvPr>
            <p:ph idx="1"/>
          </p:nvPr>
        </p:nvPicPr>
        <p:blipFill>
          <a:blip r:embed="rId1"/>
          <a:srcRect t="12104"/>
          <a:stretch>
            <a:fillRect/>
          </a:stretch>
        </p:blipFill>
        <p:spPr>
          <a:xfrm>
            <a:off x="539750" y="1053465"/>
            <a:ext cx="8229600" cy="2324100"/>
          </a:xfrm>
          <a:prstGeom prst="rect">
            <a:avLst/>
          </a:prstGeom>
        </p:spPr>
      </p:pic>
      <p:pic>
        <p:nvPicPr>
          <p:cNvPr id="31" name="Content Placeholder 9"/>
          <p:cNvPicPr>
            <a:picLocks noChangeAspect="1"/>
          </p:cNvPicPr>
          <p:nvPr/>
        </p:nvPicPr>
        <p:blipFill>
          <a:blip r:embed="rId2"/>
          <a:srcRect l="41744" t="5369"/>
          <a:stretch>
            <a:fillRect/>
          </a:stretch>
        </p:blipFill>
        <p:spPr>
          <a:xfrm>
            <a:off x="0" y="3002915"/>
            <a:ext cx="4794250" cy="2126615"/>
          </a:xfrm>
          <a:prstGeom prst="rect">
            <a:avLst/>
          </a:prstGeom>
        </p:spPr>
      </p:pic>
      <p:sp>
        <p:nvSpPr>
          <p:cNvPr id="32" name="圆角矩形 1"/>
          <p:cNvSpPr/>
          <p:nvPr/>
        </p:nvSpPr>
        <p:spPr>
          <a:xfrm>
            <a:off x="83820" y="2642870"/>
            <a:ext cx="959485" cy="27876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STEP 01</a:t>
            </a:r>
            <a:endParaRPr lang="en-US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634490"/>
            <a:ext cx="2444750" cy="349250"/>
          </a:xfrm>
          <a:prstGeom prst="rect">
            <a:avLst/>
          </a:prstGeom>
        </p:spPr>
      </p:pic>
      <p:sp>
        <p:nvSpPr>
          <p:cNvPr id="2" name="圆角矩形 1"/>
          <p:cNvSpPr/>
          <p:nvPr/>
        </p:nvSpPr>
        <p:spPr>
          <a:xfrm>
            <a:off x="611505" y="821055"/>
            <a:ext cx="1129665" cy="27876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EXAMPLE</a:t>
            </a:r>
            <a:endParaRPr lang="en-US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774763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 for transforming circuits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1"/>
          <a:srcRect b="51695"/>
          <a:stretch>
            <a:fillRect/>
          </a:stretch>
        </p:blipFill>
        <p:spPr>
          <a:xfrm>
            <a:off x="429895" y="770255"/>
            <a:ext cx="8283575" cy="2036445"/>
          </a:xfrm>
          <a:prstGeom prst="rect">
            <a:avLst/>
          </a:prstGeom>
        </p:spPr>
      </p:pic>
      <p:sp>
        <p:nvSpPr>
          <p:cNvPr id="32" name="圆角矩形 1"/>
          <p:cNvSpPr/>
          <p:nvPr/>
        </p:nvSpPr>
        <p:spPr>
          <a:xfrm>
            <a:off x="7600315" y="491490"/>
            <a:ext cx="1481455" cy="27876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TO OBTAIN Z</a:t>
            </a:r>
            <a:r>
              <a:rPr lang="en-US" altLang="zh-CN" sz="1600" baseline="-25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N</a:t>
            </a:r>
            <a:endParaRPr lang="en-US" altLang="zh-CN" sz="1600" baseline="-250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  <a:sym typeface="+mn-ea"/>
            </a:endParaRPr>
          </a:p>
        </p:txBody>
      </p:sp>
      <p:pic>
        <p:nvPicPr>
          <p:cNvPr id="22" name="Content Placeholder 13"/>
          <p:cNvPicPr>
            <a:picLocks noChangeAspect="1"/>
          </p:cNvPicPr>
          <p:nvPr/>
        </p:nvPicPr>
        <p:blipFill>
          <a:blip r:embed="rId1"/>
          <a:srcRect l="48616" t="47326" r="17992" b="15108"/>
          <a:stretch>
            <a:fillRect/>
          </a:stretch>
        </p:blipFill>
        <p:spPr>
          <a:xfrm>
            <a:off x="6084570" y="2930525"/>
            <a:ext cx="2766060" cy="1583690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4761230" y="1562735"/>
            <a:ext cx="1539240" cy="215900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4860290" y="1130935"/>
            <a:ext cx="1258570" cy="215900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1187450" y="1274445"/>
            <a:ext cx="6985000" cy="237617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>
                <a:sym typeface="+mn-ea"/>
              </a:rPr>
              <a:t>If the given circuit </a:t>
            </a:r>
            <a:endParaRPr lang="en-US" sz="3600">
              <a:sym typeface="+mn-ea"/>
            </a:endParaRPr>
          </a:p>
          <a:p>
            <a:pPr algn="ctr"/>
            <a:r>
              <a:rPr lang="en-US" sz="3600">
                <a:sym typeface="+mn-ea"/>
              </a:rPr>
              <a:t>had a dependant </a:t>
            </a:r>
            <a:endParaRPr lang="en-US" sz="3600">
              <a:sym typeface="+mn-ea"/>
            </a:endParaRPr>
          </a:p>
          <a:p>
            <a:pPr algn="ctr"/>
            <a:r>
              <a:rPr lang="en-US" sz="3600">
                <a:sym typeface="+mn-ea"/>
              </a:rPr>
              <a:t>voltage source</a:t>
            </a:r>
            <a:endParaRPr lang="en-US" sz="36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670" y="343535"/>
            <a:ext cx="774763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Algorithm for transforming circuits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1"/>
          <a:srcRect r="23020" b="53231"/>
          <a:stretch>
            <a:fillRect/>
          </a:stretch>
        </p:blipFill>
        <p:spPr>
          <a:xfrm>
            <a:off x="429895" y="770255"/>
            <a:ext cx="6376670" cy="1971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-1323" t="32872" r="-5860" b="25208"/>
          <a:stretch>
            <a:fillRect/>
          </a:stretch>
        </p:blipFill>
        <p:spPr>
          <a:xfrm rot="16200000">
            <a:off x="1470660" y="1077595"/>
            <a:ext cx="360045" cy="2882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626745"/>
            <a:ext cx="495300" cy="3111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1363345" y="989965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l="-1799" t="23695" r="-180" b="17119"/>
          <a:stretch>
            <a:fillRect/>
          </a:stretch>
        </p:blipFill>
        <p:spPr>
          <a:xfrm rot="16200000">
            <a:off x="4644390" y="1042035"/>
            <a:ext cx="360045" cy="360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345" y="782320"/>
            <a:ext cx="482600" cy="33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rcRect t="8150" b="13093"/>
          <a:stretch>
            <a:fillRect/>
          </a:stretch>
        </p:blipFill>
        <p:spPr>
          <a:xfrm>
            <a:off x="6516370" y="1706880"/>
            <a:ext cx="1122680" cy="748665"/>
          </a:xfrm>
          <a:prstGeom prst="rect">
            <a:avLst/>
          </a:prstGeom>
        </p:spPr>
      </p:pic>
      <p:sp>
        <p:nvSpPr>
          <p:cNvPr id="32" name="圆角矩形 1"/>
          <p:cNvSpPr/>
          <p:nvPr/>
        </p:nvSpPr>
        <p:spPr>
          <a:xfrm>
            <a:off x="3996055" y="503555"/>
            <a:ext cx="5093335" cy="278765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lvl="0" algn="ctr"/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  <a:sym typeface="+mn-ea"/>
              </a:rPr>
              <a:t>If the given circuit had a dependant voltage source</a:t>
            </a:r>
            <a:endParaRPr lang="en-US" altLang="zh-CN" sz="16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rcRect l="14304" t="14304" r="28228" b="28228"/>
          <a:stretch>
            <a:fillRect/>
          </a:stretch>
        </p:blipFill>
        <p:spPr>
          <a:xfrm>
            <a:off x="6732270" y="2138680"/>
            <a:ext cx="288290" cy="2882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806565" y="1441450"/>
            <a:ext cx="3498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+</a:t>
            </a:r>
            <a:endParaRPr lang="en-US" sz="1600"/>
          </a:p>
        </p:txBody>
      </p:sp>
      <p:sp>
        <p:nvSpPr>
          <p:cNvPr id="20" name="Text Box 19"/>
          <p:cNvSpPr txBox="1"/>
          <p:nvPr/>
        </p:nvSpPr>
        <p:spPr>
          <a:xfrm>
            <a:off x="6806565" y="2437765"/>
            <a:ext cx="27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-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740015" y="1785620"/>
            <a:ext cx="84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Z</a:t>
            </a:r>
            <a:r>
              <a:rPr lang="en-US" baseline="-25000"/>
              <a:t>N</a:t>
            </a:r>
            <a:r>
              <a:rPr lang="en-US"/>
              <a:t> = 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8291195" y="1518285"/>
            <a:ext cx="775970" cy="824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 V</a:t>
            </a:r>
            <a:r>
              <a:rPr lang="en-US" baseline="-25000"/>
              <a:t>S</a:t>
            </a:r>
            <a:endParaRPr lang="en-US" baseline="-25000"/>
          </a:p>
          <a:p>
            <a:r>
              <a:rPr lang="en-US" baseline="-25000"/>
              <a:t>---------</a:t>
            </a:r>
            <a:endParaRPr lang="en-US" baseline="-25000"/>
          </a:p>
          <a:p>
            <a:r>
              <a:rPr lang="en-US" baseline="-25000"/>
              <a:t>    </a:t>
            </a:r>
            <a:r>
              <a:rPr lang="en-US"/>
              <a:t>I</a:t>
            </a:r>
            <a:r>
              <a:rPr lang="en-US" baseline="-25000"/>
              <a:t>S</a:t>
            </a:r>
            <a:endParaRPr lang="en-US" baseline="-2500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4766945" y="1755775"/>
            <a:ext cx="43180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4827270" y="1755775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</a:t>
            </a:r>
            <a:r>
              <a:rPr lang="en-US" baseline="-25000"/>
              <a:t>0</a:t>
            </a:r>
            <a:endParaRPr lang="en-US" baseline="-2500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1619885" y="1755775"/>
            <a:ext cx="280035" cy="17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9"/>
          <p:cNvSpPr txBox="1"/>
          <p:nvPr/>
        </p:nvSpPr>
        <p:spPr>
          <a:xfrm>
            <a:off x="1619885" y="1706245"/>
            <a:ext cx="33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</a:t>
            </a:r>
            <a:r>
              <a:rPr lang="en-US" baseline="-25000"/>
              <a:t>0</a:t>
            </a:r>
            <a:endParaRPr lang="en-US" baseline="-25000"/>
          </a:p>
        </p:txBody>
      </p:sp>
      <p:sp>
        <p:nvSpPr>
          <p:cNvPr id="51" name="Text Box 50"/>
          <p:cNvSpPr txBox="1"/>
          <p:nvPr/>
        </p:nvSpPr>
        <p:spPr>
          <a:xfrm>
            <a:off x="271780" y="3655695"/>
            <a:ext cx="334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 I</a:t>
            </a:r>
            <a:r>
              <a:rPr lang="en-US" baseline="-25000">
                <a:sym typeface="+mn-ea"/>
              </a:rPr>
              <a:t>0 </a:t>
            </a:r>
            <a:r>
              <a:rPr lang="en-US"/>
              <a:t>- 0.5I</a:t>
            </a:r>
            <a:r>
              <a:rPr lang="en-US" baseline="-25000"/>
              <a:t>0 </a:t>
            </a:r>
            <a:r>
              <a:rPr lang="en-US"/>
              <a:t> - I</a:t>
            </a:r>
            <a:r>
              <a:rPr lang="en-US" baseline="-25000"/>
              <a:t>S </a:t>
            </a:r>
            <a:r>
              <a:rPr lang="en-US"/>
              <a:t>= 0 -------------------(i)</a:t>
            </a:r>
            <a:endParaRPr lang="en-US" sz="2000"/>
          </a:p>
        </p:txBody>
      </p:sp>
      <p:sp>
        <p:nvSpPr>
          <p:cNvPr id="52" name="Text Box 51"/>
          <p:cNvSpPr txBox="1"/>
          <p:nvPr/>
        </p:nvSpPr>
        <p:spPr>
          <a:xfrm>
            <a:off x="400685" y="3300095"/>
            <a:ext cx="1146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KCL,</a:t>
            </a:r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323215" y="4023995"/>
            <a:ext cx="330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</a:t>
            </a:r>
            <a:r>
              <a:rPr lang="en-US" baseline="-25000"/>
              <a:t>S</a:t>
            </a:r>
            <a:r>
              <a:rPr lang="en-US"/>
              <a:t> = 3 --------------------------------(ii)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336550" y="4443095"/>
            <a:ext cx="3131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.’. I</a:t>
            </a:r>
            <a:r>
              <a:rPr lang="en-US" baseline="-25000"/>
              <a:t>0</a:t>
            </a:r>
            <a:r>
              <a:rPr lang="en-US"/>
              <a:t> = 6 A</a:t>
            </a:r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3829685" y="2811145"/>
            <a:ext cx="22225" cy="213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4077335" y="2912745"/>
            <a:ext cx="3950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</a:t>
            </a:r>
            <a:r>
              <a:rPr lang="en-US" baseline="-25000"/>
              <a:t>S</a:t>
            </a:r>
            <a:r>
              <a:rPr lang="en-US"/>
              <a:t> = ( 8 + 1 - j3 ) * I</a:t>
            </a:r>
            <a:r>
              <a:rPr lang="en-US" baseline="-25000"/>
              <a:t>0</a:t>
            </a:r>
            <a:endParaRPr lang="en-US" baseline="-25000"/>
          </a:p>
          <a:p>
            <a:r>
              <a:rPr lang="en-US"/>
              <a:t>     = 54 + j18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4166235" y="3725545"/>
            <a:ext cx="2926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Z</a:t>
            </a:r>
            <a:r>
              <a:rPr lang="en-US" baseline="-25000"/>
              <a:t>N </a:t>
            </a:r>
            <a:r>
              <a:rPr lang="en-US"/>
              <a:t>= V</a:t>
            </a:r>
            <a:r>
              <a:rPr lang="en-US" baseline="-25000"/>
              <a:t>S </a:t>
            </a:r>
            <a:r>
              <a:rPr lang="en-US"/>
              <a:t>/ I</a:t>
            </a:r>
            <a:r>
              <a:rPr lang="en-US" baseline="-25000"/>
              <a:t>S</a:t>
            </a:r>
            <a:endParaRPr lang="en-US" baseline="-25000"/>
          </a:p>
          <a:p>
            <a:r>
              <a:rPr lang="en-US"/>
              <a:t>     = 18 + j3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A8F8CD-9200-4504-81DD-97A3817DB8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1877</Words>
  <Application>WPS Presentation</Application>
  <PresentationFormat>自定义</PresentationFormat>
  <Paragraphs>234</Paragraphs>
  <Slides>15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Impact</vt:lpstr>
      <vt:lpstr>Calibri</vt:lpstr>
      <vt:lpstr>Arial Unicode MS</vt:lpstr>
      <vt:lpstr>Office 主题​​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BAB AL SAFA</cp:lastModifiedBy>
  <cp:revision>86</cp:revision>
  <dcterms:created xsi:type="dcterms:W3CDTF">2015-10-14T02:35:00Z</dcterms:created>
  <dcterms:modified xsi:type="dcterms:W3CDTF">2023-05-18T14:01:54Z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E338DD7237C149C3B0802AFE6A600F97</vt:lpwstr>
  </property>
</Properties>
</file>