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86" r:id="rId5"/>
    <p:sldId id="277" r:id="rId6"/>
    <p:sldId id="306" r:id="rId7"/>
    <p:sldId id="295" r:id="rId8"/>
    <p:sldId id="275" r:id="rId9"/>
    <p:sldId id="297" r:id="rId10"/>
    <p:sldId id="298" r:id="rId11"/>
    <p:sldId id="281" r:id="rId12"/>
    <p:sldId id="300" r:id="rId13"/>
    <p:sldId id="283" r:id="rId14"/>
    <p:sldId id="284" r:id="rId15"/>
    <p:sldId id="285" r:id="rId16"/>
    <p:sldId id="296" r:id="rId17"/>
    <p:sldId id="274" r:id="rId18"/>
    <p:sldId id="3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B AL SAFA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EECCE"/>
    <a:srgbClr val="D3C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5" Type="http://schemas.microsoft.com/office/2011/relationships/chartColorStyle" Target="colors1.xml"/><Relationship Id="rId4" Type="http://schemas.microsoft.com/office/2011/relationships/chartStyle" Target="style1.xml"/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Land inherited</c:v>
                </c:pt>
              </c:strCache>
            </c:strRef>
          </c:tx>
          <c:spPr>
            <a:blipFill>
              <a:blip xmlns:r="http://schemas.openxmlformats.org/officeDocument/2006/relationships" r:embed="rId2"/>
              <a:tile tx="0" ty="0" sx="100000" sy="100000" flip="none" algn="tl"/>
            </a:blipFill>
          </c:spPr>
          <c:explosion val="0"/>
          <c:dPt>
            <c:idx val="0"/>
            <c:bubble3D val="0"/>
            <c:spPr>
              <a:blipFill>
                <a:blip xmlns:r="http://schemas.openxmlformats.org/officeDocument/2006/relationships" r:embed="rId2"/>
                <a:tile tx="0" ty="0" sx="100000" sy="100000" flip="none" algn="tl"/>
              </a:blip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blipFill rotWithShape="1">
                <a:blip xmlns:r="http://schemas.openxmlformats.org/officeDocument/2006/relationships" r:embed="rId3"/>
                <a:tile tx="0" ty="0" sx="100000" sy="100000" flip="none" algn="tl"/>
              </a:blip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Protapadttyo Roy (Son)</c:v>
                </c:pt>
                <c:pt idx="1">
                  <c:v>Basanta Roy (Brother)</c:v>
                </c:pt>
              </c:strCache>
            </c:strRef>
          </c:cat>
          <c:val>
            <c:numRef>
              <c:f>Sheet1!$B$2:$B$3</c:f>
              <c:numCache>
                <c:formatCode>dd/mmm</c:formatCode>
                <c:ptCount val="2"/>
                <c:pt idx="0">
                  <c:v>0.625</c:v>
                </c:pt>
                <c:pt idx="1" c:formatCode="General">
                  <c:v>0.375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7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231145159159952"/>
          <c:y val="0.714173004635332"/>
          <c:w val="0.644564786686039"/>
          <c:h val="0.19153936545240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85" y="2258060"/>
            <a:ext cx="11772265" cy="1828800"/>
          </a:xfrm>
          <a:noFill/>
          <a:ln w="76200">
            <a:noFill/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Bara-Bhuiyans</a:t>
            </a:r>
            <a:endParaRPr lang="en-US" sz="11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3985" y="6428740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EMPIRE DU MOGOL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10805" y="4414520"/>
            <a:ext cx="4349115" cy="2306955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sz="2400"/>
              <a:t>Prepared by : 	Mehrin Farzana &amp; </a:t>
            </a:r>
            <a:endParaRPr lang="en-US" sz="2400"/>
          </a:p>
          <a:p>
            <a:r>
              <a:rPr lang="en-US" sz="2400"/>
              <a:t>		Kamrunnahar Keya</a:t>
            </a:r>
            <a:endParaRPr lang="en-US" sz="2400"/>
          </a:p>
          <a:p>
            <a:r>
              <a:rPr lang="en-US" sz="2400"/>
              <a:t>ID: 2101013 &amp; </a:t>
            </a:r>
            <a:endParaRPr lang="en-US" sz="2400"/>
          </a:p>
          <a:p>
            <a:r>
              <a:rPr lang="en-US" sz="2400">
                <a:sym typeface="+mn-ea"/>
              </a:rPr>
              <a:t>      2101025</a:t>
            </a:r>
            <a:endParaRPr lang="en-US" sz="2400"/>
          </a:p>
          <a:p>
            <a:r>
              <a:rPr lang="en-US" sz="2400"/>
              <a:t>IoT, 2021-22, BDU</a:t>
            </a:r>
            <a:endParaRPr lang="en-US" sz="2400"/>
          </a:p>
          <a:p>
            <a:r>
              <a:rPr lang="en-US" sz="2400"/>
              <a:t>Date: 12-4-23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548640" y="20320"/>
            <a:ext cx="11023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Protapadittyo Roy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5425" y="6409055"/>
            <a:ext cx="362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Jhapa Baor, arc-shaped lake of Jessor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3270" y="1454785"/>
            <a:ext cx="10920095" cy="107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11" name="Content Placeholder 110"/>
          <p:cNvPicPr/>
          <p:nvPr>
            <p:ph idx="1"/>
          </p:nvPr>
        </p:nvPicPr>
        <p:blipFill>
          <a:blip r:embed="rId3"/>
          <a:srcRect l="4251" t="2802" r="56425" b="44827"/>
          <a:stretch>
            <a:fillRect/>
          </a:stretch>
        </p:blipFill>
        <p:spPr>
          <a:xfrm>
            <a:off x="9685655" y="1750695"/>
            <a:ext cx="2332990" cy="3387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626600" y="5313680"/>
            <a:ext cx="2499360" cy="460375"/>
          </a:xfrm>
          <a:prstGeom prst="rect">
            <a:avLst/>
          </a:prstGeom>
          <a:solidFill>
            <a:schemeClr val="accent4">
              <a:lumMod val="20000"/>
              <a:lumOff val="80000"/>
              <a:alpha val="44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2400"/>
              <a:t>Reign: 1583-1609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2540000" y="4853305"/>
            <a:ext cx="3769360" cy="460375"/>
          </a:xfrm>
          <a:prstGeom prst="rect">
            <a:avLst/>
          </a:prstGeom>
          <a:solidFill>
            <a:schemeClr val="accent4">
              <a:lumMod val="50000"/>
              <a:alpha val="22000"/>
            </a:schemeClr>
          </a:solidFill>
        </p:spPr>
        <p:txBody>
          <a:bodyPr wrap="square" rtlCol="0">
            <a:spAutoFit/>
          </a:bodyPr>
          <a:p>
            <a:pPr algn="r"/>
            <a:r>
              <a:rPr lang="en-US" sz="2400"/>
              <a:t>Srihari divided his kingdom –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343535" y="1710690"/>
            <a:ext cx="4534535" cy="3046095"/>
          </a:xfrm>
          <a:prstGeom prst="rect">
            <a:avLst/>
          </a:prstGeom>
          <a:solidFill>
            <a:schemeClr val="accent2">
              <a:lumMod val="50000"/>
              <a:alpha val="23000"/>
            </a:schemeClr>
          </a:solidFill>
        </p:spPr>
        <p:txBody>
          <a:bodyPr wrap="square" rtlCol="0">
            <a:spAutoFit/>
          </a:bodyPr>
          <a:p>
            <a:r>
              <a:rPr lang="en-US" sz="2400" b="1">
                <a:sym typeface="+mn-ea"/>
              </a:rPr>
              <a:t>Srihari</a:t>
            </a:r>
            <a:r>
              <a:rPr lang="en-US" sz="2400">
                <a:sym typeface="+mn-ea"/>
              </a:rPr>
              <a:t> (or </a:t>
            </a:r>
            <a:r>
              <a:rPr lang="en-US" sz="2400" b="1">
                <a:sym typeface="+mn-ea"/>
              </a:rPr>
              <a:t>Sridhar</a:t>
            </a:r>
            <a:r>
              <a:rPr lang="en-US" sz="2400">
                <a:sym typeface="+mn-ea"/>
              </a:rPr>
              <a:t>), was an influential officer in the service of </a:t>
            </a:r>
            <a:r>
              <a:rPr lang="en-US" sz="2400" b="1">
                <a:sym typeface="+mn-ea"/>
              </a:rPr>
              <a:t>Daud Khan Karrani</a:t>
            </a:r>
            <a:r>
              <a:rPr lang="en-US" sz="2400">
                <a:sym typeface="+mn-ea"/>
              </a:rPr>
              <a:t>, the last independent Sultanate of Bengal. who gave Srihari the title of '</a:t>
            </a:r>
            <a:r>
              <a:rPr lang="en-US" sz="2400" b="1">
                <a:sym typeface="+mn-ea"/>
              </a:rPr>
              <a:t>Vikramaditya</a:t>
            </a:r>
            <a:r>
              <a:rPr lang="en-US" sz="2400">
                <a:sym typeface="+mn-ea"/>
              </a:rPr>
              <a:t>' and the zamindari of one </a:t>
            </a:r>
            <a:r>
              <a:rPr lang="en-US" sz="2400" b="1">
                <a:sym typeface="+mn-ea"/>
              </a:rPr>
              <a:t>Chand Khan</a:t>
            </a:r>
            <a:r>
              <a:rPr lang="en-US" sz="2400">
                <a:sym typeface="+mn-ea"/>
              </a:rPr>
              <a:t>, (</a:t>
            </a:r>
            <a:r>
              <a:rPr lang="en-US" sz="2400" b="1">
                <a:sym typeface="+mn-ea"/>
              </a:rPr>
              <a:t>Chandecan</a:t>
            </a:r>
            <a:r>
              <a:rPr lang="en-US" sz="2400">
                <a:sym typeface="+mn-ea"/>
              </a:rPr>
              <a:t> by the Portuguese).</a:t>
            </a:r>
            <a:endParaRPr lang="en-US" sz="24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899660" y="1710690"/>
            <a:ext cx="4391660" cy="1568450"/>
          </a:xfrm>
          <a:prstGeom prst="rect">
            <a:avLst/>
          </a:prstGeom>
          <a:solidFill>
            <a:schemeClr val="accent4">
              <a:lumMod val="50000"/>
              <a:alpha val="27000"/>
            </a:schemeClr>
          </a:solidFill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On the fall of Daud Khan in 1576, Srihari declared independence and assumed the title of "</a:t>
            </a:r>
            <a:r>
              <a:rPr lang="en-US" sz="2400" b="1">
                <a:sym typeface="+mn-ea"/>
              </a:rPr>
              <a:t>Maharaja</a:t>
            </a:r>
            <a:r>
              <a:rPr lang="en-US" sz="2400">
                <a:sym typeface="+mn-ea"/>
              </a:rPr>
              <a:t>". </a:t>
            </a:r>
            <a:endParaRPr lang="en-US" sz="240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899660" y="3343910"/>
            <a:ext cx="4371975" cy="829945"/>
          </a:xfrm>
          <a:prstGeom prst="rect">
            <a:avLst/>
          </a:prstGeom>
          <a:solidFill>
            <a:schemeClr val="accent2">
              <a:lumMod val="50000"/>
              <a:alpha val="24000"/>
            </a:schemeClr>
          </a:solidFill>
        </p:spPr>
        <p:txBody>
          <a:bodyPr wrap="square" rtlCol="0">
            <a:spAutoFit/>
          </a:bodyPr>
          <a:p>
            <a:r>
              <a:rPr lang="en-US" sz="2400" b="1">
                <a:sym typeface="+mn-ea"/>
              </a:rPr>
              <a:t>Pratapaditya</a:t>
            </a:r>
            <a:r>
              <a:rPr lang="en-US" sz="2400">
                <a:sym typeface="+mn-ea"/>
              </a:rPr>
              <a:t> was born to Srihari in 1561. </a:t>
            </a:r>
            <a:endParaRPr lang="en-US" sz="2400">
              <a:sym typeface="+mn-ea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4681855" y="3728720"/>
          <a:ext cx="5003800" cy="314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584200" y="-1270"/>
            <a:ext cx="11023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Protapadittyo Roy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4260" y="1450340"/>
            <a:ext cx="10394950" cy="457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0" y="6395720"/>
            <a:ext cx="853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Pratapaditya built the Jeshoreshwari Kali Temple. Jessore was the Capital of Pratapaditya.</a:t>
            </a:r>
            <a:endParaRPr lang="en-US"/>
          </a:p>
        </p:txBody>
      </p:sp>
      <p:pic>
        <p:nvPicPr>
          <p:cNvPr id="112" name="Content Placeholder 1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220" y="1515745"/>
            <a:ext cx="1414780" cy="3211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9542780" y="4844415"/>
            <a:ext cx="26492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Fort buit by Protap, Pratapnagar, near Sundarban in Assasuni Thana, Satkhira</a:t>
            </a:r>
            <a:endParaRPr lang="en-US" sz="2400"/>
          </a:p>
        </p:txBody>
      </p:sp>
      <p:sp>
        <p:nvSpPr>
          <p:cNvPr id="17" name="Rounded Rectangle 16"/>
          <p:cNvSpPr/>
          <p:nvPr/>
        </p:nvSpPr>
        <p:spPr>
          <a:xfrm>
            <a:off x="300990" y="2033270"/>
            <a:ext cx="9003665" cy="342392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b="1">
                <a:solidFill>
                  <a:schemeClr val="tx1"/>
                </a:solidFill>
              </a:rPr>
              <a:t>Pratapaditya had his uncle murdered</a:t>
            </a:r>
            <a:r>
              <a:rPr lang="en-US" sz="3200">
                <a:solidFill>
                  <a:schemeClr val="tx1"/>
                </a:solidFill>
              </a:rPr>
              <a:t>, with support from the Portuguese, and declared his independence. In return, for allowing the Missionaries to settle in his territories; the first Church in Bengal would be opened at Chandecan in about 1600.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63850" y="1634490"/>
            <a:ext cx="4082415" cy="398780"/>
          </a:xfrm>
          <a:prstGeom prst="roundRect">
            <a:avLst/>
          </a:prstGeom>
          <a:solidFill>
            <a:srgbClr val="C00000">
              <a:alpha val="4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Rise to power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149860" y="20320"/>
            <a:ext cx="119722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Chand Roy &amp; Kedar Roy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96360" y="1230630"/>
            <a:ext cx="4328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The two brothers</a:t>
            </a:r>
            <a:endParaRPr 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400050" y="2151380"/>
            <a:ext cx="11336020" cy="1814830"/>
          </a:xfrm>
          <a:prstGeom prst="rect">
            <a:avLst/>
          </a:prstGeom>
          <a:solidFill>
            <a:schemeClr val="accent2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</a:rPr>
              <a:t>Emperor Akbar</a:t>
            </a:r>
            <a:r>
              <a:rPr lang="en-US" sz="2800">
                <a:solidFill>
                  <a:schemeClr val="tx1"/>
                </a:solidFill>
              </a:rPr>
              <a:t> established Bikrampur as one of the 52 parganas of Sonargaon sarkar in Bengal subah during his administrative reforms in 1572–1580. During his time, </a:t>
            </a:r>
            <a:r>
              <a:rPr lang="en-US" sz="2800" b="1">
                <a:solidFill>
                  <a:schemeClr val="tx1"/>
                </a:solidFill>
              </a:rPr>
              <a:t>Chand Rai</a:t>
            </a:r>
            <a:r>
              <a:rPr lang="en-US" sz="2800">
                <a:solidFill>
                  <a:schemeClr val="tx1"/>
                </a:solidFill>
              </a:rPr>
              <a:t> and </a:t>
            </a:r>
            <a:r>
              <a:rPr lang="en-US" sz="2800" b="1">
                <a:solidFill>
                  <a:schemeClr val="tx1"/>
                </a:solidFill>
              </a:rPr>
              <a:t>Kedar Rai</a:t>
            </a:r>
            <a:r>
              <a:rPr lang="en-US" sz="2800">
                <a:solidFill>
                  <a:schemeClr val="tx1"/>
                </a:solidFill>
              </a:rPr>
              <a:t> were the Zamindars of Bikramapur. 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49860" y="6053455"/>
            <a:ext cx="5702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Idrakpur Fort, Built:	1660 AD</a:t>
            </a:r>
            <a:endParaRPr lang="en-US"/>
          </a:p>
          <a:p>
            <a:r>
              <a:rPr lang="en-US"/>
              <a:t>Built by: Mir Jumla II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6275" y="1307465"/>
            <a:ext cx="10920095" cy="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2065655" y="4231005"/>
            <a:ext cx="8141970" cy="1383665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sz="2800">
                <a:sym typeface="+mn-ea"/>
              </a:rPr>
              <a:t>In the expeditions against Bara-Bhuiyans, </a:t>
            </a:r>
            <a:r>
              <a:rPr lang="en-US" sz="2800" b="1">
                <a:sym typeface="+mn-ea"/>
              </a:rPr>
              <a:t>Chand Rai</a:t>
            </a:r>
            <a:r>
              <a:rPr lang="en-US" sz="2800">
                <a:sym typeface="+mn-ea"/>
              </a:rPr>
              <a:t> was killed at the initial stage of the encounter. Mughal Subahdar </a:t>
            </a:r>
            <a:r>
              <a:rPr lang="en-US" sz="2800" b="1">
                <a:sym typeface="+mn-ea"/>
              </a:rPr>
              <a:t>Man Singh</a:t>
            </a:r>
            <a:r>
              <a:rPr lang="en-US" sz="2800">
                <a:sym typeface="+mn-ea"/>
              </a:rPr>
              <a:t> killed </a:t>
            </a:r>
            <a:r>
              <a:rPr lang="en-US" sz="2800" b="1">
                <a:sym typeface="+mn-ea"/>
              </a:rPr>
              <a:t>Kedar Rai</a:t>
            </a:r>
            <a:r>
              <a:rPr lang="en-US" sz="2800">
                <a:sym typeface="+mn-ea"/>
              </a:rPr>
              <a:t> in early 1600s.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48640" y="20320"/>
            <a:ext cx="11023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Kandarpa Roy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6406515"/>
            <a:ext cx="181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Kirton khola river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52145" y="1348105"/>
            <a:ext cx="10920095" cy="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0" y="1508125"/>
            <a:ext cx="12105005" cy="4523105"/>
          </a:xfrm>
          <a:prstGeom prst="rect">
            <a:avLst/>
          </a:prstGeom>
          <a:solidFill>
            <a:schemeClr val="accent4">
              <a:lumMod val="60000"/>
              <a:lumOff val="40000"/>
              <a:alpha val="13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3200"/>
              <a:t>During the reign of </a:t>
            </a:r>
            <a:r>
              <a:rPr lang="en-US" sz="3200" b="1"/>
              <a:t>Emperor Akbar</a:t>
            </a:r>
            <a:r>
              <a:rPr lang="en-US" sz="3200"/>
              <a:t>,</a:t>
            </a:r>
            <a:r>
              <a:rPr lang="en-US" sz="3200" b="1"/>
              <a:t> Raja Man Singh I</a:t>
            </a:r>
            <a:r>
              <a:rPr lang="en-US" sz="3200"/>
              <a:t> (1594–1606) was the appointed Subahdar of Bengal and responsible for warding off rebellious chieftains in the region. The</a:t>
            </a:r>
            <a:r>
              <a:rPr lang="en-US" sz="3200" u="sng"/>
              <a:t> Chandradwip Kingdom</a:t>
            </a:r>
            <a:r>
              <a:rPr lang="en-US" sz="3200"/>
              <a:t> was ruled by </a:t>
            </a:r>
            <a:r>
              <a:rPr lang="en-US" sz="3200" b="1"/>
              <a:t>Raja Kandarpa Narayan Basu,</a:t>
            </a:r>
            <a:r>
              <a:rPr lang="en-US" sz="3200"/>
              <a:t> who agreed to form an alliance Mughals. Kandarpa's son and successor </a:t>
            </a:r>
            <a:r>
              <a:rPr lang="en-US" sz="3200" b="1"/>
              <a:t>Raja Ramchandra Basu </a:t>
            </a:r>
            <a:r>
              <a:rPr lang="en-US" sz="3200"/>
              <a:t>broke this agreement in 1602, declaring </a:t>
            </a:r>
            <a:r>
              <a:rPr lang="en-US" sz="3200" u="sng"/>
              <a:t>Bakla</a:t>
            </a:r>
            <a:r>
              <a:rPr lang="en-US" sz="3200"/>
              <a:t>'s independence. Ramchandra was a close ally and son-in-law of </a:t>
            </a:r>
            <a:r>
              <a:rPr lang="en-US" sz="3200" b="1"/>
              <a:t>Raja Pratapaditya</a:t>
            </a:r>
            <a:r>
              <a:rPr lang="en-US" sz="3200"/>
              <a:t> of Jessore. His mother was against the idea of him breaking the agreement of his father and did not support warring with the Mughals. </a:t>
            </a:r>
            <a:endParaRPr lang="en-US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548640" y="20320"/>
            <a:ext cx="11023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Lak</a:t>
            </a:r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xman</a:t>
            </a:r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Manikyo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42950" y="1337945"/>
            <a:ext cx="10920095" cy="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79755" y="1698625"/>
            <a:ext cx="11247120" cy="4246245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5400"/>
              <a:t>The </a:t>
            </a:r>
            <a:r>
              <a:rPr lang="en-US" sz="5400" u="sng"/>
              <a:t>Bhulua Kingdom</a:t>
            </a:r>
            <a:r>
              <a:rPr lang="en-US" sz="5400"/>
              <a:t> was then under the rule of </a:t>
            </a:r>
            <a:r>
              <a:rPr lang="en-US" sz="5400" b="1"/>
              <a:t>Raja Lakshmana Manikya</a:t>
            </a:r>
            <a:r>
              <a:rPr lang="en-US" sz="5400"/>
              <a:t>, one of the Baro-Bhuiyans of Bengal, and was succeeded by his son,</a:t>
            </a:r>
            <a:r>
              <a:rPr lang="en-US" sz="5400" b="1"/>
              <a:t> Ananta Manikya</a:t>
            </a:r>
            <a:r>
              <a:rPr lang="en-US" sz="5400"/>
              <a:t>.</a:t>
            </a:r>
            <a:endParaRPr lang="en-US" sz="5400"/>
          </a:p>
        </p:txBody>
      </p:sp>
      <p:sp>
        <p:nvSpPr>
          <p:cNvPr id="2" name="Text Box 1"/>
          <p:cNvSpPr txBox="1"/>
          <p:nvPr/>
        </p:nvSpPr>
        <p:spPr>
          <a:xfrm>
            <a:off x="0" y="6489700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Dakatia river, Noakhali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548640" y="20320"/>
            <a:ext cx="11023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Mukundaram Roy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42950" y="1337945"/>
            <a:ext cx="10920095" cy="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37160" y="6421120"/>
            <a:ext cx="648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Mathurapur Deul, Faridpur; built by Bengal general, Sangram Singh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43585" y="1465580"/>
            <a:ext cx="108286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/>
              <a:t>Bhuiya Mukundaram Roy</a:t>
            </a:r>
            <a:r>
              <a:rPr lang="en-US" sz="4000"/>
              <a:t> paid tribute to the Mughals as he wished and acted subservient. Thus, he was practically an independent ruler. </a:t>
            </a:r>
            <a:endParaRPr lang="en-US" sz="4000"/>
          </a:p>
          <a:p>
            <a:pPr algn="ctr"/>
            <a:r>
              <a:rPr lang="en-US" sz="4000"/>
              <a:t>The Bhushana kingdom of Bir Bhuiya Mukundaram Ray was formed during the Pathan-Mughal period with </a:t>
            </a:r>
            <a:r>
              <a:rPr lang="en-US" sz="4000" u="sng"/>
              <a:t>Madukhali Upazila, Greater Faridpur</a:t>
            </a:r>
            <a:r>
              <a:rPr lang="en-US" sz="4000"/>
              <a:t> and</a:t>
            </a:r>
            <a:r>
              <a:rPr lang="en-US" sz="4000" u="sng"/>
              <a:t> parts of Jessore</a:t>
            </a:r>
            <a:r>
              <a:rPr lang="en-US" sz="4000"/>
              <a:t> District in present-day </a:t>
            </a:r>
            <a:r>
              <a:rPr lang="en-US" sz="4000" u="sng"/>
              <a:t>Magura</a:t>
            </a:r>
            <a:r>
              <a:rPr lang="en-US" sz="4000"/>
              <a:t> District of Bangladesh.</a:t>
            </a:r>
            <a:endParaRPr lang="en-US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/>
          <p:nvPr/>
        </p:nvSpPr>
        <p:spPr>
          <a:xfrm>
            <a:off x="548640" y="20320"/>
            <a:ext cx="11023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Fall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42950" y="1337945"/>
            <a:ext cx="10920095" cy="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95885" y="1612265"/>
            <a:ext cx="4106545" cy="380492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 b="1">
                <a:sym typeface="+mn-ea"/>
              </a:rPr>
              <a:t>Subadar Islam Khan</a:t>
            </a:r>
            <a:r>
              <a:rPr lang="en-US" sz="3600">
                <a:sym typeface="+mn-ea"/>
              </a:rPr>
              <a:t> was able to defeat the Bara-Bhuiyans after Isa Khan’s death.</a:t>
            </a:r>
            <a:endParaRPr lang="en-US" sz="3600">
              <a:sym typeface="+mn-ea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5900" y="1348740"/>
            <a:ext cx="2761615" cy="4331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9097645" y="5795010"/>
            <a:ext cx="2781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emperor Akbar rejoicing upon the Mughal conquest of Bengal</a:t>
            </a:r>
            <a:endParaRPr lang="en-US" sz="2000"/>
          </a:p>
        </p:txBody>
      </p:sp>
      <p:sp>
        <p:nvSpPr>
          <p:cNvPr id="7" name="Rounded Rectangle 6"/>
          <p:cNvSpPr/>
          <p:nvPr/>
        </p:nvSpPr>
        <p:spPr>
          <a:xfrm>
            <a:off x="4548505" y="1612265"/>
            <a:ext cx="3924300" cy="380428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Islam Khan dethroned Musa Khan 2 times. But, the first time, he had to return to an ailing Emperor.</a:t>
            </a:r>
            <a:endParaRPr lang="en-US" sz="3600"/>
          </a:p>
        </p:txBody>
      </p:sp>
      <p:sp>
        <p:nvSpPr>
          <p:cNvPr id="10" name="Text Box 9"/>
          <p:cNvSpPr txBox="1"/>
          <p:nvPr/>
        </p:nvSpPr>
        <p:spPr>
          <a:xfrm>
            <a:off x="150495" y="647382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Sonargaon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7" name="Rounded Rectangle 46"/>
          <p:cNvSpPr/>
          <p:nvPr/>
        </p:nvSpPr>
        <p:spPr>
          <a:xfrm>
            <a:off x="5379720" y="4318000"/>
            <a:ext cx="2733040" cy="802640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Eperor Akbar died</a:t>
            </a:r>
            <a:endParaRPr lang="en-US" sz="2000">
              <a:sym typeface="+mn-ea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-52070" y="1838325"/>
            <a:ext cx="12334240" cy="4458335"/>
          </a:xfrm>
          <a:custGeom>
            <a:avLst/>
            <a:gdLst>
              <a:gd name="connisteX0" fmla="*/ 1896080 w 12334325"/>
              <a:gd name="connsiteY0" fmla="*/ 153254 h 4458642"/>
              <a:gd name="connisteX1" fmla="*/ 11751280 w 12334325"/>
              <a:gd name="connsiteY1" fmla="*/ 143094 h 4458642"/>
              <a:gd name="connisteX2" fmla="*/ 9566880 w 12334325"/>
              <a:gd name="connsiteY2" fmla="*/ 1707734 h 4458642"/>
              <a:gd name="connisteX3" fmla="*/ 1967200 w 12334325"/>
              <a:gd name="connsiteY3" fmla="*/ 1270854 h 4458642"/>
              <a:gd name="connisteX4" fmla="*/ 930880 w 12334325"/>
              <a:gd name="connsiteY4" fmla="*/ 2815174 h 4458642"/>
              <a:gd name="connisteX5" fmla="*/ 11090880 w 12334325"/>
              <a:gd name="connsiteY5" fmla="*/ 2957414 h 4458642"/>
              <a:gd name="connisteX6" fmla="*/ 10552400 w 12334325"/>
              <a:gd name="connsiteY6" fmla="*/ 4379814 h 4458642"/>
              <a:gd name="connisteX7" fmla="*/ 3216880 w 12334325"/>
              <a:gd name="connsiteY7" fmla="*/ 4217254 h 4458642"/>
              <a:gd name="connisteX8" fmla="*/ 3186400 w 12334325"/>
              <a:gd name="connsiteY8" fmla="*/ 4481414 h 44586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2334325" h="4458643">
                <a:moveTo>
                  <a:pt x="1896080" y="153254"/>
                </a:moveTo>
                <a:cubicBezTo>
                  <a:pt x="3910935" y="120234"/>
                  <a:pt x="10217120" y="-168056"/>
                  <a:pt x="11751280" y="143094"/>
                </a:cubicBezTo>
                <a:cubicBezTo>
                  <a:pt x="13285440" y="454244"/>
                  <a:pt x="11523950" y="1482309"/>
                  <a:pt x="9566880" y="1707734"/>
                </a:cubicBezTo>
                <a:cubicBezTo>
                  <a:pt x="7609810" y="1933159"/>
                  <a:pt x="3694400" y="1049239"/>
                  <a:pt x="1967200" y="1270854"/>
                </a:cubicBezTo>
                <a:cubicBezTo>
                  <a:pt x="240000" y="1492469"/>
                  <a:pt x="-894110" y="2477989"/>
                  <a:pt x="930880" y="2815174"/>
                </a:cubicBezTo>
                <a:cubicBezTo>
                  <a:pt x="2755870" y="3152359"/>
                  <a:pt x="9166830" y="2644359"/>
                  <a:pt x="11090880" y="2957414"/>
                </a:cubicBezTo>
                <a:cubicBezTo>
                  <a:pt x="13014930" y="3270469"/>
                  <a:pt x="12127200" y="4127719"/>
                  <a:pt x="10552400" y="4379814"/>
                </a:cubicBezTo>
                <a:cubicBezTo>
                  <a:pt x="8977600" y="4631909"/>
                  <a:pt x="4690080" y="4196934"/>
                  <a:pt x="3216880" y="4217254"/>
                </a:cubicBez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3715" y="0"/>
            <a:ext cx="11023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Summary(time-stamped)</a:t>
            </a:r>
            <a:endParaRPr 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07475" y="1391920"/>
            <a:ext cx="2753360" cy="965200"/>
          </a:xfrm>
          <a:prstGeom prst="roundRect">
            <a:avLst/>
          </a:prstGeom>
          <a:blipFill>
            <a:blip r:embed="rId2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E</a:t>
            </a:r>
            <a:r>
              <a:rPr lang="en-US" sz="2000">
                <a:sym typeface="+mn-ea"/>
              </a:rPr>
              <a:t>mperor Akbar sent Sadik Khan as Subadar of Bengal</a:t>
            </a:r>
            <a:endParaRPr lang="en-US" sz="2000"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80680" y="5736590"/>
            <a:ext cx="3373120" cy="772160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fight between Musa nad Islam khan</a:t>
            </a:r>
            <a:endParaRPr lang="en-US" sz="2000"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31640" y="5654675"/>
            <a:ext cx="2794635" cy="935355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Musa Khna dethroned</a:t>
            </a:r>
            <a:endParaRPr lang="en-US" sz="2000">
              <a:sym typeface="+mn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2760" y="5442585"/>
            <a:ext cx="3118485" cy="1147445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fight with other zamindars, fall of the Bara Bhuiyans</a:t>
            </a:r>
            <a:endParaRPr lang="en-US" sz="2000"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477250" y="1137920"/>
            <a:ext cx="863600" cy="42672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1585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7810" y="5303520"/>
            <a:ext cx="1036320" cy="34544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1611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057650" y="5476240"/>
            <a:ext cx="853440" cy="37592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1610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684770" y="5506720"/>
            <a:ext cx="782320" cy="34544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1609</a:t>
            </a:r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3580130" y="1757680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090535" y="1717040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8463280" y="3413760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4603115" y="3094990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080000">
            <a:off x="778510" y="3098800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4890770" y="4575175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8377555" y="4546600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8820000">
            <a:off x="11423650" y="5745480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3734435" y="5859145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7258050" y="6076950"/>
            <a:ext cx="426720" cy="31496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240030" y="6508750"/>
            <a:ext cx="1065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Mughal miniature showing emperor Akbar rejoicing upon the Mughal conquest of Bengal</a:t>
            </a: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440680" y="2794000"/>
            <a:ext cx="2630805" cy="1137920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Emperor Akbar sent King Man Singh as Subadar of Bengal</a:t>
            </a:r>
            <a:endParaRPr lang="en-US" sz="2000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030" y="1564640"/>
            <a:ext cx="3048000" cy="923925"/>
          </a:xfrm>
          <a:prstGeom prst="roundRect">
            <a:avLst/>
          </a:prstGeom>
          <a:blipFill>
            <a:blip r:embed="rId2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battle of Rajmahal -&gt; rise of the Baro Bhuiyans</a:t>
            </a:r>
            <a:endParaRPr lang="en-US" sz="2000"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06875" y="1555750"/>
            <a:ext cx="3637280" cy="924560"/>
          </a:xfrm>
          <a:prstGeom prst="roundRect">
            <a:avLst/>
          </a:prstGeom>
          <a:blipFill>
            <a:blip r:embed="rId2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Emperor Akbar sent Shabaj Khan as Subadar of Bengal</a:t>
            </a:r>
            <a:endParaRPr lang="en-US" sz="2000">
              <a:sym typeface="+mn-ea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07565" y="2664460"/>
            <a:ext cx="2022475" cy="1064260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Isa Khan’s death</a:t>
            </a:r>
            <a:endParaRPr lang="en-US" sz="2000">
              <a:sym typeface="+mn-ea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219565" y="2881630"/>
            <a:ext cx="2682240" cy="1056640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Emperor Akbar sent Uzir Khan as Subadar of Bengal</a:t>
            </a:r>
            <a:endParaRPr lang="en-US" sz="2000">
              <a:sym typeface="+mn-ea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007475" y="4290060"/>
            <a:ext cx="2894330" cy="885190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Emperor Jahangir sent Islam Khan as Subadar of Bengal</a:t>
            </a:r>
            <a:endParaRPr lang="en-US" sz="2000">
              <a:sym typeface="+mn-ea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382895" y="4318000"/>
            <a:ext cx="2733040" cy="802640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Eperor Akbar died</a:t>
            </a:r>
            <a:endParaRPr lang="en-US" sz="2000">
              <a:sym typeface="+mn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50570" y="3947795"/>
            <a:ext cx="3930650" cy="1071880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sz="2000">
                <a:sym typeface="+mn-ea"/>
              </a:rPr>
              <a:t> Musa khan defeated at the hands of Man Singh but Man Singh returned toailing Emperor</a:t>
            </a:r>
            <a:endParaRPr lang="en-US" sz="2000">
              <a:sym typeface="+mn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0390" y="3718560"/>
            <a:ext cx="822960" cy="34544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1603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29835" y="2594610"/>
            <a:ext cx="846455" cy="33147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1594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077970" y="1391920"/>
            <a:ext cx="751840" cy="32512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1583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770" y="1351280"/>
            <a:ext cx="873760" cy="39624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1576 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36210" y="4123055"/>
            <a:ext cx="822960" cy="357505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1605</a:t>
            </a: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518525" y="4064000"/>
            <a:ext cx="822325" cy="36576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1608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728075" y="2611755"/>
            <a:ext cx="892175" cy="40132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1586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873250" y="2611120"/>
            <a:ext cx="883920" cy="35560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1599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>
            <a:noAutofit/>
          </a:bodyPr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1" name="Content Placeholder 20"/>
          <p:cNvSpPr/>
          <p:nvPr>
            <p:ph idx="1"/>
          </p:nvPr>
        </p:nvSpPr>
        <p:spPr>
          <a:xfrm>
            <a:off x="838200" y="1120775"/>
            <a:ext cx="10515600" cy="5032375"/>
          </a:xfrm>
        </p:spPr>
        <p:txBody>
          <a:bodyPr>
            <a:noAutofit/>
          </a:bodyPr>
          <a:p>
            <a:r>
              <a:rPr lang="en-US" sz="4400" b="1"/>
              <a:t>Who </a:t>
            </a:r>
            <a:r>
              <a:rPr lang="en-US" sz="3200" b="1"/>
              <a:t>were the Bara-Bhuiyans</a:t>
            </a:r>
            <a:r>
              <a:rPr lang="en-US" sz="4400" b="1"/>
              <a:t>?</a:t>
            </a:r>
            <a:endParaRPr lang="en-US" sz="4400" b="1"/>
          </a:p>
          <a:p>
            <a:r>
              <a:rPr lang="en-US" sz="4400" b="1"/>
              <a:t>Where </a:t>
            </a:r>
            <a:r>
              <a:rPr lang="en-US" sz="3200" b="1"/>
              <a:t>were the Bara-Bhuiyans</a:t>
            </a:r>
            <a:r>
              <a:rPr lang="en-US" sz="4400" b="1"/>
              <a:t>?</a:t>
            </a:r>
            <a:endParaRPr lang="en-US" sz="4400" b="1"/>
          </a:p>
          <a:p>
            <a:r>
              <a:rPr lang="en-US" sz="4400" b="1"/>
              <a:t>Rise </a:t>
            </a:r>
            <a:r>
              <a:rPr lang="en-US" sz="3200" b="1"/>
              <a:t>of the Bara-Bhuiyans</a:t>
            </a:r>
            <a:endParaRPr lang="en-US" sz="4400" b="1"/>
          </a:p>
          <a:p>
            <a:r>
              <a:rPr lang="en-US" sz="4400" b="1"/>
              <a:t>Some of the Bhuiyans</a:t>
            </a:r>
            <a:endParaRPr lang="en-US" sz="4400" b="1"/>
          </a:p>
          <a:p>
            <a:endParaRPr lang="en-US" sz="4400" b="1"/>
          </a:p>
          <a:p>
            <a:endParaRPr lang="en-US" sz="4400" b="1"/>
          </a:p>
          <a:p>
            <a:r>
              <a:rPr lang="en-US" sz="4400" b="1"/>
              <a:t>Fall</a:t>
            </a:r>
            <a:endParaRPr lang="en-US" sz="4400" b="1"/>
          </a:p>
        </p:txBody>
      </p:sp>
      <p:sp>
        <p:nvSpPr>
          <p:cNvPr id="8" name="Rounded Rectangle 7"/>
          <p:cNvSpPr/>
          <p:nvPr/>
        </p:nvSpPr>
        <p:spPr>
          <a:xfrm>
            <a:off x="9781540" y="4166870"/>
            <a:ext cx="2066290" cy="999490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Mukundaram Roy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1160" y="4166235"/>
            <a:ext cx="1555115" cy="1045210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t">
              <a:lnSpc>
                <a:spcPct val="120000"/>
              </a:lnSpc>
            </a:pPr>
            <a:r>
              <a:rPr lang="en-US" sz="2400" b="1">
                <a:solidFill>
                  <a:schemeClr val="tx1"/>
                </a:solidFill>
              </a:rPr>
              <a:t>Isha Khan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54860" y="4166235"/>
            <a:ext cx="2132965" cy="1000125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Protapadittyo Roy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75455" y="4166870"/>
            <a:ext cx="1697355" cy="1044575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sz="2400" b="1">
                <a:solidFill>
                  <a:schemeClr val="tx1"/>
                </a:solidFill>
              </a:rPr>
              <a:t>Chand Roy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0920" y="3962400"/>
            <a:ext cx="1787525" cy="1234440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sz="2400" b="1">
                <a:solidFill>
                  <a:schemeClr val="tx1"/>
                </a:solidFill>
              </a:rPr>
              <a:t>Kandarpa Roy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96555" y="3961765"/>
            <a:ext cx="1647190" cy="1235710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sz="2400" b="1">
                <a:solidFill>
                  <a:schemeClr val="tx1"/>
                </a:solidFill>
              </a:rPr>
              <a:t>Laxman Manikkyo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6890" y="4789170"/>
            <a:ext cx="1449705" cy="803910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Musa Khan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00880" y="4772025"/>
            <a:ext cx="1529715" cy="883285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Kedar Roy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6040" y="6417310"/>
            <a:ext cx="4057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Map of "Bengal" from Pope, G. U. (1880)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68085" y="4789170"/>
            <a:ext cx="1605915" cy="878840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  <a:sym typeface="+mn-ea"/>
              </a:rPr>
              <a:t>Ram</a:t>
            </a:r>
            <a:endParaRPr lang="en-US" sz="2400" b="1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sz="2400" b="1">
                <a:solidFill>
                  <a:schemeClr val="tx1"/>
                </a:solidFill>
                <a:sym typeface="+mn-ea"/>
              </a:rPr>
              <a:t>chandra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111490" y="4789170"/>
            <a:ext cx="1647190" cy="920750"/>
          </a:xfrm>
          <a:prstGeom prst="roundRect">
            <a:avLst/>
          </a:prstGeom>
          <a:solidFill>
            <a:srgbClr val="D3C18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sz="2400" b="1">
                <a:solidFill>
                  <a:schemeClr val="tx1"/>
                </a:solidFill>
              </a:rPr>
              <a:t>Ananta Manikkyo</a:t>
            </a:r>
            <a:endParaRPr 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548640" y="20320"/>
            <a:ext cx="110236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Who </a:t>
            </a:r>
            <a:r>
              <a:rPr 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were the Bara-Bhuiyans</a:t>
            </a:r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en-US" sz="6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63595" y="1743710"/>
            <a:ext cx="4937125" cy="3369945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ym typeface="+mn-ea"/>
              </a:rPr>
              <a:t>During the reign of Mughal emperor Akbar and Salim aka. Jahangir, the powerful landlords of “vaanti “ area over whom the Mughals could not establish autority are called the </a:t>
            </a:r>
            <a:r>
              <a:rPr lang="en-US" sz="3200" b="1">
                <a:effectLst/>
                <a:sym typeface="+mn-ea"/>
              </a:rPr>
              <a:t>Bara-Bhuiyans</a:t>
            </a:r>
            <a:r>
              <a:rPr lang="en-US" sz="2800">
                <a:sym typeface="+mn-ea"/>
              </a:rPr>
              <a:t>.</a:t>
            </a:r>
            <a:endParaRPr lang="en-US" sz="28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00720" y="1661795"/>
            <a:ext cx="3637280" cy="3533775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ym typeface="+mn-ea"/>
              </a:rPr>
              <a:t>They were appointed by the </a:t>
            </a:r>
            <a:r>
              <a:rPr lang="en-US" sz="2800" b="1">
                <a:sym typeface="+mn-ea"/>
              </a:rPr>
              <a:t>Mughlas</a:t>
            </a:r>
            <a:r>
              <a:rPr lang="en-US" sz="2800">
                <a:sym typeface="+mn-ea"/>
              </a:rPr>
              <a:t> to collect taxes and other customary but later declaired indeendance for themselves</a:t>
            </a:r>
            <a:endParaRPr lang="en-US" sz="2800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7195" y="2677795"/>
            <a:ext cx="2946400" cy="150304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ym typeface="+mn-ea"/>
              </a:rPr>
              <a:t>‘Bara’ means </a:t>
            </a:r>
            <a:r>
              <a:rPr lang="en-US" sz="2800" b="1">
                <a:sym typeface="+mn-ea"/>
              </a:rPr>
              <a:t>many</a:t>
            </a:r>
            <a:r>
              <a:rPr lang="en-US" sz="2800">
                <a:sym typeface="+mn-ea"/>
              </a:rPr>
              <a:t> or </a:t>
            </a:r>
            <a:r>
              <a:rPr lang="en-US" sz="2800" b="1">
                <a:sym typeface="+mn-ea"/>
              </a:rPr>
              <a:t>countless</a:t>
            </a:r>
            <a:endParaRPr lang="en-US" sz="2800" b="1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42950" y="1083945"/>
            <a:ext cx="10920095" cy="107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95885" y="6417310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Map of the Bengal Subah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16720" y="6356350"/>
            <a:ext cx="2743200" cy="365125"/>
          </a:xfrm>
        </p:spPr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Content Placeholder 8" descr="R"/>
          <p:cNvPicPr>
            <a:picLocks noChangeAspect="1"/>
          </p:cNvPicPr>
          <p:nvPr>
            <p:ph idx="1"/>
          </p:nvPr>
        </p:nvPicPr>
        <p:blipFill>
          <a:blip r:embed="rId2"/>
          <a:srcRect l="4394" t="3101" r="4005" b="3265"/>
          <a:stretch>
            <a:fillRect/>
          </a:stretch>
        </p:blipFill>
        <p:spPr>
          <a:xfrm>
            <a:off x="6626860" y="65405"/>
            <a:ext cx="5433060" cy="67932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172575" y="205105"/>
            <a:ext cx="2887345" cy="1814830"/>
          </a:xfrm>
          <a:prstGeom prst="rect">
            <a:avLst/>
          </a:prstGeom>
          <a:solidFill>
            <a:srgbClr val="FEECC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 b="1">
                <a:sym typeface="+mn-ea"/>
              </a:rPr>
              <a:t>Isha Kha</a:t>
            </a:r>
            <a:endParaRPr lang="en-US" sz="1600" b="1"/>
          </a:p>
          <a:p>
            <a:r>
              <a:rPr lang="en-US" sz="1600" b="1">
                <a:sym typeface="+mn-ea"/>
              </a:rPr>
              <a:t>Protapadittyo Roy</a:t>
            </a:r>
            <a:endParaRPr lang="en-US" sz="1600" b="1"/>
          </a:p>
          <a:p>
            <a:r>
              <a:rPr lang="en-US" sz="1600" b="1">
                <a:sym typeface="+mn-ea"/>
              </a:rPr>
              <a:t>Chand Roy &amp; Kedar Roy</a:t>
            </a:r>
            <a:endParaRPr lang="en-US" sz="1600" b="1"/>
          </a:p>
          <a:p>
            <a:r>
              <a:rPr lang="en-US" sz="1600" b="1">
                <a:sym typeface="+mn-ea"/>
              </a:rPr>
              <a:t>Kandarpa Roy</a:t>
            </a:r>
            <a:endParaRPr lang="en-US" sz="1600" b="1"/>
          </a:p>
          <a:p>
            <a:r>
              <a:rPr lang="en-US" sz="1600" b="1">
                <a:sym typeface="+mn-ea"/>
              </a:rPr>
              <a:t>Lakhsam Manikyo</a:t>
            </a:r>
            <a:endParaRPr lang="en-US" sz="1600" b="1">
              <a:sym typeface="+mn-ea"/>
            </a:endParaRPr>
          </a:p>
          <a:p>
            <a:r>
              <a:rPr lang="en-US" sz="1600" b="1"/>
              <a:t>Mukundaram Roy</a:t>
            </a:r>
            <a:endParaRPr lang="en-US" sz="1600" b="1"/>
          </a:p>
          <a:p>
            <a:r>
              <a:rPr lang="en-US" sz="1600" b="1"/>
              <a:t>Others</a:t>
            </a:r>
            <a:endParaRPr lang="en-US" sz="1600" b="1"/>
          </a:p>
        </p:txBody>
      </p:sp>
      <p:sp>
        <p:nvSpPr>
          <p:cNvPr id="12" name="Oval 11"/>
          <p:cNvSpPr/>
          <p:nvPr/>
        </p:nvSpPr>
        <p:spPr>
          <a:xfrm>
            <a:off x="11887200" y="223520"/>
            <a:ext cx="172720" cy="17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887200" y="452120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887200" y="716280"/>
            <a:ext cx="172720" cy="1727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887200" y="990600"/>
            <a:ext cx="172720" cy="1727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87200" y="1264920"/>
            <a:ext cx="172720" cy="1727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144000" y="2758440"/>
            <a:ext cx="172720" cy="17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57030" y="2331720"/>
            <a:ext cx="172720" cy="17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69630" y="1788160"/>
            <a:ext cx="172720" cy="17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35950" y="2621280"/>
            <a:ext cx="172720" cy="17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459470" y="3342640"/>
            <a:ext cx="172720" cy="17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35950" y="4003040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16720" y="3942080"/>
            <a:ext cx="172720" cy="1727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257030" y="4744720"/>
            <a:ext cx="172720" cy="1727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863455" y="4572000"/>
            <a:ext cx="172720" cy="1727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8740" y="0"/>
            <a:ext cx="6548755" cy="2122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Where </a:t>
            </a:r>
            <a:r>
              <a:rPr 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were the Bara-Bhuiyans</a:t>
            </a:r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?</a:t>
            </a:r>
            <a:endParaRPr lang="en-US" sz="6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sym typeface="+mn-ea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220345" y="2122805"/>
            <a:ext cx="6419215" cy="69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354705" y="218757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Only six of them are shown here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0345" y="2771775"/>
            <a:ext cx="6418580" cy="3538220"/>
          </a:xfrm>
          <a:prstGeom prst="rect">
            <a:avLst/>
          </a:prstGeom>
          <a:solidFill>
            <a:srgbClr val="D3C18F">
              <a:alpha val="17000"/>
            </a:srgb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800"/>
              <a:t>The low-lying area of the greater districts of </a:t>
            </a:r>
            <a:r>
              <a:rPr lang="en-US" sz="2800" b="1"/>
              <a:t>Dhaka</a:t>
            </a:r>
            <a:r>
              <a:rPr lang="en-US" sz="2800"/>
              <a:t>, </a:t>
            </a:r>
            <a:r>
              <a:rPr lang="en-US" sz="2800" b="1"/>
              <a:t>Mymensingh</a:t>
            </a:r>
            <a:r>
              <a:rPr lang="en-US" sz="2800"/>
              <a:t>, </a:t>
            </a:r>
            <a:r>
              <a:rPr lang="en-US" sz="2800" b="1"/>
              <a:t>Tippera</a:t>
            </a:r>
            <a:r>
              <a:rPr lang="en-US" sz="2800"/>
              <a:t> and </a:t>
            </a:r>
            <a:r>
              <a:rPr lang="en-US" sz="2800" b="1"/>
              <a:t>Sylhet</a:t>
            </a:r>
            <a:r>
              <a:rPr lang="en-US" sz="2800"/>
              <a:t>, watered and surrounded by the </a:t>
            </a:r>
            <a:r>
              <a:rPr lang="en-US" sz="2800" u="sng"/>
              <a:t>Ganges</a:t>
            </a:r>
            <a:r>
              <a:rPr lang="en-US" sz="2800"/>
              <a:t>, the </a:t>
            </a:r>
            <a:r>
              <a:rPr lang="en-US" sz="2800" u="sng"/>
              <a:t>Brahmaputra</a:t>
            </a:r>
            <a:r>
              <a:rPr lang="en-US" sz="2800"/>
              <a:t>, and the </a:t>
            </a:r>
            <a:r>
              <a:rPr lang="en-US" sz="2800" u="sng"/>
              <a:t>Meghna</a:t>
            </a:r>
            <a:r>
              <a:rPr lang="en-US" sz="2800"/>
              <a:t> and their numerous branches constituted Bhati in the days of Akbar and Jahangir, where the Bara-Bhuiyans rose to power.</a:t>
            </a:r>
            <a:endParaRPr lang="en-US" sz="2800"/>
          </a:p>
        </p:txBody>
      </p:sp>
      <p:sp>
        <p:nvSpPr>
          <p:cNvPr id="7" name="Oval 6"/>
          <p:cNvSpPr/>
          <p:nvPr/>
        </p:nvSpPr>
        <p:spPr>
          <a:xfrm>
            <a:off x="11882120" y="1524000"/>
            <a:ext cx="172720" cy="17272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29040" y="3926840"/>
            <a:ext cx="172720" cy="17272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87200" y="1762760"/>
            <a:ext cx="172720" cy="172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58120" y="2367280"/>
            <a:ext cx="172720" cy="172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931400" y="3566160"/>
            <a:ext cx="172720" cy="172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0" y="-36195"/>
            <a:ext cx="1210373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8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Rise </a:t>
            </a:r>
            <a:r>
              <a:rPr lang="en-US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the bara-Bhuiyans</a:t>
            </a:r>
            <a:endParaRPr lang="en-US" sz="4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6040" y="6425565"/>
            <a:ext cx="305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Battle of Rajmahal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7490" y="1285875"/>
            <a:ext cx="5085080" cy="4523105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3600">
                <a:sym typeface="+mn-ea"/>
              </a:rPr>
              <a:t> The Mughal Empire defeated the Sultanate at the</a:t>
            </a:r>
            <a:r>
              <a:rPr lang="en-US" sz="3600" b="1">
                <a:sym typeface="+mn-ea"/>
              </a:rPr>
              <a:t> Battle of Rajmahal</a:t>
            </a:r>
            <a:r>
              <a:rPr lang="en-US" sz="3600">
                <a:sym typeface="+mn-ea"/>
              </a:rPr>
              <a:t> on 12 July 1576, formally establishing the Bengal as the easternmost province of the subcontinent-wide empire.</a:t>
            </a:r>
            <a:endParaRPr lang="en-US" sz="3600"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428240" y="1121410"/>
            <a:ext cx="7113270" cy="12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" name="Content Placeholder 10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8470" y="1285875"/>
            <a:ext cx="6351270" cy="4163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5939155" y="5593080"/>
            <a:ext cx="5583555" cy="9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D3C18F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sz="2800"/>
              <a:t>Akbari mosque overlooking the Ganges at Rajmahal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0" y="-36195"/>
            <a:ext cx="1210373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8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Rise </a:t>
            </a:r>
            <a:r>
              <a:rPr lang="en-US" sz="4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the bara-Bhuiyans</a:t>
            </a:r>
            <a:endParaRPr lang="en-US" sz="4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6040" y="6425565"/>
            <a:ext cx="305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Hajiganj Fort aka. Khizrpur Fort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17525" y="1487170"/>
            <a:ext cx="11099800" cy="4523105"/>
          </a:xfrm>
          <a:prstGeom prst="rect">
            <a:avLst/>
          </a:prstGeom>
          <a:solidFill>
            <a:srgbClr val="D3C18F">
              <a:alpha val="900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sz="4800"/>
              <a:t>After the fall of the independent sultanate and particularly after the decentralisation of administration by </a:t>
            </a:r>
            <a:r>
              <a:rPr lang="en-US" sz="4800" b="1"/>
              <a:t>Sher Shah</a:t>
            </a:r>
            <a:r>
              <a:rPr lang="en-US" sz="4800"/>
              <a:t>, a chaotic condition and disruptive forces prevailed, particularly in the region of Bhati; the Bara-Bhuiyans gained strength and rose to power.</a:t>
            </a:r>
            <a:endParaRPr lang="en-US" sz="480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428240" y="1121410"/>
            <a:ext cx="7113270" cy="12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48640" y="20320"/>
            <a:ext cx="11023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Isha Khan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3805" y="5659120"/>
            <a:ext cx="3338195" cy="829945"/>
          </a:xfrm>
          <a:prstGeom prst="rect">
            <a:avLst/>
          </a:prstGeom>
          <a:solidFill>
            <a:schemeClr val="accent4">
              <a:lumMod val="20000"/>
              <a:lumOff val="80000"/>
              <a:alpha val="4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2400"/>
              <a:t>Reign: 1576–1599</a:t>
            </a:r>
            <a:endParaRPr lang="en-US" sz="2400"/>
          </a:p>
          <a:p>
            <a:pPr algn="ctr"/>
            <a:r>
              <a:rPr lang="en-US" sz="2400"/>
              <a:t>Zamindari:  Sonargaon</a:t>
            </a: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3901440" y="1280160"/>
            <a:ext cx="432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Chief of Baro-Bhuiyans of Bengal</a:t>
            </a: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71120" y="6489700"/>
            <a:ext cx="6675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Bara Sardar Bari called Isa Khan's zamindar bari in Sonargaon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8854440" y="1650365"/>
            <a:ext cx="2977515" cy="385381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Straight Connector 3"/>
          <p:cNvCxnSpPr/>
          <p:nvPr/>
        </p:nvCxnSpPr>
        <p:spPr>
          <a:xfrm flipV="1">
            <a:off x="713105" y="1269365"/>
            <a:ext cx="10920095" cy="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143000" y="2807335"/>
            <a:ext cx="4205605" cy="84328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Su</a:t>
            </a:r>
            <a:r>
              <a:rPr lang="en-US" sz="2400"/>
              <a:t>laiman Khan (born in a rajput clan)</a:t>
            </a:r>
            <a:endParaRPr lang="en-US" sz="2400"/>
          </a:p>
        </p:txBody>
      </p:sp>
      <p:sp>
        <p:nvSpPr>
          <p:cNvPr id="5" name="Rounded Rectangle 4"/>
          <p:cNvSpPr/>
          <p:nvPr/>
        </p:nvSpPr>
        <p:spPr>
          <a:xfrm>
            <a:off x="2195195" y="3823335"/>
            <a:ext cx="3788410" cy="828675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Masnad-i-Ala,</a:t>
            </a:r>
            <a:endParaRPr lang="en-US" sz="2400"/>
          </a:p>
          <a:p>
            <a:pPr algn="ctr"/>
            <a:r>
              <a:rPr lang="en-US" sz="2400"/>
              <a:t>Isha Khan (1529-1599)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053080" y="4889500"/>
            <a:ext cx="3413760" cy="63754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Musa Khan(1599–1610)</a:t>
            </a:r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4124960" y="5764530"/>
            <a:ext cx="2621280" cy="48768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Masum Khan</a:t>
            </a:r>
            <a:endParaRPr lang="en-US" sz="2400"/>
          </a:p>
        </p:txBody>
      </p:sp>
      <p:sp>
        <p:nvSpPr>
          <p:cNvPr id="10" name="Rounded Rectangle 9"/>
          <p:cNvSpPr/>
          <p:nvPr/>
        </p:nvSpPr>
        <p:spPr>
          <a:xfrm>
            <a:off x="431800" y="1740535"/>
            <a:ext cx="4013200" cy="894080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Sultan Ghiyasuddin Mahmud Shah</a:t>
            </a:r>
            <a:endParaRPr lang="en-US" sz="2400"/>
          </a:p>
        </p:txBody>
      </p:sp>
      <p:cxnSp>
        <p:nvCxnSpPr>
          <p:cNvPr id="14" name="Elbow Connector 13"/>
          <p:cNvCxnSpPr>
            <a:stCxn id="10" idx="1"/>
            <a:endCxn id="3" idx="1"/>
          </p:cNvCxnSpPr>
          <p:nvPr/>
        </p:nvCxnSpPr>
        <p:spPr>
          <a:xfrm rot="10800000" flipH="1" flipV="1">
            <a:off x="431800" y="2187575"/>
            <a:ext cx="711200" cy="1041400"/>
          </a:xfrm>
          <a:prstGeom prst="bentConnector3">
            <a:avLst>
              <a:gd name="adj1" fmla="val -33482"/>
            </a:avLst>
          </a:prstGeom>
          <a:ln w="4127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5" idx="3"/>
          </p:cNvCxnSpPr>
          <p:nvPr/>
        </p:nvCxnSpPr>
        <p:spPr>
          <a:xfrm>
            <a:off x="5348605" y="3228975"/>
            <a:ext cx="635000" cy="1009015"/>
          </a:xfrm>
          <a:prstGeom prst="bentConnector3">
            <a:avLst>
              <a:gd name="adj1" fmla="val 137500"/>
            </a:avLst>
          </a:prstGeom>
          <a:ln w="412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1"/>
            <a:endCxn id="6" idx="1"/>
          </p:cNvCxnSpPr>
          <p:nvPr/>
        </p:nvCxnSpPr>
        <p:spPr>
          <a:xfrm rot="10800000" flipH="1" flipV="1">
            <a:off x="2195195" y="4237990"/>
            <a:ext cx="857885" cy="970280"/>
          </a:xfrm>
          <a:prstGeom prst="bentConnector3">
            <a:avLst>
              <a:gd name="adj1" fmla="val -27757"/>
            </a:avLst>
          </a:prstGeom>
          <a:ln w="412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9" idx="3"/>
          </p:cNvCxnSpPr>
          <p:nvPr/>
        </p:nvCxnSpPr>
        <p:spPr>
          <a:xfrm>
            <a:off x="6466840" y="5208270"/>
            <a:ext cx="279400" cy="800100"/>
          </a:xfrm>
          <a:prstGeom prst="bentConnector3">
            <a:avLst>
              <a:gd name="adj1" fmla="val 185227"/>
            </a:avLst>
          </a:prstGeom>
          <a:ln w="412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548640" y="20320"/>
            <a:ext cx="11023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Isha Khan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3105" y="1269365"/>
            <a:ext cx="10920095" cy="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59080" y="1314450"/>
            <a:ext cx="487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All the battles fought against Mughal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271780" y="3662680"/>
            <a:ext cx="11648440" cy="2245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bg1"/>
                </a:solidFill>
              </a:rPr>
              <a:t>Where Isa Khan fought Man Singh which ended inconclusively when Isa Khan stopped fighting after Man Singh’s sword broke. Both men developed respect for each other which culminated into a friendship. Later on, when Isa sought to submit to the Mughal under a guarantee that it was wiser for Mughals not to incite a full invasion, Man Singh accompanied him to the Mughal court.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0360" y="1874520"/>
            <a:ext cx="2702560" cy="1193800"/>
          </a:xfrm>
          <a:prstGeom prst="roundRect">
            <a:avLst/>
          </a:prstGeom>
          <a:gradFill>
            <a:gsLst>
              <a:gs pos="0">
                <a:srgbClr val="FF0000"/>
              </a:gs>
              <a:gs pos="37000">
                <a:srgbClr val="760303"/>
              </a:gs>
            </a:gsLst>
            <a:lin ang="27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ym typeface="+mn-ea"/>
              </a:rPr>
              <a:t>Khan Jahan</a:t>
            </a:r>
            <a:endParaRPr lang="en-US" sz="2000">
              <a:sym typeface="+mn-ea"/>
            </a:endParaRPr>
          </a:p>
          <a:p>
            <a:pPr algn="ctr"/>
            <a:r>
              <a:rPr lang="en-US" sz="2000">
                <a:sym typeface="+mn-ea"/>
              </a:rPr>
              <a:t>(1578)</a:t>
            </a:r>
            <a:endParaRPr lang="en-US" sz="2000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1720" y="1873885"/>
            <a:ext cx="2722880" cy="1189355"/>
          </a:xfrm>
          <a:prstGeom prst="roundRect">
            <a:avLst/>
          </a:prstGeom>
          <a:gradFill>
            <a:gsLst>
              <a:gs pos="0">
                <a:srgbClr val="FF0000"/>
              </a:gs>
              <a:gs pos="37000">
                <a:srgbClr val="760303"/>
              </a:gs>
            </a:gsLst>
            <a:lin ang="27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ym typeface="+mn-ea"/>
              </a:rPr>
              <a:t>Shahbaz Khan</a:t>
            </a:r>
            <a:endParaRPr lang="en-US" sz="2000">
              <a:sym typeface="+mn-ea"/>
            </a:endParaRPr>
          </a:p>
          <a:p>
            <a:pPr algn="ctr"/>
            <a:r>
              <a:rPr lang="en-US" sz="2000">
                <a:sym typeface="+mn-ea"/>
              </a:rPr>
              <a:t>(1583)</a:t>
            </a:r>
            <a:endParaRPr lang="en-US" sz="2000">
              <a:sym typeface="+mn-ea"/>
            </a:endParaRPr>
          </a:p>
          <a:p>
            <a:pPr algn="ctr"/>
            <a:r>
              <a:rPr lang="en-US" sz="2000">
                <a:sym typeface="+mn-ea"/>
              </a:rPr>
              <a:t>(1586)</a:t>
            </a:r>
            <a:endParaRPr lang="en-US" sz="2000">
              <a:sym typeface="+mn-e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83400" y="1873885"/>
            <a:ext cx="2417445" cy="1188720"/>
          </a:xfrm>
          <a:prstGeom prst="roundRect">
            <a:avLst/>
          </a:prstGeom>
          <a:gradFill>
            <a:gsLst>
              <a:gs pos="0">
                <a:srgbClr val="FF0000"/>
              </a:gs>
              <a:gs pos="37000">
                <a:srgbClr val="760303"/>
              </a:gs>
            </a:gsLst>
            <a:lin ang="27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ym typeface="+mn-ea"/>
              </a:rPr>
              <a:t> Laksmana Singh Hajra</a:t>
            </a:r>
            <a:endParaRPr lang="en-US" sz="2000">
              <a:sym typeface="+mn-ea"/>
            </a:endParaRPr>
          </a:p>
          <a:p>
            <a:pPr algn="ctr"/>
            <a:r>
              <a:rPr lang="en-US" sz="2000">
                <a:sym typeface="+mn-ea"/>
              </a:rPr>
              <a:t>(1585)</a:t>
            </a:r>
            <a:endParaRPr lang="en-US" sz="2000">
              <a:sym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59645" y="1873885"/>
            <a:ext cx="2082800" cy="1188720"/>
          </a:xfrm>
          <a:prstGeom prst="roundRect">
            <a:avLst/>
          </a:prstGeom>
          <a:gradFill>
            <a:gsLst>
              <a:gs pos="0">
                <a:srgbClr val="FF0000"/>
              </a:gs>
              <a:gs pos="37000">
                <a:srgbClr val="760303"/>
              </a:gs>
            </a:gsLst>
            <a:lin ang="27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ym typeface="+mn-ea"/>
              </a:rPr>
              <a:t>Durjan Singh</a:t>
            </a:r>
            <a:endParaRPr lang="en-US" sz="2000">
              <a:sym typeface="+mn-ea"/>
            </a:endParaRPr>
          </a:p>
          <a:p>
            <a:pPr algn="ctr"/>
            <a:r>
              <a:rPr lang="en-US" sz="2000">
                <a:sym typeface="+mn-ea"/>
              </a:rPr>
              <a:t>(1597)</a:t>
            </a:r>
            <a:endParaRPr lang="en-US" sz="2000">
              <a:sym typeface="+mn-ea"/>
            </a:endParaRPr>
          </a:p>
        </p:txBody>
      </p:sp>
      <p:cxnSp>
        <p:nvCxnSpPr>
          <p:cNvPr id="15" name="Curved Connector 14"/>
          <p:cNvCxnSpPr>
            <a:stCxn id="14" idx="2"/>
            <a:endCxn id="9" idx="0"/>
          </p:cNvCxnSpPr>
          <p:nvPr/>
        </p:nvCxnSpPr>
        <p:spPr>
          <a:xfrm rot="5400000">
            <a:off x="8198485" y="960120"/>
            <a:ext cx="600075" cy="4805045"/>
          </a:xfrm>
          <a:prstGeom prst="curvedConnector3">
            <a:avLst>
              <a:gd name="adj1" fmla="val 50053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59080" y="5892165"/>
            <a:ext cx="11661140" cy="52197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bg1"/>
                </a:solidFill>
              </a:rPr>
              <a:t>It was only after his death, when the region went totally under Mughals.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6508115"/>
            <a:ext cx="405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Sonargaora mentioned in foreing map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86360" y="6360160"/>
            <a:ext cx="600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Legacy of Musa Kha; Mosque built by his son Masum Khan</a:t>
            </a:r>
            <a:endParaRPr lang="en-US"/>
          </a:p>
        </p:txBody>
      </p:sp>
      <p:pic>
        <p:nvPicPr>
          <p:cNvPr id="108" name="Content Placeholder 10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505" y="1584325"/>
            <a:ext cx="4371340" cy="3279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8065135" y="4863465"/>
            <a:ext cx="3507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Grave of Musa Khan, Dhaka, Bangladesh</a:t>
            </a: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548640" y="20320"/>
            <a:ext cx="11023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Musa Khan</a:t>
            </a:r>
            <a:endParaRPr 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896360" y="1230630"/>
            <a:ext cx="432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Son of Isha Kha</a:t>
            </a:r>
            <a:endParaRPr lang="en-US" sz="240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42950" y="1230630"/>
            <a:ext cx="10920095" cy="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8064500" y="5828665"/>
            <a:ext cx="3902710" cy="829945"/>
          </a:xfrm>
          <a:prstGeom prst="rect">
            <a:avLst/>
          </a:prstGeom>
          <a:solidFill>
            <a:schemeClr val="accent4">
              <a:lumMod val="20000"/>
              <a:lumOff val="80000"/>
              <a:alpha val="36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2400"/>
              <a:t>Reign:  1599-1611</a:t>
            </a:r>
            <a:endParaRPr lang="en-US" sz="2400"/>
          </a:p>
          <a:p>
            <a:pPr algn="ctr"/>
            <a:r>
              <a:rPr lang="en-US" sz="2400"/>
              <a:t>Inherited Isha’s zamindari</a:t>
            </a:r>
            <a:endParaRPr 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462280" y="1818640"/>
            <a:ext cx="6816725" cy="1383665"/>
          </a:xfrm>
          <a:prstGeom prst="rect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  <a:sym typeface="+mn-ea"/>
              </a:rPr>
              <a:t>10 July 1610 , dethroned and imprisoned by </a:t>
            </a:r>
            <a:r>
              <a:rPr lang="en-US" sz="2800" b="1">
                <a:solidFill>
                  <a:schemeClr val="tx1"/>
                </a:solidFill>
                <a:sym typeface="+mn-ea"/>
              </a:rPr>
              <a:t>Islam Khan Chishti</a:t>
            </a:r>
            <a:r>
              <a:rPr lang="en-US" sz="2800">
                <a:solidFill>
                  <a:schemeClr val="tx1"/>
                </a:solidFill>
                <a:sym typeface="+mn-ea"/>
              </a:rPr>
              <a:t>, the army general of Emperor Jahangir and Subahdar of Bengal.</a:t>
            </a:r>
            <a:endParaRPr 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62280" y="4053840"/>
            <a:ext cx="6816725" cy="1383665"/>
          </a:xfrm>
          <a:prstGeom prst="rect">
            <a:avLst/>
          </a:prstGeom>
          <a:solidFill>
            <a:schemeClr val="accent2">
              <a:lumMod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  <a:sym typeface="+mn-ea"/>
              </a:rPr>
              <a:t>During the office of Subahdar Ibrahim Khan Fath-i-Jang (1617-1624), Musa Khan became loyal to the Mughal force and was freed. </a:t>
            </a:r>
            <a:endParaRPr lang="en-US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6675</Words>
  <Application>WPS Presentation</Application>
  <PresentationFormat>Widescreen</PresentationFormat>
  <Paragraphs>272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Bara-Bhuiyans</vt:lpstr>
      <vt:lpstr>Topics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</dc:title>
  <dc:creator/>
  <cp:lastModifiedBy>BAB AL SAFA</cp:lastModifiedBy>
  <cp:revision>230</cp:revision>
  <dcterms:created xsi:type="dcterms:W3CDTF">2023-02-27T12:28:00Z</dcterms:created>
  <dcterms:modified xsi:type="dcterms:W3CDTF">2023-05-17T01:14:56Z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BC1C2179A2BA4847B5110C26921C7A75</vt:lpwstr>
  </property>
  <property fmtid="{D5CDD505-2E9C-101B-9397-08002B2CF9AE}" pid="3" name="KSOProductBuildVer">
    <vt:lpwstr>1033-11.2.0.11537</vt:lpwstr>
  </property>
</Properties>
</file>