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 AL SAFA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1767205" y="2041525"/>
            <a:ext cx="7858760" cy="368300"/>
          </a:xfrm>
          <a:prstGeom prst="rect">
            <a:avLst/>
          </a:prstGeom>
          <a:pattFill prst="lgGrid">
            <a:fgClr>
              <a:schemeClr val="accent6">
                <a:lumMod val="40000"/>
                <a:lumOff val="60000"/>
              </a:schemeClr>
            </a:fgClr>
            <a:bgClr>
              <a:srgbClr val="FFFFFF"/>
            </a:bgClr>
          </a:patt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431655" y="2065020"/>
            <a:ext cx="1433830" cy="1753235"/>
          </a:xfrm>
          <a:prstGeom prst="rect">
            <a:avLst/>
          </a:prstGeom>
          <a:pattFill prst="solidDmnd">
            <a:fgClr>
              <a:schemeClr val="accent2">
                <a:lumMod val="20000"/>
                <a:lumOff val="80000"/>
              </a:schemeClr>
            </a:fgClr>
            <a:bgClr>
              <a:srgbClr val="FFFFFF"/>
            </a:bgClr>
          </a:patt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67205" y="2301875"/>
            <a:ext cx="4754245" cy="645160"/>
          </a:xfrm>
          <a:prstGeom prst="rect">
            <a:avLst/>
          </a:prstGeom>
          <a:pattFill prst="ltHorz">
            <a:fgClr>
              <a:schemeClr val="accent2">
                <a:lumMod val="20000"/>
                <a:lumOff val="80000"/>
              </a:schemeClr>
            </a:fgClr>
            <a:bgClr>
              <a:srgbClr val="FFFFFF"/>
            </a:bgClr>
          </a:patt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70320" y="2409825"/>
            <a:ext cx="3427730" cy="1476375"/>
          </a:xfrm>
          <a:prstGeom prst="rect">
            <a:avLst/>
          </a:prstGeom>
          <a:solidFill>
            <a:schemeClr val="accent4">
              <a:lumMod val="20000"/>
              <a:lumOff val="80000"/>
              <a:alpha val="73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45210" y="2830195"/>
            <a:ext cx="5821045" cy="922020"/>
          </a:xfrm>
          <a:prstGeom prst="rect">
            <a:avLst/>
          </a:prstGeom>
          <a:pattFill prst="dotGrid">
            <a:fgClr>
              <a:srgbClr val="5B9BD5"/>
            </a:fgClr>
            <a:bgClr>
              <a:srgbClr val="FFFFFF"/>
            </a:bgClr>
          </a:patt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9408"/>
            <a:ext cx="9144000" cy="2387600"/>
          </a:xfrm>
          <a:noFill/>
          <a:ln w="76200">
            <a:noFill/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13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en-US" sz="13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81480" y="3703320"/>
            <a:ext cx="8645525" cy="368300"/>
          </a:xfrm>
          <a:prstGeom prst="rect">
            <a:avLst/>
          </a:prstGeom>
          <a:pattFill prst="plai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15490" y="3997325"/>
            <a:ext cx="8796020" cy="368300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Nested switch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507" t="36422" r="68954" b="13308"/>
          <a:stretch>
            <a:fillRect/>
          </a:stretch>
        </p:blipFill>
        <p:spPr>
          <a:xfrm>
            <a:off x="3844290" y="1800225"/>
            <a:ext cx="3540125" cy="487489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ext Box 20"/>
          <p:cNvSpPr txBox="1"/>
          <p:nvPr/>
        </p:nvSpPr>
        <p:spPr>
          <a:xfrm>
            <a:off x="604520" y="5031105"/>
            <a:ext cx="816864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35000" y="4464050"/>
            <a:ext cx="894715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85800" y="3921760"/>
            <a:ext cx="928052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85800" y="3420745"/>
            <a:ext cx="1007872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85800" y="2924810"/>
            <a:ext cx="1113536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35000" y="2433320"/>
            <a:ext cx="1098296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35000" y="1870075"/>
            <a:ext cx="921639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p>
            <a:pPr algn="ctr"/>
            <a:r>
              <a:rPr lang="en-US"/>
              <a:t>Expression 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825625"/>
            <a:ext cx="10800715" cy="4351655"/>
          </a:xfrm>
        </p:spPr>
        <p:txBody>
          <a:bodyPr/>
          <a:p>
            <a:pPr marL="0" indent="0">
              <a:buNone/>
            </a:pPr>
            <a:r>
              <a:rPr lang="en-US"/>
              <a:t>x = ( y + 3 );		</a:t>
            </a:r>
            <a:r>
              <a:rPr lang="en-US">
                <a:solidFill>
                  <a:schemeClr val="accent6"/>
                </a:solidFill>
              </a:rPr>
              <a:t>/* Assignment expression */</a:t>
            </a:r>
            <a:endParaRPr lang="en-US"/>
          </a:p>
          <a:p>
            <a:pPr marL="0" indent="0">
              <a:buNone/>
            </a:pPr>
            <a:r>
              <a:rPr lang="en-US"/>
              <a:t>x++;				</a:t>
            </a:r>
            <a:r>
              <a:rPr lang="en-US">
                <a:solidFill>
                  <a:schemeClr val="accent6"/>
                </a:solidFill>
              </a:rPr>
              <a:t>/* Increment expression */</a:t>
            </a:r>
            <a:endParaRPr lang="en-US"/>
          </a:p>
          <a:p>
            <a:pPr marL="0" indent="0">
              <a:buNone/>
            </a:pPr>
            <a:r>
              <a:rPr lang="en-US"/>
              <a:t>x = y = 0;			</a:t>
            </a:r>
            <a:r>
              <a:rPr lang="en-US">
                <a:solidFill>
                  <a:schemeClr val="accent6"/>
                </a:solidFill>
              </a:rPr>
              <a:t>/* 1 value to multiple assignment expression */</a:t>
            </a:r>
            <a:endParaRPr lang="en-US">
              <a:solidFill>
                <a:schemeClr val="accent6"/>
              </a:solidFill>
            </a:endParaRPr>
          </a:p>
          <a:p>
            <a:pPr marL="0" indent="0" algn="l">
              <a:buClrTx/>
              <a:buSzTx/>
              <a:buNone/>
            </a:pPr>
            <a:r>
              <a:rPr lang="en-US"/>
              <a:t>func( arg1, arg2 );	</a:t>
            </a:r>
            <a:r>
              <a:rPr lang="en-US">
                <a:solidFill>
                  <a:schemeClr val="accent6"/>
                </a:solidFill>
              </a:rPr>
              <a:t>/* Function call expression */</a:t>
            </a:r>
            <a:endParaRPr 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/>
              <a:t>y = z = ( f( x ) + 3 );	</a:t>
            </a:r>
            <a:r>
              <a:rPr lang="en-US">
                <a:solidFill>
                  <a:schemeClr val="accent6"/>
                </a:solidFill>
              </a:rPr>
              <a:t>/* Function-call expression */</a:t>
            </a:r>
            <a:endParaRPr lang="en-US"/>
          </a:p>
          <a:p>
            <a:pPr marL="0" indent="0">
              <a:buNone/>
            </a:pPr>
            <a:r>
              <a:rPr lang="en-US"/>
              <a:t>b+f();			</a:t>
            </a:r>
            <a:r>
              <a:rPr lang="en-US">
                <a:solidFill>
                  <a:schemeClr val="accent6"/>
                </a:solidFill>
              </a:rPr>
              <a:t>/* Function call expression */</a:t>
            </a:r>
            <a:endParaRPr lang="en-US">
              <a:solidFill>
                <a:schemeClr val="accent6"/>
              </a:solidFill>
            </a:endParaRPr>
          </a:p>
          <a:p>
            <a:pPr marL="0" indent="0" algn="l">
              <a:buClrTx/>
              <a:buSzTx/>
              <a:buNone/>
            </a:pPr>
            <a:r>
              <a:rPr lang="en-US"/>
              <a:t>;				</a:t>
            </a:r>
            <a:r>
              <a:rPr lang="en-US">
                <a:solidFill>
                  <a:schemeClr val="accent6"/>
                </a:solidFill>
              </a:rPr>
              <a:t>/* Null expression */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72600" y="1365250"/>
            <a:ext cx="226568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400"/>
              <a:t>Some examples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224280" y="5598160"/>
            <a:ext cx="10393680" cy="768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4400"/>
              <a:t>a valid expression followed by a semicolon;</a:t>
            </a:r>
            <a:endParaRPr lang="en-US" sz="44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4360" y="2255520"/>
            <a:ext cx="946912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4520" y="2804160"/>
            <a:ext cx="1106424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3880" y="3362960"/>
            <a:ext cx="1140968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" y="3860800"/>
            <a:ext cx="1014984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5000" y="4338320"/>
            <a:ext cx="944880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5320" y="4886960"/>
            <a:ext cx="9032240" cy="8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" y="5425440"/>
            <a:ext cx="811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807720" y="4770755"/>
            <a:ext cx="9248140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07720" y="3221990"/>
            <a:ext cx="9248140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38200" y="1786890"/>
            <a:ext cx="9217660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445" cy="4351655"/>
          </a:xfrm>
        </p:spPr>
        <p:txBody>
          <a:bodyPr/>
          <a:p>
            <a:pPr marL="0" indent="0">
              <a:buNone/>
            </a:pPr>
            <a:r>
              <a:rPr lang="en-US"/>
              <a:t>{ </a:t>
            </a:r>
            <a:r>
              <a:rPr lang="en-US">
                <a:sym typeface="+mn-ea"/>
              </a:rPr>
              <a:t>***statements**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main(){ </a:t>
            </a:r>
            <a:r>
              <a:rPr lang="en-US">
                <a:sym typeface="+mn-ea"/>
              </a:rPr>
              <a:t>***statements***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/>
              <a:t>(){ </a:t>
            </a:r>
            <a:r>
              <a:rPr lang="en-US">
                <a:sym typeface="+mn-ea"/>
              </a:rPr>
              <a:t>***statements***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/>
              <a:t>Block statement</a:t>
            </a:r>
            <a:br>
              <a:rPr lang="en-US"/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288155" y="1029335"/>
            <a:ext cx="3616325" cy="52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/compound statements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9372600" y="1365250"/>
            <a:ext cx="226568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sz="2400"/>
              <a:t>Some examples</a:t>
            </a:r>
            <a:endParaRPr lang="en-US" sz="2400"/>
          </a:p>
        </p:txBody>
      </p:sp>
      <p:sp>
        <p:nvSpPr>
          <p:cNvPr id="6" name="Freeform 5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78450" y="1825625"/>
            <a:ext cx="512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/* Blocks without a header */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78450" y="3366770"/>
            <a:ext cx="512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/* Blocks with a header */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78450" y="4907915"/>
            <a:ext cx="512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/* Blocks with a header */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96745" y="6090920"/>
            <a:ext cx="8602345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3600"/>
              <a:t>{1,3,2,4,5};		</a:t>
            </a:r>
            <a:r>
              <a:rPr lang="en-US" sz="3600">
                <a:solidFill>
                  <a:schemeClr val="accent6">
                    <a:lumMod val="75000"/>
                  </a:schemeClr>
                </a:solidFill>
              </a:rPr>
              <a:t>/* Not a block */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802640"/>
            <a:ext cx="2286000" cy="2209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3317240"/>
            <a:ext cx="1466850" cy="1482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36982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00400" y="316484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2285365"/>
            <a:ext cx="1126490" cy="11474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000" y="4383405"/>
            <a:ext cx="425450" cy="4578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52600" y="1488440"/>
            <a:ext cx="6096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57400" y="4688205"/>
            <a:ext cx="1061085" cy="100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1000" y="40640"/>
            <a:ext cx="1061085" cy="100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14800" y="2890520"/>
            <a:ext cx="389255" cy="426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9009380" y="509270"/>
            <a:ext cx="1650365" cy="639445"/>
          </a:xfrm>
          <a:custGeom>
            <a:avLst/>
            <a:gdLst>
              <a:gd name="connisteX0" fmla="*/ 140259 w 1650225"/>
              <a:gd name="connsiteY0" fmla="*/ 638881 h 639425"/>
              <a:gd name="connisteX1" fmla="*/ 8179 w 1650225"/>
              <a:gd name="connsiteY1" fmla="*/ 466161 h 639425"/>
              <a:gd name="connisteX2" fmla="*/ 38659 w 1650225"/>
              <a:gd name="connsiteY2" fmla="*/ 242641 h 639425"/>
              <a:gd name="connisteX3" fmla="*/ 160579 w 1650225"/>
              <a:gd name="connsiteY3" fmla="*/ 39441 h 639425"/>
              <a:gd name="connisteX4" fmla="*/ 384099 w 1650225"/>
              <a:gd name="connsiteY4" fmla="*/ 8961 h 639425"/>
              <a:gd name="connisteX5" fmla="*/ 820979 w 1650225"/>
              <a:gd name="connsiteY5" fmla="*/ 8961 h 639425"/>
              <a:gd name="connisteX6" fmla="*/ 1166419 w 1650225"/>
              <a:gd name="connsiteY6" fmla="*/ 90241 h 639425"/>
              <a:gd name="connisteX7" fmla="*/ 1643939 w 1650225"/>
              <a:gd name="connsiteY7" fmla="*/ 293441 h 639425"/>
              <a:gd name="connisteX8" fmla="*/ 1379779 w 1650225"/>
              <a:gd name="connsiteY8" fmla="*/ 293441 h 639425"/>
              <a:gd name="connisteX9" fmla="*/ 1024179 w 1650225"/>
              <a:gd name="connsiteY9" fmla="*/ 191841 h 639425"/>
              <a:gd name="connisteX10" fmla="*/ 841299 w 1650225"/>
              <a:gd name="connsiteY10" fmla="*/ 171521 h 639425"/>
              <a:gd name="connisteX11" fmla="*/ 780339 w 1650225"/>
              <a:gd name="connsiteY11" fmla="*/ 344241 h 639425"/>
              <a:gd name="connisteX12" fmla="*/ 434899 w 1650225"/>
              <a:gd name="connsiteY12" fmla="*/ 374721 h 639425"/>
              <a:gd name="connisteX13" fmla="*/ 302819 w 1650225"/>
              <a:gd name="connsiteY13" fmla="*/ 506801 h 639425"/>
              <a:gd name="connisteX14" fmla="*/ 140259 w 1650225"/>
              <a:gd name="connsiteY14" fmla="*/ 638881 h 639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650225" h="639425">
                <a:moveTo>
                  <a:pt x="140259" y="638881"/>
                </a:moveTo>
                <a:cubicBezTo>
                  <a:pt x="81204" y="630626"/>
                  <a:pt x="28499" y="545536"/>
                  <a:pt x="8179" y="466161"/>
                </a:cubicBezTo>
                <a:cubicBezTo>
                  <a:pt x="-12141" y="386786"/>
                  <a:pt x="8179" y="327731"/>
                  <a:pt x="38659" y="242641"/>
                </a:cubicBezTo>
                <a:cubicBezTo>
                  <a:pt x="69139" y="157551"/>
                  <a:pt x="91364" y="86431"/>
                  <a:pt x="160579" y="39441"/>
                </a:cubicBezTo>
                <a:cubicBezTo>
                  <a:pt x="229794" y="-7549"/>
                  <a:pt x="252019" y="15311"/>
                  <a:pt x="384099" y="8961"/>
                </a:cubicBezTo>
                <a:cubicBezTo>
                  <a:pt x="516179" y="2611"/>
                  <a:pt x="664769" y="-7549"/>
                  <a:pt x="820979" y="8961"/>
                </a:cubicBezTo>
                <a:cubicBezTo>
                  <a:pt x="977189" y="25471"/>
                  <a:pt x="1001954" y="33091"/>
                  <a:pt x="1166419" y="90241"/>
                </a:cubicBezTo>
                <a:cubicBezTo>
                  <a:pt x="1330884" y="147391"/>
                  <a:pt x="1601394" y="252801"/>
                  <a:pt x="1643939" y="293441"/>
                </a:cubicBezTo>
                <a:cubicBezTo>
                  <a:pt x="1686484" y="334081"/>
                  <a:pt x="1503604" y="313761"/>
                  <a:pt x="1379779" y="293441"/>
                </a:cubicBezTo>
                <a:cubicBezTo>
                  <a:pt x="1255954" y="273121"/>
                  <a:pt x="1132129" y="215971"/>
                  <a:pt x="1024179" y="191841"/>
                </a:cubicBezTo>
                <a:cubicBezTo>
                  <a:pt x="916229" y="167711"/>
                  <a:pt x="890194" y="141041"/>
                  <a:pt x="841299" y="171521"/>
                </a:cubicBezTo>
                <a:cubicBezTo>
                  <a:pt x="792404" y="202001"/>
                  <a:pt x="861619" y="303601"/>
                  <a:pt x="780339" y="344241"/>
                </a:cubicBezTo>
                <a:cubicBezTo>
                  <a:pt x="699059" y="384881"/>
                  <a:pt x="530149" y="342336"/>
                  <a:pt x="434899" y="374721"/>
                </a:cubicBezTo>
                <a:cubicBezTo>
                  <a:pt x="339649" y="407106"/>
                  <a:pt x="361874" y="454096"/>
                  <a:pt x="302819" y="506801"/>
                </a:cubicBezTo>
                <a:cubicBezTo>
                  <a:pt x="243764" y="559506"/>
                  <a:pt x="199314" y="647136"/>
                  <a:pt x="140259" y="6388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58860" y="815975"/>
            <a:ext cx="2016125" cy="1393190"/>
          </a:xfrm>
          <a:custGeom>
            <a:avLst/>
            <a:gdLst>
              <a:gd name="connisteX0" fmla="*/ 460289 w 2016237"/>
              <a:gd name="connsiteY0" fmla="*/ 342221 h 1393228"/>
              <a:gd name="connisteX1" fmla="*/ 836209 w 2016237"/>
              <a:gd name="connsiteY1" fmla="*/ 220301 h 1393228"/>
              <a:gd name="connisteX2" fmla="*/ 1120689 w 2016237"/>
              <a:gd name="connsiteY2" fmla="*/ 240621 h 1393228"/>
              <a:gd name="connisteX3" fmla="*/ 1334049 w 2016237"/>
              <a:gd name="connsiteY3" fmla="*/ 6941 h 1393228"/>
              <a:gd name="connisteX4" fmla="*/ 1466129 w 2016237"/>
              <a:gd name="connsiteY4" fmla="*/ 98381 h 1393228"/>
              <a:gd name="connisteX5" fmla="*/ 1445809 w 2016237"/>
              <a:gd name="connsiteY5" fmla="*/ 281261 h 1393228"/>
              <a:gd name="connisteX6" fmla="*/ 1872529 w 2016237"/>
              <a:gd name="connsiteY6" fmla="*/ 199981 h 1393228"/>
              <a:gd name="connisteX7" fmla="*/ 1720129 w 2016237"/>
              <a:gd name="connsiteY7" fmla="*/ 413341 h 1393228"/>
              <a:gd name="connisteX8" fmla="*/ 1303569 w 2016237"/>
              <a:gd name="connsiteY8" fmla="*/ 362541 h 1393228"/>
              <a:gd name="connisteX9" fmla="*/ 1100369 w 2016237"/>
              <a:gd name="connsiteY9" fmla="*/ 647021 h 1393228"/>
              <a:gd name="connisteX10" fmla="*/ 897169 w 2016237"/>
              <a:gd name="connsiteY10" fmla="*/ 453981 h 1393228"/>
              <a:gd name="connisteX11" fmla="*/ 277409 w 2016237"/>
              <a:gd name="connsiteY11" fmla="*/ 271101 h 1393228"/>
              <a:gd name="connisteX12" fmla="*/ 582209 w 2016237"/>
              <a:gd name="connsiteY12" fmla="*/ 443821 h 1393228"/>
              <a:gd name="connisteX13" fmla="*/ 826049 w 2016237"/>
              <a:gd name="connsiteY13" fmla="*/ 667341 h 1393228"/>
              <a:gd name="connisteX14" fmla="*/ 958129 w 2016237"/>
              <a:gd name="connsiteY14" fmla="*/ 657181 h 1393228"/>
              <a:gd name="connisteX15" fmla="*/ 1313729 w 2016237"/>
              <a:gd name="connsiteY15" fmla="*/ 789261 h 1393228"/>
              <a:gd name="connisteX16" fmla="*/ 1445809 w 2016237"/>
              <a:gd name="connsiteY16" fmla="*/ 596221 h 1393228"/>
              <a:gd name="connisteX17" fmla="*/ 1669329 w 2016237"/>
              <a:gd name="connsiteY17" fmla="*/ 616541 h 1393228"/>
              <a:gd name="connisteX18" fmla="*/ 2014769 w 2016237"/>
              <a:gd name="connsiteY18" fmla="*/ 870541 h 1393228"/>
              <a:gd name="connisteX19" fmla="*/ 1760769 w 2016237"/>
              <a:gd name="connsiteY19" fmla="*/ 1022941 h 1393228"/>
              <a:gd name="connisteX20" fmla="*/ 1445809 w 2016237"/>
              <a:gd name="connsiteY20" fmla="*/ 1388701 h 1393228"/>
              <a:gd name="connisteX21" fmla="*/ 1262929 w 2016237"/>
              <a:gd name="connsiteY21" fmla="*/ 1205821 h 1393228"/>
              <a:gd name="connisteX22" fmla="*/ 1019089 w 2016237"/>
              <a:gd name="connsiteY22" fmla="*/ 1287101 h 1393228"/>
              <a:gd name="connisteX23" fmla="*/ 744769 w 2016237"/>
              <a:gd name="connsiteY23" fmla="*/ 992461 h 1393228"/>
              <a:gd name="connisteX24" fmla="*/ 582209 w 2016237"/>
              <a:gd name="connsiteY24" fmla="*/ 809581 h 1393228"/>
              <a:gd name="connisteX25" fmla="*/ 419649 w 2016237"/>
              <a:gd name="connsiteY25" fmla="*/ 545421 h 1393228"/>
              <a:gd name="connisteX26" fmla="*/ 297729 w 2016237"/>
              <a:gd name="connsiteY26" fmla="*/ 393021 h 1393228"/>
              <a:gd name="connisteX27" fmla="*/ 246929 w 2016237"/>
              <a:gd name="connsiteY27" fmla="*/ 27261 h 1393228"/>
              <a:gd name="connisteX28" fmla="*/ 470449 w 2016237"/>
              <a:gd name="connsiteY28" fmla="*/ 88221 h 1393228"/>
              <a:gd name="connisteX29" fmla="*/ 612689 w 2016237"/>
              <a:gd name="connsiteY29" fmla="*/ 352381 h 1393228"/>
              <a:gd name="connisteX30" fmla="*/ 389169 w 2016237"/>
              <a:gd name="connsiteY30" fmla="*/ 525101 h 1393228"/>
              <a:gd name="connisteX31" fmla="*/ 206289 w 2016237"/>
              <a:gd name="connsiteY31" fmla="*/ 474301 h 1393228"/>
              <a:gd name="connisteX32" fmla="*/ 3089 w 2016237"/>
              <a:gd name="connsiteY32" fmla="*/ 281261 h 1393228"/>
              <a:gd name="connisteX33" fmla="*/ 114849 w 2016237"/>
              <a:gd name="connsiteY33" fmla="*/ 159341 h 1393228"/>
              <a:gd name="connisteX34" fmla="*/ 318049 w 2016237"/>
              <a:gd name="connsiteY34" fmla="*/ 149181 h 1393228"/>
              <a:gd name="connisteX35" fmla="*/ 460289 w 2016237"/>
              <a:gd name="connsiteY35" fmla="*/ 342221 h 13932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016238" h="1393228">
                <a:moveTo>
                  <a:pt x="460289" y="342221"/>
                </a:moveTo>
                <a:cubicBezTo>
                  <a:pt x="563794" y="356191"/>
                  <a:pt x="704129" y="240621"/>
                  <a:pt x="836209" y="220301"/>
                </a:cubicBezTo>
                <a:cubicBezTo>
                  <a:pt x="968289" y="199981"/>
                  <a:pt x="1020994" y="283166"/>
                  <a:pt x="1120689" y="240621"/>
                </a:cubicBezTo>
                <a:cubicBezTo>
                  <a:pt x="1220384" y="198076"/>
                  <a:pt x="1264834" y="35516"/>
                  <a:pt x="1334049" y="6941"/>
                </a:cubicBezTo>
                <a:cubicBezTo>
                  <a:pt x="1403264" y="-21634"/>
                  <a:pt x="1443904" y="43771"/>
                  <a:pt x="1466129" y="98381"/>
                </a:cubicBezTo>
                <a:cubicBezTo>
                  <a:pt x="1488354" y="152991"/>
                  <a:pt x="1364529" y="260941"/>
                  <a:pt x="1445809" y="281261"/>
                </a:cubicBezTo>
                <a:cubicBezTo>
                  <a:pt x="1527089" y="301581"/>
                  <a:pt x="1817919" y="173311"/>
                  <a:pt x="1872529" y="199981"/>
                </a:cubicBezTo>
                <a:cubicBezTo>
                  <a:pt x="1927139" y="226651"/>
                  <a:pt x="1833794" y="380956"/>
                  <a:pt x="1720129" y="413341"/>
                </a:cubicBezTo>
                <a:cubicBezTo>
                  <a:pt x="1606464" y="445726"/>
                  <a:pt x="1427394" y="315551"/>
                  <a:pt x="1303569" y="362541"/>
                </a:cubicBezTo>
                <a:cubicBezTo>
                  <a:pt x="1179744" y="409531"/>
                  <a:pt x="1181649" y="628606"/>
                  <a:pt x="1100369" y="647021"/>
                </a:cubicBezTo>
                <a:cubicBezTo>
                  <a:pt x="1019089" y="665436"/>
                  <a:pt x="1061634" y="528911"/>
                  <a:pt x="897169" y="453981"/>
                </a:cubicBezTo>
                <a:cubicBezTo>
                  <a:pt x="732704" y="379051"/>
                  <a:pt x="340274" y="273006"/>
                  <a:pt x="277409" y="271101"/>
                </a:cubicBezTo>
                <a:cubicBezTo>
                  <a:pt x="214544" y="269196"/>
                  <a:pt x="472354" y="364446"/>
                  <a:pt x="582209" y="443821"/>
                </a:cubicBezTo>
                <a:cubicBezTo>
                  <a:pt x="692064" y="523196"/>
                  <a:pt x="751119" y="624796"/>
                  <a:pt x="826049" y="667341"/>
                </a:cubicBezTo>
                <a:cubicBezTo>
                  <a:pt x="900979" y="709886"/>
                  <a:pt x="860339" y="633051"/>
                  <a:pt x="958129" y="657181"/>
                </a:cubicBezTo>
                <a:cubicBezTo>
                  <a:pt x="1055919" y="681311"/>
                  <a:pt x="1215939" y="801326"/>
                  <a:pt x="1313729" y="789261"/>
                </a:cubicBezTo>
                <a:cubicBezTo>
                  <a:pt x="1411519" y="777196"/>
                  <a:pt x="1374689" y="630511"/>
                  <a:pt x="1445809" y="596221"/>
                </a:cubicBezTo>
                <a:cubicBezTo>
                  <a:pt x="1516929" y="561931"/>
                  <a:pt x="1555664" y="561931"/>
                  <a:pt x="1669329" y="616541"/>
                </a:cubicBezTo>
                <a:cubicBezTo>
                  <a:pt x="1782994" y="671151"/>
                  <a:pt x="1996354" y="789261"/>
                  <a:pt x="2014769" y="870541"/>
                </a:cubicBezTo>
                <a:cubicBezTo>
                  <a:pt x="2033184" y="951821"/>
                  <a:pt x="1874434" y="919436"/>
                  <a:pt x="1760769" y="1022941"/>
                </a:cubicBezTo>
                <a:cubicBezTo>
                  <a:pt x="1647104" y="1126446"/>
                  <a:pt x="1545504" y="1351871"/>
                  <a:pt x="1445809" y="1388701"/>
                </a:cubicBezTo>
                <a:cubicBezTo>
                  <a:pt x="1346114" y="1425531"/>
                  <a:pt x="1348019" y="1226141"/>
                  <a:pt x="1262929" y="1205821"/>
                </a:cubicBezTo>
                <a:cubicBezTo>
                  <a:pt x="1177839" y="1185501"/>
                  <a:pt x="1122594" y="1329646"/>
                  <a:pt x="1019089" y="1287101"/>
                </a:cubicBezTo>
                <a:cubicBezTo>
                  <a:pt x="915584" y="1244556"/>
                  <a:pt x="832399" y="1087711"/>
                  <a:pt x="744769" y="992461"/>
                </a:cubicBezTo>
                <a:cubicBezTo>
                  <a:pt x="657139" y="897211"/>
                  <a:pt x="646979" y="899116"/>
                  <a:pt x="582209" y="809581"/>
                </a:cubicBezTo>
                <a:cubicBezTo>
                  <a:pt x="517439" y="720046"/>
                  <a:pt x="476799" y="628606"/>
                  <a:pt x="419649" y="545421"/>
                </a:cubicBezTo>
                <a:cubicBezTo>
                  <a:pt x="362499" y="462236"/>
                  <a:pt x="332019" y="496526"/>
                  <a:pt x="297729" y="393021"/>
                </a:cubicBezTo>
                <a:cubicBezTo>
                  <a:pt x="263439" y="289516"/>
                  <a:pt x="212639" y="88221"/>
                  <a:pt x="246929" y="27261"/>
                </a:cubicBezTo>
                <a:cubicBezTo>
                  <a:pt x="281219" y="-33699"/>
                  <a:pt x="397424" y="23451"/>
                  <a:pt x="470449" y="88221"/>
                </a:cubicBezTo>
                <a:cubicBezTo>
                  <a:pt x="543474" y="152991"/>
                  <a:pt x="629199" y="264751"/>
                  <a:pt x="612689" y="352381"/>
                </a:cubicBezTo>
                <a:cubicBezTo>
                  <a:pt x="596179" y="440011"/>
                  <a:pt x="470449" y="500971"/>
                  <a:pt x="389169" y="525101"/>
                </a:cubicBezTo>
                <a:cubicBezTo>
                  <a:pt x="307889" y="549231"/>
                  <a:pt x="283759" y="523196"/>
                  <a:pt x="206289" y="474301"/>
                </a:cubicBezTo>
                <a:cubicBezTo>
                  <a:pt x="128819" y="425406"/>
                  <a:pt x="21504" y="344126"/>
                  <a:pt x="3089" y="281261"/>
                </a:cubicBezTo>
                <a:cubicBezTo>
                  <a:pt x="-15326" y="218396"/>
                  <a:pt x="51984" y="186011"/>
                  <a:pt x="114849" y="159341"/>
                </a:cubicBezTo>
                <a:cubicBezTo>
                  <a:pt x="177714" y="132671"/>
                  <a:pt x="248834" y="112351"/>
                  <a:pt x="318049" y="149181"/>
                </a:cubicBezTo>
                <a:cubicBezTo>
                  <a:pt x="387264" y="186011"/>
                  <a:pt x="356784" y="328251"/>
                  <a:pt x="460289" y="34222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9078595" y="1158240"/>
            <a:ext cx="1168400" cy="631190"/>
          </a:xfrm>
          <a:custGeom>
            <a:avLst/>
            <a:gdLst>
              <a:gd name="connisteX0" fmla="*/ 0 w 1168400"/>
              <a:gd name="connsiteY0" fmla="*/ 0 h 631020"/>
              <a:gd name="connisteX1" fmla="*/ 132080 w 1168400"/>
              <a:gd name="connsiteY1" fmla="*/ 162560 h 631020"/>
              <a:gd name="connisteX2" fmla="*/ 193040 w 1168400"/>
              <a:gd name="connsiteY2" fmla="*/ 294640 h 631020"/>
              <a:gd name="connisteX3" fmla="*/ 345440 w 1168400"/>
              <a:gd name="connsiteY3" fmla="*/ 467360 h 631020"/>
              <a:gd name="connisteX4" fmla="*/ 477520 w 1168400"/>
              <a:gd name="connsiteY4" fmla="*/ 589280 h 631020"/>
              <a:gd name="connisteX5" fmla="*/ 619760 w 1168400"/>
              <a:gd name="connsiteY5" fmla="*/ 589280 h 631020"/>
              <a:gd name="connisteX6" fmla="*/ 822960 w 1168400"/>
              <a:gd name="connsiteY6" fmla="*/ 589280 h 631020"/>
              <a:gd name="connisteX7" fmla="*/ 914400 w 1168400"/>
              <a:gd name="connsiteY7" fmla="*/ 629920 h 631020"/>
              <a:gd name="connisteX8" fmla="*/ 1097280 w 1168400"/>
              <a:gd name="connsiteY8" fmla="*/ 548640 h 631020"/>
              <a:gd name="connisteX9" fmla="*/ 1168400 w 1168400"/>
              <a:gd name="connsiteY9" fmla="*/ 518160 h 631020"/>
              <a:gd name="connisteX10" fmla="*/ 1168400 w 1168400"/>
              <a:gd name="connsiteY10" fmla="*/ 497840 h 631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1168400" h="631020">
                <a:moveTo>
                  <a:pt x="0" y="0"/>
                </a:moveTo>
                <a:cubicBezTo>
                  <a:pt x="25400" y="29845"/>
                  <a:pt x="93345" y="103505"/>
                  <a:pt x="132080" y="162560"/>
                </a:cubicBezTo>
                <a:cubicBezTo>
                  <a:pt x="170815" y="221615"/>
                  <a:pt x="150495" y="233680"/>
                  <a:pt x="193040" y="294640"/>
                </a:cubicBezTo>
                <a:cubicBezTo>
                  <a:pt x="235585" y="355600"/>
                  <a:pt x="288290" y="408305"/>
                  <a:pt x="345440" y="467360"/>
                </a:cubicBezTo>
                <a:cubicBezTo>
                  <a:pt x="402590" y="526415"/>
                  <a:pt x="422910" y="565150"/>
                  <a:pt x="477520" y="589280"/>
                </a:cubicBezTo>
                <a:cubicBezTo>
                  <a:pt x="532130" y="613410"/>
                  <a:pt x="550545" y="589280"/>
                  <a:pt x="619760" y="589280"/>
                </a:cubicBezTo>
                <a:cubicBezTo>
                  <a:pt x="688975" y="589280"/>
                  <a:pt x="763905" y="581025"/>
                  <a:pt x="822960" y="589280"/>
                </a:cubicBezTo>
                <a:cubicBezTo>
                  <a:pt x="882015" y="597535"/>
                  <a:pt x="859790" y="638175"/>
                  <a:pt x="914400" y="629920"/>
                </a:cubicBezTo>
                <a:cubicBezTo>
                  <a:pt x="969010" y="621665"/>
                  <a:pt x="1046480" y="570865"/>
                  <a:pt x="1097280" y="548640"/>
                </a:cubicBezTo>
                <a:cubicBezTo>
                  <a:pt x="1148080" y="526415"/>
                  <a:pt x="1154430" y="528320"/>
                  <a:pt x="1168400" y="51816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088755" y="1117600"/>
            <a:ext cx="599440" cy="71120"/>
          </a:xfrm>
          <a:custGeom>
            <a:avLst/>
            <a:gdLst>
              <a:gd name="connisteX0" fmla="*/ 0 w 599440"/>
              <a:gd name="connsiteY0" fmla="*/ 0 h 71120"/>
              <a:gd name="connisteX1" fmla="*/ 264160 w 599440"/>
              <a:gd name="connsiteY1" fmla="*/ 40640 h 71120"/>
              <a:gd name="connisteX2" fmla="*/ 416560 w 599440"/>
              <a:gd name="connsiteY2" fmla="*/ 40640 h 71120"/>
              <a:gd name="connisteX3" fmla="*/ 599440 w 599440"/>
              <a:gd name="connsiteY3" fmla="*/ 71120 h 71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99440" h="71120">
                <a:moveTo>
                  <a:pt x="0" y="0"/>
                </a:moveTo>
                <a:cubicBezTo>
                  <a:pt x="49530" y="8255"/>
                  <a:pt x="180975" y="32385"/>
                  <a:pt x="264160" y="40640"/>
                </a:cubicBezTo>
                <a:cubicBezTo>
                  <a:pt x="347345" y="48895"/>
                  <a:pt x="349250" y="34290"/>
                  <a:pt x="416560" y="40640"/>
                </a:cubicBezTo>
                <a:cubicBezTo>
                  <a:pt x="483870" y="46990"/>
                  <a:pt x="565785" y="64770"/>
                  <a:pt x="599440" y="7112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9166860" y="570230"/>
            <a:ext cx="714375" cy="598170"/>
          </a:xfrm>
          <a:custGeom>
            <a:avLst/>
            <a:gdLst>
              <a:gd name="connisteX0" fmla="*/ 2968 w 714168"/>
              <a:gd name="connsiteY0" fmla="*/ 598311 h 598311"/>
              <a:gd name="connisteX1" fmla="*/ 2968 w 714168"/>
              <a:gd name="connsiteY1" fmla="*/ 354471 h 598311"/>
              <a:gd name="connisteX2" fmla="*/ 33448 w 714168"/>
              <a:gd name="connsiteY2" fmla="*/ 120791 h 598311"/>
              <a:gd name="connisteX3" fmla="*/ 236648 w 714168"/>
              <a:gd name="connsiteY3" fmla="*/ 110631 h 598311"/>
              <a:gd name="connisteX4" fmla="*/ 429688 w 714168"/>
              <a:gd name="connsiteY4" fmla="*/ 110631 h 598311"/>
              <a:gd name="connisteX5" fmla="*/ 582088 w 714168"/>
              <a:gd name="connsiteY5" fmla="*/ 9031 h 598311"/>
              <a:gd name="connisteX6" fmla="*/ 714168 w 714168"/>
              <a:gd name="connsiteY6" fmla="*/ 9031 h 598311"/>
              <a:gd name="connisteX7" fmla="*/ 836088 w 714168"/>
              <a:gd name="connsiteY7" fmla="*/ 9031 h 5983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714169" h="598311">
                <a:moveTo>
                  <a:pt x="2969" y="598311"/>
                </a:moveTo>
                <a:cubicBezTo>
                  <a:pt x="2334" y="554496"/>
                  <a:pt x="-3381" y="449721"/>
                  <a:pt x="2969" y="354471"/>
                </a:cubicBezTo>
                <a:cubicBezTo>
                  <a:pt x="9319" y="259221"/>
                  <a:pt x="-13541" y="169686"/>
                  <a:pt x="33449" y="120791"/>
                </a:cubicBezTo>
                <a:cubicBezTo>
                  <a:pt x="80439" y="71896"/>
                  <a:pt x="157274" y="112536"/>
                  <a:pt x="236649" y="110631"/>
                </a:cubicBezTo>
                <a:cubicBezTo>
                  <a:pt x="316024" y="108726"/>
                  <a:pt x="360474" y="130951"/>
                  <a:pt x="429689" y="110631"/>
                </a:cubicBezTo>
                <a:cubicBezTo>
                  <a:pt x="498904" y="90311"/>
                  <a:pt x="524939" y="29351"/>
                  <a:pt x="582089" y="9031"/>
                </a:cubicBezTo>
                <a:cubicBezTo>
                  <a:pt x="639239" y="-11289"/>
                  <a:pt x="663369" y="9031"/>
                  <a:pt x="714169" y="9031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057005" y="2030095"/>
            <a:ext cx="824865" cy="764540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001000" y="716915"/>
            <a:ext cx="708025" cy="61785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8428355" y="329565"/>
            <a:ext cx="595630" cy="42989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0058400" y="2341245"/>
            <a:ext cx="743585" cy="632460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244965" y="2813050"/>
            <a:ext cx="1200150" cy="110426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677910" y="1336040"/>
            <a:ext cx="488950" cy="367665"/>
          </a:xfrm>
          <a:custGeom>
            <a:avLst/>
            <a:gdLst>
              <a:gd name="connisteX0" fmla="*/ 356733 w 824968"/>
              <a:gd name="connsiteY0" fmla="*/ 408503 h 764279"/>
              <a:gd name="connisteX1" fmla="*/ 92573 w 824968"/>
              <a:gd name="connsiteY1" fmla="*/ 520263 h 764279"/>
              <a:gd name="connisteX2" fmla="*/ 1133 w 824968"/>
              <a:gd name="connsiteY2" fmla="*/ 306903 h 764279"/>
              <a:gd name="connisteX3" fmla="*/ 62093 w 824968"/>
              <a:gd name="connsiteY3" fmla="*/ 113863 h 764279"/>
              <a:gd name="connisteX4" fmla="*/ 234813 w 824968"/>
              <a:gd name="connsiteY4" fmla="*/ 124023 h 764279"/>
              <a:gd name="connisteX5" fmla="*/ 356733 w 824968"/>
              <a:gd name="connsiteY5" fmla="*/ 286583 h 764279"/>
              <a:gd name="connisteX6" fmla="*/ 366893 w 824968"/>
              <a:gd name="connsiteY6" fmla="*/ 479623 h 764279"/>
              <a:gd name="connisteX7" fmla="*/ 559933 w 824968"/>
              <a:gd name="connsiteY7" fmla="*/ 621863 h 764279"/>
              <a:gd name="connisteX8" fmla="*/ 813933 w 824968"/>
              <a:gd name="connsiteY8" fmla="*/ 530423 h 764279"/>
              <a:gd name="connisteX9" fmla="*/ 742813 w 824968"/>
              <a:gd name="connsiteY9" fmla="*/ 286583 h 764279"/>
              <a:gd name="connisteX10" fmla="*/ 590413 w 824968"/>
              <a:gd name="connsiteY10" fmla="*/ 245943 h 764279"/>
              <a:gd name="connisteX11" fmla="*/ 295773 w 824968"/>
              <a:gd name="connsiteY11" fmla="*/ 499943 h 764279"/>
              <a:gd name="connisteX12" fmla="*/ 285613 w 824968"/>
              <a:gd name="connsiteY12" fmla="*/ 144343 h 764279"/>
              <a:gd name="connisteX13" fmla="*/ 366893 w 824968"/>
              <a:gd name="connsiteY13" fmla="*/ 2103 h 764279"/>
              <a:gd name="connisteX14" fmla="*/ 610733 w 824968"/>
              <a:gd name="connsiteY14" fmla="*/ 215463 h 764279"/>
              <a:gd name="connisteX15" fmla="*/ 620893 w 824968"/>
              <a:gd name="connsiteY15" fmla="*/ 296743 h 764279"/>
              <a:gd name="connisteX16" fmla="*/ 397373 w 824968"/>
              <a:gd name="connsiteY16" fmla="*/ 449143 h 764279"/>
              <a:gd name="connisteX17" fmla="*/ 163693 w 824968"/>
              <a:gd name="connsiteY17" fmla="*/ 469463 h 764279"/>
              <a:gd name="connisteX18" fmla="*/ 92573 w 824968"/>
              <a:gd name="connsiteY18" fmla="*/ 601543 h 764279"/>
              <a:gd name="connisteX19" fmla="*/ 234813 w 824968"/>
              <a:gd name="connsiteY19" fmla="*/ 764103 h 764279"/>
              <a:gd name="connisteX20" fmla="*/ 336413 w 824968"/>
              <a:gd name="connsiteY20" fmla="*/ 621863 h 764279"/>
              <a:gd name="connisteX21" fmla="*/ 326253 w 824968"/>
              <a:gd name="connsiteY21" fmla="*/ 327223 h 764279"/>
              <a:gd name="connisteX22" fmla="*/ 458333 w 824968"/>
              <a:gd name="connsiteY22" fmla="*/ 418663 h 764279"/>
              <a:gd name="connisteX23" fmla="*/ 610733 w 824968"/>
              <a:gd name="connsiteY23" fmla="*/ 601543 h 764279"/>
              <a:gd name="connisteX24" fmla="*/ 509133 w 824968"/>
              <a:gd name="connsiteY24" fmla="*/ 733623 h 764279"/>
              <a:gd name="connisteX25" fmla="*/ 326253 w 824968"/>
              <a:gd name="connsiteY25" fmla="*/ 703143 h 764279"/>
              <a:gd name="connisteX26" fmla="*/ 295773 w 824968"/>
              <a:gd name="connsiteY26" fmla="*/ 418663 h 764279"/>
              <a:gd name="connisteX27" fmla="*/ 326253 w 824968"/>
              <a:gd name="connsiteY27" fmla="*/ 408503 h 764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824969" h="764280">
                <a:moveTo>
                  <a:pt x="356734" y="408504"/>
                </a:moveTo>
                <a:cubicBezTo>
                  <a:pt x="305934" y="435174"/>
                  <a:pt x="163694" y="540584"/>
                  <a:pt x="92574" y="520264"/>
                </a:cubicBezTo>
                <a:cubicBezTo>
                  <a:pt x="21454" y="499944"/>
                  <a:pt x="7484" y="388184"/>
                  <a:pt x="1134" y="306904"/>
                </a:cubicBezTo>
                <a:cubicBezTo>
                  <a:pt x="-5216" y="225624"/>
                  <a:pt x="15104" y="150694"/>
                  <a:pt x="62094" y="113864"/>
                </a:cubicBezTo>
                <a:cubicBezTo>
                  <a:pt x="109084" y="77034"/>
                  <a:pt x="175759" y="89734"/>
                  <a:pt x="234814" y="124024"/>
                </a:cubicBezTo>
                <a:cubicBezTo>
                  <a:pt x="293869" y="158314"/>
                  <a:pt x="330064" y="215464"/>
                  <a:pt x="356734" y="286584"/>
                </a:cubicBezTo>
                <a:cubicBezTo>
                  <a:pt x="383404" y="357704"/>
                  <a:pt x="326254" y="412314"/>
                  <a:pt x="366894" y="479624"/>
                </a:cubicBezTo>
                <a:cubicBezTo>
                  <a:pt x="407534" y="546934"/>
                  <a:pt x="470399" y="611704"/>
                  <a:pt x="559934" y="621864"/>
                </a:cubicBezTo>
                <a:cubicBezTo>
                  <a:pt x="649469" y="632024"/>
                  <a:pt x="777104" y="597734"/>
                  <a:pt x="813934" y="530424"/>
                </a:cubicBezTo>
                <a:cubicBezTo>
                  <a:pt x="850764" y="463114"/>
                  <a:pt x="787264" y="343734"/>
                  <a:pt x="742814" y="286584"/>
                </a:cubicBezTo>
                <a:cubicBezTo>
                  <a:pt x="698364" y="229434"/>
                  <a:pt x="679949" y="203399"/>
                  <a:pt x="590414" y="245944"/>
                </a:cubicBezTo>
                <a:cubicBezTo>
                  <a:pt x="500879" y="288489"/>
                  <a:pt x="356734" y="520264"/>
                  <a:pt x="295774" y="499944"/>
                </a:cubicBezTo>
                <a:cubicBezTo>
                  <a:pt x="234814" y="479624"/>
                  <a:pt x="271644" y="244039"/>
                  <a:pt x="285614" y="144344"/>
                </a:cubicBezTo>
                <a:cubicBezTo>
                  <a:pt x="299584" y="44649"/>
                  <a:pt x="302124" y="-11866"/>
                  <a:pt x="366894" y="2104"/>
                </a:cubicBezTo>
                <a:cubicBezTo>
                  <a:pt x="431664" y="16074"/>
                  <a:pt x="559934" y="156409"/>
                  <a:pt x="610734" y="215464"/>
                </a:cubicBezTo>
                <a:cubicBezTo>
                  <a:pt x="661534" y="274519"/>
                  <a:pt x="663439" y="249754"/>
                  <a:pt x="620894" y="296744"/>
                </a:cubicBezTo>
                <a:cubicBezTo>
                  <a:pt x="578349" y="343734"/>
                  <a:pt x="488814" y="414854"/>
                  <a:pt x="397374" y="449144"/>
                </a:cubicBezTo>
                <a:cubicBezTo>
                  <a:pt x="305934" y="483434"/>
                  <a:pt x="224654" y="438984"/>
                  <a:pt x="163694" y="469464"/>
                </a:cubicBezTo>
                <a:cubicBezTo>
                  <a:pt x="102734" y="499944"/>
                  <a:pt x="78604" y="542489"/>
                  <a:pt x="92574" y="601544"/>
                </a:cubicBezTo>
                <a:cubicBezTo>
                  <a:pt x="106544" y="660599"/>
                  <a:pt x="185919" y="760294"/>
                  <a:pt x="234814" y="764104"/>
                </a:cubicBezTo>
                <a:cubicBezTo>
                  <a:pt x="283709" y="767914"/>
                  <a:pt x="317999" y="709494"/>
                  <a:pt x="336414" y="621864"/>
                </a:cubicBezTo>
                <a:cubicBezTo>
                  <a:pt x="354829" y="534234"/>
                  <a:pt x="302124" y="367864"/>
                  <a:pt x="326254" y="327224"/>
                </a:cubicBezTo>
                <a:cubicBezTo>
                  <a:pt x="350384" y="286584"/>
                  <a:pt x="401184" y="364054"/>
                  <a:pt x="458334" y="418664"/>
                </a:cubicBezTo>
                <a:cubicBezTo>
                  <a:pt x="515484" y="473274"/>
                  <a:pt x="600574" y="538679"/>
                  <a:pt x="610734" y="601544"/>
                </a:cubicBezTo>
                <a:cubicBezTo>
                  <a:pt x="620894" y="664409"/>
                  <a:pt x="566284" y="713304"/>
                  <a:pt x="509134" y="733624"/>
                </a:cubicBezTo>
                <a:cubicBezTo>
                  <a:pt x="451984" y="753944"/>
                  <a:pt x="368799" y="766009"/>
                  <a:pt x="326254" y="703144"/>
                </a:cubicBezTo>
                <a:cubicBezTo>
                  <a:pt x="283709" y="640279"/>
                  <a:pt x="295774" y="477719"/>
                  <a:pt x="295774" y="4186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4355" y="1336040"/>
            <a:ext cx="6003290" cy="3046095"/>
          </a:xfrm>
          <a:prstGeom prst="rect">
            <a:avLst/>
          </a:prstGeom>
          <a:noFill/>
          <a:ln w="76200" cap="rnd">
            <a:solidFill>
              <a:schemeClr val="accent2">
                <a:lumMod val="60000"/>
                <a:lumOff val="40000"/>
              </a:schemeClr>
            </a:solidFill>
            <a:prstDash val="lgDashDot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9600" b="0" i="0" u="none" strike="noStrike" cap="none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  <a:endParaRPr kumimoji="0" lang="en-US" altLang="en-US" sz="96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03920" y="4681220"/>
            <a:ext cx="350329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Prepared by: Mehrin Farzana</a:t>
            </a:r>
            <a:endParaRPr 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8989695" y="5132705"/>
            <a:ext cx="301752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ID: 2101013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320655" y="5553710"/>
            <a:ext cx="168656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Group: 4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107295" y="5974715"/>
            <a:ext cx="189992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Date: 1-3-23</a:t>
            </a:r>
            <a:endParaRPr lang="en-US"/>
          </a:p>
        </p:txBody>
      </p:sp>
      <p:sp>
        <p:nvSpPr>
          <p:cNvPr id="13" name="Freeform 12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7320" y="6400165"/>
            <a:ext cx="425704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69240" y="6304280"/>
            <a:ext cx="42976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Design credit: Mehrin Farzana (2101013)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742950" y="295275"/>
            <a:ext cx="11027410" cy="1215390"/>
            <a:chOff x="1170" y="145"/>
            <a:chExt cx="17366" cy="1914"/>
          </a:xfrm>
        </p:grpSpPr>
        <p:sp>
          <p:nvSpPr>
            <p:cNvPr id="3" name="Text Box 2"/>
            <p:cNvSpPr txBox="1"/>
            <p:nvPr/>
          </p:nvSpPr>
          <p:spPr>
            <a:xfrm>
              <a:off x="1320" y="145"/>
              <a:ext cx="16840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170" y="686"/>
              <a:ext cx="16637" cy="5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781" y="1096"/>
              <a:ext cx="15415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3140" y="1479"/>
              <a:ext cx="15397" cy="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endParaRPr lang="en-US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775200" y="760730"/>
            <a:ext cx="2814320" cy="645160"/>
          </a:xfrm>
          <a:prstGeom prst="rect">
            <a:avLst/>
          </a:prstGeom>
          <a:pattFill prst="dotGrid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>
            <a:noAutofit/>
          </a:bodyPr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47165" y="1896110"/>
            <a:ext cx="9906635" cy="907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txBody>
          <a:bodyPr wrap="square" tIns="0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? operator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6825" y="2739390"/>
            <a:ext cx="943419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conditional expression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7760" y="3692525"/>
            <a:ext cx="8827770" cy="953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Swith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9650" y="4337685"/>
            <a:ext cx="8241665" cy="953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Nested switch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7565" y="4982845"/>
            <a:ext cx="7458075" cy="9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Expression statement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69925" y="5628005"/>
            <a:ext cx="631761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Block statement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  <p:bldP spid="6" grpId="1" animBg="1"/>
      <p:bldP spid="7" grpId="1" animBg="1"/>
      <p:bldP spid="8" grpId="1" animBg="1"/>
      <p:bldP spid="9" grpId="1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50900" y="4436745"/>
            <a:ext cx="8775065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pPr algn="ctr"/>
            <a:r>
              <a:rPr lang="en-US"/>
              <a:t>The ? operator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u="sng"/>
              <a:t>Syntax:</a:t>
            </a:r>
            <a:endParaRPr lang="en-US" u="sng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u="sng"/>
              <a:t>Exmpl:</a:t>
            </a:r>
            <a:endParaRPr lang="en-US" u="sng"/>
          </a:p>
          <a:p>
            <a:endParaRPr lang="en-US" u="sng"/>
          </a:p>
          <a:p>
            <a:pPr marL="0" indent="0">
              <a:buNone/>
            </a:pPr>
            <a:endParaRPr lang="en-US" u="sng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0098" t="51935" r="70643" b="44010"/>
          <a:stretch>
            <a:fillRect/>
          </a:stretch>
        </p:blipFill>
        <p:spPr>
          <a:xfrm>
            <a:off x="915035" y="2465070"/>
            <a:ext cx="5484495" cy="649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2417" t="61481" r="33667" b="22815"/>
          <a:stretch>
            <a:fillRect/>
          </a:stretch>
        </p:blipFill>
        <p:spPr>
          <a:xfrm>
            <a:off x="915035" y="4623435"/>
            <a:ext cx="8270240" cy="135445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5380990" y="3114675"/>
            <a:ext cx="2682875" cy="744220"/>
          </a:xfrm>
          <a:prstGeom prst="bentConnector3">
            <a:avLst>
              <a:gd name="adj1" fmla="val 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</p:cNvCxnSpPr>
          <p:nvPr/>
        </p:nvCxnSpPr>
        <p:spPr>
          <a:xfrm rot="16200000">
            <a:off x="5679440" y="144780"/>
            <a:ext cx="297815" cy="4342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50885" y="1752600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If true</a:t>
            </a:r>
            <a:endParaRPr 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8350885" y="347535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If flase</a:t>
            </a:r>
            <a:endParaRPr lang="en-US" sz="360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84450" y="6273800"/>
            <a:ext cx="6692265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255125" y="5571490"/>
            <a:ext cx="2159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62860" y="5603240"/>
            <a:ext cx="21590" cy="7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62915" y="2560955"/>
            <a:ext cx="9087485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The ? operator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7055" y="1825625"/>
            <a:ext cx="11057890" cy="4351655"/>
          </a:xfrm>
        </p:spPr>
        <p:txBody>
          <a:bodyPr/>
          <a:p>
            <a:r>
              <a:rPr lang="en-US"/>
              <a:t>Exmpl: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4400"/>
              <a:t>scanf("</a:t>
            </a:r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%d</a:t>
            </a:r>
            <a:r>
              <a:rPr lang="en-US" sz="4400"/>
              <a:t>", &amp;t);</a:t>
            </a:r>
            <a:endParaRPr lang="en-US" sz="4400"/>
          </a:p>
          <a:p>
            <a:pPr marL="0" indent="0">
              <a:buNone/>
            </a:pPr>
            <a:r>
              <a:rPr lang="en-US" sz="4400"/>
              <a:t>t ? printf(</a:t>
            </a:r>
            <a:r>
              <a:rPr lang="en-US" sz="4400">
                <a:solidFill>
                  <a:schemeClr val="accent6">
                    <a:lumMod val="50000"/>
                  </a:schemeClr>
                </a:solidFill>
              </a:rPr>
              <a:t>“not zero”</a:t>
            </a:r>
            <a:r>
              <a:rPr lang="en-US" sz="4400"/>
              <a:t>) : printf(</a:t>
            </a:r>
            <a:r>
              <a:rPr lang="en-US" sz="4400">
                <a:solidFill>
                  <a:schemeClr val="accent6">
                    <a:lumMod val="50000"/>
                  </a:schemeClr>
                </a:solidFill>
              </a:rPr>
              <a:t>"zero."</a:t>
            </a:r>
            <a:r>
              <a:rPr lang="en-US" sz="4400"/>
              <a:t>);</a:t>
            </a:r>
            <a:endParaRPr lang="en-US" sz="4400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2446020" y="4295140"/>
            <a:ext cx="1329690" cy="1138555"/>
          </a:xfrm>
          <a:prstGeom prst="curvedConnector3">
            <a:avLst>
              <a:gd name="adj1" fmla="val 5002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V="1">
            <a:off x="6963410" y="4354830"/>
            <a:ext cx="1287145" cy="1062355"/>
          </a:xfrm>
          <a:prstGeom prst="curvedConnector3">
            <a:avLst>
              <a:gd name="adj1" fmla="val 5002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776095" y="5529580"/>
            <a:ext cx="148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If true</a:t>
            </a:r>
            <a:endParaRPr lang="en-US" sz="4000"/>
          </a:p>
        </p:txBody>
      </p:sp>
      <p:sp>
        <p:nvSpPr>
          <p:cNvPr id="9" name="Text Box 8"/>
          <p:cNvSpPr txBox="1"/>
          <p:nvPr/>
        </p:nvSpPr>
        <p:spPr>
          <a:xfrm>
            <a:off x="7350760" y="5529580"/>
            <a:ext cx="1585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If flase</a:t>
            </a:r>
            <a:endParaRPr lang="en-US" sz="4000"/>
          </a:p>
        </p:txBody>
      </p:sp>
      <p:sp>
        <p:nvSpPr>
          <p:cNvPr id="3" name="Freeform 2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The ? operator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954" t="48514" r="47979" b="23940"/>
          <a:stretch>
            <a:fillRect/>
          </a:stretch>
        </p:blipFill>
        <p:spPr>
          <a:xfrm>
            <a:off x="838200" y="1927225"/>
            <a:ext cx="7916545" cy="2987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52717" t="40139" r="43203" b="52539"/>
          <a:stretch>
            <a:fillRect/>
          </a:stretch>
        </p:blipFill>
        <p:spPr>
          <a:xfrm>
            <a:off x="4636770" y="5528310"/>
            <a:ext cx="847090" cy="85598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/>
          <a:srcRect l="52777" t="39151" r="42784" b="51525"/>
          <a:stretch>
            <a:fillRect/>
          </a:stretch>
        </p:blipFill>
        <p:spPr>
          <a:xfrm>
            <a:off x="6631940" y="5485130"/>
            <a:ext cx="795655" cy="941705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1"/>
          <a:srcRect l="52794" t="30344" r="37350" b="61212"/>
          <a:stretch>
            <a:fillRect/>
          </a:stretch>
        </p:blipFill>
        <p:spPr>
          <a:xfrm>
            <a:off x="1843405" y="5474335"/>
            <a:ext cx="1887220" cy="909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" y="5344160"/>
            <a:ext cx="124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input: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482600" y="5852160"/>
            <a:ext cx="124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output:</a:t>
            </a:r>
            <a:endParaRPr lang="en-US" sz="2400"/>
          </a:p>
        </p:txBody>
      </p:sp>
      <p:cxnSp>
        <p:nvCxnSpPr>
          <p:cNvPr id="8" name="Straight Connector 7"/>
          <p:cNvCxnSpPr/>
          <p:nvPr/>
        </p:nvCxnSpPr>
        <p:spPr>
          <a:xfrm>
            <a:off x="482600" y="5821680"/>
            <a:ext cx="715264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30680" y="5151120"/>
            <a:ext cx="30480" cy="135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The Conditional Expression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l="11008" t="55494" r="55886" b="32949"/>
          <a:stretch>
            <a:fillRect/>
          </a:stretch>
        </p:blipFill>
        <p:spPr>
          <a:xfrm>
            <a:off x="1052195" y="2105660"/>
            <a:ext cx="8652510" cy="1699260"/>
          </a:xfrm>
          <a:prstGeom prst="rect">
            <a:avLst/>
          </a:prstGeo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1"/>
          <a:srcRect l="52955" t="40128" r="28706" b="52269"/>
          <a:stretch>
            <a:fillRect/>
          </a:stretch>
        </p:blipFill>
        <p:spPr>
          <a:xfrm>
            <a:off x="2992755" y="4726305"/>
            <a:ext cx="4139565" cy="9652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52955" t="40366" r="44207" b="53013"/>
          <a:stretch>
            <a:fillRect/>
          </a:stretch>
        </p:blipFill>
        <p:spPr>
          <a:xfrm>
            <a:off x="8270875" y="4726305"/>
            <a:ext cx="675005" cy="8864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59560" y="4673600"/>
            <a:ext cx="124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input: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1559560" y="5181600"/>
            <a:ext cx="124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output:</a:t>
            </a:r>
            <a:endParaRPr lang="en-US" sz="24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07640" y="4480560"/>
            <a:ext cx="30480" cy="135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346200" y="5130800"/>
            <a:ext cx="852424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19555" y="3024505"/>
            <a:ext cx="9281160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The Conditional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 valid but </a:t>
            </a:r>
            <a:r>
              <a:rPr lang="en-US" sz="3200"/>
              <a:t>redundant</a:t>
            </a:r>
            <a:r>
              <a:rPr lang="en-US"/>
              <a:t>, potentialy </a:t>
            </a:r>
            <a:r>
              <a:rPr lang="en-US" sz="3200"/>
              <a:t>inefficient</a:t>
            </a:r>
            <a:r>
              <a:rPr lang="en-US"/>
              <a:t> statement; </a:t>
            </a:r>
            <a:r>
              <a:rPr lang="en-US" sz="3200">
                <a:solidFill>
                  <a:srgbClr val="FF0000"/>
                </a:solidFill>
              </a:rPr>
              <a:t>bad style</a:t>
            </a: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rcRect l="5434" t="59977" r="56715" b="33530"/>
          <a:stretch>
            <a:fillRect/>
          </a:stretch>
        </p:blipFill>
        <p:spPr>
          <a:xfrm>
            <a:off x="1609090" y="3300095"/>
            <a:ext cx="8973820" cy="86614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/>
              <a:t>Switch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l="16024" t="35926" r="65917" b="8420"/>
          <a:stretch>
            <a:fillRect/>
          </a:stretch>
        </p:blipFill>
        <p:spPr>
          <a:xfrm>
            <a:off x="716280" y="1709420"/>
            <a:ext cx="2969260" cy="5148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5583" t="31259" r="68250" b="31407"/>
          <a:stretch>
            <a:fillRect/>
          </a:stretch>
        </p:blipFill>
        <p:spPr>
          <a:xfrm>
            <a:off x="7384415" y="1801495"/>
            <a:ext cx="2917190" cy="37896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111240" y="2468880"/>
            <a:ext cx="40640" cy="405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99960" y="6141085"/>
            <a:ext cx="4378960" cy="521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800"/>
              <a:t>Deals with TRUE-FALSE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3639185" y="5709920"/>
            <a:ext cx="2472055" cy="953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sz="2800">
                <a:sym typeface="+mn-ea"/>
              </a:rPr>
              <a:t>Deals with MATCHING</a:t>
            </a:r>
            <a:endParaRPr lang="en-US" sz="2800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21080" y="1300480"/>
            <a:ext cx="10099675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sz="2400"/>
              <a:t>Comparing switch-case with if-else-if ladder/staircase</a:t>
            </a:r>
            <a:endParaRPr lang="en-US" sz="2400"/>
          </a:p>
        </p:txBody>
      </p:sp>
      <p:cxnSp>
        <p:nvCxnSpPr>
          <p:cNvPr id="15" name="Curved Connector 14"/>
          <p:cNvCxnSpPr/>
          <p:nvPr/>
        </p:nvCxnSpPr>
        <p:spPr>
          <a:xfrm>
            <a:off x="3103880" y="2306320"/>
            <a:ext cx="1066800" cy="914400"/>
          </a:xfrm>
          <a:prstGeom prst="curvedConnector3">
            <a:avLst>
              <a:gd name="adj1" fmla="val 5006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231640" y="3058160"/>
            <a:ext cx="1778000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2000"/>
              <a:t>“int” or “char”, nothing else!</a:t>
            </a:r>
            <a:endParaRPr lang="en-US" sz="2000"/>
          </a:p>
        </p:txBody>
      </p:sp>
      <p:sp>
        <p:nvSpPr>
          <p:cNvPr id="17" name="Right Bracket 16"/>
          <p:cNvSpPr/>
          <p:nvPr/>
        </p:nvSpPr>
        <p:spPr>
          <a:xfrm>
            <a:off x="9585960" y="4917440"/>
            <a:ext cx="355600" cy="68072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>
            <a:off x="848360" y="5709920"/>
            <a:ext cx="172720" cy="59944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>
            <a:off x="7706360" y="1940560"/>
            <a:ext cx="284480" cy="610235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>
            <a:off x="1000760" y="1862455"/>
            <a:ext cx="471805" cy="1195070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>
          <a:xfrm>
            <a:off x="715645" y="1801495"/>
            <a:ext cx="823595" cy="2170430"/>
          </a:xfrm>
          <a:prstGeom prst="leftBracke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10067925" y="2529205"/>
            <a:ext cx="233680" cy="690880"/>
          </a:xfrm>
          <a:prstGeom prst="rightBracke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401320" y="1710055"/>
            <a:ext cx="1351280" cy="3208020"/>
          </a:xfrm>
          <a:prstGeom prst="leftBracke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>
            <a:off x="7767320" y="3226435"/>
            <a:ext cx="223520" cy="629920"/>
          </a:xfrm>
          <a:prstGeom prst="leftBracke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509250" y="1480185"/>
            <a:ext cx="1024255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sz="2400"/>
              <a:t>Syntax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Switch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9457" t="36655" r="81694" b="47862"/>
          <a:stretch>
            <a:fillRect/>
          </a:stretch>
        </p:blipFill>
        <p:spPr>
          <a:xfrm>
            <a:off x="4665980" y="1957705"/>
            <a:ext cx="2480310" cy="2441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89075" y="5100320"/>
            <a:ext cx="9864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For case 1, 2, 3, same statement is executed</a:t>
            </a:r>
            <a:endParaRPr lang="en-US" sz="4000"/>
          </a:p>
        </p:txBody>
      </p:sp>
      <p:sp>
        <p:nvSpPr>
          <p:cNvPr id="3" name="Freeform 2"/>
          <p:cNvSpPr/>
          <p:nvPr/>
        </p:nvSpPr>
        <p:spPr>
          <a:xfrm>
            <a:off x="11680190" y="6374765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800000">
            <a:off x="0" y="0"/>
            <a:ext cx="503555" cy="464820"/>
          </a:xfrm>
          <a:custGeom>
            <a:avLst/>
            <a:gdLst>
              <a:gd name="connisteX0" fmla="*/ 500241 w 503238"/>
              <a:gd name="connsiteY0" fmla="*/ 411648 h 464715"/>
              <a:gd name="connisteX1" fmla="*/ 446266 w 503238"/>
              <a:gd name="connsiteY1" fmla="*/ 12868 h 464715"/>
              <a:gd name="connisteX2" fmla="*/ 231001 w 503238"/>
              <a:gd name="connsiteY2" fmla="*/ 131613 h 464715"/>
              <a:gd name="connisteX3" fmla="*/ 457061 w 503238"/>
              <a:gd name="connsiteY3" fmla="*/ 174793 h 464715"/>
              <a:gd name="connisteX4" fmla="*/ 305931 w 503238"/>
              <a:gd name="connsiteY4" fmla="*/ 228768 h 464715"/>
              <a:gd name="connisteX5" fmla="*/ 25896 w 503238"/>
              <a:gd name="connsiteY5" fmla="*/ 174793 h 464715"/>
              <a:gd name="connisteX6" fmla="*/ 295136 w 503238"/>
              <a:gd name="connsiteY6" fmla="*/ 358308 h 464715"/>
              <a:gd name="connisteX7" fmla="*/ 403086 w 503238"/>
              <a:gd name="connsiteY7" fmla="*/ 325923 h 464715"/>
              <a:gd name="connisteX8" fmla="*/ 47486 w 503238"/>
              <a:gd name="connsiteY8" fmla="*/ 347513 h 464715"/>
              <a:gd name="connisteX9" fmla="*/ 58281 w 503238"/>
              <a:gd name="connsiteY9" fmla="*/ 433238 h 464715"/>
              <a:gd name="connisteX10" fmla="*/ 403086 w 503238"/>
              <a:gd name="connsiteY10" fmla="*/ 454828 h 464715"/>
              <a:gd name="connisteX11" fmla="*/ 500241 w 503238"/>
              <a:gd name="connsiteY11" fmla="*/ 411648 h 46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503238" h="464715">
                <a:moveTo>
                  <a:pt x="500241" y="411649"/>
                </a:moveTo>
                <a:cubicBezTo>
                  <a:pt x="509131" y="323384"/>
                  <a:pt x="500241" y="68749"/>
                  <a:pt x="446266" y="12869"/>
                </a:cubicBezTo>
                <a:cubicBezTo>
                  <a:pt x="392291" y="-43011"/>
                  <a:pt x="229096" y="99229"/>
                  <a:pt x="231001" y="131614"/>
                </a:cubicBezTo>
                <a:cubicBezTo>
                  <a:pt x="232906" y="163999"/>
                  <a:pt x="441821" y="155109"/>
                  <a:pt x="457061" y="174794"/>
                </a:cubicBezTo>
                <a:cubicBezTo>
                  <a:pt x="472301" y="194479"/>
                  <a:pt x="392291" y="228769"/>
                  <a:pt x="305931" y="228769"/>
                </a:cubicBezTo>
                <a:cubicBezTo>
                  <a:pt x="219571" y="228769"/>
                  <a:pt x="27801" y="148759"/>
                  <a:pt x="25896" y="174794"/>
                </a:cubicBezTo>
                <a:cubicBezTo>
                  <a:pt x="23991" y="200829"/>
                  <a:pt x="219571" y="327829"/>
                  <a:pt x="295136" y="358309"/>
                </a:cubicBezTo>
                <a:cubicBezTo>
                  <a:pt x="370701" y="388789"/>
                  <a:pt x="452616" y="327829"/>
                  <a:pt x="403086" y="325924"/>
                </a:cubicBezTo>
                <a:cubicBezTo>
                  <a:pt x="353556" y="324019"/>
                  <a:pt x="116701" y="325924"/>
                  <a:pt x="47486" y="347514"/>
                </a:cubicBezTo>
                <a:cubicBezTo>
                  <a:pt x="-21729" y="369104"/>
                  <a:pt x="-12839" y="411649"/>
                  <a:pt x="58281" y="433239"/>
                </a:cubicBezTo>
                <a:cubicBezTo>
                  <a:pt x="129401" y="454829"/>
                  <a:pt x="314821" y="459274"/>
                  <a:pt x="403086" y="454829"/>
                </a:cubicBezTo>
                <a:cubicBezTo>
                  <a:pt x="491351" y="450384"/>
                  <a:pt x="491351" y="499914"/>
                  <a:pt x="500241" y="41164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Presentation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Arial Black</vt:lpstr>
      <vt:lpstr>Times New Roman</vt:lpstr>
      <vt:lpstr>Office Theme</vt:lpstr>
      <vt:lpstr>Statements</vt:lpstr>
      <vt:lpstr>Topics</vt:lpstr>
      <vt:lpstr>The ? operator</vt:lpstr>
      <vt:lpstr>The ? operator</vt:lpstr>
      <vt:lpstr>The ? operator</vt:lpstr>
      <vt:lpstr>The Conditional Expression</vt:lpstr>
      <vt:lpstr>The Conditional Expression</vt:lpstr>
      <vt:lpstr>Switch</vt:lpstr>
      <vt:lpstr>Switch</vt:lpstr>
      <vt:lpstr>Nested switch</vt:lpstr>
      <vt:lpstr>Expression statements</vt:lpstr>
      <vt:lpstr>Block statement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/>
  <cp:lastModifiedBy>BAB AL SAFA</cp:lastModifiedBy>
  <cp:revision>64</cp:revision>
  <dcterms:created xsi:type="dcterms:W3CDTF">2023-02-27T12:28:00Z</dcterms:created>
  <dcterms:modified xsi:type="dcterms:W3CDTF">2023-03-01T00:59:02Z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BC1C2179A2BA4847B5110C26921C7A75</vt:lpwstr>
  </property>
  <property fmtid="{D5CDD505-2E9C-101B-9397-08002B2CF9AE}" pid="3" name="KSOProductBuildVer">
    <vt:lpwstr>1033-11.2.0.11486</vt:lpwstr>
  </property>
</Properties>
</file>