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3" r:id="rId4"/>
    <p:sldId id="311" r:id="rId5"/>
    <p:sldId id="353" r:id="rId6"/>
    <p:sldId id="333" r:id="rId7"/>
    <p:sldId id="377" r:id="rId8"/>
    <p:sldId id="273" r:id="rId10"/>
    <p:sldId id="351" r:id="rId11"/>
    <p:sldId id="352" r:id="rId12"/>
    <p:sldId id="381" r:id="rId13"/>
    <p:sldId id="406" r:id="rId14"/>
    <p:sldId id="383" r:id="rId15"/>
    <p:sldId id="422" r:id="rId16"/>
    <p:sldId id="419" r:id="rId17"/>
    <p:sldId id="420" r:id="rId18"/>
    <p:sldId id="435" r:id="rId19"/>
    <p:sldId id="379" r:id="rId20"/>
    <p:sldId id="294" r:id="rId21"/>
    <p:sldId id="382" r:id="rId22"/>
    <p:sldId id="416" r:id="rId23"/>
    <p:sldId id="380" r:id="rId24"/>
    <p:sldId id="418" r:id="rId25"/>
    <p:sldId id="436" r:id="rId26"/>
    <p:sldId id="437" r:id="rId27"/>
    <p:sldId id="414" r:id="rId28"/>
    <p:sldId id="421" r:id="rId29"/>
    <p:sldId id="293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B AL SAFA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07" autoAdjust="0"/>
  </p:normalViewPr>
  <p:slideViewPr>
    <p:cSldViewPr>
      <p:cViewPr varScale="1">
        <p:scale>
          <a:sx n="66" d="100"/>
          <a:sy n="66" d="100"/>
        </p:scale>
        <p:origin x="668" y="44"/>
      </p:cViewPr>
      <p:guideLst>
        <p:guide orient="horz" pos="2970"/>
        <p:guide pos="2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B5165-29DA-40E4-8CF1-67AA1017F4DF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A6877B26-057E-46BD-BAAD-D97FB3FDA3B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Education</a:t>
          </a:r>
          <a:r>
            <a:rPr lang="en-US" sz="2000"/>
            <a:t/>
          </a:r>
          <a:endParaRPr lang="en-US" sz="2000"/>
        </a:p>
      </dgm:t>
    </dgm:pt>
    <dgm:pt modelId="{D0BFE992-29E9-40B1-A0C0-B5681112EAEC}" cxnId="{6175878C-4BD1-4E22-BBB2-470C40F4C0A4}" type="parTrans">
      <dgm:prSet/>
      <dgm:spPr/>
    </dgm:pt>
    <dgm:pt modelId="{B66DAAC6-11DF-45A5-9A7A-FC71D1BE2A20}" cxnId="{6175878C-4BD1-4E22-BBB2-470C40F4C0A4}" type="sibTrans">
      <dgm:prSet/>
      <dgm:spPr/>
    </dgm:pt>
    <dgm:pt modelId="{1F18B811-B6C4-4E9E-B75F-E68888D2B75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Science</a:t>
          </a:r>
          <a:r>
            <a:rPr lang="en-US" sz="2000"/>
            <a:t/>
          </a:r>
          <a:endParaRPr lang="en-US" sz="2000"/>
        </a:p>
      </dgm:t>
    </dgm:pt>
    <dgm:pt modelId="{39F221A0-D930-4524-B286-5041480B8FA5}" cxnId="{C26AE118-E5C4-4CCF-8FF8-9C0096A1719D}" type="parTrans">
      <dgm:prSet/>
      <dgm:spPr/>
      <dgm:t>
        <a:bodyPr/>
        <a:p>
          <a:endParaRPr lang="en-US"/>
        </a:p>
      </dgm:t>
    </dgm:pt>
    <dgm:pt modelId="{808440FA-46F9-4FB5-9A52-0D4B96A1C329}" cxnId="{C26AE118-E5C4-4CCF-8FF8-9C0096A1719D}" type="sibTrans">
      <dgm:prSet/>
      <dgm:spPr/>
      <dgm:t>
        <a:bodyPr/>
        <a:p>
          <a:endParaRPr lang="en-US"/>
        </a:p>
      </dgm:t>
    </dgm:pt>
    <dgm:pt modelId="{0359E3E0-79EC-4C17-BE6C-650D79EF41B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Research</a:t>
          </a:r>
          <a:r>
            <a:rPr lang="en-US" sz="2000"/>
            <a:t/>
          </a:r>
          <a:endParaRPr lang="en-US" sz="2000"/>
        </a:p>
      </dgm:t>
    </dgm:pt>
    <dgm:pt modelId="{957CD462-1ED1-4B27-A407-D0C4825F9BFA}" cxnId="{E5C484E3-F2A9-409A-84CC-A0C535F92FF7}" type="parTrans">
      <dgm:prSet/>
      <dgm:spPr/>
    </dgm:pt>
    <dgm:pt modelId="{2578FA36-AD14-475A-BECB-E7A89366C75B}" cxnId="{E5C484E3-F2A9-409A-84CC-A0C535F92FF7}" type="sibTrans">
      <dgm:prSet/>
      <dgm:spPr/>
    </dgm:pt>
    <dgm:pt modelId="{84816FCD-7390-4F8E-9D1B-CC22BA6E166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Project</a:t>
          </a:r>
          <a:r>
            <a:rPr lang="en-US" sz="2000"/>
            <a:t/>
          </a:r>
          <a:endParaRPr lang="en-US" sz="2000"/>
        </a:p>
      </dgm:t>
    </dgm:pt>
    <dgm:pt modelId="{949571AB-CB54-4523-B055-323FF1900FF3}" cxnId="{7B92537D-E453-4C03-9C8E-68FF0DE4AB79}" type="parTrans">
      <dgm:prSet/>
      <dgm:spPr/>
    </dgm:pt>
    <dgm:pt modelId="{FB009C04-E863-4307-9991-466EB651345D}" cxnId="{7B92537D-E453-4C03-9C8E-68FF0DE4AB79}" type="sibTrans">
      <dgm:prSet/>
      <dgm:spPr/>
    </dgm:pt>
    <dgm:pt modelId="{0EC68BAA-45B4-43C2-A277-337EA6F9C30A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Engineering</a:t>
          </a:r>
          <a:r>
            <a:rPr lang="en-US" sz="1600"/>
            <a:t/>
          </a:r>
          <a:endParaRPr lang="en-US" sz="1600"/>
        </a:p>
      </dgm:t>
    </dgm:pt>
    <dgm:pt modelId="{74E1C1F9-DBE5-45DE-ABCA-4EAB89E7BD46}" cxnId="{3AF39492-4013-4B80-87DA-B14F1834A0CA}" type="parTrans">
      <dgm:prSet/>
      <dgm:spPr/>
      <dgm:t>
        <a:bodyPr/>
        <a:p>
          <a:endParaRPr lang="en-US"/>
        </a:p>
      </dgm:t>
    </dgm:pt>
    <dgm:pt modelId="{B14E47DD-7335-43B1-AA39-9A37DC959B2D}" cxnId="{3AF39492-4013-4B80-87DA-B14F1834A0CA}" type="sibTrans">
      <dgm:prSet/>
      <dgm:spPr/>
      <dgm:t>
        <a:bodyPr/>
        <a:p>
          <a:endParaRPr lang="en-US"/>
        </a:p>
      </dgm:t>
    </dgm:pt>
    <dgm:pt modelId="{9191245A-08B2-492B-8F4C-F0BB23674A7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Technology</a:t>
          </a:r>
          <a:r>
            <a:rPr lang="en-US" sz="2000"/>
            <a:t/>
          </a:r>
          <a:endParaRPr lang="en-US" sz="2000"/>
        </a:p>
      </dgm:t>
    </dgm:pt>
    <dgm:pt modelId="{88B912E5-FDBE-47AD-B6CC-5D82B19F2810}" cxnId="{C0BD57AA-6335-4AC9-8B14-74A9B1C07BA0}" type="parTrans">
      <dgm:prSet/>
      <dgm:spPr/>
      <dgm:t>
        <a:bodyPr/>
        <a:p>
          <a:endParaRPr lang="en-US"/>
        </a:p>
      </dgm:t>
    </dgm:pt>
    <dgm:pt modelId="{BDF1CE3D-63BD-4B26-AEBD-1516CE58D66C}" cxnId="{C0BD57AA-6335-4AC9-8B14-74A9B1C07BA0}" type="sibTrans">
      <dgm:prSet/>
      <dgm:spPr/>
      <dgm:t>
        <a:bodyPr/>
        <a:p>
          <a:endParaRPr lang="en-US"/>
        </a:p>
      </dgm:t>
    </dgm:pt>
    <dgm:pt modelId="{FC7D71FE-C5B8-49A0-8DAE-85BE5AE974BC}" type="pres">
      <dgm:prSet presAssocID="{3ADB5165-29DA-40E4-8CF1-67AA1017F4DF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0F8DFB5D-5644-46D8-ADC9-B1F9BC5FE9AC}" type="pres">
      <dgm:prSet presAssocID="{A6877B26-057E-46BD-BAAD-D97FB3FDA3B0}" presName="Accent1" presStyleCnt="0"/>
      <dgm:spPr/>
    </dgm:pt>
    <dgm:pt modelId="{BFE1D979-F32D-47A5-9A56-12B315FD2396}" type="pres">
      <dgm:prSet presAssocID="{A6877B26-057E-46BD-BAAD-D97FB3FDA3B0}" presName="Accent" presStyleLbl="node1" presStyleIdx="0" presStyleCnt="6"/>
      <dgm:spPr/>
    </dgm:pt>
    <dgm:pt modelId="{524298CE-A49F-4741-9971-04B2F9393E8B}" type="pres">
      <dgm:prSet presAssocID="{A6877B26-057E-46BD-BAAD-D97FB3FDA3B0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143F7097-318F-437B-A4CD-B3008BA0BE5C}" type="pres">
      <dgm:prSet presAssocID="{1F18B811-B6C4-4E9E-B75F-E68888D2B754}" presName="Accent2" presStyleCnt="0"/>
      <dgm:spPr/>
    </dgm:pt>
    <dgm:pt modelId="{2B58B044-31E5-4900-BEF2-0561C35E9287}" type="pres">
      <dgm:prSet presAssocID="{1F18B811-B6C4-4E9E-B75F-E68888D2B754}" presName="Accent" presStyleLbl="node1" presStyleIdx="1" presStyleCnt="6"/>
      <dgm:spPr/>
    </dgm:pt>
    <dgm:pt modelId="{DFDCF567-D195-4D5A-AA2C-372B77A6599C}" type="pres">
      <dgm:prSet presAssocID="{1F18B811-B6C4-4E9E-B75F-E68888D2B754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BCEFC1BE-E714-4881-A2FB-31A53AB3FFAD}" type="pres">
      <dgm:prSet presAssocID="{0359E3E0-79EC-4C17-BE6C-650D79EF41BA}" presName="Accent3" presStyleCnt="0"/>
      <dgm:spPr/>
    </dgm:pt>
    <dgm:pt modelId="{D653D25A-6DB3-49CA-9851-1EC1DE408907}" type="pres">
      <dgm:prSet presAssocID="{0359E3E0-79EC-4C17-BE6C-650D79EF41BA}" presName="Accent" presStyleLbl="node1" presStyleIdx="2" presStyleCnt="6"/>
      <dgm:spPr/>
    </dgm:pt>
    <dgm:pt modelId="{29FA18D0-7710-438E-9C6C-B5D05769352A}" type="pres">
      <dgm:prSet presAssocID="{0359E3E0-79EC-4C17-BE6C-650D79EF41BA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A960C46C-8FAE-4EBD-90B5-8EF5F8C9F8C7}" type="pres">
      <dgm:prSet presAssocID="{84816FCD-7390-4F8E-9D1B-CC22BA6E1667}" presName="Accent4" presStyleCnt="0"/>
      <dgm:spPr/>
    </dgm:pt>
    <dgm:pt modelId="{1BD1885E-622D-4B14-9B42-301D71706689}" type="pres">
      <dgm:prSet presAssocID="{84816FCD-7390-4F8E-9D1B-CC22BA6E1667}" presName="Accent" presStyleLbl="node1" presStyleIdx="3" presStyleCnt="6"/>
      <dgm:spPr/>
    </dgm:pt>
    <dgm:pt modelId="{A140E190-197E-4A65-B693-98DCC589DB81}" type="pres">
      <dgm:prSet presAssocID="{84816FCD-7390-4F8E-9D1B-CC22BA6E1667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2CFD8CD2-36B9-496C-89A5-989284A3E044}" type="pres">
      <dgm:prSet presAssocID="{0EC68BAA-45B4-43C2-A277-337EA6F9C30A}" presName="Accent5" presStyleCnt="0"/>
      <dgm:spPr/>
    </dgm:pt>
    <dgm:pt modelId="{82F5C82C-3C8C-44AC-B495-DCAFE372B3B8}" type="pres">
      <dgm:prSet presAssocID="{0EC68BAA-45B4-43C2-A277-337EA6F9C30A}" presName="Accent" presStyleLbl="node1" presStyleIdx="4" presStyleCnt="6"/>
      <dgm:spPr/>
    </dgm:pt>
    <dgm:pt modelId="{FBBA4029-6A99-4202-8729-9DDAF40F04A7}" type="pres">
      <dgm:prSet presAssocID="{0EC68BAA-45B4-43C2-A277-337EA6F9C30A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601A4FB6-A18D-4384-99DE-79E9B2B80D76}" type="pres">
      <dgm:prSet presAssocID="{9191245A-08B2-492B-8F4C-F0BB23674A76}" presName="Accent6" presStyleCnt="0"/>
      <dgm:spPr/>
    </dgm:pt>
    <dgm:pt modelId="{D8B093BC-2378-41D5-BB68-CF2D7261907B}" type="pres">
      <dgm:prSet presAssocID="{9191245A-08B2-492B-8F4C-F0BB23674A76}" presName="Accent" presStyleLbl="node1" presStyleIdx="5" presStyleCnt="6"/>
      <dgm:spPr/>
    </dgm:pt>
    <dgm:pt modelId="{C0969B46-866F-4A1F-9C31-01C467B5F0F9}" type="pres">
      <dgm:prSet presAssocID="{9191245A-08B2-492B-8F4C-F0BB23674A76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175878C-4BD1-4E22-BBB2-470C40F4C0A4}" srcId="{3ADB5165-29DA-40E4-8CF1-67AA1017F4DF}" destId="{A6877B26-057E-46BD-BAAD-D97FB3FDA3B0}" srcOrd="0" destOrd="0" parTransId="{D0BFE992-29E9-40B1-A0C0-B5681112EAEC}" sibTransId="{B66DAAC6-11DF-45A5-9A7A-FC71D1BE2A20}"/>
    <dgm:cxn modelId="{C26AE118-E5C4-4CCF-8FF8-9C0096A1719D}" srcId="{3ADB5165-29DA-40E4-8CF1-67AA1017F4DF}" destId="{1F18B811-B6C4-4E9E-B75F-E68888D2B754}" srcOrd="1" destOrd="0" parTransId="{39F221A0-D930-4524-B286-5041480B8FA5}" sibTransId="{808440FA-46F9-4FB5-9A52-0D4B96A1C329}"/>
    <dgm:cxn modelId="{E5C484E3-F2A9-409A-84CC-A0C535F92FF7}" srcId="{3ADB5165-29DA-40E4-8CF1-67AA1017F4DF}" destId="{0359E3E0-79EC-4C17-BE6C-650D79EF41BA}" srcOrd="2" destOrd="0" parTransId="{957CD462-1ED1-4B27-A407-D0C4825F9BFA}" sibTransId="{2578FA36-AD14-475A-BECB-E7A89366C75B}"/>
    <dgm:cxn modelId="{7B92537D-E453-4C03-9C8E-68FF0DE4AB79}" srcId="{3ADB5165-29DA-40E4-8CF1-67AA1017F4DF}" destId="{84816FCD-7390-4F8E-9D1B-CC22BA6E1667}" srcOrd="3" destOrd="0" parTransId="{949571AB-CB54-4523-B055-323FF1900FF3}" sibTransId="{FB009C04-E863-4307-9991-466EB651345D}"/>
    <dgm:cxn modelId="{3AF39492-4013-4B80-87DA-B14F1834A0CA}" srcId="{3ADB5165-29DA-40E4-8CF1-67AA1017F4DF}" destId="{0EC68BAA-45B4-43C2-A277-337EA6F9C30A}" srcOrd="4" destOrd="0" parTransId="{74E1C1F9-DBE5-45DE-ABCA-4EAB89E7BD46}" sibTransId="{B14E47DD-7335-43B1-AA39-9A37DC959B2D}"/>
    <dgm:cxn modelId="{C0BD57AA-6335-4AC9-8B14-74A9B1C07BA0}" srcId="{3ADB5165-29DA-40E4-8CF1-67AA1017F4DF}" destId="{9191245A-08B2-492B-8F4C-F0BB23674A76}" srcOrd="5" destOrd="0" parTransId="{88B912E5-FDBE-47AD-B6CC-5D82B19F2810}" sibTransId="{BDF1CE3D-63BD-4B26-AEBD-1516CE58D66C}"/>
    <dgm:cxn modelId="{C2A5C21D-C412-435A-BEBC-8BA85E364D54}" type="presOf" srcId="{3ADB5165-29DA-40E4-8CF1-67AA1017F4DF}" destId="{FC7D71FE-C5B8-49A0-8DAE-85BE5AE974BC}" srcOrd="0" destOrd="0" presId="urn:microsoft.com/office/officeart/2009/layout/CircleArrowProcess"/>
    <dgm:cxn modelId="{D18BC0CA-7262-4821-A958-B89F8C673AE3}" type="presParOf" srcId="{FC7D71FE-C5B8-49A0-8DAE-85BE5AE974BC}" destId="{0F8DFB5D-5644-46D8-ADC9-B1F9BC5FE9AC}" srcOrd="0" destOrd="0" presId="urn:microsoft.com/office/officeart/2009/layout/CircleArrowProcess"/>
    <dgm:cxn modelId="{D53007A3-04D4-4D78-92F9-2E0B702BAECF}" type="presParOf" srcId="{0F8DFB5D-5644-46D8-ADC9-B1F9BC5FE9AC}" destId="{BFE1D979-F32D-47A5-9A56-12B315FD2396}" srcOrd="0" destOrd="0" presId="urn:microsoft.com/office/officeart/2009/layout/CircleArrowProcess"/>
    <dgm:cxn modelId="{87CC0638-88C4-4A09-B3A3-7EDFB7EC41F0}" type="presParOf" srcId="{FC7D71FE-C5B8-49A0-8DAE-85BE5AE974BC}" destId="{524298CE-A49F-4741-9971-04B2F9393E8B}" srcOrd="1" destOrd="0" presId="urn:microsoft.com/office/officeart/2009/layout/CircleArrowProcess"/>
    <dgm:cxn modelId="{F074A1D2-DC8D-4895-A2EC-1AA2660CCDCC}" type="presOf" srcId="{A6877B26-057E-46BD-BAAD-D97FB3FDA3B0}" destId="{524298CE-A49F-4741-9971-04B2F9393E8B}" srcOrd="0" destOrd="0" presId="urn:microsoft.com/office/officeart/2009/layout/CircleArrowProcess"/>
    <dgm:cxn modelId="{02F67851-C704-4909-8734-83A58AAB23FE}" type="presParOf" srcId="{FC7D71FE-C5B8-49A0-8DAE-85BE5AE974BC}" destId="{143F7097-318F-437B-A4CD-B3008BA0BE5C}" srcOrd="2" destOrd="0" presId="urn:microsoft.com/office/officeart/2009/layout/CircleArrowProcess"/>
    <dgm:cxn modelId="{16A7C17A-BB01-465B-A451-0E9D49577A6E}" type="presParOf" srcId="{143F7097-318F-437B-A4CD-B3008BA0BE5C}" destId="{2B58B044-31E5-4900-BEF2-0561C35E9287}" srcOrd="0" destOrd="2" presId="urn:microsoft.com/office/officeart/2009/layout/CircleArrowProcess"/>
    <dgm:cxn modelId="{0CF6DCAD-DE69-40BD-A43D-E9C067461C24}" type="presParOf" srcId="{FC7D71FE-C5B8-49A0-8DAE-85BE5AE974BC}" destId="{DFDCF567-D195-4D5A-AA2C-372B77A6599C}" srcOrd="3" destOrd="0" presId="urn:microsoft.com/office/officeart/2009/layout/CircleArrowProcess"/>
    <dgm:cxn modelId="{2B228934-2336-448F-8671-F9944ED6A9F3}" type="presOf" srcId="{1F18B811-B6C4-4E9E-B75F-E68888D2B754}" destId="{DFDCF567-D195-4D5A-AA2C-372B77A6599C}" srcOrd="0" destOrd="0" presId="urn:microsoft.com/office/officeart/2009/layout/CircleArrowProcess"/>
    <dgm:cxn modelId="{61CA6B82-951D-4595-957B-1C0405649BA2}" type="presParOf" srcId="{FC7D71FE-C5B8-49A0-8DAE-85BE5AE974BC}" destId="{BCEFC1BE-E714-4881-A2FB-31A53AB3FFAD}" srcOrd="4" destOrd="0" presId="urn:microsoft.com/office/officeart/2009/layout/CircleArrowProcess"/>
    <dgm:cxn modelId="{27E8F925-F41C-477F-8E28-BC5B1BA698B2}" type="presParOf" srcId="{BCEFC1BE-E714-4881-A2FB-31A53AB3FFAD}" destId="{D653D25A-6DB3-49CA-9851-1EC1DE408907}" srcOrd="0" destOrd="4" presId="urn:microsoft.com/office/officeart/2009/layout/CircleArrowProcess"/>
    <dgm:cxn modelId="{762B6EB3-EADB-4812-94A5-8AA3F44BFE38}" type="presParOf" srcId="{FC7D71FE-C5B8-49A0-8DAE-85BE5AE974BC}" destId="{29FA18D0-7710-438E-9C6C-B5D05769352A}" srcOrd="5" destOrd="0" presId="urn:microsoft.com/office/officeart/2009/layout/CircleArrowProcess"/>
    <dgm:cxn modelId="{5C915314-D67A-437E-B69E-3AD60C53515E}" type="presOf" srcId="{0359E3E0-79EC-4C17-BE6C-650D79EF41BA}" destId="{29FA18D0-7710-438E-9C6C-B5D05769352A}" srcOrd="0" destOrd="0" presId="urn:microsoft.com/office/officeart/2009/layout/CircleArrowProcess"/>
    <dgm:cxn modelId="{28B6E439-213A-46D5-A836-48B9336A5B69}" type="presParOf" srcId="{FC7D71FE-C5B8-49A0-8DAE-85BE5AE974BC}" destId="{A960C46C-8FAE-4EBD-90B5-8EF5F8C9F8C7}" srcOrd="6" destOrd="0" presId="urn:microsoft.com/office/officeart/2009/layout/CircleArrowProcess"/>
    <dgm:cxn modelId="{BB68F444-67DA-40F8-B82D-B45F9B542FE2}" type="presParOf" srcId="{A960C46C-8FAE-4EBD-90B5-8EF5F8C9F8C7}" destId="{1BD1885E-622D-4B14-9B42-301D71706689}" srcOrd="0" destOrd="6" presId="urn:microsoft.com/office/officeart/2009/layout/CircleArrowProcess"/>
    <dgm:cxn modelId="{3BAED697-6859-4718-8A6A-3F80E6067BE5}" type="presParOf" srcId="{FC7D71FE-C5B8-49A0-8DAE-85BE5AE974BC}" destId="{A140E190-197E-4A65-B693-98DCC589DB81}" srcOrd="7" destOrd="0" presId="urn:microsoft.com/office/officeart/2009/layout/CircleArrowProcess"/>
    <dgm:cxn modelId="{B530C67D-7AC5-4987-995B-9E0220CA1879}" type="presOf" srcId="{84816FCD-7390-4F8E-9D1B-CC22BA6E1667}" destId="{A140E190-197E-4A65-B693-98DCC589DB81}" srcOrd="0" destOrd="0" presId="urn:microsoft.com/office/officeart/2009/layout/CircleArrowProcess"/>
    <dgm:cxn modelId="{2A4583FE-A891-485D-9BF0-91CDAFBC842E}" type="presParOf" srcId="{FC7D71FE-C5B8-49A0-8DAE-85BE5AE974BC}" destId="{2CFD8CD2-36B9-496C-89A5-989284A3E044}" srcOrd="8" destOrd="0" presId="urn:microsoft.com/office/officeart/2009/layout/CircleArrowProcess"/>
    <dgm:cxn modelId="{064B9C84-3189-472E-BB2A-9CCF64EBE648}" type="presParOf" srcId="{2CFD8CD2-36B9-496C-89A5-989284A3E044}" destId="{82F5C82C-3C8C-44AC-B495-DCAFE372B3B8}" srcOrd="0" destOrd="8" presId="urn:microsoft.com/office/officeart/2009/layout/CircleArrowProcess"/>
    <dgm:cxn modelId="{3743B706-A19A-4FAD-AE69-02C97E5B38DA}" type="presParOf" srcId="{FC7D71FE-C5B8-49A0-8DAE-85BE5AE974BC}" destId="{FBBA4029-6A99-4202-8729-9DDAF40F04A7}" srcOrd="9" destOrd="0" presId="urn:microsoft.com/office/officeart/2009/layout/CircleArrowProcess"/>
    <dgm:cxn modelId="{573FEE18-D751-48DA-98BE-4A58F88A7357}" type="presOf" srcId="{0EC68BAA-45B4-43C2-A277-337EA6F9C30A}" destId="{FBBA4029-6A99-4202-8729-9DDAF40F04A7}" srcOrd="0" destOrd="0" presId="urn:microsoft.com/office/officeart/2009/layout/CircleArrowProcess"/>
    <dgm:cxn modelId="{0C7AF8B3-2612-4C12-AC32-CD284B1CEA62}" type="presParOf" srcId="{FC7D71FE-C5B8-49A0-8DAE-85BE5AE974BC}" destId="{601A4FB6-A18D-4384-99DE-79E9B2B80D76}" srcOrd="10" destOrd="0" presId="urn:microsoft.com/office/officeart/2009/layout/CircleArrowProcess"/>
    <dgm:cxn modelId="{D15F533E-AF69-4D81-A711-28C4C86C0090}" type="presParOf" srcId="{601A4FB6-A18D-4384-99DE-79E9B2B80D76}" destId="{D8B093BC-2378-41D5-BB68-CF2D7261907B}" srcOrd="0" destOrd="10" presId="urn:microsoft.com/office/officeart/2009/layout/CircleArrowProcess"/>
    <dgm:cxn modelId="{46DCBBEC-9CEB-4517-B4B8-8CDDE4429A9A}" type="presParOf" srcId="{FC7D71FE-C5B8-49A0-8DAE-85BE5AE974BC}" destId="{C0969B46-866F-4A1F-9C31-01C467B5F0F9}" srcOrd="11" destOrd="0" presId="urn:microsoft.com/office/officeart/2009/layout/CircleArrowProcess"/>
    <dgm:cxn modelId="{C103EBB3-156A-4087-9B19-51293F7ABD5E}" type="presOf" srcId="{9191245A-08B2-492B-8F4C-F0BB23674A76}" destId="{C0969B46-866F-4A1F-9C31-01C467B5F0F9}" srcOrd="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411952" cy="4891405"/>
        <a:chOff x="0" y="0"/>
        <a:chExt cx="2411952" cy="4891405"/>
      </a:xfrm>
    </dsp:grpSpPr>
    <dsp:sp modelId="{BFE1D979-F32D-47A5-9A56-12B315FD2396}">
      <dsp:nvSpPr>
        <dsp:cNvPr id="3" name="Shape 2"/>
        <dsp:cNvSpPr/>
      </dsp:nvSpPr>
      <dsp:spPr bwMode="white">
        <a:xfrm>
          <a:off x="759957" y="0"/>
          <a:ext cx="1285812" cy="12859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59957" y="0"/>
        <a:ext cx="1285812" cy="1285950"/>
      </dsp:txXfrm>
    </dsp:sp>
    <dsp:sp modelId="{524298CE-A49F-4741-9971-04B2F9393E8B}">
      <dsp:nvSpPr>
        <dsp:cNvPr id="4" name="Rectangles 3"/>
        <dsp:cNvSpPr/>
      </dsp:nvSpPr>
      <dsp:spPr bwMode="white">
        <a:xfrm>
          <a:off x="1042396" y="465662"/>
          <a:ext cx="717556" cy="3585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Education</a:t>
          </a:r>
          <a:endParaRPr lang="en-US" sz="2000">
            <a:solidFill>
              <a:schemeClr val="tx1"/>
            </a:solidFill>
          </a:endParaRPr>
        </a:p>
      </dsp:txBody>
      <dsp:txXfrm>
        <a:off x="1042396" y="465662"/>
        <a:ext cx="717556" cy="358540"/>
      </dsp:txXfrm>
    </dsp:sp>
    <dsp:sp modelId="{2B58B044-31E5-4900-BEF2-0561C35E9287}">
      <dsp:nvSpPr>
        <dsp:cNvPr id="5" name="Circular Arrow 4"/>
        <dsp:cNvSpPr/>
      </dsp:nvSpPr>
      <dsp:spPr bwMode="white">
        <a:xfrm>
          <a:off x="1117167" y="739091"/>
          <a:ext cx="1285812" cy="128595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17167" y="739091"/>
        <a:ext cx="1285812" cy="1285950"/>
      </dsp:txXfrm>
    </dsp:sp>
    <dsp:sp modelId="{DFDCF567-D195-4D5A-AA2C-372B77A6599C}">
      <dsp:nvSpPr>
        <dsp:cNvPr id="6" name="Rectangles 5"/>
        <dsp:cNvSpPr/>
      </dsp:nvSpPr>
      <dsp:spPr bwMode="white">
        <a:xfrm>
          <a:off x="1401054" y="1206220"/>
          <a:ext cx="717556" cy="3585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Science</a:t>
          </a:r>
          <a:endParaRPr lang="en-US" sz="2000">
            <a:solidFill>
              <a:schemeClr val="tx1"/>
            </a:solidFill>
          </a:endParaRPr>
        </a:p>
      </dsp:txBody>
      <dsp:txXfrm>
        <a:off x="1401054" y="1206220"/>
        <a:ext cx="717556" cy="358540"/>
      </dsp:txXfrm>
    </dsp:sp>
    <dsp:sp modelId="{D653D25A-6DB3-49CA-9851-1EC1DE408907}">
      <dsp:nvSpPr>
        <dsp:cNvPr id="7" name="Shape 6"/>
        <dsp:cNvSpPr/>
      </dsp:nvSpPr>
      <dsp:spPr bwMode="white">
        <a:xfrm>
          <a:off x="759957" y="1480628"/>
          <a:ext cx="1285812" cy="12859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59957" y="1480628"/>
        <a:ext cx="1285812" cy="1285950"/>
      </dsp:txXfrm>
    </dsp:sp>
    <dsp:sp modelId="{29FA18D0-7710-438E-9C6C-B5D05769352A}">
      <dsp:nvSpPr>
        <dsp:cNvPr id="8" name="Rectangles 7"/>
        <dsp:cNvSpPr/>
      </dsp:nvSpPr>
      <dsp:spPr bwMode="white">
        <a:xfrm>
          <a:off x="1042396" y="1946290"/>
          <a:ext cx="717556" cy="3585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Research</a:t>
          </a:r>
          <a:endParaRPr lang="en-US" sz="2000">
            <a:solidFill>
              <a:schemeClr val="tx1"/>
            </a:solidFill>
          </a:endParaRPr>
        </a:p>
      </dsp:txBody>
      <dsp:txXfrm>
        <a:off x="1042396" y="1946290"/>
        <a:ext cx="717556" cy="358540"/>
      </dsp:txXfrm>
    </dsp:sp>
    <dsp:sp modelId="{1BD1885E-622D-4B14-9B42-301D71706689}">
      <dsp:nvSpPr>
        <dsp:cNvPr id="9" name="Circular Arrow 8"/>
        <dsp:cNvSpPr/>
      </dsp:nvSpPr>
      <dsp:spPr bwMode="white">
        <a:xfrm>
          <a:off x="1117167" y="2221187"/>
          <a:ext cx="1285812" cy="128595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17167" y="2221187"/>
        <a:ext cx="1285812" cy="1285950"/>
      </dsp:txXfrm>
    </dsp:sp>
    <dsp:sp modelId="{A140E190-197E-4A65-B693-98DCC589DB81}">
      <dsp:nvSpPr>
        <dsp:cNvPr id="10" name="Rectangles 9"/>
        <dsp:cNvSpPr/>
      </dsp:nvSpPr>
      <dsp:spPr bwMode="white">
        <a:xfrm>
          <a:off x="1401054" y="2686849"/>
          <a:ext cx="717556" cy="3585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Project</a:t>
          </a:r>
          <a:endParaRPr lang="en-US" sz="2000">
            <a:solidFill>
              <a:schemeClr val="tx1"/>
            </a:solidFill>
          </a:endParaRPr>
        </a:p>
      </dsp:txBody>
      <dsp:txXfrm>
        <a:off x="1401054" y="2686849"/>
        <a:ext cx="717556" cy="358540"/>
      </dsp:txXfrm>
    </dsp:sp>
    <dsp:sp modelId="{82F5C82C-3C8C-44AC-B495-DCAFE372B3B8}">
      <dsp:nvSpPr>
        <dsp:cNvPr id="11" name="Shape 10"/>
        <dsp:cNvSpPr/>
      </dsp:nvSpPr>
      <dsp:spPr bwMode="white">
        <a:xfrm>
          <a:off x="759957" y="2960767"/>
          <a:ext cx="1285812" cy="12859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59957" y="2960767"/>
        <a:ext cx="1285812" cy="1285950"/>
      </dsp:txXfrm>
    </dsp:sp>
    <dsp:sp modelId="{FBBA4029-6A99-4202-8729-9DDAF40F04A7}">
      <dsp:nvSpPr>
        <dsp:cNvPr id="12" name="Rectangles 11"/>
        <dsp:cNvSpPr/>
      </dsp:nvSpPr>
      <dsp:spPr bwMode="white">
        <a:xfrm>
          <a:off x="1042396" y="3426429"/>
          <a:ext cx="717556" cy="3585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tx1"/>
              </a:solidFill>
            </a:rPr>
            <a:t>Engineering</a:t>
          </a:r>
          <a:endParaRPr lang="en-US" sz="1600">
            <a:solidFill>
              <a:schemeClr val="tx1"/>
            </a:solidFill>
          </a:endParaRPr>
        </a:p>
      </dsp:txBody>
      <dsp:txXfrm>
        <a:off x="1042396" y="3426429"/>
        <a:ext cx="717556" cy="358540"/>
      </dsp:txXfrm>
    </dsp:sp>
    <dsp:sp modelId="{D8B093BC-2378-41D5-BB68-CF2D7261907B}">
      <dsp:nvSpPr>
        <dsp:cNvPr id="13" name="Block Arc 12"/>
        <dsp:cNvSpPr/>
      </dsp:nvSpPr>
      <dsp:spPr bwMode="white">
        <a:xfrm>
          <a:off x="1208580" y="3785947"/>
          <a:ext cx="1104674" cy="110545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08580" y="3785947"/>
        <a:ext cx="1104674" cy="1105458"/>
      </dsp:txXfrm>
    </dsp:sp>
    <dsp:sp modelId="{C0969B46-866F-4A1F-9C31-01C467B5F0F9}">
      <dsp:nvSpPr>
        <dsp:cNvPr id="14" name="Rectangles 13"/>
        <dsp:cNvSpPr/>
      </dsp:nvSpPr>
      <dsp:spPr bwMode="white">
        <a:xfrm>
          <a:off x="1401054" y="4166988"/>
          <a:ext cx="717556" cy="3585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tx1"/>
              </a:solidFill>
            </a:rPr>
            <a:t>Technology</a:t>
          </a:r>
          <a:endParaRPr lang="en-US" sz="2000">
            <a:solidFill>
              <a:schemeClr val="tx1"/>
            </a:solidFill>
          </a:endParaRPr>
        </a:p>
      </dsp:txBody>
      <dsp:txXfrm>
        <a:off x="1401054" y="4166988"/>
        <a:ext cx="717556" cy="358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91949-64A8-48E4-8755-F01517146C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26D4D-2833-4EB5-B14B-92DE2E0FC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B856252-6DF2-477E-8A47-47851BFC07A9}" type="datetime1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9B0380-BCE9-497A-AB75-6A390901A06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7DFE4D-A313-46DD-B076-C453A55B4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2F8A1B-44AD-4A17-A776-3445B59F200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D77D07-91EB-45B3-8065-B1219F83E1B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558BC07-9673-4D51-A768-128AAB7955FA}" type="datetime1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12775" y="3124200"/>
          <a:ext cx="10972800" cy="447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860"/>
                <a:gridCol w="5488940"/>
              </a:tblGrid>
              <a:tr h="447675">
                <a:tc>
                  <a:txBody>
                    <a:bodyPr/>
                    <a:p>
                      <a:pPr lv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PREPARED BY</a:t>
                      </a:r>
                      <a:endParaRPr lang="en-US" sz="28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Mehrin Farzana</a:t>
                      </a:r>
                      <a:endParaRPr 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ID:2101013</a:t>
                      </a:r>
                      <a:endParaRPr lang="en-US" sz="2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Session: 2021-2022</a:t>
                      </a:r>
                      <a:endParaRPr lang="en-US" sz="2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28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SUPERVISED BY</a:t>
                      </a:r>
                      <a:endParaRPr lang="en-US" sz="28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lvl="0" algn="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Md. Toukir Ahmed</a:t>
                      </a:r>
                      <a:r>
                        <a:rPr lang="en-US" sz="2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2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lvl="0" algn="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Lecturer</a:t>
                      </a:r>
                      <a:endParaRPr lang="en-US" sz="2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lvl="0" algn="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2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Department of ICT, BDU</a:t>
                      </a:r>
                      <a:endParaRPr lang="en-US" sz="2800" b="1"/>
                    </a:p>
                    <a:p>
                      <a:pPr lvl="0" indent="0" algn="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None/>
                      </a:pPr>
                      <a:endParaRPr lang="en-US" sz="28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612775" y="5181600"/>
            <a:ext cx="5010785" cy="398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lgDashDotDot"/>
          </a:ln>
        </p:spPr>
        <p:txBody>
          <a:bodyPr wrap="square" rtlCol="0">
            <a:spAutoFit/>
          </a:bodyPr>
          <a:p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SUBMISSION: 1 MARCH, 2023</a:t>
            </a: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5715000"/>
            <a:ext cx="1525270" cy="781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401445" y="226695"/>
            <a:ext cx="9342755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889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  <a:sym typeface="+mn-ea"/>
              </a:rPr>
              <a:t>Course</a:t>
            </a:r>
            <a:r>
              <a:rPr sz="3200" spc="-1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3200" dirty="0">
                <a:solidFill>
                  <a:srgbClr val="000000"/>
                </a:solidFill>
                <a:sym typeface="+mn-ea"/>
              </a:rPr>
              <a:t>C</a:t>
            </a:r>
            <a:r>
              <a:rPr sz="3200" dirty="0">
                <a:solidFill>
                  <a:srgbClr val="000000"/>
                </a:solidFill>
                <a:sym typeface="+mn-ea"/>
              </a:rPr>
              <a:t>ode:</a:t>
            </a:r>
            <a:r>
              <a:rPr sz="4000" b="1" spc="-3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000" b="1" spc="-35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ICT 4255</a:t>
            </a:r>
            <a:endParaRPr sz="4000" b="1" dirty="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0000"/>
                </a:solidFill>
                <a:sym typeface="+mn-ea"/>
              </a:rPr>
              <a:t>Course</a:t>
            </a:r>
            <a:r>
              <a:rPr sz="3200" spc="-60" dirty="0">
                <a:solidFill>
                  <a:srgbClr val="000000"/>
                </a:solidFill>
                <a:sym typeface="+mn-ea"/>
              </a:rPr>
              <a:t> </a:t>
            </a:r>
            <a:r>
              <a:rPr sz="3200" spc="-15" dirty="0">
                <a:solidFill>
                  <a:srgbClr val="000000"/>
                </a:solidFill>
                <a:sym typeface="+mn-ea"/>
              </a:rPr>
              <a:t>Title:</a:t>
            </a:r>
            <a:r>
              <a:rPr sz="3200" b="1" spc="-3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COMPUTER NETWORKING</a:t>
            </a:r>
            <a:endParaRPr lang="en-US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lvl="0" indent="0">
              <a:buNone/>
            </a:pPr>
            <a:r>
              <a:rPr lang="en-US" sz="2400" u="sng"/>
              <a:t>Data communication tasks:</a:t>
            </a:r>
            <a:endParaRPr lang="en-US" sz="2400" u="sng"/>
          </a:p>
          <a:p>
            <a:pPr lvl="0"/>
            <a:r>
              <a:rPr lang="en-US" sz="2000"/>
              <a:t>Transmission system</a:t>
            </a:r>
            <a:endParaRPr lang="en-US" sz="2000"/>
          </a:p>
          <a:p>
            <a:pPr lvl="0"/>
            <a:r>
              <a:rPr lang="en-US" sz="2000"/>
              <a:t>Interfacing</a:t>
            </a:r>
            <a:endParaRPr lang="en-US" sz="2000"/>
          </a:p>
          <a:p>
            <a:pPr lvl="0"/>
            <a:r>
              <a:rPr lang="en-US" sz="2000"/>
              <a:t>Signal generation</a:t>
            </a:r>
            <a:endParaRPr lang="en-US" sz="2000"/>
          </a:p>
          <a:p>
            <a:pPr lvl="0"/>
            <a:r>
              <a:rPr lang="en-US" sz="2000"/>
              <a:t>Synchronization</a:t>
            </a:r>
            <a:endParaRPr lang="en-US" sz="2000"/>
          </a:p>
          <a:p>
            <a:pPr lvl="0"/>
            <a:r>
              <a:rPr lang="en-US" sz="2000"/>
              <a:t>Exchange management</a:t>
            </a:r>
            <a:endParaRPr lang="en-US" sz="2000"/>
          </a:p>
          <a:p>
            <a:pPr lvl="0"/>
            <a:r>
              <a:rPr lang="en-US" sz="2000"/>
              <a:t>Error detection</a:t>
            </a:r>
            <a:endParaRPr lang="en-US" sz="2000"/>
          </a:p>
          <a:p>
            <a:pPr lvl="0"/>
            <a:r>
              <a:rPr lang="en-US" sz="2000">
                <a:sym typeface="+mn-ea"/>
              </a:rPr>
              <a:t>Routing</a:t>
            </a:r>
            <a:endParaRPr lang="en-US" sz="2000"/>
          </a:p>
          <a:p>
            <a:pPr lvl="0"/>
            <a:r>
              <a:rPr lang="en-US" sz="2000">
                <a:sym typeface="+mn-ea"/>
              </a:rPr>
              <a:t>Recovery</a:t>
            </a:r>
            <a:endParaRPr lang="en-US" sz="2000"/>
          </a:p>
          <a:p>
            <a:pPr lvl="0"/>
            <a:r>
              <a:rPr lang="en-US" sz="2000">
                <a:sym typeface="+mn-ea"/>
              </a:rPr>
              <a:t>Security</a:t>
            </a:r>
            <a:endParaRPr lang="en-US" sz="2000"/>
          </a:p>
          <a:p>
            <a:pPr lvl="0"/>
            <a:r>
              <a:rPr lang="en-US" sz="2000">
                <a:sym typeface="+mn-ea"/>
              </a:rPr>
              <a:t>Network management</a:t>
            </a:r>
            <a:endParaRPr lang="en-US" sz="2000"/>
          </a:p>
          <a:p>
            <a:pPr lvl="0"/>
            <a:r>
              <a:rPr lang="en-US" sz="2000">
                <a:sym typeface="+mn-ea"/>
              </a:rPr>
              <a:t>Addressing</a:t>
            </a:r>
            <a:endParaRPr lang="en-US" sz="2000">
              <a:sym typeface="+mn-ea"/>
            </a:endParaRPr>
          </a:p>
          <a:p>
            <a:pPr lvl="0"/>
            <a:r>
              <a:rPr lang="en-US" sz="2000">
                <a:sym typeface="+mn-ea"/>
              </a:rPr>
              <a:t>... ... ...</a:t>
            </a:r>
            <a:endParaRPr lang="en-US" sz="2000"/>
          </a:p>
          <a:p>
            <a:pPr lvl="1"/>
            <a:endParaRPr lang="en-US" sz="1750"/>
          </a:p>
          <a:p>
            <a:pPr marL="457200" lvl="1" indent="0">
              <a:buNone/>
            </a:pPr>
            <a:endParaRPr lang="en-US" sz="17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13" name="Content Placeholder 112"/>
          <p:cNvPicPr/>
          <p:nvPr/>
        </p:nvPicPr>
        <p:blipFill>
          <a:blip r:embed="rId1"/>
          <a:srcRect l="15319" t="13926" r="50712" b="26782"/>
          <a:stretch>
            <a:fillRect/>
          </a:stretch>
        </p:blipFill>
        <p:spPr>
          <a:xfrm>
            <a:off x="5795645" y="1828800"/>
            <a:ext cx="2682240" cy="3061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112"/>
          <p:cNvPicPr/>
          <p:nvPr/>
        </p:nvPicPr>
        <p:blipFill>
          <a:blip r:embed="rId1"/>
          <a:srcRect l="50066" t="13926" r="15837" b="26782"/>
          <a:stretch>
            <a:fillRect/>
          </a:stretch>
        </p:blipFill>
        <p:spPr>
          <a:xfrm>
            <a:off x="8534400" y="1828800"/>
            <a:ext cx="2693035" cy="3061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6090285" y="4890135"/>
            <a:ext cx="4904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ym typeface="+mn-ea"/>
              </a:rPr>
              <a:t>Fig 2.6: Effectiveness of data communication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37895" y="458470"/>
            <a:ext cx="10720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Communication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t>*</a:t>
            </a:r>
          </a:p>
        </p:txBody>
      </p:sp>
      <p:pic>
        <p:nvPicPr>
          <p:cNvPr id="110" name="Content Placeholder 109"/>
          <p:cNvPicPr/>
          <p:nvPr/>
        </p:nvPicPr>
        <p:blipFill>
          <a:blip r:embed="rId1"/>
          <a:srcRect l="3644" t="3255" r="943" b="2132"/>
          <a:stretch>
            <a:fillRect/>
          </a:stretch>
        </p:blipFill>
        <p:spPr>
          <a:xfrm>
            <a:off x="2252345" y="1417955"/>
            <a:ext cx="7686675" cy="4716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657600" y="6160770"/>
            <a:ext cx="4899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2.7: Signal modulation</a:t>
            </a:r>
            <a:endParaRPr lang="en-US"/>
          </a:p>
          <a:p>
            <a:pPr algn="ctr"/>
            <a:r>
              <a:rPr lang="en-US" sz="1200"/>
              <a:t>Source: myreadingroom.co.in/</a:t>
            </a:r>
            <a:r>
              <a:rPr lang="en-US"/>
              <a:t> 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61415" y="403225"/>
            <a:ext cx="98920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Siganl Modulation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6" name="Text Box 15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pic>
        <p:nvPicPr>
          <p:cNvPr id="114" name="Content Placeholder 113"/>
          <p:cNvPicPr/>
          <p:nvPr>
            <p:ph idx="1"/>
          </p:nvPr>
        </p:nvPicPr>
        <p:blipFill>
          <a:blip r:embed="rId1"/>
          <a:srcRect r="2459"/>
          <a:stretch>
            <a:fillRect/>
          </a:stretch>
        </p:blipFill>
        <p:spPr>
          <a:xfrm>
            <a:off x="76200" y="1417955"/>
            <a:ext cx="10255885" cy="438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447800" y="6160770"/>
            <a:ext cx="676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2.8: OSI and TCP models</a:t>
            </a:r>
            <a:endParaRPr lang="en-US"/>
          </a:p>
          <a:p>
            <a:pPr algn="ctr"/>
            <a:r>
              <a:rPr lang="en-US" sz="1200"/>
              <a:t>Source: blogspot.com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29570" y="1417955"/>
            <a:ext cx="1563370" cy="31692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«"/>
            </a:pPr>
            <a:r>
              <a:rPr lang="en-US" sz="2000"/>
              <a:t>Each layer in a model is connected to layers before and after it with an inteface.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344170" y="442595"/>
            <a:ext cx="11653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Communication Models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28102" t="16702" r="34109" b="44442"/>
          <a:stretch>
            <a:fillRect/>
          </a:stretch>
        </p:blipFill>
        <p:spPr>
          <a:xfrm>
            <a:off x="0" y="1831975"/>
            <a:ext cx="6811010" cy="35191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9485" y="6096000"/>
            <a:ext cx="87680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2.9: Hop-to-hop and source-to-destination delivery in data communication model </a:t>
            </a:r>
            <a:endParaRPr lang="en-US"/>
          </a:p>
          <a:p>
            <a:pPr algn="ctr"/>
            <a:r>
              <a:rPr lang="en-US" sz="1200"/>
              <a:t>Source:  The McGraw-Hill Companies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43000" y="304800"/>
            <a:ext cx="10528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Delivery System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6691" t="58367" r="33470" b="15825"/>
          <a:stretch>
            <a:fillRect/>
          </a:stretch>
        </p:blipFill>
        <p:spPr>
          <a:xfrm>
            <a:off x="6934200" y="3079750"/>
            <a:ext cx="5175885" cy="2271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3" name="Content Placeholder 102"/>
          <p:cNvPicPr/>
          <p:nvPr>
            <p:ph idx="1"/>
          </p:nvPr>
        </p:nvPicPr>
        <p:blipFill>
          <a:blip r:embed="rId1"/>
          <a:srcRect l="2078" r="2344"/>
          <a:stretch>
            <a:fillRect/>
          </a:stretch>
        </p:blipFill>
        <p:spPr>
          <a:xfrm>
            <a:off x="520065" y="1417955"/>
            <a:ext cx="11100435" cy="47732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9448800" y="2514600"/>
            <a:ext cx="8382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>
            <a:off x="9220200" y="3505200"/>
            <a:ext cx="14478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/>
          <p:cNvCxnSpPr/>
          <p:nvPr/>
        </p:nvCxnSpPr>
        <p:spPr>
          <a:xfrm>
            <a:off x="8991600" y="4419600"/>
            <a:ext cx="1143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/>
          <p:cNvCxnSpPr/>
          <p:nvPr/>
        </p:nvCxnSpPr>
        <p:spPr>
          <a:xfrm>
            <a:off x="10210800" y="5334000"/>
            <a:ext cx="10668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/>
          <p:cNvCxnSpPr/>
          <p:nvPr/>
        </p:nvCxnSpPr>
        <p:spPr>
          <a:xfrm>
            <a:off x="7391400" y="6172200"/>
            <a:ext cx="8382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62200" y="6168390"/>
            <a:ext cx="67506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2.10: Segment, packet, and frame</a:t>
            </a:r>
            <a:endParaRPr lang="en-US"/>
          </a:p>
          <a:p>
            <a:pPr algn="ctr"/>
            <a:r>
              <a:rPr lang="en-US" sz="1200"/>
              <a:t>Source: qastack.it</a:t>
            </a:r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1752600" y="370840"/>
            <a:ext cx="95205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across TCP Layers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4" name="Content Placeholder 103"/>
          <p:cNvPicPr/>
          <p:nvPr>
            <p:ph idx="1"/>
          </p:nvPr>
        </p:nvPicPr>
        <p:blipFill>
          <a:blip r:embed="rId1"/>
          <a:srcRect l="8288" t="5039" r="11000" b="3409"/>
          <a:stretch>
            <a:fillRect/>
          </a:stretch>
        </p:blipFill>
        <p:spPr>
          <a:xfrm>
            <a:off x="1520190" y="1524000"/>
            <a:ext cx="8690610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3276600" y="6206490"/>
            <a:ext cx="58007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2.11:  Data transmission as bits having a parity bit</a:t>
            </a:r>
            <a:endParaRPr lang="en-US"/>
          </a:p>
          <a:p>
            <a:pPr algn="ctr"/>
            <a:r>
              <a:rPr lang="en-US" sz="1200"/>
              <a:t>Source: medium.com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1509395" y="356235"/>
            <a:ext cx="9692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Transmission as Bits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28600" y="15240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265" y="1600200"/>
            <a:ext cx="9796780" cy="4526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518160" y="248285"/>
            <a:ext cx="112928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Transmission Method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200" y="7620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400800" y="2590800"/>
            <a:ext cx="39808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600200" y="2667000"/>
            <a:ext cx="39808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162800" y="4114800"/>
            <a:ext cx="10350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/>
              <a:t>devices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76600" y="6206490"/>
            <a:ext cx="58007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2.12:  Data transmission method</a:t>
            </a:r>
            <a:endParaRPr lang="en-US"/>
          </a:p>
          <a:p>
            <a:pPr algn="ctr"/>
            <a:r>
              <a:rPr lang="en-US" sz="1200"/>
              <a:t>Source: theedublogger.com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5384800" cy="4525963"/>
          </a:xfrm>
        </p:spPr>
        <p:txBody>
          <a:bodyPr/>
          <a:p>
            <a:r>
              <a:rPr lang="en-US"/>
              <a:t>Network criteria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057400"/>
            <a:ext cx="3048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 flipH="1">
            <a:off x="609600" y="2037715"/>
            <a:ext cx="31750" cy="184848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V="1">
            <a:off x="609600" y="2604770"/>
            <a:ext cx="828040" cy="190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V="1">
            <a:off x="641350" y="3276600"/>
            <a:ext cx="730250" cy="127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9600" y="3886200"/>
            <a:ext cx="7620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1469390" y="2438400"/>
            <a:ext cx="2035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Performance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1469390" y="3098800"/>
            <a:ext cx="1777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Reliability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1381125" y="3702050"/>
            <a:ext cx="1578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Security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3918585" y="1617345"/>
            <a:ext cx="3930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3200"/>
              <a:t>Physical structure</a:t>
            </a:r>
            <a:endParaRPr lang="en-US" sz="320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187190" y="2133600"/>
            <a:ext cx="3280410" cy="120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H="1">
            <a:off x="4343400" y="2134870"/>
            <a:ext cx="48260" cy="13703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4370070" y="2727960"/>
            <a:ext cx="1040130" cy="152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4380865" y="3493135"/>
            <a:ext cx="953135" cy="12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Text Box 19"/>
          <p:cNvSpPr txBox="1"/>
          <p:nvPr/>
        </p:nvSpPr>
        <p:spPr>
          <a:xfrm>
            <a:off x="5392420" y="2578100"/>
            <a:ext cx="2340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Type of connection</a:t>
            </a:r>
            <a:endParaRPr lang="en-US" sz="2000"/>
          </a:p>
        </p:txBody>
      </p:sp>
      <p:sp>
        <p:nvSpPr>
          <p:cNvPr id="21" name="Text Box 20"/>
          <p:cNvSpPr txBox="1"/>
          <p:nvPr/>
        </p:nvSpPr>
        <p:spPr>
          <a:xfrm>
            <a:off x="5337175" y="3181985"/>
            <a:ext cx="1377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Physical topology</a:t>
            </a:r>
            <a:endParaRPr lang="en-US" sz="200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657600" y="1423670"/>
            <a:ext cx="50800" cy="4291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3937000" y="5181600"/>
            <a:ext cx="2270125" cy="398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/>
              <a:t>Network topology</a:t>
            </a:r>
            <a:endParaRPr lang="en-US" sz="2000"/>
          </a:p>
        </p:txBody>
      </p:sp>
      <p:cxnSp>
        <p:nvCxnSpPr>
          <p:cNvPr id="24" name="Elbow Connector 23"/>
          <p:cNvCxnSpPr>
            <a:stCxn id="23" idx="0"/>
          </p:cNvCxnSpPr>
          <p:nvPr/>
        </p:nvCxnSpPr>
        <p:spPr>
          <a:xfrm rot="16200000">
            <a:off x="4860290" y="4098290"/>
            <a:ext cx="1295400" cy="871220"/>
          </a:xfrm>
          <a:prstGeom prst="bentConnector3">
            <a:avLst>
              <a:gd name="adj1" fmla="val 4995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5873115" y="4530090"/>
            <a:ext cx="436880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Text Box 25"/>
          <p:cNvSpPr txBox="1"/>
          <p:nvPr/>
        </p:nvSpPr>
        <p:spPr>
          <a:xfrm>
            <a:off x="6386195" y="4196080"/>
            <a:ext cx="1192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Logical topology</a:t>
            </a:r>
            <a:endParaRPr lang="en-US" sz="2000"/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7452995" y="1447800"/>
            <a:ext cx="1462405" cy="1316355"/>
          </a:xfrm>
          <a:prstGeom prst="curvedConnector3">
            <a:avLst>
              <a:gd name="adj1" fmla="val 500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" name="Curved Connector 28"/>
          <p:cNvCxnSpPr/>
          <p:nvPr/>
        </p:nvCxnSpPr>
        <p:spPr>
          <a:xfrm flipV="1">
            <a:off x="7463155" y="1981200"/>
            <a:ext cx="1528445" cy="792480"/>
          </a:xfrm>
          <a:prstGeom prst="curvedConnector3">
            <a:avLst>
              <a:gd name="adj1" fmla="val 5002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Text Box 31"/>
          <p:cNvSpPr txBox="1"/>
          <p:nvPr/>
        </p:nvSpPr>
        <p:spPr>
          <a:xfrm>
            <a:off x="8991600" y="1295400"/>
            <a:ext cx="1889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Point-to-point</a:t>
            </a:r>
            <a:endParaRPr lang="en-US" sz="2000"/>
          </a:p>
        </p:txBody>
      </p:sp>
      <p:sp>
        <p:nvSpPr>
          <p:cNvPr id="33" name="Text Box 32"/>
          <p:cNvSpPr txBox="1"/>
          <p:nvPr/>
        </p:nvSpPr>
        <p:spPr>
          <a:xfrm>
            <a:off x="8944610" y="1828800"/>
            <a:ext cx="2431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Point-to-multipoint</a:t>
            </a:r>
            <a:endParaRPr lang="en-US" sz="200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6400800" y="3308985"/>
            <a:ext cx="2453005" cy="196215"/>
          </a:xfrm>
          <a:prstGeom prst="curvedConnector3">
            <a:avLst>
              <a:gd name="adj1" fmla="val 5001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Curved Connector 34"/>
          <p:cNvCxnSpPr/>
          <p:nvPr/>
        </p:nvCxnSpPr>
        <p:spPr>
          <a:xfrm>
            <a:off x="6400800" y="3505200"/>
            <a:ext cx="2286000" cy="152400"/>
          </a:xfrm>
          <a:prstGeom prst="curvedConnector3">
            <a:avLst>
              <a:gd name="adj1" fmla="val 5002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Curved Connector 35"/>
          <p:cNvCxnSpPr/>
          <p:nvPr/>
        </p:nvCxnSpPr>
        <p:spPr>
          <a:xfrm>
            <a:off x="6477000" y="3505200"/>
            <a:ext cx="2209800" cy="762000"/>
          </a:xfrm>
          <a:prstGeom prst="curvedConnector3">
            <a:avLst>
              <a:gd name="adj1" fmla="val 5002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Curved Connector 36"/>
          <p:cNvCxnSpPr/>
          <p:nvPr/>
        </p:nvCxnSpPr>
        <p:spPr>
          <a:xfrm>
            <a:off x="6400800" y="3505200"/>
            <a:ext cx="2209800" cy="1371600"/>
          </a:xfrm>
          <a:prstGeom prst="curvedConnector3">
            <a:avLst>
              <a:gd name="adj1" fmla="val 5002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Curved Connector 37"/>
          <p:cNvCxnSpPr/>
          <p:nvPr/>
        </p:nvCxnSpPr>
        <p:spPr>
          <a:xfrm>
            <a:off x="6400800" y="3505200"/>
            <a:ext cx="2057400" cy="1905000"/>
          </a:xfrm>
          <a:prstGeom prst="curvedConnector3">
            <a:avLst>
              <a:gd name="adj1" fmla="val 5003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Curved Connector 38"/>
          <p:cNvCxnSpPr/>
          <p:nvPr/>
        </p:nvCxnSpPr>
        <p:spPr>
          <a:xfrm flipV="1">
            <a:off x="6400800" y="2667000"/>
            <a:ext cx="2438400" cy="838200"/>
          </a:xfrm>
          <a:prstGeom prst="curvedConnector3">
            <a:avLst>
              <a:gd name="adj1" fmla="val 500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Text Box 39"/>
          <p:cNvSpPr txBox="1"/>
          <p:nvPr/>
        </p:nvSpPr>
        <p:spPr>
          <a:xfrm>
            <a:off x="8944610" y="2514600"/>
            <a:ext cx="84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Bus</a:t>
            </a:r>
            <a:endParaRPr lang="en-US" sz="2000"/>
          </a:p>
        </p:txBody>
      </p:sp>
      <p:sp>
        <p:nvSpPr>
          <p:cNvPr id="41" name="Text Box 40"/>
          <p:cNvSpPr txBox="1"/>
          <p:nvPr/>
        </p:nvSpPr>
        <p:spPr>
          <a:xfrm>
            <a:off x="8944610" y="3083560"/>
            <a:ext cx="6483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sym typeface="+mn-ea"/>
              </a:rPr>
              <a:t>Star</a:t>
            </a:r>
            <a:endParaRPr lang="en-US" sz="2000">
              <a:sym typeface="+mn-ea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804275" y="3532505"/>
            <a:ext cx="897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Ring</a:t>
            </a:r>
            <a:endParaRPr lang="en-US" sz="2000"/>
          </a:p>
        </p:txBody>
      </p:sp>
      <p:sp>
        <p:nvSpPr>
          <p:cNvPr id="43" name="Text Box 42"/>
          <p:cNvSpPr txBox="1"/>
          <p:nvPr/>
        </p:nvSpPr>
        <p:spPr>
          <a:xfrm>
            <a:off x="8804275" y="4074795"/>
            <a:ext cx="730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Tree</a:t>
            </a:r>
            <a:endParaRPr lang="en-US" sz="2000"/>
          </a:p>
        </p:txBody>
      </p:sp>
      <p:sp>
        <p:nvSpPr>
          <p:cNvPr id="44" name="Text Box 43"/>
          <p:cNvSpPr txBox="1"/>
          <p:nvPr/>
        </p:nvSpPr>
        <p:spPr>
          <a:xfrm>
            <a:off x="8753475" y="466090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Mesh</a:t>
            </a:r>
            <a:endParaRPr lang="en-US" sz="2000"/>
          </a:p>
        </p:txBody>
      </p:sp>
      <p:sp>
        <p:nvSpPr>
          <p:cNvPr id="45" name="Text Box 44"/>
          <p:cNvSpPr txBox="1"/>
          <p:nvPr/>
        </p:nvSpPr>
        <p:spPr>
          <a:xfrm>
            <a:off x="8651875" y="5283200"/>
            <a:ext cx="918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Hybrid</a:t>
            </a:r>
            <a:endParaRPr lang="en-US" sz="2000"/>
          </a:p>
        </p:txBody>
      </p:sp>
      <p:sp>
        <p:nvSpPr>
          <p:cNvPr id="46" name="Flowchart: Summing Junction 45"/>
          <p:cNvSpPr/>
          <p:nvPr/>
        </p:nvSpPr>
        <p:spPr>
          <a:xfrm>
            <a:off x="10744200" y="1423670"/>
            <a:ext cx="152400" cy="152400"/>
          </a:xfrm>
          <a:prstGeom prst="flowChartSummingJunct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Flowchart: Summing Junction 46"/>
          <p:cNvSpPr/>
          <p:nvPr/>
        </p:nvSpPr>
        <p:spPr>
          <a:xfrm>
            <a:off x="11658600" y="1403350"/>
            <a:ext cx="152400" cy="152400"/>
          </a:xfrm>
          <a:prstGeom prst="flowChartSummingJunct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8" name="Straight Arrow Connector 47"/>
          <p:cNvCxnSpPr>
            <a:stCxn id="46" idx="6"/>
            <a:endCxn id="47" idx="2"/>
          </p:cNvCxnSpPr>
          <p:nvPr/>
        </p:nvCxnSpPr>
        <p:spPr>
          <a:xfrm flipV="1">
            <a:off x="10896600" y="1479550"/>
            <a:ext cx="762000" cy="20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9" name="Flowchart: Summing Junction 48"/>
          <p:cNvSpPr/>
          <p:nvPr/>
        </p:nvSpPr>
        <p:spPr>
          <a:xfrm>
            <a:off x="10566400" y="2236470"/>
            <a:ext cx="152400" cy="152400"/>
          </a:xfrm>
          <a:prstGeom prst="flowChartSummingJunct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0" name="Flowchart: Summing Junction 49"/>
          <p:cNvSpPr/>
          <p:nvPr/>
        </p:nvSpPr>
        <p:spPr>
          <a:xfrm>
            <a:off x="11480800" y="2216150"/>
            <a:ext cx="152400" cy="152400"/>
          </a:xfrm>
          <a:prstGeom prst="flowChartSummingJunct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1" name="Straight Arrow Connector 50"/>
          <p:cNvCxnSpPr>
            <a:stCxn id="49" idx="6"/>
            <a:endCxn id="50" idx="2"/>
          </p:cNvCxnSpPr>
          <p:nvPr/>
        </p:nvCxnSpPr>
        <p:spPr>
          <a:xfrm flipV="1">
            <a:off x="10718800" y="2292350"/>
            <a:ext cx="762000" cy="20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2" name="Flowchart: Summing Junction 51"/>
          <p:cNvSpPr/>
          <p:nvPr/>
        </p:nvSpPr>
        <p:spPr>
          <a:xfrm>
            <a:off x="11430000" y="2501900"/>
            <a:ext cx="152400" cy="152400"/>
          </a:xfrm>
          <a:prstGeom prst="flowChartSummingJunct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617200" y="2395855"/>
            <a:ext cx="812800" cy="118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4" name="Flowchart: Summing Junction 53"/>
          <p:cNvSpPr/>
          <p:nvPr/>
        </p:nvSpPr>
        <p:spPr>
          <a:xfrm>
            <a:off x="11201400" y="2743200"/>
            <a:ext cx="152400" cy="152400"/>
          </a:xfrm>
          <a:prstGeom prst="flowChartSummingJunct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668000" y="2395855"/>
            <a:ext cx="533400" cy="381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6" name="Text Box 55"/>
          <p:cNvSpPr txBox="1"/>
          <p:nvPr/>
        </p:nvSpPr>
        <p:spPr>
          <a:xfrm>
            <a:off x="2011045" y="6096000"/>
            <a:ext cx="699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3.1: Computer networking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280035" y="4561840"/>
            <a:ext cx="3225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Categories</a:t>
            </a:r>
            <a:endParaRPr lang="en-US" sz="2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66115" y="5090160"/>
            <a:ext cx="2762885" cy="152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traight Arrow Connector 59"/>
          <p:cNvCxnSpPr/>
          <p:nvPr/>
        </p:nvCxnSpPr>
        <p:spPr>
          <a:xfrm flipH="1">
            <a:off x="1600200" y="5100320"/>
            <a:ext cx="635" cy="635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1" name="Straight Arrow Connector 60"/>
          <p:cNvCxnSpPr/>
          <p:nvPr/>
        </p:nvCxnSpPr>
        <p:spPr>
          <a:xfrm>
            <a:off x="3429000" y="5105400"/>
            <a:ext cx="0" cy="6096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2" name="Straight Arrow Connector 61"/>
          <p:cNvCxnSpPr/>
          <p:nvPr/>
        </p:nvCxnSpPr>
        <p:spPr>
          <a:xfrm flipH="1">
            <a:off x="2514600" y="5100320"/>
            <a:ext cx="10795" cy="6146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3" name="Text Box 62"/>
          <p:cNvSpPr txBox="1"/>
          <p:nvPr/>
        </p:nvSpPr>
        <p:spPr>
          <a:xfrm>
            <a:off x="1275080" y="5727700"/>
            <a:ext cx="735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LAN</a:t>
            </a:r>
            <a:endParaRPr lang="en-US" sz="2000"/>
          </a:p>
        </p:txBody>
      </p:sp>
      <p:sp>
        <p:nvSpPr>
          <p:cNvPr id="64" name="Text Box 63"/>
          <p:cNvSpPr txBox="1"/>
          <p:nvPr/>
        </p:nvSpPr>
        <p:spPr>
          <a:xfrm>
            <a:off x="2147570" y="5727700"/>
            <a:ext cx="812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MAN</a:t>
            </a:r>
            <a:endParaRPr lang="en-US" sz="2000"/>
          </a:p>
        </p:txBody>
      </p:sp>
      <p:sp>
        <p:nvSpPr>
          <p:cNvPr id="65" name="Text Box 64"/>
          <p:cNvSpPr txBox="1"/>
          <p:nvPr/>
        </p:nvSpPr>
        <p:spPr>
          <a:xfrm>
            <a:off x="2590800" y="57200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WAN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85800" y="5088255"/>
            <a:ext cx="15240" cy="626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381000" y="5735320"/>
            <a:ext cx="873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PAN</a:t>
            </a:r>
            <a:endParaRPr lang="en-US" sz="2000"/>
          </a:p>
        </p:txBody>
      </p:sp>
      <p:sp>
        <p:nvSpPr>
          <p:cNvPr id="30" name="Text Box 29"/>
          <p:cNvSpPr txBox="1"/>
          <p:nvPr/>
        </p:nvSpPr>
        <p:spPr>
          <a:xfrm>
            <a:off x="905510" y="269875"/>
            <a:ext cx="10600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Computer Networking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3" grpId="0"/>
      <p:bldP spid="57" grpId="0"/>
      <p:bldP spid="63" grpId="0"/>
      <p:bldP spid="64" grpId="0"/>
      <p:bldP spid="65" grpId="0"/>
      <p:bldP spid="16" grpId="0"/>
      <p:bldP spid="14" grpId="0"/>
      <p:bldP spid="20" grpId="0"/>
      <p:bldP spid="21" grpId="0"/>
      <p:bldP spid="32" grpId="0"/>
      <p:bldP spid="46" grpId="0" animBg="1"/>
      <p:bldP spid="47" grpId="0" animBg="1"/>
      <p:bldP spid="33" grpId="0"/>
      <p:bldP spid="49" grpId="0" animBg="1"/>
      <p:bldP spid="50" grpId="0" animBg="1"/>
      <p:bldP spid="52" grpId="0" animBg="1"/>
      <p:bldP spid="54" grpId="0" animBg="1"/>
      <p:bldP spid="40" grpId="0"/>
      <p:bldP spid="41" grpId="0"/>
      <p:bldP spid="42" grpId="0"/>
      <p:bldP spid="43" grpId="0"/>
      <p:bldP spid="44" grpId="0"/>
      <p:bldP spid="45" grpId="0"/>
      <p:bldP spid="2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2400" y="152400"/>
            <a:ext cx="314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Computer Networking</a:t>
            </a:r>
            <a:endParaRPr lang="en-US"/>
          </a:p>
        </p:txBody>
      </p:sp>
      <p:pic>
        <p:nvPicPr>
          <p:cNvPr id="109" name="Content Placeholder 108"/>
          <p:cNvPicPr/>
          <p:nvPr>
            <p:ph idx="1"/>
          </p:nvPr>
        </p:nvPicPr>
        <p:blipFill>
          <a:blip r:embed="rId1"/>
          <a:srcRect l="8652" t="17523" r="7969" b="47374"/>
          <a:stretch>
            <a:fillRect/>
          </a:stretch>
        </p:blipFill>
        <p:spPr>
          <a:xfrm>
            <a:off x="762000" y="1315720"/>
            <a:ext cx="10800080" cy="2154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2971800" y="6072505"/>
            <a:ext cx="59429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3.2: Network topology </a:t>
            </a:r>
            <a:endParaRPr lang="en-US"/>
          </a:p>
          <a:p>
            <a:pPr algn="ctr"/>
            <a:r>
              <a:rPr lang="en-US" sz="1200"/>
              <a:t>source: technicalcaps.com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959485" y="3567430"/>
            <a:ext cx="1326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Bus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3124200" y="3597910"/>
            <a:ext cx="704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sym typeface="+mn-ea"/>
              </a:rPr>
              <a:t>Ring</a:t>
            </a:r>
            <a:endParaRPr lang="en-US" sz="20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08550" y="3657600"/>
            <a:ext cx="8032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sym typeface="+mn-ea"/>
              </a:rPr>
              <a:t>Mesh</a:t>
            </a:r>
            <a:endParaRPr lang="en-US" sz="20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81800" y="3597910"/>
            <a:ext cx="6483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sym typeface="+mn-ea"/>
              </a:rPr>
              <a:t>Star</a:t>
            </a:r>
            <a:endParaRPr lang="en-US" sz="20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47100" y="3597910"/>
            <a:ext cx="694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sym typeface="+mn-ea"/>
              </a:rPr>
              <a:t>Tree</a:t>
            </a:r>
            <a:endParaRPr lang="en-US" sz="2000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236200" y="3657600"/>
            <a:ext cx="9163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sym typeface="+mn-ea"/>
              </a:rPr>
              <a:t>Hybrid</a:t>
            </a:r>
            <a:endParaRPr lang="en-US" sz="200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677400" y="1265555"/>
            <a:ext cx="2635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+ 1 special</a:t>
            </a:r>
            <a:endParaRPr lang="en-US" sz="3600" b="1"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Content Placeholder 111"/>
          <p:cNvPicPr>
            <a:picLocks noChangeAspect="1"/>
          </p:cNvPicPr>
          <p:nvPr/>
        </p:nvPicPr>
        <p:blipFill>
          <a:blip r:embed="rId2"/>
          <a:srcRect l="20721" t="4706" r="19945" b="3963"/>
          <a:stretch>
            <a:fillRect/>
          </a:stretch>
        </p:blipFill>
        <p:spPr>
          <a:xfrm>
            <a:off x="4902835" y="4170045"/>
            <a:ext cx="2038350" cy="1873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Curved Connector 18"/>
          <p:cNvCxnSpPr/>
          <p:nvPr/>
        </p:nvCxnSpPr>
        <p:spPr>
          <a:xfrm>
            <a:off x="6699885" y="4409440"/>
            <a:ext cx="767715" cy="314960"/>
          </a:xfrm>
          <a:prstGeom prst="curvedConnector3">
            <a:avLst>
              <a:gd name="adj1" fmla="val 5004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0" name="Text Box 19"/>
          <p:cNvSpPr txBox="1"/>
          <p:nvPr/>
        </p:nvSpPr>
        <p:spPr>
          <a:xfrm>
            <a:off x="7615555" y="4572000"/>
            <a:ext cx="1626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Node</a:t>
            </a:r>
            <a:endParaRPr lang="en-US" sz="2000"/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3504565" y="4836160"/>
            <a:ext cx="1416685" cy="345440"/>
          </a:xfrm>
          <a:prstGeom prst="curvedConnector3">
            <a:avLst>
              <a:gd name="adj1" fmla="val 4997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2" name="Text Box 21"/>
          <p:cNvSpPr txBox="1"/>
          <p:nvPr/>
        </p:nvSpPr>
        <p:spPr>
          <a:xfrm>
            <a:off x="2433955" y="5029200"/>
            <a:ext cx="1070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Token</a:t>
            </a:r>
            <a:endParaRPr lang="en-US" sz="2000"/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4266565" y="5486400"/>
            <a:ext cx="1000125" cy="152400"/>
          </a:xfrm>
          <a:prstGeom prst="curvedConnector3">
            <a:avLst>
              <a:gd name="adj1" fmla="val 4996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6" name="Text Box 25"/>
          <p:cNvSpPr txBox="1"/>
          <p:nvPr/>
        </p:nvSpPr>
        <p:spPr>
          <a:xfrm>
            <a:off x="629920" y="5507355"/>
            <a:ext cx="3562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Direction of token movement</a:t>
            </a:r>
            <a:endParaRPr lang="en-US" sz="2000"/>
          </a:p>
        </p:txBody>
      </p:sp>
      <p:sp>
        <p:nvSpPr>
          <p:cNvPr id="27" name="Text Box 26"/>
          <p:cNvSpPr txBox="1"/>
          <p:nvPr/>
        </p:nvSpPr>
        <p:spPr>
          <a:xfrm>
            <a:off x="5205730" y="4864735"/>
            <a:ext cx="1474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Token ring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1341755" y="228600"/>
            <a:ext cx="9810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Network Topology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20" grpId="0"/>
      <p:bldP spid="22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819400" y="1447800"/>
          <a:ext cx="6262370" cy="465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75000" imgH="2362200" progId="Paint.Picture">
                  <p:embed/>
                </p:oleObj>
              </mc:Choice>
              <mc:Fallback>
                <p:oleObj name="" r:id="rId1" imgW="3175000" imgH="2362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447800"/>
                        <a:ext cx="6262370" cy="465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556885" y="2743200"/>
            <a:ext cx="786765" cy="306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/>
              <a:t>Modem</a:t>
            </a:r>
            <a:endParaRPr 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2378075" y="5882640"/>
            <a:ext cx="69183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3.3: Network connectivity devices</a:t>
            </a:r>
            <a:endParaRPr lang="en-US"/>
          </a:p>
          <a:p>
            <a:pPr algn="ctr"/>
            <a:r>
              <a:rPr lang="en-US" sz="1200"/>
              <a:t>Source:  eu.dlink.com, slideshare.net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152400" y="152400"/>
            <a:ext cx="314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Computer Networking</a:t>
            </a:r>
            <a:endParaRPr lang="en-US"/>
          </a:p>
        </p:txBody>
      </p:sp>
      <p:cxnSp>
        <p:nvCxnSpPr>
          <p:cNvPr id="3" name="Curved Connector 2"/>
          <p:cNvCxnSpPr/>
          <p:nvPr/>
        </p:nvCxnSpPr>
        <p:spPr>
          <a:xfrm rot="10800000">
            <a:off x="1295400" y="2513330"/>
            <a:ext cx="1676400" cy="1143635"/>
          </a:xfrm>
          <a:prstGeom prst="curvedConnector3">
            <a:avLst>
              <a:gd name="adj1" fmla="val 4996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Curved Connector 9"/>
          <p:cNvCxnSpPr/>
          <p:nvPr/>
        </p:nvCxnSpPr>
        <p:spPr>
          <a:xfrm rot="10800000" flipV="1">
            <a:off x="1219200" y="3657600"/>
            <a:ext cx="1676400" cy="1600200"/>
          </a:xfrm>
          <a:prstGeom prst="curvedConnector3">
            <a:avLst>
              <a:gd name="adj1" fmla="val 4996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Curved Connector 10"/>
          <p:cNvCxnSpPr/>
          <p:nvPr/>
        </p:nvCxnSpPr>
        <p:spPr>
          <a:xfrm rot="10800000" flipV="1">
            <a:off x="1219200" y="3656965"/>
            <a:ext cx="1752600" cy="304165"/>
          </a:xfrm>
          <a:prstGeom prst="curvedConnector3">
            <a:avLst>
              <a:gd name="adj1" fmla="val 4996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381000" y="2183765"/>
            <a:ext cx="1234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Actuve hub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429260" y="3505200"/>
            <a:ext cx="1109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Passive hub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260985" y="4826635"/>
            <a:ext cx="1354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Intelligent hub</a:t>
            </a:r>
            <a:endParaRPr lang="en-US" sz="2000"/>
          </a:p>
        </p:txBody>
      </p:sp>
      <p:sp>
        <p:nvSpPr>
          <p:cNvPr id="16" name="Text Box 15"/>
          <p:cNvSpPr txBox="1"/>
          <p:nvPr/>
        </p:nvSpPr>
        <p:spPr>
          <a:xfrm>
            <a:off x="304800" y="304800"/>
            <a:ext cx="11668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Network Connectivity Device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11176000" cy="1132205"/>
          </a:xfrm>
        </p:spPr>
        <p:txBody>
          <a:bodyPr/>
          <a:lstStyle/>
          <a:p>
            <a:pPr algn="ctr"/>
            <a:r>
              <a:rPr 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 overview of lectures from the first till present</a:t>
            </a:r>
            <a:endParaRPr lang="en-US" sz="4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11176000" cy="2129155"/>
          </a:xfrm>
        </p:spPr>
        <p:txBody>
          <a:bodyPr/>
          <a:lstStyle/>
          <a:p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Computer Networking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Text Box 8"/>
          <p:cNvSpPr txBox="1"/>
          <p:nvPr/>
        </p:nvSpPr>
        <p:spPr>
          <a:xfrm>
            <a:off x="152400" y="152400"/>
            <a:ext cx="314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Computer Networking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22027" t="18631" r="33004" b="43897"/>
          <a:stretch>
            <a:fillRect/>
          </a:stretch>
        </p:blipFill>
        <p:spPr>
          <a:xfrm>
            <a:off x="381000" y="1417955"/>
            <a:ext cx="5297805" cy="29800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25872" t="23660" r="32233" b="42768"/>
          <a:stretch>
            <a:fillRect/>
          </a:stretch>
        </p:blipFill>
        <p:spPr>
          <a:xfrm>
            <a:off x="6256020" y="1417955"/>
            <a:ext cx="5737225" cy="27622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" y="4999355"/>
            <a:ext cx="1184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3.4: Switch sending packet to only the destination computer whilst hub sending packet to all the connected computers except the host.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371600" y="304800"/>
            <a:ext cx="10126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Switch vs Hub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228600" y="228600"/>
            <a:ext cx="266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Computer Networking</a:t>
            </a:r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1417955"/>
            <a:ext cx="6362700" cy="3357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010400" y="1447800"/>
            <a:ext cx="39909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FDDI components</a:t>
            </a:r>
            <a:endParaRPr lang="en-US" sz="32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2 token rings</a:t>
            </a:r>
            <a:endParaRPr lang="en-US" sz="3200"/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sz="3200">
                <a:sym typeface="+mn-ea"/>
              </a:rPr>
              <a:t>Primary</a:t>
            </a:r>
            <a:endParaRPr lang="en-US" sz="3200"/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sz="3200">
                <a:sym typeface="+mn-ea"/>
              </a:rPr>
              <a:t>Secondary</a:t>
            </a:r>
            <a:endParaRPr lang="en-US" sz="32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Fiber optic cable</a:t>
            </a:r>
            <a:endParaRPr lang="en-US" sz="32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Concentrator</a:t>
            </a:r>
            <a:endParaRPr lang="en-US" sz="32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Adapter</a:t>
            </a:r>
            <a:endParaRPr lang="en-US" sz="3200"/>
          </a:p>
          <a:p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808355" y="4886960"/>
            <a:ext cx="6125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3.5: FDDI</a:t>
            </a:r>
            <a:endParaRPr lang="en-US"/>
          </a:p>
          <a:p>
            <a:pPr algn="ctr"/>
            <a:r>
              <a:rPr lang="en-US" sz="1200"/>
              <a:t>Source: geksforgeeks.org</a:t>
            </a:r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1371600" y="381000"/>
            <a:ext cx="10071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FDDI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155315" y="1488440"/>
            <a:ext cx="5882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/>
              <a:t>PON</a:t>
            </a:r>
            <a:endParaRPr lang="en-US" sz="5400"/>
          </a:p>
        </p:txBody>
      </p:sp>
      <p:sp>
        <p:nvSpPr>
          <p:cNvPr id="13" name="Text Box 12"/>
          <p:cNvSpPr txBox="1"/>
          <p:nvPr/>
        </p:nvSpPr>
        <p:spPr>
          <a:xfrm>
            <a:off x="228600" y="228600"/>
            <a:ext cx="266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Computer Networking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371600" y="381000"/>
            <a:ext cx="96475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Fiber Optical Network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38" name="Table 37"/>
          <p:cNvGraphicFramePr/>
          <p:nvPr/>
        </p:nvGraphicFramePr>
        <p:xfrm>
          <a:off x="448310" y="2362200"/>
          <a:ext cx="11118850" cy="347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425"/>
                <a:gridCol w="5559425"/>
              </a:tblGrid>
              <a:tr h="173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400">
                          <a:sym typeface="+mn-ea"/>
                        </a:rPr>
                        <a:t>EPON</a:t>
                      </a:r>
                      <a:endParaRPr lang="en-US" sz="4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400">
                          <a:sym typeface="+mn-ea"/>
                        </a:rPr>
                        <a:t>GPON</a:t>
                      </a:r>
                      <a:endParaRPr lang="en-US" sz="4400">
                        <a:sym typeface="+mn-ea"/>
                      </a:endParaRPr>
                    </a:p>
                  </a:txBody>
                  <a:tcPr anchor="ctr" anchorCtr="0"/>
                </a:tc>
              </a:tr>
              <a:tr h="173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400">
                          <a:sym typeface="+mn-ea"/>
                        </a:rPr>
                        <a:t>More efficient &amp; secure &amp; economical</a:t>
                      </a:r>
                      <a:endParaRPr lang="en-US" sz="4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400">
                          <a:sym typeface="+mn-ea"/>
                        </a:rPr>
                        <a:t>More efficient &amp; economical</a:t>
                      </a:r>
                      <a:endParaRPr lang="en-US" sz="4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5245" y="1519555"/>
            <a:ext cx="9753600" cy="4728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11835" y="259080"/>
            <a:ext cx="10870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Switching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895600" y="6304915"/>
            <a:ext cx="6125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3.6: Circuit switching vs Packet switching</a:t>
            </a:r>
            <a:endParaRPr lang="en-US"/>
          </a:p>
          <a:p>
            <a:pPr algn="ctr"/>
            <a:r>
              <a:rPr lang="en-US" sz="1200"/>
              <a:t>Source: rigor.com</a:t>
            </a:r>
            <a:endParaRPr 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228600" y="228600"/>
            <a:ext cx="266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Computer Networking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1080135" y="304800"/>
            <a:ext cx="10032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 Protocol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71475" y="1489075"/>
            <a:ext cx="3819525" cy="1198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3600"/>
              <a:t>Key elements of a protocol:</a:t>
            </a:r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5029835" y="1300480"/>
            <a:ext cx="1778000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sz="4000"/>
              <a:t>Tasks: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5029835" y="2133600"/>
            <a:ext cx="663829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/>
              <a:t>Encapsulation &amp; Decapsulation</a:t>
            </a:r>
            <a:endParaRPr 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5029835" y="2832735"/>
            <a:ext cx="6523355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/>
              <a:t>Fragmentation &amp; reassembly</a:t>
            </a:r>
            <a:endParaRPr 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5029835" y="3540760"/>
            <a:ext cx="6696075" cy="583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/>
              <a:t>Transmissin security and rerliability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5029835" y="4292600"/>
            <a:ext cx="6572885" cy="107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/>
              <a:t>Conection establishment, synchronization &amp; addressing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6705600" y="5486400"/>
            <a:ext cx="2124075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800"/>
              <a:t>. . .</a:t>
            </a:r>
            <a:endParaRPr 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371475" y="2717165"/>
            <a:ext cx="381889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Syntax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Semantic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Timing</a:t>
            </a:r>
            <a:endParaRPr lang="en-US" sz="32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628515" y="1422400"/>
            <a:ext cx="95885" cy="45212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Box 13"/>
          <p:cNvSpPr txBox="1"/>
          <p:nvPr/>
        </p:nvSpPr>
        <p:spPr>
          <a:xfrm>
            <a:off x="371475" y="5623560"/>
            <a:ext cx="2647950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400"/>
              <a:t>Some protocols:</a:t>
            </a:r>
            <a:endParaRPr lang="en-US" sz="2400"/>
          </a:p>
          <a:p>
            <a:endParaRPr 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757555" y="6258560"/>
            <a:ext cx="710565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IP</a:t>
            </a:r>
            <a:endParaRPr lang="en-US" sz="2000"/>
          </a:p>
        </p:txBody>
      </p:sp>
      <p:sp>
        <p:nvSpPr>
          <p:cNvPr id="16" name="Text Box 15"/>
          <p:cNvSpPr txBox="1"/>
          <p:nvPr/>
        </p:nvSpPr>
        <p:spPr>
          <a:xfrm>
            <a:off x="1752600" y="6245225"/>
            <a:ext cx="1034415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DNS</a:t>
            </a:r>
            <a:endParaRPr 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3019425" y="6283960"/>
            <a:ext cx="883285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HTTP</a:t>
            </a:r>
            <a:endParaRPr lang="en-US" sz="2000"/>
          </a:p>
        </p:txBody>
      </p:sp>
      <p:sp>
        <p:nvSpPr>
          <p:cNvPr id="20" name="Text Box 19"/>
          <p:cNvSpPr txBox="1"/>
          <p:nvPr/>
        </p:nvSpPr>
        <p:spPr>
          <a:xfrm>
            <a:off x="4038600" y="6261100"/>
            <a:ext cx="66484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400"/>
              <a:t>. . 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/>
          <p:nvPr>
            <p:ph sz="half" idx="2"/>
          </p:nvPr>
        </p:nvPicPr>
        <p:blipFill>
          <a:blip r:embed="rId2"/>
          <a:srcRect l="3468" t="13356" r="3938" b="14478"/>
          <a:stretch>
            <a:fillRect/>
          </a:stretch>
        </p:blipFill>
        <p:spPr>
          <a:xfrm>
            <a:off x="1409065" y="1445895"/>
            <a:ext cx="9374505" cy="3829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887470" y="6245225"/>
            <a:ext cx="44170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4.1: Addressing types</a:t>
            </a:r>
            <a:endParaRPr lang="en-US"/>
          </a:p>
          <a:p>
            <a:pPr algn="ctr"/>
            <a:r>
              <a:rPr lang="en-US" sz="1200"/>
              <a:t>Source: blogspot.com</a:t>
            </a:r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1219200" y="5334000"/>
            <a:ext cx="227520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/>
              <a:t>aka MAC address</a:t>
            </a:r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3733800" y="5303520"/>
            <a:ext cx="219392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/>
              <a:t>aka IP address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685800" y="304800"/>
            <a:ext cx="11360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Addressing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Table 8"/>
          <p:cNvGraphicFramePr/>
          <p:nvPr/>
        </p:nvGraphicFramePr>
        <p:xfrm>
          <a:off x="3657600" y="1417955"/>
          <a:ext cx="822706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65"/>
                <a:gridCol w="2056765"/>
                <a:gridCol w="2056765"/>
                <a:gridCol w="2056765"/>
              </a:tblGrid>
              <a:tr h="838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Destination</a:t>
                      </a:r>
                      <a:endParaRPr 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Port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/>
          <p:nvPr>
            <p:ph sz="half" idx="1"/>
          </p:nvPr>
        </p:nvGraphicFramePr>
        <p:xfrm>
          <a:off x="5290820" y="4871085"/>
          <a:ext cx="6593840" cy="78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60"/>
                <a:gridCol w="1648460"/>
                <a:gridCol w="1648460"/>
                <a:gridCol w="1648460"/>
              </a:tblGrid>
              <a:tr h="787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Destination MAC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Source MAC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Packet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Trailer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3220085" y="3124200"/>
          <a:ext cx="8664575" cy="87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915"/>
                <a:gridCol w="1732915"/>
                <a:gridCol w="1732915"/>
                <a:gridCol w="1732915"/>
                <a:gridCol w="1732915"/>
              </a:tblGrid>
              <a:tr h="878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Destination</a:t>
                      </a:r>
                      <a:endParaRPr 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IP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Protocol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Segment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10" idx="0"/>
          </p:cNvCxnSpPr>
          <p:nvPr/>
        </p:nvCxnSpPr>
        <p:spPr>
          <a:xfrm flipH="1" flipV="1">
            <a:off x="3200400" y="4038600"/>
            <a:ext cx="5387340" cy="83248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/>
          <p:cNvCxnSpPr/>
          <p:nvPr/>
        </p:nvCxnSpPr>
        <p:spPr>
          <a:xfrm flipV="1">
            <a:off x="10226675" y="4038600"/>
            <a:ext cx="1660525" cy="8280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traight Connector 15"/>
          <p:cNvCxnSpPr/>
          <p:nvPr/>
        </p:nvCxnSpPr>
        <p:spPr>
          <a:xfrm flipH="1" flipV="1">
            <a:off x="3657600" y="2286000"/>
            <a:ext cx="6487795" cy="8229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V="1">
            <a:off x="11872595" y="2209800"/>
            <a:ext cx="14605" cy="8890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767715" y="5049520"/>
            <a:ext cx="1365885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 b="1"/>
              <a:t>Frame</a:t>
            </a:r>
            <a:endParaRPr lang="en-US" sz="2000" b="1"/>
          </a:p>
        </p:txBody>
      </p:sp>
      <p:sp>
        <p:nvSpPr>
          <p:cNvPr id="19" name="Text Box 18"/>
          <p:cNvSpPr txBox="1"/>
          <p:nvPr/>
        </p:nvSpPr>
        <p:spPr>
          <a:xfrm>
            <a:off x="696595" y="3276600"/>
            <a:ext cx="143700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 b="1"/>
              <a:t>Packet</a:t>
            </a:r>
            <a:endParaRPr lang="en-US" sz="2000" b="1"/>
          </a:p>
        </p:txBody>
      </p:sp>
      <p:sp>
        <p:nvSpPr>
          <p:cNvPr id="20" name="Text Box 19"/>
          <p:cNvSpPr txBox="1"/>
          <p:nvPr/>
        </p:nvSpPr>
        <p:spPr>
          <a:xfrm>
            <a:off x="762000" y="1637665"/>
            <a:ext cx="1538605" cy="398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 b="1"/>
              <a:t>Segment</a:t>
            </a:r>
            <a:endParaRPr lang="en-US" sz="2000" b="1"/>
          </a:p>
        </p:txBody>
      </p:sp>
      <p:sp>
        <p:nvSpPr>
          <p:cNvPr id="21" name="Text Box 20"/>
          <p:cNvSpPr txBox="1"/>
          <p:nvPr/>
        </p:nvSpPr>
        <p:spPr>
          <a:xfrm>
            <a:off x="2962275" y="5892800"/>
            <a:ext cx="572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4.2: PDU and layer addressing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9575" y="194310"/>
            <a:ext cx="11706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cs typeface="+mj-lt"/>
                <a:sym typeface="+mn-ea"/>
              </a:rPr>
              <a:t>PDU and Layer Addressing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6205" y="76200"/>
            <a:ext cx="266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Addressing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8400" y="1828800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4343400"/>
            <a:ext cx="1466850" cy="1482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472440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00400" y="419100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6400" y="3311525"/>
            <a:ext cx="1126490" cy="11474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8000" y="5409565"/>
            <a:ext cx="425450" cy="4578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52600" y="251460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57400" y="5714365"/>
            <a:ext cx="1061085" cy="100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91000" y="1066800"/>
            <a:ext cx="1061085" cy="100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14800" y="3916680"/>
            <a:ext cx="389255" cy="426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9009380" y="1535430"/>
            <a:ext cx="1650365" cy="639445"/>
          </a:xfrm>
          <a:custGeom>
            <a:avLst/>
            <a:gdLst>
              <a:gd name="connisteX0" fmla="*/ 140259 w 1650225"/>
              <a:gd name="connsiteY0" fmla="*/ 638881 h 639425"/>
              <a:gd name="connisteX1" fmla="*/ 8179 w 1650225"/>
              <a:gd name="connsiteY1" fmla="*/ 466161 h 639425"/>
              <a:gd name="connisteX2" fmla="*/ 38659 w 1650225"/>
              <a:gd name="connsiteY2" fmla="*/ 242641 h 639425"/>
              <a:gd name="connisteX3" fmla="*/ 160579 w 1650225"/>
              <a:gd name="connsiteY3" fmla="*/ 39441 h 639425"/>
              <a:gd name="connisteX4" fmla="*/ 384099 w 1650225"/>
              <a:gd name="connsiteY4" fmla="*/ 8961 h 639425"/>
              <a:gd name="connisteX5" fmla="*/ 820979 w 1650225"/>
              <a:gd name="connsiteY5" fmla="*/ 8961 h 639425"/>
              <a:gd name="connisteX6" fmla="*/ 1166419 w 1650225"/>
              <a:gd name="connsiteY6" fmla="*/ 90241 h 639425"/>
              <a:gd name="connisteX7" fmla="*/ 1643939 w 1650225"/>
              <a:gd name="connsiteY7" fmla="*/ 293441 h 639425"/>
              <a:gd name="connisteX8" fmla="*/ 1379779 w 1650225"/>
              <a:gd name="connsiteY8" fmla="*/ 293441 h 639425"/>
              <a:gd name="connisteX9" fmla="*/ 1024179 w 1650225"/>
              <a:gd name="connsiteY9" fmla="*/ 191841 h 639425"/>
              <a:gd name="connisteX10" fmla="*/ 841299 w 1650225"/>
              <a:gd name="connsiteY10" fmla="*/ 171521 h 639425"/>
              <a:gd name="connisteX11" fmla="*/ 780339 w 1650225"/>
              <a:gd name="connsiteY11" fmla="*/ 344241 h 639425"/>
              <a:gd name="connisteX12" fmla="*/ 434899 w 1650225"/>
              <a:gd name="connsiteY12" fmla="*/ 374721 h 639425"/>
              <a:gd name="connisteX13" fmla="*/ 302819 w 1650225"/>
              <a:gd name="connsiteY13" fmla="*/ 506801 h 639425"/>
              <a:gd name="connisteX14" fmla="*/ 140259 w 1650225"/>
              <a:gd name="connsiteY14" fmla="*/ 638881 h 639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650225" h="639425">
                <a:moveTo>
                  <a:pt x="140259" y="638881"/>
                </a:moveTo>
                <a:cubicBezTo>
                  <a:pt x="81204" y="630626"/>
                  <a:pt x="28499" y="545536"/>
                  <a:pt x="8179" y="466161"/>
                </a:cubicBezTo>
                <a:cubicBezTo>
                  <a:pt x="-12141" y="386786"/>
                  <a:pt x="8179" y="327731"/>
                  <a:pt x="38659" y="242641"/>
                </a:cubicBezTo>
                <a:cubicBezTo>
                  <a:pt x="69139" y="157551"/>
                  <a:pt x="91364" y="86431"/>
                  <a:pt x="160579" y="39441"/>
                </a:cubicBezTo>
                <a:cubicBezTo>
                  <a:pt x="229794" y="-7549"/>
                  <a:pt x="252019" y="15311"/>
                  <a:pt x="384099" y="8961"/>
                </a:cubicBezTo>
                <a:cubicBezTo>
                  <a:pt x="516179" y="2611"/>
                  <a:pt x="664769" y="-7549"/>
                  <a:pt x="820979" y="8961"/>
                </a:cubicBezTo>
                <a:cubicBezTo>
                  <a:pt x="977189" y="25471"/>
                  <a:pt x="1001954" y="33091"/>
                  <a:pt x="1166419" y="90241"/>
                </a:cubicBezTo>
                <a:cubicBezTo>
                  <a:pt x="1330884" y="147391"/>
                  <a:pt x="1601394" y="252801"/>
                  <a:pt x="1643939" y="293441"/>
                </a:cubicBezTo>
                <a:cubicBezTo>
                  <a:pt x="1686484" y="334081"/>
                  <a:pt x="1503604" y="313761"/>
                  <a:pt x="1379779" y="293441"/>
                </a:cubicBezTo>
                <a:cubicBezTo>
                  <a:pt x="1255954" y="273121"/>
                  <a:pt x="1132129" y="215971"/>
                  <a:pt x="1024179" y="191841"/>
                </a:cubicBezTo>
                <a:cubicBezTo>
                  <a:pt x="916229" y="167711"/>
                  <a:pt x="890194" y="141041"/>
                  <a:pt x="841299" y="171521"/>
                </a:cubicBezTo>
                <a:cubicBezTo>
                  <a:pt x="792404" y="202001"/>
                  <a:pt x="861619" y="303601"/>
                  <a:pt x="780339" y="344241"/>
                </a:cubicBezTo>
                <a:cubicBezTo>
                  <a:pt x="699059" y="384881"/>
                  <a:pt x="530149" y="342336"/>
                  <a:pt x="434899" y="374721"/>
                </a:cubicBezTo>
                <a:cubicBezTo>
                  <a:pt x="339649" y="407106"/>
                  <a:pt x="361874" y="454096"/>
                  <a:pt x="302819" y="506801"/>
                </a:cubicBezTo>
                <a:cubicBezTo>
                  <a:pt x="243764" y="559506"/>
                  <a:pt x="199314" y="647136"/>
                  <a:pt x="140259" y="6388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58860" y="1842135"/>
            <a:ext cx="2016125" cy="1393190"/>
          </a:xfrm>
          <a:custGeom>
            <a:avLst/>
            <a:gdLst>
              <a:gd name="connisteX0" fmla="*/ 460289 w 2016237"/>
              <a:gd name="connsiteY0" fmla="*/ 342221 h 1393228"/>
              <a:gd name="connisteX1" fmla="*/ 836209 w 2016237"/>
              <a:gd name="connsiteY1" fmla="*/ 220301 h 1393228"/>
              <a:gd name="connisteX2" fmla="*/ 1120689 w 2016237"/>
              <a:gd name="connsiteY2" fmla="*/ 240621 h 1393228"/>
              <a:gd name="connisteX3" fmla="*/ 1334049 w 2016237"/>
              <a:gd name="connsiteY3" fmla="*/ 6941 h 1393228"/>
              <a:gd name="connisteX4" fmla="*/ 1466129 w 2016237"/>
              <a:gd name="connsiteY4" fmla="*/ 98381 h 1393228"/>
              <a:gd name="connisteX5" fmla="*/ 1445809 w 2016237"/>
              <a:gd name="connsiteY5" fmla="*/ 281261 h 1393228"/>
              <a:gd name="connisteX6" fmla="*/ 1872529 w 2016237"/>
              <a:gd name="connsiteY6" fmla="*/ 199981 h 1393228"/>
              <a:gd name="connisteX7" fmla="*/ 1720129 w 2016237"/>
              <a:gd name="connsiteY7" fmla="*/ 413341 h 1393228"/>
              <a:gd name="connisteX8" fmla="*/ 1303569 w 2016237"/>
              <a:gd name="connsiteY8" fmla="*/ 362541 h 1393228"/>
              <a:gd name="connisteX9" fmla="*/ 1100369 w 2016237"/>
              <a:gd name="connsiteY9" fmla="*/ 647021 h 1393228"/>
              <a:gd name="connisteX10" fmla="*/ 897169 w 2016237"/>
              <a:gd name="connsiteY10" fmla="*/ 453981 h 1393228"/>
              <a:gd name="connisteX11" fmla="*/ 277409 w 2016237"/>
              <a:gd name="connsiteY11" fmla="*/ 271101 h 1393228"/>
              <a:gd name="connisteX12" fmla="*/ 582209 w 2016237"/>
              <a:gd name="connsiteY12" fmla="*/ 443821 h 1393228"/>
              <a:gd name="connisteX13" fmla="*/ 826049 w 2016237"/>
              <a:gd name="connsiteY13" fmla="*/ 667341 h 1393228"/>
              <a:gd name="connisteX14" fmla="*/ 958129 w 2016237"/>
              <a:gd name="connsiteY14" fmla="*/ 657181 h 1393228"/>
              <a:gd name="connisteX15" fmla="*/ 1313729 w 2016237"/>
              <a:gd name="connsiteY15" fmla="*/ 789261 h 1393228"/>
              <a:gd name="connisteX16" fmla="*/ 1445809 w 2016237"/>
              <a:gd name="connsiteY16" fmla="*/ 596221 h 1393228"/>
              <a:gd name="connisteX17" fmla="*/ 1669329 w 2016237"/>
              <a:gd name="connsiteY17" fmla="*/ 616541 h 1393228"/>
              <a:gd name="connisteX18" fmla="*/ 2014769 w 2016237"/>
              <a:gd name="connsiteY18" fmla="*/ 870541 h 1393228"/>
              <a:gd name="connisteX19" fmla="*/ 1760769 w 2016237"/>
              <a:gd name="connsiteY19" fmla="*/ 1022941 h 1393228"/>
              <a:gd name="connisteX20" fmla="*/ 1445809 w 2016237"/>
              <a:gd name="connsiteY20" fmla="*/ 1388701 h 1393228"/>
              <a:gd name="connisteX21" fmla="*/ 1262929 w 2016237"/>
              <a:gd name="connsiteY21" fmla="*/ 1205821 h 1393228"/>
              <a:gd name="connisteX22" fmla="*/ 1019089 w 2016237"/>
              <a:gd name="connsiteY22" fmla="*/ 1287101 h 1393228"/>
              <a:gd name="connisteX23" fmla="*/ 744769 w 2016237"/>
              <a:gd name="connsiteY23" fmla="*/ 992461 h 1393228"/>
              <a:gd name="connisteX24" fmla="*/ 582209 w 2016237"/>
              <a:gd name="connsiteY24" fmla="*/ 809581 h 1393228"/>
              <a:gd name="connisteX25" fmla="*/ 419649 w 2016237"/>
              <a:gd name="connsiteY25" fmla="*/ 545421 h 1393228"/>
              <a:gd name="connisteX26" fmla="*/ 297729 w 2016237"/>
              <a:gd name="connsiteY26" fmla="*/ 393021 h 1393228"/>
              <a:gd name="connisteX27" fmla="*/ 246929 w 2016237"/>
              <a:gd name="connsiteY27" fmla="*/ 27261 h 1393228"/>
              <a:gd name="connisteX28" fmla="*/ 470449 w 2016237"/>
              <a:gd name="connsiteY28" fmla="*/ 88221 h 1393228"/>
              <a:gd name="connisteX29" fmla="*/ 612689 w 2016237"/>
              <a:gd name="connsiteY29" fmla="*/ 352381 h 1393228"/>
              <a:gd name="connisteX30" fmla="*/ 389169 w 2016237"/>
              <a:gd name="connsiteY30" fmla="*/ 525101 h 1393228"/>
              <a:gd name="connisteX31" fmla="*/ 206289 w 2016237"/>
              <a:gd name="connsiteY31" fmla="*/ 474301 h 1393228"/>
              <a:gd name="connisteX32" fmla="*/ 3089 w 2016237"/>
              <a:gd name="connsiteY32" fmla="*/ 281261 h 1393228"/>
              <a:gd name="connisteX33" fmla="*/ 114849 w 2016237"/>
              <a:gd name="connsiteY33" fmla="*/ 159341 h 1393228"/>
              <a:gd name="connisteX34" fmla="*/ 318049 w 2016237"/>
              <a:gd name="connsiteY34" fmla="*/ 149181 h 1393228"/>
              <a:gd name="connisteX35" fmla="*/ 460289 w 2016237"/>
              <a:gd name="connsiteY35" fmla="*/ 342221 h 13932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2016238" h="1393228">
                <a:moveTo>
                  <a:pt x="460289" y="342221"/>
                </a:moveTo>
                <a:cubicBezTo>
                  <a:pt x="563794" y="356191"/>
                  <a:pt x="704129" y="240621"/>
                  <a:pt x="836209" y="220301"/>
                </a:cubicBezTo>
                <a:cubicBezTo>
                  <a:pt x="968289" y="199981"/>
                  <a:pt x="1020994" y="283166"/>
                  <a:pt x="1120689" y="240621"/>
                </a:cubicBezTo>
                <a:cubicBezTo>
                  <a:pt x="1220384" y="198076"/>
                  <a:pt x="1264834" y="35516"/>
                  <a:pt x="1334049" y="6941"/>
                </a:cubicBezTo>
                <a:cubicBezTo>
                  <a:pt x="1403264" y="-21634"/>
                  <a:pt x="1443904" y="43771"/>
                  <a:pt x="1466129" y="98381"/>
                </a:cubicBezTo>
                <a:cubicBezTo>
                  <a:pt x="1488354" y="152991"/>
                  <a:pt x="1364529" y="260941"/>
                  <a:pt x="1445809" y="281261"/>
                </a:cubicBezTo>
                <a:cubicBezTo>
                  <a:pt x="1527089" y="301581"/>
                  <a:pt x="1817919" y="173311"/>
                  <a:pt x="1872529" y="199981"/>
                </a:cubicBezTo>
                <a:cubicBezTo>
                  <a:pt x="1927139" y="226651"/>
                  <a:pt x="1833794" y="380956"/>
                  <a:pt x="1720129" y="413341"/>
                </a:cubicBezTo>
                <a:cubicBezTo>
                  <a:pt x="1606464" y="445726"/>
                  <a:pt x="1427394" y="315551"/>
                  <a:pt x="1303569" y="362541"/>
                </a:cubicBezTo>
                <a:cubicBezTo>
                  <a:pt x="1179744" y="409531"/>
                  <a:pt x="1181649" y="628606"/>
                  <a:pt x="1100369" y="647021"/>
                </a:cubicBezTo>
                <a:cubicBezTo>
                  <a:pt x="1019089" y="665436"/>
                  <a:pt x="1061634" y="528911"/>
                  <a:pt x="897169" y="453981"/>
                </a:cubicBezTo>
                <a:cubicBezTo>
                  <a:pt x="732704" y="379051"/>
                  <a:pt x="340274" y="273006"/>
                  <a:pt x="277409" y="271101"/>
                </a:cubicBezTo>
                <a:cubicBezTo>
                  <a:pt x="214544" y="269196"/>
                  <a:pt x="472354" y="364446"/>
                  <a:pt x="582209" y="443821"/>
                </a:cubicBezTo>
                <a:cubicBezTo>
                  <a:pt x="692064" y="523196"/>
                  <a:pt x="751119" y="624796"/>
                  <a:pt x="826049" y="667341"/>
                </a:cubicBezTo>
                <a:cubicBezTo>
                  <a:pt x="900979" y="709886"/>
                  <a:pt x="860339" y="633051"/>
                  <a:pt x="958129" y="657181"/>
                </a:cubicBezTo>
                <a:cubicBezTo>
                  <a:pt x="1055919" y="681311"/>
                  <a:pt x="1215939" y="801326"/>
                  <a:pt x="1313729" y="789261"/>
                </a:cubicBezTo>
                <a:cubicBezTo>
                  <a:pt x="1411519" y="777196"/>
                  <a:pt x="1374689" y="630511"/>
                  <a:pt x="1445809" y="596221"/>
                </a:cubicBezTo>
                <a:cubicBezTo>
                  <a:pt x="1516929" y="561931"/>
                  <a:pt x="1555664" y="561931"/>
                  <a:pt x="1669329" y="616541"/>
                </a:cubicBezTo>
                <a:cubicBezTo>
                  <a:pt x="1782994" y="671151"/>
                  <a:pt x="1996354" y="789261"/>
                  <a:pt x="2014769" y="870541"/>
                </a:cubicBezTo>
                <a:cubicBezTo>
                  <a:pt x="2033184" y="951821"/>
                  <a:pt x="1874434" y="919436"/>
                  <a:pt x="1760769" y="1022941"/>
                </a:cubicBezTo>
                <a:cubicBezTo>
                  <a:pt x="1647104" y="1126446"/>
                  <a:pt x="1545504" y="1351871"/>
                  <a:pt x="1445809" y="1388701"/>
                </a:cubicBezTo>
                <a:cubicBezTo>
                  <a:pt x="1346114" y="1425531"/>
                  <a:pt x="1348019" y="1226141"/>
                  <a:pt x="1262929" y="1205821"/>
                </a:cubicBezTo>
                <a:cubicBezTo>
                  <a:pt x="1177839" y="1185501"/>
                  <a:pt x="1122594" y="1329646"/>
                  <a:pt x="1019089" y="1287101"/>
                </a:cubicBezTo>
                <a:cubicBezTo>
                  <a:pt x="915584" y="1244556"/>
                  <a:pt x="832399" y="1087711"/>
                  <a:pt x="744769" y="992461"/>
                </a:cubicBezTo>
                <a:cubicBezTo>
                  <a:pt x="657139" y="897211"/>
                  <a:pt x="646979" y="899116"/>
                  <a:pt x="582209" y="809581"/>
                </a:cubicBezTo>
                <a:cubicBezTo>
                  <a:pt x="517439" y="720046"/>
                  <a:pt x="476799" y="628606"/>
                  <a:pt x="419649" y="545421"/>
                </a:cubicBezTo>
                <a:cubicBezTo>
                  <a:pt x="362499" y="462236"/>
                  <a:pt x="332019" y="496526"/>
                  <a:pt x="297729" y="393021"/>
                </a:cubicBezTo>
                <a:cubicBezTo>
                  <a:pt x="263439" y="289516"/>
                  <a:pt x="212639" y="88221"/>
                  <a:pt x="246929" y="27261"/>
                </a:cubicBezTo>
                <a:cubicBezTo>
                  <a:pt x="281219" y="-33699"/>
                  <a:pt x="397424" y="23451"/>
                  <a:pt x="470449" y="88221"/>
                </a:cubicBezTo>
                <a:cubicBezTo>
                  <a:pt x="543474" y="152991"/>
                  <a:pt x="629199" y="264751"/>
                  <a:pt x="612689" y="352381"/>
                </a:cubicBezTo>
                <a:cubicBezTo>
                  <a:pt x="596179" y="440011"/>
                  <a:pt x="470449" y="500971"/>
                  <a:pt x="389169" y="525101"/>
                </a:cubicBezTo>
                <a:cubicBezTo>
                  <a:pt x="307889" y="549231"/>
                  <a:pt x="283759" y="523196"/>
                  <a:pt x="206289" y="474301"/>
                </a:cubicBezTo>
                <a:cubicBezTo>
                  <a:pt x="128819" y="425406"/>
                  <a:pt x="21504" y="344126"/>
                  <a:pt x="3089" y="281261"/>
                </a:cubicBezTo>
                <a:cubicBezTo>
                  <a:pt x="-15326" y="218396"/>
                  <a:pt x="51984" y="186011"/>
                  <a:pt x="114849" y="159341"/>
                </a:cubicBezTo>
                <a:cubicBezTo>
                  <a:pt x="177714" y="132671"/>
                  <a:pt x="248834" y="112351"/>
                  <a:pt x="318049" y="149181"/>
                </a:cubicBezTo>
                <a:cubicBezTo>
                  <a:pt x="387264" y="186011"/>
                  <a:pt x="356784" y="328251"/>
                  <a:pt x="460289" y="34222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9078595" y="2184400"/>
            <a:ext cx="1168400" cy="631190"/>
          </a:xfrm>
          <a:custGeom>
            <a:avLst/>
            <a:gdLst>
              <a:gd name="connisteX0" fmla="*/ 0 w 1168400"/>
              <a:gd name="connsiteY0" fmla="*/ 0 h 631020"/>
              <a:gd name="connisteX1" fmla="*/ 132080 w 1168400"/>
              <a:gd name="connsiteY1" fmla="*/ 162560 h 631020"/>
              <a:gd name="connisteX2" fmla="*/ 193040 w 1168400"/>
              <a:gd name="connsiteY2" fmla="*/ 294640 h 631020"/>
              <a:gd name="connisteX3" fmla="*/ 345440 w 1168400"/>
              <a:gd name="connsiteY3" fmla="*/ 467360 h 631020"/>
              <a:gd name="connisteX4" fmla="*/ 477520 w 1168400"/>
              <a:gd name="connsiteY4" fmla="*/ 589280 h 631020"/>
              <a:gd name="connisteX5" fmla="*/ 619760 w 1168400"/>
              <a:gd name="connsiteY5" fmla="*/ 589280 h 631020"/>
              <a:gd name="connisteX6" fmla="*/ 822960 w 1168400"/>
              <a:gd name="connsiteY6" fmla="*/ 589280 h 631020"/>
              <a:gd name="connisteX7" fmla="*/ 914400 w 1168400"/>
              <a:gd name="connsiteY7" fmla="*/ 629920 h 631020"/>
              <a:gd name="connisteX8" fmla="*/ 1097280 w 1168400"/>
              <a:gd name="connsiteY8" fmla="*/ 548640 h 631020"/>
              <a:gd name="connisteX9" fmla="*/ 1168400 w 1168400"/>
              <a:gd name="connsiteY9" fmla="*/ 518160 h 631020"/>
              <a:gd name="connisteX10" fmla="*/ 1168400 w 1168400"/>
              <a:gd name="connsiteY10" fmla="*/ 497840 h 631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1168400" h="631020">
                <a:moveTo>
                  <a:pt x="0" y="0"/>
                </a:moveTo>
                <a:cubicBezTo>
                  <a:pt x="25400" y="29845"/>
                  <a:pt x="93345" y="103505"/>
                  <a:pt x="132080" y="162560"/>
                </a:cubicBezTo>
                <a:cubicBezTo>
                  <a:pt x="170815" y="221615"/>
                  <a:pt x="150495" y="233680"/>
                  <a:pt x="193040" y="294640"/>
                </a:cubicBezTo>
                <a:cubicBezTo>
                  <a:pt x="235585" y="355600"/>
                  <a:pt x="288290" y="408305"/>
                  <a:pt x="345440" y="467360"/>
                </a:cubicBezTo>
                <a:cubicBezTo>
                  <a:pt x="402590" y="526415"/>
                  <a:pt x="422910" y="565150"/>
                  <a:pt x="477520" y="589280"/>
                </a:cubicBezTo>
                <a:cubicBezTo>
                  <a:pt x="532130" y="613410"/>
                  <a:pt x="550545" y="589280"/>
                  <a:pt x="619760" y="589280"/>
                </a:cubicBezTo>
                <a:cubicBezTo>
                  <a:pt x="688975" y="589280"/>
                  <a:pt x="763905" y="581025"/>
                  <a:pt x="822960" y="589280"/>
                </a:cubicBezTo>
                <a:cubicBezTo>
                  <a:pt x="882015" y="597535"/>
                  <a:pt x="859790" y="638175"/>
                  <a:pt x="914400" y="629920"/>
                </a:cubicBezTo>
                <a:cubicBezTo>
                  <a:pt x="969010" y="621665"/>
                  <a:pt x="1046480" y="570865"/>
                  <a:pt x="1097280" y="548640"/>
                </a:cubicBezTo>
                <a:cubicBezTo>
                  <a:pt x="1148080" y="526415"/>
                  <a:pt x="1154430" y="528320"/>
                  <a:pt x="1168400" y="51816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088755" y="2143760"/>
            <a:ext cx="599440" cy="71120"/>
          </a:xfrm>
          <a:custGeom>
            <a:avLst/>
            <a:gdLst>
              <a:gd name="connisteX0" fmla="*/ 0 w 599440"/>
              <a:gd name="connsiteY0" fmla="*/ 0 h 71120"/>
              <a:gd name="connisteX1" fmla="*/ 264160 w 599440"/>
              <a:gd name="connsiteY1" fmla="*/ 40640 h 71120"/>
              <a:gd name="connisteX2" fmla="*/ 416560 w 599440"/>
              <a:gd name="connsiteY2" fmla="*/ 40640 h 71120"/>
              <a:gd name="connisteX3" fmla="*/ 599440 w 599440"/>
              <a:gd name="connsiteY3" fmla="*/ 71120 h 71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99440" h="71120">
                <a:moveTo>
                  <a:pt x="0" y="0"/>
                </a:moveTo>
                <a:cubicBezTo>
                  <a:pt x="49530" y="8255"/>
                  <a:pt x="180975" y="32385"/>
                  <a:pt x="264160" y="40640"/>
                </a:cubicBezTo>
                <a:cubicBezTo>
                  <a:pt x="347345" y="48895"/>
                  <a:pt x="349250" y="34290"/>
                  <a:pt x="416560" y="40640"/>
                </a:cubicBezTo>
                <a:cubicBezTo>
                  <a:pt x="483870" y="46990"/>
                  <a:pt x="565785" y="64770"/>
                  <a:pt x="599440" y="7112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9166860" y="1596390"/>
            <a:ext cx="714375" cy="598170"/>
          </a:xfrm>
          <a:custGeom>
            <a:avLst/>
            <a:gdLst>
              <a:gd name="connisteX0" fmla="*/ 2968 w 714168"/>
              <a:gd name="connsiteY0" fmla="*/ 598311 h 598311"/>
              <a:gd name="connisteX1" fmla="*/ 2968 w 714168"/>
              <a:gd name="connsiteY1" fmla="*/ 354471 h 598311"/>
              <a:gd name="connisteX2" fmla="*/ 33448 w 714168"/>
              <a:gd name="connsiteY2" fmla="*/ 120791 h 598311"/>
              <a:gd name="connisteX3" fmla="*/ 236648 w 714168"/>
              <a:gd name="connsiteY3" fmla="*/ 110631 h 598311"/>
              <a:gd name="connisteX4" fmla="*/ 429688 w 714168"/>
              <a:gd name="connsiteY4" fmla="*/ 110631 h 598311"/>
              <a:gd name="connisteX5" fmla="*/ 582088 w 714168"/>
              <a:gd name="connsiteY5" fmla="*/ 9031 h 598311"/>
              <a:gd name="connisteX6" fmla="*/ 714168 w 714168"/>
              <a:gd name="connsiteY6" fmla="*/ 9031 h 598311"/>
              <a:gd name="connisteX7" fmla="*/ 836088 w 714168"/>
              <a:gd name="connsiteY7" fmla="*/ 9031 h 5983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714169" h="598311">
                <a:moveTo>
                  <a:pt x="2969" y="598311"/>
                </a:moveTo>
                <a:cubicBezTo>
                  <a:pt x="2334" y="554496"/>
                  <a:pt x="-3381" y="449721"/>
                  <a:pt x="2969" y="354471"/>
                </a:cubicBezTo>
                <a:cubicBezTo>
                  <a:pt x="9319" y="259221"/>
                  <a:pt x="-13541" y="169686"/>
                  <a:pt x="33449" y="120791"/>
                </a:cubicBezTo>
                <a:cubicBezTo>
                  <a:pt x="80439" y="71896"/>
                  <a:pt x="157274" y="112536"/>
                  <a:pt x="236649" y="110631"/>
                </a:cubicBezTo>
                <a:cubicBezTo>
                  <a:pt x="316024" y="108726"/>
                  <a:pt x="360474" y="130951"/>
                  <a:pt x="429689" y="110631"/>
                </a:cubicBezTo>
                <a:cubicBezTo>
                  <a:pt x="498904" y="90311"/>
                  <a:pt x="524939" y="29351"/>
                  <a:pt x="582089" y="9031"/>
                </a:cubicBezTo>
                <a:cubicBezTo>
                  <a:pt x="639239" y="-11289"/>
                  <a:pt x="663369" y="9031"/>
                  <a:pt x="714169" y="9031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057005" y="3056255"/>
            <a:ext cx="824865" cy="764540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001000" y="1743075"/>
            <a:ext cx="708025" cy="61785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8428355" y="1355725"/>
            <a:ext cx="595630" cy="42989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0058400" y="3367405"/>
            <a:ext cx="743585" cy="632460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9244965" y="3839210"/>
            <a:ext cx="1200150" cy="110426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8677910" y="2362200"/>
            <a:ext cx="488950" cy="36766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4355" y="2362200"/>
            <a:ext cx="6003290" cy="3046095"/>
          </a:xfrm>
          <a:prstGeom prst="rect">
            <a:avLst/>
          </a:prstGeom>
          <a:noFill/>
          <a:ln w="76200" cap="rnd">
            <a:solidFill>
              <a:schemeClr val="accent2">
                <a:lumMod val="60000"/>
                <a:lumOff val="40000"/>
              </a:schemeClr>
            </a:solidFill>
            <a:prstDash val="lgDashDot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9600" b="0" i="0" u="none" strike="noStrike" cap="none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  <a:endParaRPr kumimoji="0" lang="en-US" altLang="en-US" sz="96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General terms</a:t>
            </a:r>
            <a:endParaRPr lang="en-US"/>
          </a:p>
          <a:p>
            <a:endParaRPr lang="en-US"/>
          </a:p>
          <a:p>
            <a:r>
              <a:rPr lang="en-US"/>
              <a:t>Data communication</a:t>
            </a:r>
            <a:endParaRPr lang="en-US"/>
          </a:p>
          <a:p>
            <a:endParaRPr lang="en-US"/>
          </a:p>
          <a:p>
            <a:r>
              <a:rPr lang="en-US"/>
              <a:t>Computer networking</a:t>
            </a:r>
            <a:endParaRPr lang="en-US"/>
          </a:p>
          <a:p>
            <a:endParaRPr lang="en-US"/>
          </a:p>
          <a:p>
            <a:r>
              <a:rPr lang="en-US"/>
              <a:t>Addressing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39200" y="3429000"/>
            <a:ext cx="2135505" cy="16598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Curved Connector 5"/>
          <p:cNvCxnSpPr>
            <a:endCxn id="101" idx="2"/>
          </p:cNvCxnSpPr>
          <p:nvPr/>
        </p:nvCxnSpPr>
        <p:spPr>
          <a:xfrm>
            <a:off x="5001895" y="4279900"/>
            <a:ext cx="4905375" cy="808990"/>
          </a:xfrm>
          <a:prstGeom prst="curvedConnector4">
            <a:avLst>
              <a:gd name="adj1" fmla="val 39120"/>
              <a:gd name="adj2" fmla="val 12943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8915400" y="5181600"/>
            <a:ext cx="36595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Fig 0.3: Computer networking</a:t>
            </a:r>
            <a:endParaRPr lang="en-US" sz="1600"/>
          </a:p>
          <a:p>
            <a:pPr algn="ctr"/>
            <a:r>
              <a:rPr lang="en-US" sz="1000"/>
              <a:t>source: https://blog.kara.com.ng</a:t>
            </a:r>
            <a:endParaRPr lang="en-US" sz="1000"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772150" y="2514600"/>
            <a:ext cx="2965450" cy="11550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Curved Connector 8"/>
          <p:cNvCxnSpPr>
            <a:stCxn id="102" idx="2"/>
          </p:cNvCxnSpPr>
          <p:nvPr/>
        </p:nvCxnSpPr>
        <p:spPr>
          <a:xfrm rot="5400000" flipH="1">
            <a:off x="5716905" y="2131695"/>
            <a:ext cx="621665" cy="2454275"/>
          </a:xfrm>
          <a:prstGeom prst="curvedConnector4">
            <a:avLst>
              <a:gd name="adj1" fmla="val -38304"/>
              <a:gd name="adj2" fmla="val 8018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" name="Text Box 9"/>
          <p:cNvSpPr txBox="1"/>
          <p:nvPr/>
        </p:nvSpPr>
        <p:spPr>
          <a:xfrm>
            <a:off x="5334000" y="3788410"/>
            <a:ext cx="40722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Fig 0.2: Data communication</a:t>
            </a:r>
            <a:endParaRPr lang="en-US" sz="1600"/>
          </a:p>
          <a:p>
            <a:pPr algn="ctr"/>
            <a:r>
              <a:rPr lang="en-US" sz="1000"/>
              <a:t>source: https://www.techerati.com/</a:t>
            </a:r>
            <a:endParaRPr lang="en-US" sz="1000"/>
          </a:p>
        </p:txBody>
      </p:sp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9817735" y="1219200"/>
            <a:ext cx="1854835" cy="179324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Curved Connector 11"/>
          <p:cNvCxnSpPr/>
          <p:nvPr/>
        </p:nvCxnSpPr>
        <p:spPr>
          <a:xfrm rot="5400000" flipH="1">
            <a:off x="6701155" y="-1047750"/>
            <a:ext cx="1107440" cy="7012305"/>
          </a:xfrm>
          <a:prstGeom prst="curvedConnector4">
            <a:avLst>
              <a:gd name="adj1" fmla="val -1060"/>
              <a:gd name="adj2" fmla="val 2709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9735820" y="2971800"/>
            <a:ext cx="24212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Fig 0.1: General terms</a:t>
            </a:r>
            <a:endParaRPr lang="en-US" sz="1600"/>
          </a:p>
          <a:p>
            <a:pPr algn="ctr"/>
            <a:r>
              <a:rPr lang="en-US" sz="900"/>
              <a:t>Source: https://www.bing.com/</a:t>
            </a:r>
            <a:endParaRPr lang="en-US" sz="900"/>
          </a:p>
        </p:txBody>
      </p:sp>
      <p:graphicFrame>
        <p:nvGraphicFramePr>
          <p:cNvPr id="14" name="Object 13"/>
          <p:cNvGraphicFramePr/>
          <p:nvPr/>
        </p:nvGraphicFramePr>
        <p:xfrm>
          <a:off x="4572000" y="4859020"/>
          <a:ext cx="2275205" cy="113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" imgW="2273300" imgH="1136650" progId="Paint.Picture">
                  <p:embed/>
                </p:oleObj>
              </mc:Choice>
              <mc:Fallback>
                <p:oleObj name="" r:id="rId4" imgW="2273300" imgH="113665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4859020"/>
                        <a:ext cx="2275205" cy="113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>
            <a:endCxn id="14" idx="0"/>
          </p:cNvCxnSpPr>
          <p:nvPr/>
        </p:nvCxnSpPr>
        <p:spPr>
          <a:xfrm flipV="1">
            <a:off x="3200400" y="4859020"/>
            <a:ext cx="2509520" cy="627380"/>
          </a:xfrm>
          <a:prstGeom prst="curvedConnector4">
            <a:avLst>
              <a:gd name="adj1" fmla="val 27353"/>
              <a:gd name="adj2" fmla="val 1379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Text Box 16"/>
          <p:cNvSpPr txBox="1"/>
          <p:nvPr/>
        </p:nvSpPr>
        <p:spPr>
          <a:xfrm>
            <a:off x="3810635" y="6144895"/>
            <a:ext cx="35490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Fig 0.4: Addressing</a:t>
            </a:r>
            <a:endParaRPr lang="en-US" sz="1600"/>
          </a:p>
          <a:p>
            <a:pPr algn="ctr"/>
            <a:r>
              <a:rPr lang="en-US" sz="900"/>
              <a:t>Source: https://cybersecurityglossary.com/</a:t>
            </a:r>
            <a:endParaRPr lang="en-US" sz="900"/>
          </a:p>
        </p:txBody>
      </p:sp>
      <p:sp>
        <p:nvSpPr>
          <p:cNvPr id="8" name="Text Box 7"/>
          <p:cNvSpPr txBox="1"/>
          <p:nvPr/>
        </p:nvSpPr>
        <p:spPr>
          <a:xfrm>
            <a:off x="2630170" y="291465"/>
            <a:ext cx="70472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Topics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8305800" y="1417955"/>
            <a:ext cx="3794760" cy="3684270"/>
          </a:xfrm>
          <a:prstGeom prst="ellipse">
            <a:avLst/>
          </a:prstGeom>
          <a:pattFill prst="pct25">
            <a:fgClr>
              <a:schemeClr val="accent1">
                <a:lumMod val="20000"/>
                <a:lumOff val="80000"/>
              </a:schemeClr>
            </a:fgClr>
            <a:bgClr>
              <a:srgbClr val="FFFFFF"/>
            </a:bgClr>
          </a:patt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228600" y="1353820"/>
          <a:ext cx="3162935" cy="489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606800" y="5495290"/>
            <a:ext cx="1766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COMPUTER</a:t>
            </a:r>
            <a:endParaRPr lang="en-US" sz="2000"/>
          </a:p>
        </p:txBody>
      </p:sp>
      <p:sp>
        <p:nvSpPr>
          <p:cNvPr id="12" name="Oval 11"/>
          <p:cNvSpPr/>
          <p:nvPr/>
        </p:nvSpPr>
        <p:spPr>
          <a:xfrm>
            <a:off x="9011285" y="2057400"/>
            <a:ext cx="2297430" cy="2268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420860" y="2819400"/>
            <a:ext cx="156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Digital</a:t>
            </a:r>
            <a:endParaRPr 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9147175" y="1447800"/>
            <a:ext cx="211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/>
              <a:t>Smart</a:t>
            </a:r>
            <a:endParaRPr lang="en-US" sz="4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38400" y="5681345"/>
            <a:ext cx="122936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Elbow Connector 16"/>
          <p:cNvCxnSpPr/>
          <p:nvPr/>
        </p:nvCxnSpPr>
        <p:spPr>
          <a:xfrm>
            <a:off x="2819400" y="5681345"/>
            <a:ext cx="787400" cy="577850"/>
          </a:xfrm>
          <a:prstGeom prst="bentConnector3">
            <a:avLst>
              <a:gd name="adj1" fmla="val 5008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3657600" y="6037580"/>
            <a:ext cx="1471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NLP</a:t>
            </a:r>
            <a:endParaRPr lang="en-US" sz="2000"/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2826385" y="5105400"/>
            <a:ext cx="780415" cy="575945"/>
          </a:xfrm>
          <a:prstGeom prst="bentConnector3">
            <a:avLst>
              <a:gd name="adj1" fmla="val 5004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Text Box 20"/>
          <p:cNvSpPr txBox="1"/>
          <p:nvPr/>
        </p:nvSpPr>
        <p:spPr>
          <a:xfrm>
            <a:off x="3667760" y="4953000"/>
            <a:ext cx="1504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Machine</a:t>
            </a:r>
            <a:endParaRPr lang="en-US" sz="2000"/>
          </a:p>
        </p:txBody>
      </p:sp>
      <p:sp>
        <p:nvSpPr>
          <p:cNvPr id="22" name="Text Box 21"/>
          <p:cNvSpPr txBox="1"/>
          <p:nvPr/>
        </p:nvSpPr>
        <p:spPr>
          <a:xfrm>
            <a:off x="152400" y="6353175"/>
            <a:ext cx="559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 1.1: Flowchart of education to some technologies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287895" y="5257800"/>
            <a:ext cx="481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 1.3: Digital world is subset of smart world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13885" y="1418590"/>
            <a:ext cx="2750185" cy="25787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1752600"/>
            <a:ext cx="1167765" cy="1051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2742565"/>
            <a:ext cx="1278890" cy="125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95800" y="1981200"/>
            <a:ext cx="1066800" cy="1036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48200" y="2285365"/>
            <a:ext cx="915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Data</a:t>
            </a:r>
            <a:endParaRPr lang="en-US" sz="2400"/>
          </a:p>
        </p:txBody>
      </p:sp>
      <p:sp>
        <p:nvSpPr>
          <p:cNvPr id="24" name="Text Box 23"/>
          <p:cNvSpPr txBox="1"/>
          <p:nvPr/>
        </p:nvSpPr>
        <p:spPr>
          <a:xfrm>
            <a:off x="6019800" y="209296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Data</a:t>
            </a:r>
            <a:endParaRPr lang="en-US" sz="2000"/>
          </a:p>
        </p:txBody>
      </p:sp>
      <p:sp>
        <p:nvSpPr>
          <p:cNvPr id="25" name="Text Box 24"/>
          <p:cNvSpPr txBox="1"/>
          <p:nvPr/>
        </p:nvSpPr>
        <p:spPr>
          <a:xfrm>
            <a:off x="5522595" y="3194050"/>
            <a:ext cx="1014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Data</a:t>
            </a:r>
            <a:endParaRPr lang="en-US" sz="2000"/>
          </a:p>
        </p:txBody>
      </p:sp>
      <p:sp>
        <p:nvSpPr>
          <p:cNvPr id="26" name="Text Box 25"/>
          <p:cNvSpPr txBox="1"/>
          <p:nvPr/>
        </p:nvSpPr>
        <p:spPr>
          <a:xfrm>
            <a:off x="4829175" y="4055745"/>
            <a:ext cx="227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 1.2: Information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058670" y="313055"/>
            <a:ext cx="7585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General Terms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7" grpId="0" animBg="1"/>
      <p:bldP spid="24" grpId="0"/>
      <p:bldP spid="9" grpId="0" animBg="1"/>
      <p:bldP spid="19" grpId="0"/>
      <p:bldP spid="3" grpId="0" animBg="1"/>
      <p:bldP spid="26" grpId="0"/>
      <p:bldP spid="12" grpId="0" animBg="1"/>
      <p:bldP spid="13" grpId="0"/>
      <p:bldP spid="14" grpId="0" animBg="1"/>
      <p:bldP spid="1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>
          <a:xfrm>
            <a:off x="8864600" y="6372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Text Box 9"/>
          <p:cNvSpPr txBox="1"/>
          <p:nvPr/>
        </p:nvSpPr>
        <p:spPr>
          <a:xfrm>
            <a:off x="4628515" y="31089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/>
        </p:nvSpPr>
        <p:spPr>
          <a:xfrm>
            <a:off x="8991600" y="6499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6477000" y="1621155"/>
            <a:ext cx="5384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13715" y="29464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General terms</a:t>
            </a:r>
            <a:endParaRPr lang="en-US"/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67200" y="1371600"/>
            <a:ext cx="6146800" cy="4404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 Box 16"/>
          <p:cNvSpPr txBox="1"/>
          <p:nvPr/>
        </p:nvSpPr>
        <p:spPr>
          <a:xfrm>
            <a:off x="4343400" y="5692140"/>
            <a:ext cx="5516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1.4: Computers connected to the Internet</a:t>
            </a:r>
            <a:endParaRPr lang="en-US"/>
          </a:p>
          <a:p>
            <a:pPr algn="ctr"/>
            <a:r>
              <a:rPr lang="en-US" sz="1200"/>
              <a:t>source: etsy.com,  educba.com</a:t>
            </a:r>
            <a:endParaRPr lang="en-US" sz="1200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Content Placeholder 10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H="1">
            <a:off x="2362200" y="1219200"/>
            <a:ext cx="2146300" cy="1716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2362200" y="3030220"/>
            <a:ext cx="155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Satellite</a:t>
            </a:r>
            <a:endParaRPr lang="en-US" sz="2000"/>
          </a:p>
        </p:txBody>
      </p:sp>
      <p:sp>
        <p:nvSpPr>
          <p:cNvPr id="20" name="Text Box 19"/>
          <p:cNvSpPr txBox="1"/>
          <p:nvPr/>
        </p:nvSpPr>
        <p:spPr>
          <a:xfrm>
            <a:off x="228600" y="5029200"/>
            <a:ext cx="4115435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ISP = Internet Service Provider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NAP = Network Access Point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953385" y="274320"/>
            <a:ext cx="7409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Internet Terms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9200" y="1154430"/>
            <a:ext cx="5384800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042920" y="5864225"/>
            <a:ext cx="54571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1.5: The internet</a:t>
            </a:r>
            <a:endParaRPr lang="en-US"/>
          </a:p>
          <a:p>
            <a:pPr algn="ctr"/>
            <a:r>
              <a:rPr lang="en-US" sz="1200"/>
              <a:t>source: dreamstime.com, clipartspub.com/</a:t>
            </a:r>
            <a:endParaRPr lang="en-US" sz="1200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6553835" y="2133600"/>
            <a:ext cx="1142365" cy="734060"/>
          </a:xfrm>
          <a:prstGeom prst="curvedConnector3">
            <a:avLst>
              <a:gd name="adj1" fmla="val 5002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Oval 7"/>
          <p:cNvSpPr/>
          <p:nvPr/>
        </p:nvSpPr>
        <p:spPr>
          <a:xfrm>
            <a:off x="7696200" y="1417955"/>
            <a:ext cx="1872615" cy="18084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Webpage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Webpage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Webpage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72600" y="1417955"/>
            <a:ext cx="1279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u="sng"/>
              <a:t>Website</a:t>
            </a:r>
            <a:endParaRPr lang="en-US" sz="2000" u="sng"/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3962400"/>
            <a:ext cx="6096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6667500" y="3975100"/>
            <a:ext cx="5572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URL/Web address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558665" y="3583305"/>
            <a:ext cx="6095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Protocol :// Subdomain . Domain . Top level domain</a:t>
            </a:r>
            <a:endParaRPr lang="en-US" sz="20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510520" y="3581400"/>
            <a:ext cx="5080" cy="3943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/>
          <p:cNvCxnSpPr/>
          <p:nvPr/>
        </p:nvCxnSpPr>
        <p:spPr>
          <a:xfrm flipV="1">
            <a:off x="4451350" y="3616960"/>
            <a:ext cx="17145" cy="3727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5562600" y="3879215"/>
            <a:ext cx="10795" cy="5403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5105400" y="4528185"/>
            <a:ext cx="1097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HTTP,</a:t>
            </a:r>
            <a:endParaRPr lang="en-US" sz="2000"/>
          </a:p>
          <a:p>
            <a:r>
              <a:rPr lang="en-US" sz="2000"/>
              <a:t>Telnet,</a:t>
            </a:r>
            <a:endParaRPr lang="en-US" sz="2000"/>
          </a:p>
          <a:p>
            <a:r>
              <a:rPr lang="en-US" sz="2000"/>
              <a:t>...</a:t>
            </a:r>
            <a:endParaRPr lang="en-US" sz="200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53200" y="3890010"/>
            <a:ext cx="22225" cy="834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6203315" y="4797425"/>
            <a:ext cx="957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WWW</a:t>
            </a:r>
            <a:endParaRPr lang="en-US" sz="2000"/>
          </a:p>
          <a:p>
            <a:r>
              <a:rPr lang="en-US" sz="2000"/>
              <a:t>...</a:t>
            </a:r>
            <a:endParaRPr lang="en-US" sz="2000"/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2"/>
          <a:srcRect l="23776" t="12240" r="24844" b="13177"/>
          <a:stretch>
            <a:fillRect/>
          </a:stretch>
        </p:blipFill>
        <p:spPr>
          <a:xfrm>
            <a:off x="762000" y="3733800"/>
            <a:ext cx="1252855" cy="1818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Box 24"/>
          <p:cNvSpPr txBox="1"/>
          <p:nvPr/>
        </p:nvSpPr>
        <p:spPr>
          <a:xfrm>
            <a:off x="452120" y="5538470"/>
            <a:ext cx="3928745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000"/>
              <a:t>Ciber crime&lt;----&gt;Cyber criminal</a:t>
            </a:r>
            <a:endParaRPr lang="en-US" sz="200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8077200" y="3352800"/>
            <a:ext cx="7620" cy="3073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 flipV="1">
            <a:off x="8074025" y="3352800"/>
            <a:ext cx="2670175" cy="266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Rectangles 29"/>
          <p:cNvSpPr/>
          <p:nvPr/>
        </p:nvSpPr>
        <p:spPr>
          <a:xfrm>
            <a:off x="10744200" y="2819400"/>
            <a:ext cx="10668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DNS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077200" y="3352800"/>
            <a:ext cx="7620" cy="2641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32" name="Oval 31"/>
          <p:cNvSpPr/>
          <p:nvPr/>
        </p:nvSpPr>
        <p:spPr>
          <a:xfrm>
            <a:off x="8763000" y="41148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9153525" y="4505325"/>
            <a:ext cx="219075" cy="295275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9313545" y="4474210"/>
            <a:ext cx="2390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Search engine</a:t>
            </a:r>
            <a:endParaRPr lang="en-US" sz="2000"/>
          </a:p>
        </p:txBody>
      </p:sp>
      <p:sp>
        <p:nvSpPr>
          <p:cNvPr id="35" name="Arc 34"/>
          <p:cNvSpPr/>
          <p:nvPr/>
        </p:nvSpPr>
        <p:spPr>
          <a:xfrm>
            <a:off x="8915400" y="4223385"/>
            <a:ext cx="228600" cy="228600"/>
          </a:xfrm>
          <a:prstGeom prst="arc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9372600" y="4876800"/>
            <a:ext cx="1524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 Box 37"/>
          <p:cNvSpPr txBox="1"/>
          <p:nvPr/>
        </p:nvSpPr>
        <p:spPr>
          <a:xfrm>
            <a:off x="513715" y="29464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General terms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16935" y="237490"/>
            <a:ext cx="6489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Internet Terms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6" grpId="0"/>
      <p:bldP spid="18" grpId="0"/>
      <p:bldP spid="30" grpId="0" animBg="1"/>
      <p:bldP spid="32" grpId="0" animBg="1"/>
      <p:bldP spid="35" grpId="0" animBg="1"/>
      <p:bldP spid="2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/>
        </p:nvSpPr>
        <p:spPr>
          <a:xfrm>
            <a:off x="8864600" y="6372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Text Box 6"/>
          <p:cNvSpPr txBox="1"/>
          <p:nvPr/>
        </p:nvSpPr>
        <p:spPr>
          <a:xfrm>
            <a:off x="4628515" y="31089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0" name="Content Placeholder 19"/>
          <p:cNvGraphicFramePr/>
          <p:nvPr>
            <p:ph sz="half" idx="2"/>
          </p:nvPr>
        </p:nvGraphicFramePr>
        <p:xfrm>
          <a:off x="533400" y="1703070"/>
          <a:ext cx="6074410" cy="296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6013450" imgH="2667000" progId="Paint.Picture">
                  <p:embed/>
                </p:oleObj>
              </mc:Choice>
              <mc:Fallback>
                <p:oleObj name="" r:id="rId1" imgW="6013450" imgH="2667000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703070"/>
                        <a:ext cx="6074410" cy="296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4"/>
          <p:cNvSpPr txBox="1"/>
          <p:nvPr/>
        </p:nvSpPr>
        <p:spPr>
          <a:xfrm>
            <a:off x="685800" y="5872480"/>
            <a:ext cx="503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2.1: Data communication components</a:t>
            </a:r>
            <a:endParaRPr lang="en-US"/>
          </a:p>
        </p:txBody>
      </p:sp>
      <p:cxnSp>
        <p:nvCxnSpPr>
          <p:cNvPr id="4" name="Elbow Connector 3"/>
          <p:cNvCxnSpPr/>
          <p:nvPr/>
        </p:nvCxnSpPr>
        <p:spPr>
          <a:xfrm>
            <a:off x="3657600" y="4343400"/>
            <a:ext cx="1066800" cy="896620"/>
          </a:xfrm>
          <a:prstGeom prst="bentConnector3">
            <a:avLst>
              <a:gd name="adj1" fmla="val 5006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Elbow Connector 5"/>
          <p:cNvCxnSpPr/>
          <p:nvPr/>
        </p:nvCxnSpPr>
        <p:spPr>
          <a:xfrm rot="10800000" flipV="1">
            <a:off x="2209165" y="4343400"/>
            <a:ext cx="1523365" cy="914400"/>
          </a:xfrm>
          <a:prstGeom prst="bentConnector3">
            <a:avLst>
              <a:gd name="adj1" fmla="val 4997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5943600" y="4013200"/>
            <a:ext cx="36195" cy="1016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4702175" y="5105400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Wireless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62000" y="5086985"/>
            <a:ext cx="148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Wire/Cable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620000" y="16764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591800" y="170307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Reciever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55560" y="28956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Sender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91800" y="28956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Reciever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50480" y="41148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Sender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515600" y="408813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Reciever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8763000" y="2057400"/>
            <a:ext cx="18288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798560" y="3276600"/>
            <a:ext cx="179324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2" name="Straight Arrow Connector 31"/>
          <p:cNvCxnSpPr/>
          <p:nvPr/>
        </p:nvCxnSpPr>
        <p:spPr>
          <a:xfrm flipH="1">
            <a:off x="10363200" y="3495040"/>
            <a:ext cx="229235" cy="101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Straight Arrow Connector 32"/>
          <p:cNvCxnSpPr/>
          <p:nvPr/>
        </p:nvCxnSpPr>
        <p:spPr>
          <a:xfrm flipH="1">
            <a:off x="9753600" y="3505200"/>
            <a:ext cx="4324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Straight Arrow Connector 33"/>
          <p:cNvCxnSpPr/>
          <p:nvPr/>
        </p:nvCxnSpPr>
        <p:spPr>
          <a:xfrm flipH="1">
            <a:off x="8839200" y="3505200"/>
            <a:ext cx="72707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Straight Arrow Connector 34"/>
          <p:cNvCxnSpPr/>
          <p:nvPr/>
        </p:nvCxnSpPr>
        <p:spPr>
          <a:xfrm flipV="1">
            <a:off x="8824595" y="4343400"/>
            <a:ext cx="1691005" cy="25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Straight Arrow Connector 35"/>
          <p:cNvCxnSpPr/>
          <p:nvPr/>
        </p:nvCxnSpPr>
        <p:spPr>
          <a:xfrm flipH="1">
            <a:off x="8763000" y="4632960"/>
            <a:ext cx="1748155" cy="152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7" name="Text Box 36"/>
          <p:cNvSpPr txBox="1"/>
          <p:nvPr/>
        </p:nvSpPr>
        <p:spPr>
          <a:xfrm>
            <a:off x="8123555" y="5140960"/>
            <a:ext cx="353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2.2: Data flow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757795" y="1873250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Sender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9052560" y="1588135"/>
            <a:ext cx="124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Simplex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8914765" y="2819400"/>
            <a:ext cx="1595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ym typeface="+mn-ea"/>
              </a:rPr>
              <a:t>Half-duplex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9004300" y="3980180"/>
            <a:ext cx="130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Full-duplex</a:t>
            </a:r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628005" y="5283200"/>
            <a:ext cx="667385" cy="63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6283325" y="4850130"/>
            <a:ext cx="110680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Wi-Fi,</a:t>
            </a:r>
            <a:endParaRPr lang="en-US"/>
          </a:p>
          <a:p>
            <a:r>
              <a:rPr lang="en-US"/>
              <a:t>WiMAX,</a:t>
            </a:r>
            <a:endParaRPr lang="en-US"/>
          </a:p>
          <a:p>
            <a:r>
              <a:rPr lang="en-US"/>
              <a:t>...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36625" y="399415"/>
            <a:ext cx="10645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Communication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3" grpId="0" animBg="1"/>
      <p:bldP spid="22" grpId="0" animBg="1"/>
      <p:bldP spid="24" grpId="0" animBg="1"/>
      <p:bldP spid="38" grpId="0"/>
      <p:bldP spid="39" grpId="0"/>
      <p:bldP spid="26" grpId="0" animBg="1"/>
      <p:bldP spid="27" grpId="0" animBg="1"/>
      <p:bldP spid="40" grpId="0"/>
      <p:bldP spid="28" grpId="0" animBg="1"/>
      <p:bldP spid="29" grpId="0" animBg="1"/>
      <p:bldP spid="37" grpId="0"/>
      <p:bldP spid="4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609600" y="1388745"/>
          <a:ext cx="8328660" cy="312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159500" imgH="2667000" progId="Paint.Picture">
                  <p:embed/>
                </p:oleObj>
              </mc:Choice>
              <mc:Fallback>
                <p:oleObj name="" r:id="rId1" imgW="6159500" imgH="26670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388745"/>
                        <a:ext cx="8328660" cy="312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2590800" y="4441190"/>
            <a:ext cx="559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2.3: Data communication model</a:t>
            </a:r>
            <a:endParaRPr lang="en-US"/>
          </a:p>
        </p:txBody>
      </p:sp>
      <p:cxnSp>
        <p:nvCxnSpPr>
          <p:cNvPr id="2" name="Elbow Connector 1"/>
          <p:cNvCxnSpPr/>
          <p:nvPr/>
        </p:nvCxnSpPr>
        <p:spPr>
          <a:xfrm>
            <a:off x="8564245" y="3159760"/>
            <a:ext cx="908685" cy="269240"/>
          </a:xfrm>
          <a:prstGeom prst="bentConnector3">
            <a:avLst>
              <a:gd name="adj1" fmla="val 5003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6" name="Straight Connector 5"/>
          <p:cNvCxnSpPr/>
          <p:nvPr/>
        </p:nvCxnSpPr>
        <p:spPr>
          <a:xfrm>
            <a:off x="685800" y="3675380"/>
            <a:ext cx="4445" cy="5537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 flipV="1">
            <a:off x="685800" y="4224020"/>
            <a:ext cx="8549005" cy="3048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/>
          <p:cNvCxnSpPr/>
          <p:nvPr/>
        </p:nvCxnSpPr>
        <p:spPr>
          <a:xfrm>
            <a:off x="9220200" y="3950335"/>
            <a:ext cx="4445" cy="28448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Elbow Connector 12"/>
          <p:cNvCxnSpPr/>
          <p:nvPr/>
        </p:nvCxnSpPr>
        <p:spPr>
          <a:xfrm>
            <a:off x="8529955" y="4217670"/>
            <a:ext cx="1147445" cy="457200"/>
          </a:xfrm>
          <a:prstGeom prst="bentConnector3">
            <a:avLst>
              <a:gd name="adj1" fmla="val 5002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Elbow Connector 13"/>
          <p:cNvCxnSpPr/>
          <p:nvPr/>
        </p:nvCxnSpPr>
        <p:spPr>
          <a:xfrm>
            <a:off x="8458200" y="2353310"/>
            <a:ext cx="832485" cy="66040"/>
          </a:xfrm>
          <a:prstGeom prst="bentConnector3">
            <a:avLst>
              <a:gd name="adj1" fmla="val 500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Elbow Connector 14"/>
          <p:cNvCxnSpPr/>
          <p:nvPr/>
        </p:nvCxnSpPr>
        <p:spPr>
          <a:xfrm flipV="1">
            <a:off x="7848600" y="2362200"/>
            <a:ext cx="715645" cy="589280"/>
          </a:xfrm>
          <a:prstGeom prst="bentConnector3">
            <a:avLst>
              <a:gd name="adj1" fmla="val 603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9482455" y="220980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Link</a:t>
            </a:r>
            <a:endParaRPr lang="en-US" sz="2000"/>
          </a:p>
        </p:txBody>
      </p:sp>
      <p:sp>
        <p:nvSpPr>
          <p:cNvPr id="17" name="Text Box 16"/>
          <p:cNvSpPr txBox="1"/>
          <p:nvPr/>
        </p:nvSpPr>
        <p:spPr>
          <a:xfrm>
            <a:off x="9554210" y="3276600"/>
            <a:ext cx="1050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Node</a:t>
            </a:r>
            <a:endParaRPr 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9677400" y="4517390"/>
            <a:ext cx="1517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Network</a:t>
            </a:r>
            <a:endParaRPr lang="en-US" sz="2000"/>
          </a:p>
        </p:txBody>
      </p:sp>
      <p:sp>
        <p:nvSpPr>
          <p:cNvPr id="19" name="5-Point Star 18"/>
          <p:cNvSpPr/>
          <p:nvPr/>
        </p:nvSpPr>
        <p:spPr>
          <a:xfrm>
            <a:off x="762000" y="5562600"/>
            <a:ext cx="304800" cy="304800"/>
          </a:xfrm>
          <a:prstGeom prst="star5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219200" y="5410200"/>
            <a:ext cx="2743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Wireless data communication</a:t>
            </a:r>
            <a:endParaRPr lang="en-US" sz="2400"/>
          </a:p>
        </p:txBody>
      </p:sp>
      <p:sp>
        <p:nvSpPr>
          <p:cNvPr id="21" name="Right Arrow 20"/>
          <p:cNvSpPr/>
          <p:nvPr/>
        </p:nvSpPr>
        <p:spPr>
          <a:xfrm>
            <a:off x="3962400" y="5715000"/>
            <a:ext cx="1066800" cy="30480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724400" y="5452110"/>
            <a:ext cx="2959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Mobile communication</a:t>
            </a:r>
            <a:endParaRPr lang="en-US" sz="2400"/>
          </a:p>
        </p:txBody>
      </p:sp>
      <p:sp>
        <p:nvSpPr>
          <p:cNvPr id="23" name="Text Box 22"/>
          <p:cNvSpPr txBox="1"/>
          <p:nvPr/>
        </p:nvSpPr>
        <p:spPr>
          <a:xfrm>
            <a:off x="1981200" y="6299200"/>
            <a:ext cx="4475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Fig 2.4: Wireless to mobile communication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3810000" y="2667000"/>
            <a:ext cx="1524000" cy="457200"/>
          </a:xfrm>
          <a:prstGeom prst="cloud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85800" y="335280"/>
            <a:ext cx="10951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Data Communication Model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8" grpId="0"/>
      <p:bldP spid="16" grpId="0"/>
      <p:bldP spid="17" grpId="0"/>
      <p:bldP spid="19" grpId="0" animBg="1"/>
      <p:bldP spid="20" grpId="0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0" y="6207125"/>
            <a:ext cx="120415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Fig 2.5: Mobile phone generations</a:t>
            </a:r>
            <a:endParaRPr lang="en-US"/>
          </a:p>
          <a:p>
            <a:pPr algn="ctr"/>
            <a:r>
              <a:rPr lang="en-US" sz="1200"/>
              <a:t>source:  https://www.pinterest.com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493395" y="213360"/>
            <a:ext cx="266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Data communication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5800" y="374650"/>
            <a:ext cx="11089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 spc="-3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Mobile Phone Generation</a:t>
            </a:r>
            <a:endParaRPr lang="en-US" sz="6000" b="1" spc="-3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pic>
        <p:nvPicPr>
          <p:cNvPr id="18" name="Content Placeholder 17"/>
          <p:cNvPicPr>
            <a:picLocks noChangeAspect="1"/>
          </p:cNvPicPr>
          <p:nvPr>
            <p:ph idx="1"/>
          </p:nvPr>
        </p:nvPicPr>
        <p:blipFill>
          <a:blip r:embed="rId1"/>
          <a:srcRect b="31352"/>
          <a:stretch>
            <a:fillRect/>
          </a:stretch>
        </p:blipFill>
        <p:spPr>
          <a:xfrm rot="10800000" flipH="1" flipV="1">
            <a:off x="2050415" y="1365885"/>
            <a:ext cx="8042275" cy="4879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Business Cooper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4293</Words>
  <Application>WPS Presentation</Application>
  <PresentationFormat>Widescreen</PresentationFormat>
  <Paragraphs>508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Microsoft YaHei</vt:lpstr>
      <vt:lpstr>Arial Unicode MS</vt:lpstr>
      <vt:lpstr>Wingdings</vt:lpstr>
      <vt:lpstr>Arial Black</vt:lpstr>
      <vt:lpstr>Times New Roman</vt:lpstr>
      <vt:lpstr>Business Cooperate</vt:lpstr>
      <vt:lpstr>Paint.Picture</vt:lpstr>
      <vt:lpstr>Paint.Picture</vt:lpstr>
      <vt:lpstr>Paint.Picture</vt:lpstr>
      <vt:lpstr>Paint.Picture</vt:lpstr>
      <vt:lpstr>PowerPoint 演示文稿</vt:lpstr>
      <vt:lpstr>Computer Networking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BAB AL SAFA</cp:lastModifiedBy>
  <cp:revision>173</cp:revision>
  <dcterms:created xsi:type="dcterms:W3CDTF">2022-07-20T04:46:00Z</dcterms:created>
  <dcterms:modified xsi:type="dcterms:W3CDTF">2023-03-01T13:29:32Z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2020-04-15T12:00:00Z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2022-07-23T12:00:00Z</vt:filetime>
  </property>
  <property fmtid="{D5CDD505-2E9C-101B-9397-08002B2CF9AE}" pid="5" name="ICV">
    <vt:lpwstr>2237C4717748400DA0E69C02603186BE</vt:lpwstr>
  </property>
  <property fmtid="{D5CDD505-2E9C-101B-9397-08002B2CF9AE}" pid="6" name="KSOProductBuildVer">
    <vt:lpwstr>1033-11.2.0.11486</vt:lpwstr>
  </property>
</Properties>
</file>