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46" r:id="rId3"/>
    <p:sldId id="447" r:id="rId4"/>
    <p:sldId id="448" r:id="rId5"/>
    <p:sldId id="449" r:id="rId6"/>
    <p:sldId id="450" r:id="rId7"/>
    <p:sldId id="451" r:id="rId8"/>
    <p:sldId id="452" r:id="rId9"/>
    <p:sldId id="453" r:id="rId10"/>
    <p:sldId id="454" r:id="rId11"/>
    <p:sldId id="455" r:id="rId12"/>
    <p:sldId id="456" r:id="rId13"/>
    <p:sldId id="458" r:id="rId14"/>
    <p:sldId id="459" r:id="rId15"/>
    <p:sldId id="460" r:id="rId16"/>
    <p:sldId id="461" r:id="rId17"/>
    <p:sldId id="462" r:id="rId18"/>
    <p:sldId id="463" r:id="rId19"/>
    <p:sldId id="464" r:id="rId20"/>
    <p:sldId id="465" r:id="rId21"/>
    <p:sldId id="466" r:id="rId22"/>
    <p:sldId id="467" r:id="rId23"/>
    <p:sldId id="468" r:id="rId24"/>
    <p:sldId id="469" r:id="rId25"/>
    <p:sldId id="470" r:id="rId26"/>
    <p:sldId id="471" r:id="rId27"/>
    <p:sldId id="472" r:id="rId28"/>
    <p:sldId id="473" r:id="rId29"/>
    <p:sldId id="475" r:id="rId30"/>
    <p:sldId id="476" r:id="rId31"/>
    <p:sldId id="477" r:id="rId32"/>
    <p:sldId id="478" r:id="rId33"/>
    <p:sldId id="479" r:id="rId34"/>
    <p:sldId id="480" r:id="rId35"/>
    <p:sldId id="481" r:id="rId36"/>
    <p:sldId id="482" r:id="rId37"/>
    <p:sldId id="483" r:id="rId38"/>
    <p:sldId id="484" r:id="rId39"/>
    <p:sldId id="485" r:id="rId40"/>
    <p:sldId id="486" r:id="rId41"/>
    <p:sldId id="487" r:id="rId42"/>
    <p:sldId id="488" r:id="rId43"/>
    <p:sldId id="489" r:id="rId44"/>
    <p:sldId id="49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320B13-E74A-4F66-A764-35F9A9B7EEA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0D5495-E5E8-493E-B7A5-9C9E41A8E9AF}">
      <dgm:prSet/>
      <dgm:spPr/>
      <dgm:t>
        <a:bodyPr/>
        <a:lstStyle/>
        <a:p>
          <a:r>
            <a:rPr lang="en-US" b="1" dirty="0"/>
            <a:t>Data Definition Language (DDL) </a:t>
          </a:r>
          <a:r>
            <a:rPr lang="en-US" dirty="0"/>
            <a:t>:</a:t>
          </a:r>
        </a:p>
      </dgm:t>
    </dgm:pt>
    <dgm:pt modelId="{7B584F1A-6D9B-4754-B7C0-F6D93FBD7F57}" type="parTrans" cxnId="{7BDB08FC-0DF6-4AAF-97B6-191233B4866F}">
      <dgm:prSet/>
      <dgm:spPr/>
      <dgm:t>
        <a:bodyPr/>
        <a:lstStyle/>
        <a:p>
          <a:endParaRPr lang="en-US"/>
        </a:p>
      </dgm:t>
    </dgm:pt>
    <dgm:pt modelId="{7F418D1B-85D7-4979-A96C-7ACD5AE49865}" type="sibTrans" cxnId="{7BDB08FC-0DF6-4AAF-97B6-191233B4866F}">
      <dgm:prSet/>
      <dgm:spPr/>
      <dgm:t>
        <a:bodyPr/>
        <a:lstStyle/>
        <a:p>
          <a:endParaRPr lang="en-US"/>
        </a:p>
      </dgm:t>
    </dgm:pt>
    <dgm:pt modelId="{197AAB6F-057E-43D9-BDBF-39B418E089C0}">
      <dgm:prSet/>
      <dgm:spPr/>
      <dgm:t>
        <a:bodyPr/>
        <a:lstStyle/>
        <a:p>
          <a:r>
            <a:rPr lang="en-US" dirty="0"/>
            <a:t>DDL is set of SQL commands used to create, modify and delete database structures but not data.</a:t>
          </a:r>
        </a:p>
      </dgm:t>
    </dgm:pt>
    <dgm:pt modelId="{17D204CC-33D0-431A-8ADA-AF188B26951A}" type="parTrans" cxnId="{2D1471EC-37D0-42FA-8BAA-92C3EDDF1CB3}">
      <dgm:prSet/>
      <dgm:spPr/>
      <dgm:t>
        <a:bodyPr/>
        <a:lstStyle/>
        <a:p>
          <a:endParaRPr lang="en-US"/>
        </a:p>
      </dgm:t>
    </dgm:pt>
    <dgm:pt modelId="{7BC3C48F-743B-40D0-B38C-EFEF5DF9DD37}" type="sibTrans" cxnId="{2D1471EC-37D0-42FA-8BAA-92C3EDDF1CB3}">
      <dgm:prSet/>
      <dgm:spPr/>
      <dgm:t>
        <a:bodyPr/>
        <a:lstStyle/>
        <a:p>
          <a:endParaRPr lang="en-US"/>
        </a:p>
      </dgm:t>
    </dgm:pt>
    <dgm:pt modelId="{657B7E3B-1B39-4673-9B5C-AC6BCF326C30}">
      <dgm:prSet/>
      <dgm:spPr/>
      <dgm:t>
        <a:bodyPr/>
        <a:lstStyle/>
        <a:p>
          <a:r>
            <a:rPr lang="en-US" dirty="0"/>
            <a:t>They are used by the DBA to a limited extent, a database designer, or application developer.</a:t>
          </a:r>
        </a:p>
      </dgm:t>
    </dgm:pt>
    <dgm:pt modelId="{04DF2BB3-6D4F-4E95-8E39-86DBBF35CDF9}" type="parTrans" cxnId="{E5A359BA-BAE6-4A57-8C20-3CC630F184B9}">
      <dgm:prSet/>
      <dgm:spPr/>
      <dgm:t>
        <a:bodyPr/>
        <a:lstStyle/>
        <a:p>
          <a:endParaRPr lang="en-US"/>
        </a:p>
      </dgm:t>
    </dgm:pt>
    <dgm:pt modelId="{DEE6A1B4-4962-4014-9BA7-893F074DE915}" type="sibTrans" cxnId="{E5A359BA-BAE6-4A57-8C20-3CC630F184B9}">
      <dgm:prSet/>
      <dgm:spPr/>
      <dgm:t>
        <a:bodyPr/>
        <a:lstStyle/>
        <a:p>
          <a:endParaRPr lang="en-US"/>
        </a:p>
      </dgm:t>
    </dgm:pt>
    <dgm:pt modelId="{D364D2A9-3BBB-4B66-A823-1AA080D51C1F}">
      <dgm:prSet/>
      <dgm:spPr/>
      <dgm:t>
        <a:bodyPr/>
        <a:lstStyle/>
        <a:p>
          <a:r>
            <a:rPr lang="en-US" dirty="0"/>
            <a:t>Create, drop, alter, truncate are commonly used DDL command. CREATE, ALTER, DROP, TRUNCATE,</a:t>
          </a:r>
        </a:p>
      </dgm:t>
    </dgm:pt>
    <dgm:pt modelId="{4804E5D4-2D8B-4D8C-A962-B509FAF4A126}" type="parTrans" cxnId="{B79A5B07-D5D1-4E37-BC1E-71CBDE3D234A}">
      <dgm:prSet/>
      <dgm:spPr/>
      <dgm:t>
        <a:bodyPr/>
        <a:lstStyle/>
        <a:p>
          <a:endParaRPr lang="en-US"/>
        </a:p>
      </dgm:t>
    </dgm:pt>
    <dgm:pt modelId="{217B4217-C94C-48F7-8A26-49F8B15C6E8C}" type="sibTrans" cxnId="{B79A5B07-D5D1-4E37-BC1E-71CBDE3D234A}">
      <dgm:prSet/>
      <dgm:spPr/>
      <dgm:t>
        <a:bodyPr/>
        <a:lstStyle/>
        <a:p>
          <a:endParaRPr lang="en-US"/>
        </a:p>
      </dgm:t>
    </dgm:pt>
    <dgm:pt modelId="{3048E253-5F60-4A92-8588-482F67F6F343}">
      <dgm:prSet/>
      <dgm:spPr/>
      <dgm:t>
        <a:bodyPr/>
        <a:lstStyle/>
        <a:p>
          <a:r>
            <a:rPr lang="en-US"/>
            <a:t>COMMENT, GRANT, REVOKE statement</a:t>
          </a:r>
        </a:p>
      </dgm:t>
    </dgm:pt>
    <dgm:pt modelId="{D4BB82BC-2531-4757-B541-603C31F348DC}" type="parTrans" cxnId="{473EAB64-5ED9-45FC-8368-FA657248BC00}">
      <dgm:prSet/>
      <dgm:spPr/>
      <dgm:t>
        <a:bodyPr/>
        <a:lstStyle/>
        <a:p>
          <a:endParaRPr lang="en-US"/>
        </a:p>
      </dgm:t>
    </dgm:pt>
    <dgm:pt modelId="{A9F25F8F-BCD4-45A7-93BD-00822E7558F7}" type="sibTrans" cxnId="{473EAB64-5ED9-45FC-8368-FA657248BC00}">
      <dgm:prSet/>
      <dgm:spPr/>
      <dgm:t>
        <a:bodyPr/>
        <a:lstStyle/>
        <a:p>
          <a:endParaRPr lang="en-US"/>
        </a:p>
      </dgm:t>
    </dgm:pt>
    <dgm:pt modelId="{488D1230-C213-413F-AFDA-3CCC34AE2BF1}">
      <dgm:prSet/>
      <dgm:spPr/>
      <dgm:t>
        <a:bodyPr/>
        <a:lstStyle/>
        <a:p>
          <a:r>
            <a:rPr lang="en-US" b="1" dirty="0"/>
            <a:t>Data Manipulation Language (DML) </a:t>
          </a:r>
          <a:r>
            <a:rPr lang="en-US" dirty="0"/>
            <a:t>:</a:t>
          </a:r>
        </a:p>
      </dgm:t>
    </dgm:pt>
    <dgm:pt modelId="{7912459C-D240-4CB1-B27A-A060882D310E}" type="parTrans" cxnId="{03D8F839-86C0-4CDF-927D-83B99E48E51A}">
      <dgm:prSet/>
      <dgm:spPr/>
      <dgm:t>
        <a:bodyPr/>
        <a:lstStyle/>
        <a:p>
          <a:endParaRPr lang="en-US"/>
        </a:p>
      </dgm:t>
    </dgm:pt>
    <dgm:pt modelId="{26108521-9EB4-4EE6-A13B-63CBACAEFE23}" type="sibTrans" cxnId="{03D8F839-86C0-4CDF-927D-83B99E48E51A}">
      <dgm:prSet/>
      <dgm:spPr/>
      <dgm:t>
        <a:bodyPr/>
        <a:lstStyle/>
        <a:p>
          <a:endParaRPr lang="en-US"/>
        </a:p>
      </dgm:t>
    </dgm:pt>
    <dgm:pt modelId="{044E6127-10A8-4032-A101-F8824A1F6196}">
      <dgm:prSet/>
      <dgm:spPr/>
      <dgm:t>
        <a:bodyPr/>
        <a:lstStyle/>
        <a:p>
          <a:r>
            <a:rPr lang="en-US" dirty="0"/>
            <a:t>A DML is a language that enables users to access or manipulates data as organized by the appropriate data model.</a:t>
          </a:r>
        </a:p>
      </dgm:t>
    </dgm:pt>
    <dgm:pt modelId="{FEDAAB9D-CB31-4349-9939-4014524848C1}" type="parTrans" cxnId="{E22DA6BF-9B90-4115-A3F7-0005BDC09F96}">
      <dgm:prSet/>
      <dgm:spPr/>
      <dgm:t>
        <a:bodyPr/>
        <a:lstStyle/>
        <a:p>
          <a:endParaRPr lang="en-US"/>
        </a:p>
      </dgm:t>
    </dgm:pt>
    <dgm:pt modelId="{08ABFE76-41B1-48AA-ACE2-F4F88AC430F9}" type="sibTrans" cxnId="{E22DA6BF-9B90-4115-A3F7-0005BDC09F96}">
      <dgm:prSet/>
      <dgm:spPr/>
      <dgm:t>
        <a:bodyPr/>
        <a:lstStyle/>
        <a:p>
          <a:endParaRPr lang="en-US"/>
        </a:p>
      </dgm:t>
    </dgm:pt>
    <dgm:pt modelId="{8593EA0A-A221-4749-AF5B-09DD10D813E7}">
      <dgm:prSet/>
      <dgm:spPr/>
      <dgm:t>
        <a:bodyPr/>
        <a:lstStyle/>
        <a:p>
          <a:r>
            <a:rPr lang="en-US" dirty="0"/>
            <a:t>There are two types of DMLs :</a:t>
          </a:r>
        </a:p>
      </dgm:t>
    </dgm:pt>
    <dgm:pt modelId="{171F62D8-103E-466E-A04B-5F223F92A657}" type="parTrans" cxnId="{42E89B32-3813-4DB1-8702-3F629F1F994A}">
      <dgm:prSet/>
      <dgm:spPr/>
      <dgm:t>
        <a:bodyPr/>
        <a:lstStyle/>
        <a:p>
          <a:endParaRPr lang="en-US"/>
        </a:p>
      </dgm:t>
    </dgm:pt>
    <dgm:pt modelId="{0FD2236D-2FA2-47EA-AD6D-94EEA64F3506}" type="sibTrans" cxnId="{42E89B32-3813-4DB1-8702-3F629F1F994A}">
      <dgm:prSet/>
      <dgm:spPr/>
      <dgm:t>
        <a:bodyPr/>
        <a:lstStyle/>
        <a:p>
          <a:endParaRPr lang="en-US"/>
        </a:p>
      </dgm:t>
    </dgm:pt>
    <dgm:pt modelId="{DF15CF26-454B-4B33-9C56-8134B9D3948E}">
      <dgm:prSet/>
      <dgm:spPr/>
      <dgm:t>
        <a:bodyPr/>
        <a:lstStyle/>
        <a:p>
          <a:r>
            <a:rPr lang="en-US" dirty="0"/>
            <a:t>Procedural DMLs : It requires a user to specify what data are needed and how to get those data.</a:t>
          </a:r>
        </a:p>
      </dgm:t>
    </dgm:pt>
    <dgm:pt modelId="{FF984687-FDC8-43AD-B2B7-26B8805E7065}" type="parTrans" cxnId="{70E313B7-EA20-47D7-952C-DEF539CCC0C9}">
      <dgm:prSet/>
      <dgm:spPr/>
      <dgm:t>
        <a:bodyPr/>
        <a:lstStyle/>
        <a:p>
          <a:endParaRPr lang="en-US"/>
        </a:p>
      </dgm:t>
    </dgm:pt>
    <dgm:pt modelId="{C906C9D6-55D5-4F02-AB97-1D00F0FFF7C8}" type="sibTrans" cxnId="{70E313B7-EA20-47D7-952C-DEF539CCC0C9}">
      <dgm:prSet/>
      <dgm:spPr/>
      <dgm:t>
        <a:bodyPr/>
        <a:lstStyle/>
        <a:p>
          <a:endParaRPr lang="en-US"/>
        </a:p>
      </dgm:t>
    </dgm:pt>
    <dgm:pt modelId="{04FD7014-3313-4B62-BDCF-6A02DBCF637E}">
      <dgm:prSet/>
      <dgm:spPr/>
      <dgm:t>
        <a:bodyPr/>
        <a:lstStyle/>
        <a:p>
          <a:r>
            <a:rPr lang="en-US" dirty="0"/>
            <a:t>Declarative DMLs (Non-procedural DMLs) : It requires a user to specify what data are needed without specifying how to get those data.</a:t>
          </a:r>
        </a:p>
      </dgm:t>
    </dgm:pt>
    <dgm:pt modelId="{38CD7FFD-08B8-4855-97A5-2A02C2B8B8CB}" type="parTrans" cxnId="{2727218D-E7FE-4DEB-9F3C-77473D04A362}">
      <dgm:prSet/>
      <dgm:spPr/>
      <dgm:t>
        <a:bodyPr/>
        <a:lstStyle/>
        <a:p>
          <a:endParaRPr lang="en-US"/>
        </a:p>
      </dgm:t>
    </dgm:pt>
    <dgm:pt modelId="{F71B16CC-3D3D-44E1-A5EB-E7CA1C780D4E}" type="sibTrans" cxnId="{2727218D-E7FE-4DEB-9F3C-77473D04A362}">
      <dgm:prSet/>
      <dgm:spPr/>
      <dgm:t>
        <a:bodyPr/>
        <a:lstStyle/>
        <a:p>
          <a:endParaRPr lang="en-US"/>
        </a:p>
      </dgm:t>
    </dgm:pt>
    <dgm:pt modelId="{A5FA2C54-C38F-4C1E-BCD7-95EA99DEF1DA}">
      <dgm:prSet/>
      <dgm:spPr/>
      <dgm:t>
        <a:bodyPr/>
        <a:lstStyle/>
        <a:p>
          <a:r>
            <a:rPr lang="en-US" dirty="0"/>
            <a:t>Insert, update, delete, query are commonly used DML commands. INSERT, UPDATE, DELETE statement</a:t>
          </a:r>
        </a:p>
      </dgm:t>
    </dgm:pt>
    <dgm:pt modelId="{0A289D1A-51F7-4366-839F-6DF03C3F2B3B}" type="parTrans" cxnId="{B6A23AF3-36D1-4C7E-8BE9-99EE4BDC8A46}">
      <dgm:prSet/>
      <dgm:spPr/>
      <dgm:t>
        <a:bodyPr/>
        <a:lstStyle/>
        <a:p>
          <a:endParaRPr lang="en-US"/>
        </a:p>
      </dgm:t>
    </dgm:pt>
    <dgm:pt modelId="{673EE8F9-5097-47A0-8BCD-C9C3336755A9}" type="sibTrans" cxnId="{B6A23AF3-36D1-4C7E-8BE9-99EE4BDC8A46}">
      <dgm:prSet/>
      <dgm:spPr/>
      <dgm:t>
        <a:bodyPr/>
        <a:lstStyle/>
        <a:p>
          <a:endParaRPr lang="en-US"/>
        </a:p>
      </dgm:t>
    </dgm:pt>
    <dgm:pt modelId="{4CDCD687-F7F1-472D-9EF0-2930D8BFD2EC}" type="pres">
      <dgm:prSet presAssocID="{C1320B13-E74A-4F66-A764-35F9A9B7EEA4}" presName="linear" presStyleCnt="0">
        <dgm:presLayoutVars>
          <dgm:animLvl val="lvl"/>
          <dgm:resizeHandles val="exact"/>
        </dgm:presLayoutVars>
      </dgm:prSet>
      <dgm:spPr/>
    </dgm:pt>
    <dgm:pt modelId="{8066F543-C2BD-4686-8655-0CABB72CF219}" type="pres">
      <dgm:prSet presAssocID="{0F0D5495-E5E8-493E-B7A5-9C9E41A8E9A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63D01DC-E211-4F1E-8B03-62B670CB3527}" type="pres">
      <dgm:prSet presAssocID="{0F0D5495-E5E8-493E-B7A5-9C9E41A8E9AF}" presName="childText" presStyleLbl="revTx" presStyleIdx="0" presStyleCnt="2">
        <dgm:presLayoutVars>
          <dgm:bulletEnabled val="1"/>
        </dgm:presLayoutVars>
      </dgm:prSet>
      <dgm:spPr/>
    </dgm:pt>
    <dgm:pt modelId="{AF739D1B-6CA1-44E1-9F12-455D16405C00}" type="pres">
      <dgm:prSet presAssocID="{488D1230-C213-413F-AFDA-3CCC34AE2BF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C447135-B74F-4679-9B65-2D65E17B6777}" type="pres">
      <dgm:prSet presAssocID="{488D1230-C213-413F-AFDA-3CCC34AE2BF1}" presName="childText" presStyleLbl="revTx" presStyleIdx="1" presStyleCnt="2" custLinFactY="36038" custLinFactNeighborX="-193" custLinFactNeighborY="100000">
        <dgm:presLayoutVars>
          <dgm:bulletEnabled val="1"/>
        </dgm:presLayoutVars>
      </dgm:prSet>
      <dgm:spPr/>
    </dgm:pt>
  </dgm:ptLst>
  <dgm:cxnLst>
    <dgm:cxn modelId="{B79A5B07-D5D1-4E37-BC1E-71CBDE3D234A}" srcId="{0F0D5495-E5E8-493E-B7A5-9C9E41A8E9AF}" destId="{D364D2A9-3BBB-4B66-A823-1AA080D51C1F}" srcOrd="2" destOrd="0" parTransId="{4804E5D4-2D8B-4D8C-A962-B509FAF4A126}" sibTransId="{217B4217-C94C-48F7-8A26-49F8B15C6E8C}"/>
    <dgm:cxn modelId="{9E16BB24-B462-4E95-A78A-C5A96B3ED5C5}" type="presOf" srcId="{197AAB6F-057E-43D9-BDBF-39B418E089C0}" destId="{763D01DC-E211-4F1E-8B03-62B670CB3527}" srcOrd="0" destOrd="0" presId="urn:microsoft.com/office/officeart/2005/8/layout/vList2"/>
    <dgm:cxn modelId="{58D45329-3151-4EA6-A585-8E16193EA2B1}" type="presOf" srcId="{8593EA0A-A221-4749-AF5B-09DD10D813E7}" destId="{0C447135-B74F-4679-9B65-2D65E17B6777}" srcOrd="0" destOrd="1" presId="urn:microsoft.com/office/officeart/2005/8/layout/vList2"/>
    <dgm:cxn modelId="{CD0FAB29-F9C7-43A3-9FD2-F2A002490FD4}" type="presOf" srcId="{0F0D5495-E5E8-493E-B7A5-9C9E41A8E9AF}" destId="{8066F543-C2BD-4686-8655-0CABB72CF219}" srcOrd="0" destOrd="0" presId="urn:microsoft.com/office/officeart/2005/8/layout/vList2"/>
    <dgm:cxn modelId="{42E89B32-3813-4DB1-8702-3F629F1F994A}" srcId="{488D1230-C213-413F-AFDA-3CCC34AE2BF1}" destId="{8593EA0A-A221-4749-AF5B-09DD10D813E7}" srcOrd="1" destOrd="0" parTransId="{171F62D8-103E-466E-A04B-5F223F92A657}" sibTransId="{0FD2236D-2FA2-47EA-AD6D-94EEA64F3506}"/>
    <dgm:cxn modelId="{03D8F839-86C0-4CDF-927D-83B99E48E51A}" srcId="{C1320B13-E74A-4F66-A764-35F9A9B7EEA4}" destId="{488D1230-C213-413F-AFDA-3CCC34AE2BF1}" srcOrd="1" destOrd="0" parTransId="{7912459C-D240-4CB1-B27A-A060882D310E}" sibTransId="{26108521-9EB4-4EE6-A13B-63CBACAEFE23}"/>
    <dgm:cxn modelId="{473EAB64-5ED9-45FC-8368-FA657248BC00}" srcId="{0F0D5495-E5E8-493E-B7A5-9C9E41A8E9AF}" destId="{3048E253-5F60-4A92-8588-482F67F6F343}" srcOrd="3" destOrd="0" parTransId="{D4BB82BC-2531-4757-B541-603C31F348DC}" sibTransId="{A9F25F8F-BCD4-45A7-93BD-00822E7558F7}"/>
    <dgm:cxn modelId="{DCD1F547-61C2-4E4A-9E60-184275014FC4}" type="presOf" srcId="{A5FA2C54-C38F-4C1E-BCD7-95EA99DEF1DA}" destId="{0C447135-B74F-4679-9B65-2D65E17B6777}" srcOrd="0" destOrd="4" presId="urn:microsoft.com/office/officeart/2005/8/layout/vList2"/>
    <dgm:cxn modelId="{6CFCC549-99CD-4DB0-9468-B4F2CE534060}" type="presOf" srcId="{DF15CF26-454B-4B33-9C56-8134B9D3948E}" destId="{0C447135-B74F-4679-9B65-2D65E17B6777}" srcOrd="0" destOrd="2" presId="urn:microsoft.com/office/officeart/2005/8/layout/vList2"/>
    <dgm:cxn modelId="{8AE8F051-6241-40B8-8809-808AA076EF57}" type="presOf" srcId="{488D1230-C213-413F-AFDA-3CCC34AE2BF1}" destId="{AF739D1B-6CA1-44E1-9F12-455D16405C00}" srcOrd="0" destOrd="0" presId="urn:microsoft.com/office/officeart/2005/8/layout/vList2"/>
    <dgm:cxn modelId="{FBDF4F56-78D6-487D-B0EF-438E2085029D}" type="presOf" srcId="{657B7E3B-1B39-4673-9B5C-AC6BCF326C30}" destId="{763D01DC-E211-4F1E-8B03-62B670CB3527}" srcOrd="0" destOrd="1" presId="urn:microsoft.com/office/officeart/2005/8/layout/vList2"/>
    <dgm:cxn modelId="{2727218D-E7FE-4DEB-9F3C-77473D04A362}" srcId="{8593EA0A-A221-4749-AF5B-09DD10D813E7}" destId="{04FD7014-3313-4B62-BDCF-6A02DBCF637E}" srcOrd="1" destOrd="0" parTransId="{38CD7FFD-08B8-4855-97A5-2A02C2B8B8CB}" sibTransId="{F71B16CC-3D3D-44E1-A5EB-E7CA1C780D4E}"/>
    <dgm:cxn modelId="{736944A8-A98C-4604-B3CF-6C3D8A9748FF}" type="presOf" srcId="{D364D2A9-3BBB-4B66-A823-1AA080D51C1F}" destId="{763D01DC-E211-4F1E-8B03-62B670CB3527}" srcOrd="0" destOrd="2" presId="urn:microsoft.com/office/officeart/2005/8/layout/vList2"/>
    <dgm:cxn modelId="{D0047EB3-5F4E-477C-AEF3-AB53693D671B}" type="presOf" srcId="{3048E253-5F60-4A92-8588-482F67F6F343}" destId="{763D01DC-E211-4F1E-8B03-62B670CB3527}" srcOrd="0" destOrd="3" presId="urn:microsoft.com/office/officeart/2005/8/layout/vList2"/>
    <dgm:cxn modelId="{1703DCB4-6135-41C5-A982-F318390F27E0}" type="presOf" srcId="{044E6127-10A8-4032-A101-F8824A1F6196}" destId="{0C447135-B74F-4679-9B65-2D65E17B6777}" srcOrd="0" destOrd="0" presId="urn:microsoft.com/office/officeart/2005/8/layout/vList2"/>
    <dgm:cxn modelId="{70E313B7-EA20-47D7-952C-DEF539CCC0C9}" srcId="{8593EA0A-A221-4749-AF5B-09DD10D813E7}" destId="{DF15CF26-454B-4B33-9C56-8134B9D3948E}" srcOrd="0" destOrd="0" parTransId="{FF984687-FDC8-43AD-B2B7-26B8805E7065}" sibTransId="{C906C9D6-55D5-4F02-AB97-1D00F0FFF7C8}"/>
    <dgm:cxn modelId="{E5A359BA-BAE6-4A57-8C20-3CC630F184B9}" srcId="{0F0D5495-E5E8-493E-B7A5-9C9E41A8E9AF}" destId="{657B7E3B-1B39-4673-9B5C-AC6BCF326C30}" srcOrd="1" destOrd="0" parTransId="{04DF2BB3-6D4F-4E95-8E39-86DBBF35CDF9}" sibTransId="{DEE6A1B4-4962-4014-9BA7-893F074DE915}"/>
    <dgm:cxn modelId="{98F51EBE-09A8-4748-9C66-20EC692E24A8}" type="presOf" srcId="{04FD7014-3313-4B62-BDCF-6A02DBCF637E}" destId="{0C447135-B74F-4679-9B65-2D65E17B6777}" srcOrd="0" destOrd="3" presId="urn:microsoft.com/office/officeart/2005/8/layout/vList2"/>
    <dgm:cxn modelId="{E22DA6BF-9B90-4115-A3F7-0005BDC09F96}" srcId="{488D1230-C213-413F-AFDA-3CCC34AE2BF1}" destId="{044E6127-10A8-4032-A101-F8824A1F6196}" srcOrd="0" destOrd="0" parTransId="{FEDAAB9D-CB31-4349-9939-4014524848C1}" sibTransId="{08ABFE76-41B1-48AA-ACE2-F4F88AC430F9}"/>
    <dgm:cxn modelId="{2D1471EC-37D0-42FA-8BAA-92C3EDDF1CB3}" srcId="{0F0D5495-E5E8-493E-B7A5-9C9E41A8E9AF}" destId="{197AAB6F-057E-43D9-BDBF-39B418E089C0}" srcOrd="0" destOrd="0" parTransId="{17D204CC-33D0-431A-8ADA-AF188B26951A}" sibTransId="{7BC3C48F-743B-40D0-B38C-EFEF5DF9DD37}"/>
    <dgm:cxn modelId="{C2055EEF-226F-4270-BC86-F4931838D19D}" type="presOf" srcId="{C1320B13-E74A-4F66-A764-35F9A9B7EEA4}" destId="{4CDCD687-F7F1-472D-9EF0-2930D8BFD2EC}" srcOrd="0" destOrd="0" presId="urn:microsoft.com/office/officeart/2005/8/layout/vList2"/>
    <dgm:cxn modelId="{B6A23AF3-36D1-4C7E-8BE9-99EE4BDC8A46}" srcId="{488D1230-C213-413F-AFDA-3CCC34AE2BF1}" destId="{A5FA2C54-C38F-4C1E-BCD7-95EA99DEF1DA}" srcOrd="2" destOrd="0" parTransId="{0A289D1A-51F7-4366-839F-6DF03C3F2B3B}" sibTransId="{673EE8F9-5097-47A0-8BCD-C9C3336755A9}"/>
    <dgm:cxn modelId="{7BDB08FC-0DF6-4AAF-97B6-191233B4866F}" srcId="{C1320B13-E74A-4F66-A764-35F9A9B7EEA4}" destId="{0F0D5495-E5E8-493E-B7A5-9C9E41A8E9AF}" srcOrd="0" destOrd="0" parTransId="{7B584F1A-6D9B-4754-B7C0-F6D93FBD7F57}" sibTransId="{7F418D1B-85D7-4979-A96C-7ACD5AE49865}"/>
    <dgm:cxn modelId="{687D0D8C-E432-482A-B962-1D0A827A2EA8}" type="presParOf" srcId="{4CDCD687-F7F1-472D-9EF0-2930D8BFD2EC}" destId="{8066F543-C2BD-4686-8655-0CABB72CF219}" srcOrd="0" destOrd="0" presId="urn:microsoft.com/office/officeart/2005/8/layout/vList2"/>
    <dgm:cxn modelId="{D35BB0E9-D7A8-48D3-A94D-639C5DAEDE2B}" type="presParOf" srcId="{4CDCD687-F7F1-472D-9EF0-2930D8BFD2EC}" destId="{763D01DC-E211-4F1E-8B03-62B670CB3527}" srcOrd="1" destOrd="0" presId="urn:microsoft.com/office/officeart/2005/8/layout/vList2"/>
    <dgm:cxn modelId="{43457614-62FB-413C-BE30-618CD7A60818}" type="presParOf" srcId="{4CDCD687-F7F1-472D-9EF0-2930D8BFD2EC}" destId="{AF739D1B-6CA1-44E1-9F12-455D16405C00}" srcOrd="2" destOrd="0" presId="urn:microsoft.com/office/officeart/2005/8/layout/vList2"/>
    <dgm:cxn modelId="{FA257EF8-06B9-4EB0-9042-61B823A84441}" type="presParOf" srcId="{4CDCD687-F7F1-472D-9EF0-2930D8BFD2EC}" destId="{0C447135-B74F-4679-9B65-2D65E17B677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6F543-C2BD-4686-8655-0CABB72CF219}">
      <dsp:nvSpPr>
        <dsp:cNvPr id="0" name=""/>
        <dsp:cNvSpPr/>
      </dsp:nvSpPr>
      <dsp:spPr>
        <a:xfrm>
          <a:off x="0" y="71759"/>
          <a:ext cx="1195832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Data Definition Language (DDL) </a:t>
          </a:r>
          <a:r>
            <a:rPr lang="en-US" sz="2300" kern="1200" dirty="0"/>
            <a:t>:</a:t>
          </a:r>
        </a:p>
      </dsp:txBody>
      <dsp:txXfrm>
        <a:off x="26930" y="98689"/>
        <a:ext cx="11904460" cy="497795"/>
      </dsp:txXfrm>
    </dsp:sp>
    <dsp:sp modelId="{763D01DC-E211-4F1E-8B03-62B670CB3527}">
      <dsp:nvSpPr>
        <dsp:cNvPr id="0" name=""/>
        <dsp:cNvSpPr/>
      </dsp:nvSpPr>
      <dsp:spPr>
        <a:xfrm>
          <a:off x="0" y="623415"/>
          <a:ext cx="11958320" cy="123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67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DDL is set of SQL commands used to create, modify and delete database structures but not data.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They are used by the DBA to a limited extent, a database designer, or application developer.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Create, drop, alter, truncate are commonly used DDL command. CREATE, ALTER, DROP, TRUNCATE,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COMMENT, GRANT, REVOKE statement</a:t>
          </a:r>
        </a:p>
      </dsp:txBody>
      <dsp:txXfrm>
        <a:off x="0" y="623415"/>
        <a:ext cx="11958320" cy="1237860"/>
      </dsp:txXfrm>
    </dsp:sp>
    <dsp:sp modelId="{AF739D1B-6CA1-44E1-9F12-455D16405C00}">
      <dsp:nvSpPr>
        <dsp:cNvPr id="0" name=""/>
        <dsp:cNvSpPr/>
      </dsp:nvSpPr>
      <dsp:spPr>
        <a:xfrm>
          <a:off x="0" y="1861274"/>
          <a:ext cx="1195832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Data Manipulation Language (DML) </a:t>
          </a:r>
          <a:r>
            <a:rPr lang="en-US" sz="2300" kern="1200" dirty="0"/>
            <a:t>:</a:t>
          </a:r>
        </a:p>
      </dsp:txBody>
      <dsp:txXfrm>
        <a:off x="26930" y="1888204"/>
        <a:ext cx="11904460" cy="497795"/>
      </dsp:txXfrm>
    </dsp:sp>
    <dsp:sp modelId="{0C447135-B74F-4679-9B65-2D65E17B6777}">
      <dsp:nvSpPr>
        <dsp:cNvPr id="0" name=""/>
        <dsp:cNvSpPr/>
      </dsp:nvSpPr>
      <dsp:spPr>
        <a:xfrm>
          <a:off x="0" y="2484690"/>
          <a:ext cx="11958320" cy="1809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67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A DML is a language that enables users to access or manipulates data as organized by the appropriate data model.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There are two types of DMLs :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Procedural DMLs : It requires a user to specify what data are needed and how to get those data.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Declarative DMLs (Non-procedural DMLs) : It requires a user to specify what data are needed without specifying how to get those data.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Insert, update, delete, query are commonly used DML commands. INSERT, UPDATE, DELETE statement</a:t>
          </a:r>
        </a:p>
      </dsp:txBody>
      <dsp:txXfrm>
        <a:off x="0" y="2484690"/>
        <a:ext cx="11958320" cy="1809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7B37-5232-C67E-0144-CCD22C5A6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4FACC-59AB-071D-92BA-718A6FCA8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9F5C1-E948-0004-D701-DC383AD8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D91-D5B5-47AB-9D20-1EEC04C224B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1A8A5-3113-B08D-FEF9-57A244C5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10FA3-F1F3-DF2C-6553-417D2386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A047-34FE-4558-AAAC-041AEF12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6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7461-5B4F-D206-09A3-D3D9C55C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A735B-19A2-5672-4028-BAF35E265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D72CC-B365-08E9-EABF-176B68014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D91-D5B5-47AB-9D20-1EEC04C224B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48CFA-54A9-B253-31BF-8E653CFC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52B0F-37A6-C591-9861-A5FF107D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A047-34FE-4558-AAAC-041AEF12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7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5F1F2A-F80E-955C-7F1A-FA1C7DA7E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AF827-B642-B839-7938-EB58D5D58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86553-ED7B-BB70-DD41-D08D262E9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D91-D5B5-47AB-9D20-1EEC04C224B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DB884-41FB-E3C6-273A-A4740A0A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6A777-7F5D-1D79-AAEB-170472FE8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A047-34FE-4558-AAAC-041AEF12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1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23B7E-0E39-A267-46FE-03DCB97B7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C797D-B127-1004-1B18-80813253E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99BC3-DA02-FC87-0BAA-65B8BF73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D91-D5B5-47AB-9D20-1EEC04C224B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782D9-8C41-0D46-8CBA-D92D00D1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4E60D-958F-A933-CB8D-C365BA16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A047-34FE-4558-AAAC-041AEF12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9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F1CC-27BF-E995-2C97-820E75B10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6CAAC-0327-5BB8-AA51-352BEFB23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F0114-7CC5-EDF4-C18A-C78CB98B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D91-D5B5-47AB-9D20-1EEC04C224B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6EDB3-BD75-871A-1FEF-9992B1DF4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EBDED-C002-A871-39EB-9BEE28E0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A047-34FE-4558-AAAC-041AEF12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9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729F-F3ED-A4CA-35AE-9A8E7AF77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F1686-BF1B-215F-CFCB-8A1FB0D89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6B0DD-1838-CCDD-C8BE-88952E6E7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72C98-DBDF-D9AE-4C70-E0EC153BE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D91-D5B5-47AB-9D20-1EEC04C224B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BD526-8B8A-CA1D-9992-B54619E40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DEAA8-8AF9-B08B-EFB2-A5827513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A047-34FE-4558-AAAC-041AEF12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4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93F6-8A9D-2049-0055-42E8923EF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B26C8-4EAC-9FDC-EDCC-30061A6A3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47EA8-E7E8-C4B3-7C3C-27B9535B7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F797D-D31E-65BE-C8C9-C58F5144D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48389E-B3AD-B85A-5A5E-AD86A6F93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144720-0C70-0268-35A3-A8E12F84F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D91-D5B5-47AB-9D20-1EEC04C224B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3A6439-D2EE-23A5-BF23-DFC829F8B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0EBC2C-BBB8-793B-9410-B1479997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A047-34FE-4558-AAAC-041AEF12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4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F41C-DDED-18CB-268A-58CCCC2A7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76318-11FF-6FFA-D4A6-058DED99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D91-D5B5-47AB-9D20-1EEC04C224B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1EDB8-AECB-B00C-C9B5-781C550A6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BC537-E909-5CB6-BB1E-46276C17F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A047-34FE-4558-AAAC-041AEF12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6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F81A2F-DFE6-0D0F-3A95-D2C95BCA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D91-D5B5-47AB-9D20-1EEC04C224B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C89B80-4D4A-A74B-D0C9-91759A09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4B3BC-0B5D-23FA-2EC6-D03F44B6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A047-34FE-4558-AAAC-041AEF12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9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8C16-AC7D-A572-6207-7C9BAA62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292AA-DCD2-5CFC-7BF3-4C35B30FF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C944B-AACC-3337-9B48-74E7E428F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EC74A-8D97-9807-A456-F75863DE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D91-D5B5-47AB-9D20-1EEC04C224B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9C819-A207-4C88-F336-DDB07A573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7AC28-4924-BDA9-55F0-CAB3DF2B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A047-34FE-4558-AAAC-041AEF12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2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5329-A125-FC7F-9A7F-E809A7070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95E3F1-957A-6494-3B68-643060194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44FE0-BEA5-86BD-7C56-315F0F1B4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AB177-7CC0-2A45-5D94-D24701B9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D91-D5B5-47AB-9D20-1EEC04C224B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22F9E-A807-1F3F-07A1-9BA72F9EA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90EB8-D943-42BE-B6DF-F791E0F1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A047-34FE-4558-AAAC-041AEF12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4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A13AE6-135E-0A68-FD05-267F9EA2B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746A2-B847-8A2D-65CB-730FD9340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8D85A-858C-6A85-A202-D8D027D3C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ED91-D5B5-47AB-9D20-1EEC04C224B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91CAE-40B5-7DC5-7C15-9AA418ECC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9D404-E3C3-E4ED-0A19-FA7F04368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A047-34FE-4558-AAAC-041AEF12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5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nowledgegate.in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nowledgegate.i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nowledgegate.in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AEC6-59CB-2117-1DDC-A693105D9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Into to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1F310-E7A0-4A4A-A0ED-34FAB147B6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12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855"/>
            <a:ext cx="84982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0" u="none" dirty="0">
                <a:latin typeface="Carlito"/>
                <a:cs typeface="Carlito"/>
              </a:rPr>
              <a:t>INSERT</a:t>
            </a:r>
            <a:r>
              <a:rPr sz="2800" b="0" u="none" spc="-135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INTO</a:t>
            </a:r>
            <a:r>
              <a:rPr sz="2800" b="0" u="none" spc="-125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table_name</a:t>
            </a:r>
            <a:r>
              <a:rPr sz="2800" b="0" u="none" spc="-120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(column1,</a:t>
            </a:r>
            <a:r>
              <a:rPr sz="2800" b="0" u="none" spc="-105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column2,</a:t>
            </a:r>
            <a:r>
              <a:rPr sz="2800" b="0" u="none" spc="-90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column3,</a:t>
            </a:r>
            <a:r>
              <a:rPr sz="2800" b="0" u="none" spc="-95" dirty="0">
                <a:latin typeface="Carlito"/>
                <a:cs typeface="Carlito"/>
              </a:rPr>
              <a:t> </a:t>
            </a:r>
            <a:r>
              <a:rPr sz="2800" b="0" u="none" spc="-20" dirty="0">
                <a:latin typeface="Carlito"/>
                <a:cs typeface="Carlito"/>
              </a:rPr>
              <a:t>...) </a:t>
            </a:r>
            <a:r>
              <a:rPr sz="2800" b="0" u="none" spc="-35" dirty="0">
                <a:latin typeface="Carlito"/>
                <a:cs typeface="Carlito"/>
              </a:rPr>
              <a:t>VALUES</a:t>
            </a:r>
            <a:r>
              <a:rPr sz="2800" b="0" u="none" spc="-114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(value1,</a:t>
            </a:r>
            <a:r>
              <a:rPr sz="2800" b="0" u="none" spc="-110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value2,</a:t>
            </a:r>
            <a:r>
              <a:rPr sz="2800" b="0" u="none" spc="-110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value3,</a:t>
            </a:r>
            <a:r>
              <a:rPr sz="2800" b="0" u="none" spc="-105" dirty="0">
                <a:latin typeface="Carlito"/>
                <a:cs typeface="Carlito"/>
              </a:rPr>
              <a:t> </a:t>
            </a:r>
            <a:r>
              <a:rPr sz="2800" b="0" u="none" spc="-10" dirty="0">
                <a:latin typeface="Carlito"/>
                <a:cs typeface="Carlito"/>
              </a:rPr>
              <a:t>...);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761236"/>
            <a:ext cx="889952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rlito"/>
                <a:cs typeface="Carlito"/>
              </a:rPr>
              <a:t>INSERT</a:t>
            </a:r>
            <a:r>
              <a:rPr sz="2800" spc="-114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INTO</a:t>
            </a:r>
            <a:r>
              <a:rPr sz="2800" spc="-12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Students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(StudentID,</a:t>
            </a:r>
            <a:r>
              <a:rPr sz="2800" spc="-9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FirstName,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LastName,</a:t>
            </a:r>
            <a:r>
              <a:rPr sz="2800" spc="-11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Age) </a:t>
            </a:r>
            <a:r>
              <a:rPr sz="2800" spc="-10" dirty="0">
                <a:latin typeface="Carlito"/>
                <a:cs typeface="Carlito"/>
              </a:rPr>
              <a:t>VALUES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Carlito"/>
                <a:cs typeface="Carlito"/>
              </a:rPr>
              <a:t>(1,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'Amit',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'Sharma',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20),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Carlito"/>
                <a:cs typeface="Carlito"/>
              </a:rPr>
              <a:t>(2,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'Priya',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'Gupta',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22),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Carlito"/>
                <a:cs typeface="Carlito"/>
              </a:rPr>
              <a:t>(3,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'Ravi',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'Kumar',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19);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855"/>
            <a:ext cx="386461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0" u="none" dirty="0">
                <a:latin typeface="Carlito"/>
                <a:cs typeface="Carlito"/>
              </a:rPr>
              <a:t>DELETE</a:t>
            </a:r>
            <a:r>
              <a:rPr sz="2800" b="0" u="none" spc="-65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FROM</a:t>
            </a:r>
            <a:r>
              <a:rPr sz="2800" b="0" u="none" spc="-60" dirty="0">
                <a:latin typeface="Carlito"/>
                <a:cs typeface="Carlito"/>
              </a:rPr>
              <a:t> </a:t>
            </a:r>
            <a:r>
              <a:rPr sz="2800" b="0" u="none" spc="-10" dirty="0">
                <a:latin typeface="Carlito"/>
                <a:cs typeface="Carlito"/>
              </a:rPr>
              <a:t>table_name </a:t>
            </a:r>
            <a:r>
              <a:rPr sz="2800" b="0" u="none" dirty="0">
                <a:latin typeface="Carlito"/>
                <a:cs typeface="Carlito"/>
              </a:rPr>
              <a:t>WHERE</a:t>
            </a:r>
            <a:r>
              <a:rPr sz="2800" b="0" u="none" spc="-100" dirty="0">
                <a:latin typeface="Carlito"/>
                <a:cs typeface="Carlito"/>
              </a:rPr>
              <a:t> </a:t>
            </a:r>
            <a:r>
              <a:rPr sz="2800" b="0" u="none" spc="-10" dirty="0">
                <a:latin typeface="Carlito"/>
                <a:cs typeface="Carlito"/>
              </a:rPr>
              <a:t>condition;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761236"/>
            <a:ext cx="34112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rlito"/>
                <a:cs typeface="Carlito"/>
              </a:rPr>
              <a:t>DELETE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FROM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Students </a:t>
            </a:r>
            <a:r>
              <a:rPr sz="2800" dirty="0">
                <a:latin typeface="Carlito"/>
                <a:cs typeface="Carlito"/>
              </a:rPr>
              <a:t>WHERE</a:t>
            </a:r>
            <a:r>
              <a:rPr sz="2800" spc="-9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StudentID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=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spc="-35" dirty="0">
                <a:latin typeface="Carlito"/>
                <a:cs typeface="Carlito"/>
              </a:rPr>
              <a:t>1;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4164584"/>
            <a:ext cx="3958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rlito"/>
                <a:cs typeface="Carlito"/>
              </a:rPr>
              <a:t>DELETE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FROM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table_name;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95986" y="0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64560">
              <a:lnSpc>
                <a:spcPct val="100000"/>
              </a:lnSpc>
              <a:spcBef>
                <a:spcPts val="105"/>
              </a:spcBef>
            </a:pPr>
            <a:r>
              <a:rPr lang="en-US"/>
              <a:t>Basic</a:t>
            </a:r>
            <a:r>
              <a:rPr lang="en-US" spc="-60"/>
              <a:t> </a:t>
            </a:r>
            <a:r>
              <a:rPr lang="en-US"/>
              <a:t>Structure</a:t>
            </a:r>
            <a:r>
              <a:rPr lang="en-US" spc="-65"/>
              <a:t> </a:t>
            </a:r>
            <a:r>
              <a:rPr lang="en-US"/>
              <a:t>of</a:t>
            </a:r>
            <a:r>
              <a:rPr lang="en-US" spc="-40"/>
              <a:t> </a:t>
            </a:r>
            <a:r>
              <a:rPr lang="en-US"/>
              <a:t>SQL</a:t>
            </a:r>
            <a:r>
              <a:rPr lang="en-US" spc="-40"/>
              <a:t> </a:t>
            </a:r>
            <a:r>
              <a:rPr lang="en-US" spc="-10"/>
              <a:t>Queries</a:t>
            </a:r>
            <a:endParaRPr lang="en-US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684021"/>
            <a:ext cx="12026900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900" algn="l"/>
              </a:tabLst>
            </a:pPr>
            <a:r>
              <a:rPr lang="en-US" sz="2400" dirty="0">
                <a:latin typeface="Carlito"/>
                <a:cs typeface="Carlito"/>
              </a:rPr>
              <a:t>For</a:t>
            </a:r>
            <a:r>
              <a:rPr lang="en-US" sz="2400" spc="-4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any</a:t>
            </a:r>
            <a:r>
              <a:rPr lang="en-US" sz="2400" spc="-5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SQL</a:t>
            </a:r>
            <a:r>
              <a:rPr lang="en-US" sz="2400" spc="-4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as</a:t>
            </a:r>
            <a:r>
              <a:rPr lang="en-US" sz="2400" spc="-65" dirty="0">
                <a:latin typeface="Carlito"/>
                <a:cs typeface="Carlito"/>
              </a:rPr>
              <a:t> </a:t>
            </a:r>
            <a:r>
              <a:rPr lang="en-US" sz="2400" spc="-20" dirty="0">
                <a:latin typeface="Carlito"/>
                <a:cs typeface="Carlito"/>
              </a:rPr>
              <a:t>query,</a:t>
            </a:r>
            <a:r>
              <a:rPr lang="en-US" sz="2400" spc="-4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input</a:t>
            </a:r>
            <a:r>
              <a:rPr lang="en-US" sz="2400" spc="-4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and</a:t>
            </a:r>
            <a:r>
              <a:rPr lang="en-US" sz="2400" spc="-5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output</a:t>
            </a:r>
            <a:r>
              <a:rPr lang="en-US" sz="2400" spc="-4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both</a:t>
            </a:r>
            <a:r>
              <a:rPr lang="en-US" sz="2400" spc="-5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are</a:t>
            </a:r>
            <a:r>
              <a:rPr lang="en-US" sz="2400" spc="-45" dirty="0">
                <a:latin typeface="Carlito"/>
                <a:cs typeface="Carlito"/>
              </a:rPr>
              <a:t> </a:t>
            </a:r>
            <a:r>
              <a:rPr lang="en-US" sz="2400" spc="-10" dirty="0">
                <a:latin typeface="Carlito"/>
                <a:cs typeface="Carlito"/>
              </a:rPr>
              <a:t>relations.</a:t>
            </a:r>
            <a:r>
              <a:rPr lang="en-US" sz="2400" spc="-6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Number</a:t>
            </a:r>
            <a:r>
              <a:rPr lang="en-US" sz="2400" spc="-3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of</a:t>
            </a:r>
            <a:r>
              <a:rPr lang="en-US" sz="2400" spc="-4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relations</a:t>
            </a:r>
            <a:r>
              <a:rPr lang="en-US" sz="2400" spc="-5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inputs</a:t>
            </a:r>
            <a:r>
              <a:rPr lang="en-US" sz="2400" spc="-5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to</a:t>
            </a:r>
            <a:r>
              <a:rPr lang="en-US" sz="2400" spc="-50" dirty="0">
                <a:latin typeface="Carlito"/>
                <a:cs typeface="Carlito"/>
              </a:rPr>
              <a:t> a </a:t>
            </a:r>
            <a:r>
              <a:rPr lang="en-US" sz="2400" dirty="0">
                <a:latin typeface="Carlito"/>
                <a:cs typeface="Carlito"/>
              </a:rPr>
              <a:t>query</a:t>
            </a:r>
            <a:r>
              <a:rPr lang="en-US" sz="2400" spc="-3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will</a:t>
            </a:r>
            <a:r>
              <a:rPr lang="en-US" sz="2400" spc="-4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be</a:t>
            </a:r>
            <a:r>
              <a:rPr lang="en-US" sz="2400" spc="-3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at</a:t>
            </a:r>
            <a:r>
              <a:rPr lang="en-US" sz="2400" spc="-4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least</a:t>
            </a:r>
            <a:r>
              <a:rPr lang="en-US" sz="2400" spc="-4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one,</a:t>
            </a:r>
            <a:r>
              <a:rPr lang="en-US" sz="2400" spc="-3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but</a:t>
            </a:r>
            <a:r>
              <a:rPr lang="en-US" sz="2400" spc="-3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output</a:t>
            </a:r>
            <a:r>
              <a:rPr lang="en-US" sz="2400" spc="-3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will</a:t>
            </a:r>
            <a:r>
              <a:rPr lang="en-US" sz="2400" spc="-50" dirty="0">
                <a:latin typeface="Carlito"/>
                <a:cs typeface="Carlito"/>
              </a:rPr>
              <a:t> </a:t>
            </a:r>
            <a:r>
              <a:rPr lang="en-US" sz="2400" spc="-10" dirty="0">
                <a:latin typeface="Carlito"/>
                <a:cs typeface="Carlito"/>
              </a:rPr>
              <a:t>always</a:t>
            </a:r>
            <a:r>
              <a:rPr lang="en-US" sz="2400" spc="-5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be</a:t>
            </a:r>
            <a:r>
              <a:rPr lang="en-US" sz="2400" spc="-3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a</a:t>
            </a:r>
            <a:r>
              <a:rPr lang="en-US" sz="2400" spc="-3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single</a:t>
            </a:r>
            <a:r>
              <a:rPr lang="en-US" sz="2400" spc="-4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relation</a:t>
            </a:r>
            <a:r>
              <a:rPr lang="en-US" sz="2400" spc="-4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without</a:t>
            </a:r>
            <a:r>
              <a:rPr lang="en-US" sz="2400" spc="-5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any</a:t>
            </a:r>
            <a:r>
              <a:rPr lang="en-US" sz="2400" spc="-3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name</a:t>
            </a:r>
            <a:r>
              <a:rPr lang="en-US" sz="2400" spc="-40" dirty="0">
                <a:latin typeface="Carlito"/>
                <a:cs typeface="Carlito"/>
              </a:rPr>
              <a:t> </a:t>
            </a:r>
            <a:r>
              <a:rPr lang="en-US" sz="2400" spc="-10" dirty="0">
                <a:latin typeface="Carlito"/>
                <a:cs typeface="Carlito"/>
              </a:rPr>
              <a:t>unless </a:t>
            </a:r>
            <a:r>
              <a:rPr lang="en-US" sz="2400" dirty="0">
                <a:latin typeface="Carlito"/>
                <a:cs typeface="Carlito"/>
              </a:rPr>
              <a:t>specified,</a:t>
            </a:r>
            <a:r>
              <a:rPr lang="en-US" sz="2400" spc="-4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but</a:t>
            </a:r>
            <a:r>
              <a:rPr lang="en-US" sz="2400" spc="-4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columns</a:t>
            </a:r>
            <a:r>
              <a:rPr lang="en-US" sz="2400" spc="-5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will</a:t>
            </a:r>
            <a:r>
              <a:rPr lang="en-US" sz="2400" spc="-5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have</a:t>
            </a:r>
            <a:r>
              <a:rPr lang="en-US" sz="2400" spc="-4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names</a:t>
            </a:r>
            <a:r>
              <a:rPr lang="en-US" sz="2400" spc="-4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from</a:t>
            </a:r>
            <a:r>
              <a:rPr lang="en-US" sz="2400" spc="-6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input</a:t>
            </a:r>
            <a:r>
              <a:rPr lang="en-US" sz="2400" spc="-45" dirty="0">
                <a:latin typeface="Carlito"/>
                <a:cs typeface="Carlito"/>
              </a:rPr>
              <a:t> </a:t>
            </a:r>
            <a:r>
              <a:rPr lang="en-US" sz="2400" spc="-10" dirty="0">
                <a:latin typeface="Carlito"/>
                <a:cs typeface="Carlito"/>
              </a:rPr>
              <a:t>tables.</a:t>
            </a:r>
            <a:endParaRPr lang="en-US" sz="2400" dirty="0">
              <a:latin typeface="Carlito"/>
              <a:cs typeface="Carlito"/>
            </a:endParaRPr>
          </a:p>
          <a:p>
            <a:pPr marL="469265" indent="-456565">
              <a:lnSpc>
                <a:spcPct val="100000"/>
              </a:lnSpc>
              <a:spcBef>
                <a:spcPts val="2880"/>
              </a:spcBef>
              <a:buFont typeface="Arial"/>
              <a:buChar char="•"/>
              <a:tabLst>
                <a:tab pos="469265" algn="l"/>
              </a:tabLst>
            </a:pPr>
            <a:r>
              <a:rPr lang="en-US" sz="2400" dirty="0">
                <a:latin typeface="Carlito"/>
                <a:cs typeface="Carlito"/>
              </a:rPr>
              <a:t>The</a:t>
            </a:r>
            <a:r>
              <a:rPr lang="en-US" sz="2400" spc="-4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basic</a:t>
            </a:r>
            <a:r>
              <a:rPr lang="en-US" sz="2400" spc="-5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structure</a:t>
            </a:r>
            <a:r>
              <a:rPr lang="en-US" sz="2400" spc="-5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of</a:t>
            </a:r>
            <a:r>
              <a:rPr lang="en-US" sz="2400" spc="-5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an</a:t>
            </a:r>
            <a:r>
              <a:rPr lang="en-US" sz="2400" spc="-4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SQL</a:t>
            </a:r>
            <a:r>
              <a:rPr lang="en-US" sz="2400" spc="-6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query</a:t>
            </a:r>
            <a:r>
              <a:rPr lang="en-US" sz="2400" spc="-4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consists</a:t>
            </a:r>
            <a:r>
              <a:rPr lang="en-US" sz="2400" spc="-6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of</a:t>
            </a:r>
            <a:r>
              <a:rPr lang="en-US" sz="2400" spc="-4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three</a:t>
            </a:r>
            <a:r>
              <a:rPr lang="en-US" sz="2400" spc="-4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clauses:</a:t>
            </a:r>
            <a:r>
              <a:rPr lang="en-US" sz="2400" spc="-7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select,</a:t>
            </a:r>
            <a:r>
              <a:rPr lang="en-US" sz="2400" spc="-5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from,</a:t>
            </a:r>
            <a:r>
              <a:rPr lang="en-US" sz="2400" spc="-6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and</a:t>
            </a:r>
            <a:r>
              <a:rPr lang="en-US" sz="2400" spc="-5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where.</a:t>
            </a:r>
            <a:r>
              <a:rPr lang="en-US" sz="2400" spc="-50" dirty="0">
                <a:latin typeface="Carlito"/>
                <a:cs typeface="Carlito"/>
              </a:rPr>
              <a:t> </a:t>
            </a:r>
            <a:r>
              <a:rPr lang="en-US" sz="2400" spc="-25" dirty="0">
                <a:latin typeface="Carlito"/>
                <a:cs typeface="Carlito"/>
              </a:rPr>
              <a:t>The</a:t>
            </a:r>
            <a:endParaRPr lang="en-US" sz="2400" dirty="0">
              <a:latin typeface="Carlito"/>
              <a:cs typeface="Carlito"/>
            </a:endParaRPr>
          </a:p>
          <a:p>
            <a:pPr marL="469900" marR="161290">
              <a:lnSpc>
                <a:spcPct val="100000"/>
              </a:lnSpc>
            </a:pPr>
            <a:r>
              <a:rPr lang="en-US" sz="2400" dirty="0">
                <a:latin typeface="Carlito"/>
                <a:cs typeface="Carlito"/>
              </a:rPr>
              <a:t>query</a:t>
            </a:r>
            <a:r>
              <a:rPr lang="en-US" sz="2400" spc="-50" dirty="0">
                <a:latin typeface="Carlito"/>
                <a:cs typeface="Carlito"/>
              </a:rPr>
              <a:t> </a:t>
            </a:r>
            <a:r>
              <a:rPr lang="en-US" sz="2400" spc="-10" dirty="0">
                <a:latin typeface="Carlito"/>
                <a:cs typeface="Carlito"/>
              </a:rPr>
              <a:t>takes</a:t>
            </a:r>
            <a:r>
              <a:rPr lang="en-US" sz="2400" spc="-7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it’s</a:t>
            </a:r>
            <a:r>
              <a:rPr lang="en-US" sz="2400" spc="-7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input</a:t>
            </a:r>
            <a:r>
              <a:rPr lang="en-US" sz="2400" spc="-5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the</a:t>
            </a:r>
            <a:r>
              <a:rPr lang="en-US" sz="2400" spc="-6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relations</a:t>
            </a:r>
            <a:r>
              <a:rPr lang="en-US" sz="2400" spc="-5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listed</a:t>
            </a:r>
            <a:r>
              <a:rPr lang="en-US" sz="2400" spc="-6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in</a:t>
            </a:r>
            <a:r>
              <a:rPr lang="en-US" sz="2400" spc="-5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the</a:t>
            </a:r>
            <a:r>
              <a:rPr lang="en-US" sz="2400" spc="-5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from</a:t>
            </a:r>
            <a:r>
              <a:rPr lang="en-US" sz="2400" spc="-6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clause,</a:t>
            </a:r>
            <a:r>
              <a:rPr lang="en-US" sz="2400" spc="-65" dirty="0">
                <a:latin typeface="Carlito"/>
                <a:cs typeface="Carlito"/>
              </a:rPr>
              <a:t> </a:t>
            </a:r>
            <a:r>
              <a:rPr lang="en-US" sz="2400" spc="-10" dirty="0">
                <a:latin typeface="Carlito"/>
                <a:cs typeface="Carlito"/>
              </a:rPr>
              <a:t>operates</a:t>
            </a:r>
            <a:r>
              <a:rPr lang="en-US" sz="2400" spc="-5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on</a:t>
            </a:r>
            <a:r>
              <a:rPr lang="en-US" sz="2400" spc="-6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them</a:t>
            </a:r>
            <a:r>
              <a:rPr lang="en-US" sz="2400" spc="-5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as</a:t>
            </a:r>
            <a:r>
              <a:rPr lang="en-US" sz="2400" spc="-5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specified</a:t>
            </a:r>
            <a:r>
              <a:rPr lang="en-US" sz="2400" spc="-55" dirty="0">
                <a:latin typeface="Carlito"/>
                <a:cs typeface="Carlito"/>
              </a:rPr>
              <a:t> </a:t>
            </a:r>
            <a:r>
              <a:rPr lang="en-US" sz="2400" spc="-25" dirty="0">
                <a:latin typeface="Carlito"/>
                <a:cs typeface="Carlito"/>
              </a:rPr>
              <a:t>in </a:t>
            </a:r>
            <a:r>
              <a:rPr lang="en-US" sz="2400" dirty="0">
                <a:latin typeface="Carlito"/>
                <a:cs typeface="Carlito"/>
              </a:rPr>
              <a:t>the</a:t>
            </a:r>
            <a:r>
              <a:rPr lang="en-US" sz="2400" spc="-5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where</a:t>
            </a:r>
            <a:r>
              <a:rPr lang="en-US" sz="2400" spc="-5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and</a:t>
            </a:r>
            <a:r>
              <a:rPr lang="en-US" sz="2400" spc="-6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select</a:t>
            </a:r>
            <a:r>
              <a:rPr lang="en-US" sz="2400" spc="-7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clauses,</a:t>
            </a:r>
            <a:r>
              <a:rPr lang="en-US" sz="2400" spc="-5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and</a:t>
            </a:r>
            <a:r>
              <a:rPr lang="en-US" sz="2400" spc="-5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then</a:t>
            </a:r>
            <a:r>
              <a:rPr lang="en-US" sz="2400" spc="-60" dirty="0">
                <a:latin typeface="Carlito"/>
                <a:cs typeface="Carlito"/>
              </a:rPr>
              <a:t> </a:t>
            </a:r>
            <a:r>
              <a:rPr lang="en-US" sz="2400" spc="-10" dirty="0">
                <a:latin typeface="Carlito"/>
                <a:cs typeface="Carlito"/>
              </a:rPr>
              <a:t>produces</a:t>
            </a:r>
            <a:r>
              <a:rPr lang="en-US" sz="2400" spc="-6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a</a:t>
            </a:r>
            <a:r>
              <a:rPr lang="en-US" sz="2400" spc="-5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relation</a:t>
            </a:r>
            <a:r>
              <a:rPr lang="en-US" sz="2400" spc="-6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as</a:t>
            </a:r>
            <a:r>
              <a:rPr lang="en-US" sz="2400" spc="-6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the</a:t>
            </a:r>
            <a:r>
              <a:rPr lang="en-US" sz="2400" spc="-5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result</a:t>
            </a:r>
            <a:r>
              <a:rPr lang="en-US" sz="2400" spc="-5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without</a:t>
            </a:r>
            <a:r>
              <a:rPr lang="en-US" sz="2400" spc="-7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any</a:t>
            </a:r>
            <a:r>
              <a:rPr lang="en-US" sz="2400" spc="-50" dirty="0">
                <a:latin typeface="Carlito"/>
                <a:cs typeface="Carlito"/>
              </a:rPr>
              <a:t> </a:t>
            </a:r>
            <a:r>
              <a:rPr lang="en-US" sz="2400" spc="-20" dirty="0">
                <a:latin typeface="Carlito"/>
                <a:cs typeface="Carlito"/>
              </a:rPr>
              <a:t>name </a:t>
            </a:r>
            <a:r>
              <a:rPr lang="en-US" sz="2400" dirty="0">
                <a:latin typeface="Carlito"/>
                <a:cs typeface="Carlito"/>
              </a:rPr>
              <a:t>unless</a:t>
            </a:r>
            <a:r>
              <a:rPr lang="en-US" sz="2400" spc="-95" dirty="0">
                <a:latin typeface="Carlito"/>
                <a:cs typeface="Carlito"/>
              </a:rPr>
              <a:t> </a:t>
            </a:r>
            <a:r>
              <a:rPr lang="en-US" sz="2400" spc="-10" dirty="0">
                <a:latin typeface="Carlito"/>
                <a:cs typeface="Carlito"/>
              </a:rPr>
              <a:t>specified.</a:t>
            </a:r>
            <a:endParaRPr lang="en-US" sz="2400" dirty="0">
              <a:latin typeface="Carlito"/>
              <a:cs typeface="Carlito"/>
            </a:endParaRPr>
          </a:p>
          <a:p>
            <a:pPr marL="469265" indent="-456565">
              <a:lnSpc>
                <a:spcPct val="100000"/>
              </a:lnSpc>
              <a:spcBef>
                <a:spcPts val="2885"/>
              </a:spcBef>
              <a:buFont typeface="Arial"/>
              <a:buChar char="•"/>
              <a:tabLst>
                <a:tab pos="469265" algn="l"/>
              </a:tabLst>
            </a:pPr>
            <a:r>
              <a:rPr lang="en-US" sz="2400" dirty="0">
                <a:latin typeface="Carlito"/>
                <a:cs typeface="Carlito"/>
              </a:rPr>
              <a:t>A</a:t>
            </a:r>
            <a:r>
              <a:rPr lang="en-US" sz="2400" spc="-4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typical</a:t>
            </a:r>
            <a:r>
              <a:rPr lang="en-US" sz="2400" spc="-4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SQL</a:t>
            </a:r>
            <a:r>
              <a:rPr lang="en-US" sz="2400" spc="-4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query</a:t>
            </a:r>
            <a:r>
              <a:rPr lang="en-US" sz="2400" spc="-2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has</a:t>
            </a:r>
            <a:r>
              <a:rPr lang="en-US" sz="2400" spc="-2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the</a:t>
            </a:r>
            <a:r>
              <a:rPr lang="en-US" sz="2400" spc="-35" dirty="0">
                <a:latin typeface="Carlito"/>
                <a:cs typeface="Carlito"/>
              </a:rPr>
              <a:t> </a:t>
            </a:r>
            <a:r>
              <a:rPr lang="en-US" sz="2400" spc="-10" dirty="0">
                <a:latin typeface="Carlito"/>
                <a:cs typeface="Carlito"/>
              </a:rPr>
              <a:t>form.</a:t>
            </a:r>
            <a:endParaRPr lang="en-US"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1304" y="4843398"/>
            <a:ext cx="281051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584325" algn="l"/>
              </a:tabLst>
            </a:pPr>
            <a:r>
              <a:rPr lang="en-US" sz="2800" b="1" dirty="0">
                <a:latin typeface="Carlito"/>
                <a:cs typeface="Carlito"/>
              </a:rPr>
              <a:t>Select</a:t>
            </a:r>
            <a:r>
              <a:rPr lang="en-US" sz="2800" b="1" spc="-50" dirty="0">
                <a:latin typeface="Carlito"/>
                <a:cs typeface="Carlito"/>
              </a:rPr>
              <a:t> </a:t>
            </a:r>
            <a:r>
              <a:rPr lang="en-US" sz="2800" spc="-25" dirty="0">
                <a:latin typeface="Carlito"/>
                <a:cs typeface="Carlito"/>
              </a:rPr>
              <a:t>A</a:t>
            </a:r>
            <a:r>
              <a:rPr lang="en-US" sz="2775" spc="-37" baseline="-21021" dirty="0">
                <a:latin typeface="Carlito"/>
                <a:cs typeface="Carlito"/>
              </a:rPr>
              <a:t>1</a:t>
            </a:r>
            <a:r>
              <a:rPr lang="en-US" sz="2800" spc="-25" dirty="0">
                <a:latin typeface="Carlito"/>
                <a:cs typeface="Carlito"/>
              </a:rPr>
              <a:t>,</a:t>
            </a:r>
            <a:r>
              <a:rPr lang="en-US" sz="2800" dirty="0">
                <a:latin typeface="Carlito"/>
                <a:cs typeface="Carlito"/>
              </a:rPr>
              <a:t>	A</a:t>
            </a:r>
            <a:r>
              <a:rPr lang="en-US" sz="2775" baseline="-21021" dirty="0">
                <a:latin typeface="Carlito"/>
                <a:cs typeface="Carlito"/>
              </a:rPr>
              <a:t>2</a:t>
            </a:r>
            <a:r>
              <a:rPr lang="en-US" sz="2800" dirty="0">
                <a:latin typeface="Carlito"/>
                <a:cs typeface="Carlito"/>
              </a:rPr>
              <a:t>,...,</a:t>
            </a:r>
            <a:r>
              <a:rPr lang="en-US" sz="2800" spc="-15" dirty="0">
                <a:latin typeface="Carlito"/>
                <a:cs typeface="Carlito"/>
              </a:rPr>
              <a:t> </a:t>
            </a:r>
            <a:r>
              <a:rPr lang="en-US" sz="2800" spc="-25" dirty="0">
                <a:latin typeface="Carlito"/>
                <a:cs typeface="Carlito"/>
              </a:rPr>
              <a:t>A</a:t>
            </a:r>
            <a:r>
              <a:rPr lang="en-US" sz="2775" spc="-37" baseline="-21021" dirty="0">
                <a:latin typeface="Carlito"/>
                <a:cs typeface="Carlito"/>
              </a:rPr>
              <a:t>n</a:t>
            </a:r>
            <a:endParaRPr lang="en-US" sz="2775" baseline="-21021" dirty="0">
              <a:latin typeface="Carlito"/>
              <a:cs typeface="Carlito"/>
            </a:endParaRPr>
          </a:p>
          <a:p>
            <a:pPr marL="38100">
              <a:lnSpc>
                <a:spcPct val="100000"/>
              </a:lnSpc>
            </a:pPr>
            <a:r>
              <a:rPr lang="en-US" sz="2800" b="1" dirty="0">
                <a:latin typeface="Carlito"/>
                <a:cs typeface="Carlito"/>
              </a:rPr>
              <a:t>from</a:t>
            </a:r>
            <a:r>
              <a:rPr lang="en-US" sz="2800" b="1" spc="-30" dirty="0">
                <a:latin typeface="Carlito"/>
                <a:cs typeface="Carlito"/>
              </a:rPr>
              <a:t> </a:t>
            </a:r>
            <a:r>
              <a:rPr lang="en-US" sz="2800" dirty="0">
                <a:latin typeface="Carlito"/>
                <a:cs typeface="Carlito"/>
              </a:rPr>
              <a:t>r</a:t>
            </a:r>
            <a:r>
              <a:rPr lang="en-US" sz="2775" baseline="-21021" dirty="0">
                <a:latin typeface="Carlito"/>
                <a:cs typeface="Carlito"/>
              </a:rPr>
              <a:t>1</a:t>
            </a:r>
            <a:r>
              <a:rPr lang="en-US" sz="2800" dirty="0">
                <a:latin typeface="Carlito"/>
                <a:cs typeface="Carlito"/>
              </a:rPr>
              <a:t>,</a:t>
            </a:r>
            <a:r>
              <a:rPr lang="en-US" sz="2800" spc="-25" dirty="0">
                <a:latin typeface="Carlito"/>
                <a:cs typeface="Carlito"/>
              </a:rPr>
              <a:t> </a:t>
            </a:r>
            <a:r>
              <a:rPr lang="en-US" sz="2800" dirty="0">
                <a:latin typeface="Carlito"/>
                <a:cs typeface="Carlito"/>
              </a:rPr>
              <a:t>r</a:t>
            </a:r>
            <a:r>
              <a:rPr lang="en-US" sz="2775" baseline="-21021" dirty="0">
                <a:latin typeface="Carlito"/>
                <a:cs typeface="Carlito"/>
              </a:rPr>
              <a:t>2</a:t>
            </a:r>
            <a:r>
              <a:rPr lang="en-US" sz="2800" dirty="0">
                <a:latin typeface="Carlito"/>
                <a:cs typeface="Carlito"/>
              </a:rPr>
              <a:t>,... ,</a:t>
            </a:r>
            <a:r>
              <a:rPr lang="en-US" sz="2800" spc="-25" dirty="0">
                <a:latin typeface="Carlito"/>
                <a:cs typeface="Carlito"/>
              </a:rPr>
              <a:t> r</a:t>
            </a:r>
            <a:r>
              <a:rPr lang="en-US" sz="2775" spc="-37" baseline="-21021" dirty="0">
                <a:latin typeface="Carlito"/>
                <a:cs typeface="Carlito"/>
              </a:rPr>
              <a:t>m</a:t>
            </a:r>
            <a:endParaRPr lang="en-US" sz="2775" baseline="-21021" dirty="0">
              <a:latin typeface="Carlito"/>
              <a:cs typeface="Carlito"/>
            </a:endParaRPr>
          </a:p>
          <a:p>
            <a:pPr marL="38100">
              <a:lnSpc>
                <a:spcPct val="100000"/>
              </a:lnSpc>
            </a:pPr>
            <a:r>
              <a:rPr lang="en-US" sz="2800" b="1" dirty="0">
                <a:latin typeface="Carlito"/>
                <a:cs typeface="Carlito"/>
              </a:rPr>
              <a:t>Where</a:t>
            </a:r>
            <a:r>
              <a:rPr lang="en-US" sz="2800" b="1" spc="-95" dirty="0">
                <a:latin typeface="Carlito"/>
                <a:cs typeface="Carlito"/>
              </a:rPr>
              <a:t> </a:t>
            </a:r>
            <a:r>
              <a:rPr lang="en-US" sz="2800" spc="-25" dirty="0">
                <a:latin typeface="Carlito"/>
                <a:cs typeface="Carlito"/>
              </a:rPr>
              <a:t>P;</a:t>
            </a:r>
            <a:endParaRPr lang="en-US" sz="2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7819" y="4843398"/>
            <a:ext cx="324421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115" marR="5080" indent="-19050">
              <a:lnSpc>
                <a:spcPct val="100000"/>
              </a:lnSpc>
              <a:spcBef>
                <a:spcPts val="95"/>
              </a:spcBef>
            </a:pPr>
            <a:r>
              <a:rPr lang="en-US" sz="2800">
                <a:latin typeface="Carlito"/>
                <a:cs typeface="Carlito"/>
              </a:rPr>
              <a:t>(Column</a:t>
            </a:r>
            <a:r>
              <a:rPr lang="en-US" sz="2800" spc="-120">
                <a:latin typeface="Carlito"/>
                <a:cs typeface="Carlito"/>
              </a:rPr>
              <a:t> </a:t>
            </a:r>
            <a:r>
              <a:rPr lang="en-US" sz="2800" spc="-10">
                <a:latin typeface="Carlito"/>
                <a:cs typeface="Carlito"/>
              </a:rPr>
              <a:t>name) (Relation/table</a:t>
            </a:r>
            <a:r>
              <a:rPr lang="en-US" sz="2800" spc="-40">
                <a:latin typeface="Carlito"/>
                <a:cs typeface="Carlito"/>
              </a:rPr>
              <a:t> </a:t>
            </a:r>
            <a:r>
              <a:rPr lang="en-US" sz="2800" spc="-20">
                <a:latin typeface="Carlito"/>
                <a:cs typeface="Carlito"/>
              </a:rPr>
              <a:t>name) </a:t>
            </a:r>
            <a:r>
              <a:rPr lang="en-US" sz="2800" spc="-10">
                <a:latin typeface="Carlito"/>
                <a:cs typeface="Carlito"/>
              </a:rPr>
              <a:t>(Condition)</a:t>
            </a:r>
            <a:endParaRPr lang="en-US"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C2E1A6C-456E-F46B-C62B-31FDBB901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u="sng" kern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</a:rPr>
              <a:t>Select</a:t>
            </a:r>
            <a:r>
              <a:rPr lang="en-US" sz="4000" b="1" u="sng" kern="1200" spc="-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</a:rPr>
              <a:t> </a:t>
            </a:r>
            <a:r>
              <a:rPr lang="en-US" sz="4000" b="1" u="sng" kern="1200" spc="-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</a:rPr>
              <a:t>Clause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3B3C4B3-BFA8-25E4-E71D-AAE08EA3B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93700" marR="165100" indent="-228600" algn="l">
              <a:spcBef>
                <a:spcPts val="965"/>
              </a:spcBef>
              <a:buFont typeface="Arial" panose="020B0604020202020204" pitchFamily="34" charset="0"/>
              <a:buChar char="•"/>
              <a:tabLst>
                <a:tab pos="393700" algn="l"/>
              </a:tabLst>
            </a:pPr>
            <a:r>
              <a:rPr lang="en-US" sz="2000" dirty="0"/>
              <a:t>The</a:t>
            </a:r>
            <a:r>
              <a:rPr lang="en-US" sz="2000" spc="-25" dirty="0"/>
              <a:t> </a:t>
            </a:r>
            <a:r>
              <a:rPr lang="en-US" sz="2000" dirty="0"/>
              <a:t>function</a:t>
            </a:r>
            <a:r>
              <a:rPr lang="en-US" sz="2000" spc="-40" dirty="0"/>
              <a:t> </a:t>
            </a:r>
            <a:r>
              <a:rPr lang="en-US" sz="2000" dirty="0"/>
              <a:t>of</a:t>
            </a:r>
            <a:r>
              <a:rPr lang="en-US" sz="2000" spc="-25" dirty="0"/>
              <a:t> </a:t>
            </a:r>
            <a:r>
              <a:rPr lang="en-US" sz="2000" dirty="0"/>
              <a:t>Select</a:t>
            </a:r>
            <a:r>
              <a:rPr lang="en-US" sz="2000" spc="-10" dirty="0"/>
              <a:t> </a:t>
            </a:r>
            <a:r>
              <a:rPr lang="en-US" sz="2000" dirty="0"/>
              <a:t>clause</a:t>
            </a:r>
            <a:r>
              <a:rPr lang="en-US" sz="2000" spc="-35" dirty="0"/>
              <a:t> </a:t>
            </a:r>
            <a:r>
              <a:rPr lang="en-US" sz="2000" dirty="0"/>
              <a:t>in</a:t>
            </a:r>
            <a:r>
              <a:rPr lang="en-US" sz="2000" spc="-50" dirty="0"/>
              <a:t> </a:t>
            </a:r>
            <a:r>
              <a:rPr lang="en-US" sz="2000" dirty="0"/>
              <a:t>SQL</a:t>
            </a:r>
            <a:r>
              <a:rPr lang="en-US" sz="2000" spc="-30" dirty="0"/>
              <a:t> </a:t>
            </a:r>
            <a:r>
              <a:rPr lang="en-US" sz="2000" dirty="0"/>
              <a:t>is</a:t>
            </a:r>
            <a:r>
              <a:rPr lang="en-US" sz="2000" spc="-40" dirty="0"/>
              <a:t> </a:t>
            </a:r>
            <a:r>
              <a:rPr lang="en-US" sz="2000" dirty="0"/>
              <a:t>more</a:t>
            </a:r>
            <a:r>
              <a:rPr lang="en-US" sz="2000" spc="-15" dirty="0"/>
              <a:t> </a:t>
            </a:r>
            <a:r>
              <a:rPr lang="en-US" sz="2000" dirty="0"/>
              <a:t>or</a:t>
            </a:r>
            <a:r>
              <a:rPr lang="en-US" sz="2000" spc="-40" dirty="0"/>
              <a:t> </a:t>
            </a:r>
            <a:r>
              <a:rPr lang="en-US" sz="2000" dirty="0"/>
              <a:t>less</a:t>
            </a:r>
            <a:r>
              <a:rPr lang="en-US" sz="2000" spc="-35" dirty="0"/>
              <a:t> </a:t>
            </a:r>
            <a:r>
              <a:rPr lang="en-US" sz="2000" dirty="0"/>
              <a:t>same</a:t>
            </a:r>
            <a:r>
              <a:rPr lang="en-US" sz="2000" spc="-25" dirty="0"/>
              <a:t> </a:t>
            </a:r>
            <a:r>
              <a:rPr lang="en-US" sz="2000" dirty="0"/>
              <a:t>as</a:t>
            </a:r>
            <a:r>
              <a:rPr lang="en-US" sz="2000" spc="-25" dirty="0"/>
              <a:t> </a:t>
            </a:r>
            <a:r>
              <a:rPr lang="en-US" sz="2000" dirty="0"/>
              <a:t>that</a:t>
            </a:r>
            <a:r>
              <a:rPr lang="en-US" sz="2000" spc="-40" dirty="0"/>
              <a:t> </a:t>
            </a:r>
            <a:r>
              <a:rPr lang="en-US" sz="2000" dirty="0"/>
              <a:t>of</a:t>
            </a:r>
            <a:r>
              <a:rPr lang="en-US" sz="2000" spc="-30" dirty="0"/>
              <a:t> </a:t>
            </a:r>
            <a:r>
              <a:rPr lang="en-US" sz="2000" dirty="0"/>
              <a:t>‘∏’</a:t>
            </a:r>
            <a:r>
              <a:rPr lang="en-US" sz="2000" spc="-25" dirty="0"/>
              <a:t> </a:t>
            </a:r>
            <a:r>
              <a:rPr lang="en-US" sz="2000" dirty="0"/>
              <a:t>projection</a:t>
            </a:r>
            <a:r>
              <a:rPr lang="en-US" sz="2000" spc="-30" dirty="0"/>
              <a:t> </a:t>
            </a:r>
            <a:r>
              <a:rPr lang="en-US" sz="2000" dirty="0"/>
              <a:t>in</a:t>
            </a:r>
            <a:r>
              <a:rPr lang="en-US" sz="2000" spc="-35" dirty="0"/>
              <a:t> </a:t>
            </a:r>
            <a:r>
              <a:rPr lang="en-US" sz="2000" dirty="0"/>
              <a:t>the</a:t>
            </a:r>
            <a:r>
              <a:rPr lang="en-US" sz="2000" spc="-40" dirty="0"/>
              <a:t> </a:t>
            </a:r>
            <a:r>
              <a:rPr lang="en-US" sz="2000" spc="-10" dirty="0"/>
              <a:t>relational </a:t>
            </a:r>
            <a:r>
              <a:rPr lang="en-US" sz="2000" dirty="0"/>
              <a:t>algebra.</a:t>
            </a:r>
            <a:r>
              <a:rPr lang="en-US" sz="2000" spc="-45" dirty="0"/>
              <a:t> </a:t>
            </a:r>
            <a:r>
              <a:rPr lang="en-US" sz="2000" dirty="0"/>
              <a:t>It</a:t>
            </a:r>
            <a:r>
              <a:rPr lang="en-US" sz="2000" spc="-40" dirty="0"/>
              <a:t> </a:t>
            </a:r>
            <a:r>
              <a:rPr lang="en-US" sz="2000" dirty="0"/>
              <a:t>is</a:t>
            </a:r>
            <a:r>
              <a:rPr lang="en-US" sz="2000" spc="-35" dirty="0"/>
              <a:t> </a:t>
            </a:r>
            <a:r>
              <a:rPr lang="en-US" sz="2000" dirty="0"/>
              <a:t>used</a:t>
            </a:r>
            <a:r>
              <a:rPr lang="en-US" sz="2000" spc="-45" dirty="0"/>
              <a:t> </a:t>
            </a:r>
            <a:r>
              <a:rPr lang="en-US" sz="2000" dirty="0"/>
              <a:t>to</a:t>
            </a:r>
            <a:r>
              <a:rPr lang="en-US" sz="2000" spc="-20" dirty="0"/>
              <a:t> </a:t>
            </a:r>
            <a:r>
              <a:rPr lang="en-US" sz="2000" dirty="0"/>
              <a:t>pick</a:t>
            </a:r>
            <a:r>
              <a:rPr lang="en-US" sz="2000" spc="-45" dirty="0"/>
              <a:t> </a:t>
            </a:r>
            <a:r>
              <a:rPr lang="en-US" sz="2000" dirty="0"/>
              <a:t>the</a:t>
            </a:r>
            <a:r>
              <a:rPr lang="en-US" sz="2000" spc="-30" dirty="0"/>
              <a:t> </a:t>
            </a:r>
            <a:r>
              <a:rPr lang="en-US" sz="2000" dirty="0"/>
              <a:t>column</a:t>
            </a:r>
            <a:r>
              <a:rPr lang="en-US" sz="2000" spc="-40" dirty="0"/>
              <a:t> </a:t>
            </a:r>
            <a:r>
              <a:rPr lang="en-US" sz="2000" dirty="0"/>
              <a:t>required</a:t>
            </a:r>
            <a:r>
              <a:rPr lang="en-US" sz="2000" spc="-50" dirty="0"/>
              <a:t> </a:t>
            </a:r>
            <a:r>
              <a:rPr lang="en-US" sz="2000" dirty="0"/>
              <a:t>in</a:t>
            </a:r>
            <a:r>
              <a:rPr lang="en-US" sz="2000" spc="-40" dirty="0"/>
              <a:t> </a:t>
            </a:r>
            <a:r>
              <a:rPr lang="en-US" sz="2000" dirty="0"/>
              <a:t>result</a:t>
            </a:r>
            <a:r>
              <a:rPr lang="en-US" sz="2000" spc="-45" dirty="0"/>
              <a:t> </a:t>
            </a:r>
            <a:r>
              <a:rPr lang="en-US" sz="2000" dirty="0"/>
              <a:t>of</a:t>
            </a:r>
            <a:r>
              <a:rPr lang="en-US" sz="2000" spc="-30" dirty="0"/>
              <a:t> </a:t>
            </a:r>
            <a:r>
              <a:rPr lang="en-US" sz="2000" dirty="0"/>
              <a:t>the</a:t>
            </a:r>
            <a:r>
              <a:rPr lang="en-US" sz="2000" spc="-45" dirty="0"/>
              <a:t> </a:t>
            </a:r>
            <a:r>
              <a:rPr lang="en-US" sz="2000" dirty="0"/>
              <a:t>query</a:t>
            </a:r>
            <a:r>
              <a:rPr lang="en-US" sz="2000" spc="-30" dirty="0"/>
              <a:t> </a:t>
            </a:r>
            <a:r>
              <a:rPr lang="en-US" sz="2000" dirty="0"/>
              <a:t>out</a:t>
            </a:r>
            <a:r>
              <a:rPr lang="en-US" sz="2000" spc="-45" dirty="0"/>
              <a:t> </a:t>
            </a:r>
            <a:r>
              <a:rPr lang="en-US" sz="2000" dirty="0"/>
              <a:t>of</a:t>
            </a:r>
            <a:r>
              <a:rPr lang="en-US" sz="2000" spc="-35" dirty="0"/>
              <a:t> </a:t>
            </a:r>
            <a:r>
              <a:rPr lang="en-US" sz="2000" dirty="0"/>
              <a:t>all</a:t>
            </a:r>
            <a:r>
              <a:rPr lang="en-US" sz="2000" spc="-55" dirty="0"/>
              <a:t> </a:t>
            </a:r>
            <a:r>
              <a:rPr lang="en-US" sz="2000" dirty="0"/>
              <a:t>the</a:t>
            </a:r>
            <a:r>
              <a:rPr lang="en-US" sz="2000" spc="-30" dirty="0"/>
              <a:t> </a:t>
            </a:r>
            <a:r>
              <a:rPr lang="en-US" sz="2000" dirty="0"/>
              <a:t>columns</a:t>
            </a:r>
            <a:r>
              <a:rPr lang="en-US" sz="2000" spc="-40" dirty="0"/>
              <a:t> </a:t>
            </a:r>
            <a:r>
              <a:rPr lang="en-US" sz="2000" spc="-25" dirty="0"/>
              <a:t>in </a:t>
            </a:r>
            <a:r>
              <a:rPr lang="en-US" sz="2000" spc="-10" dirty="0"/>
              <a:t>relation/table.</a:t>
            </a:r>
            <a:r>
              <a:rPr lang="en-US" sz="2000" spc="-70" dirty="0"/>
              <a:t> </a:t>
            </a:r>
            <a:r>
              <a:rPr lang="en-US" sz="2000" spc="-10" dirty="0"/>
              <a:t>(Vertical</a:t>
            </a:r>
            <a:r>
              <a:rPr lang="en-US" sz="2000" spc="-50" dirty="0"/>
              <a:t> </a:t>
            </a:r>
            <a:r>
              <a:rPr lang="en-US" sz="2000" spc="-10" dirty="0"/>
              <a:t>filtering)</a:t>
            </a:r>
            <a:endParaRPr lang="en-US" sz="2000" dirty="0"/>
          </a:p>
          <a:p>
            <a:pPr marL="794385" lvl="1" indent="-228600" algn="l">
              <a:buFont typeface="Arial" panose="020B0604020202020204" pitchFamily="34" charset="0"/>
              <a:buChar char="•"/>
              <a:tabLst>
                <a:tab pos="794385" algn="l"/>
                <a:tab pos="3848735" algn="l"/>
              </a:tabLst>
            </a:pPr>
            <a:r>
              <a:rPr lang="en-US" b="1" dirty="0"/>
              <a:t>Select</a:t>
            </a:r>
            <a:r>
              <a:rPr lang="en-US" b="1" spc="-15" dirty="0"/>
              <a:t> </a:t>
            </a:r>
            <a:r>
              <a:rPr lang="en-US" b="1" dirty="0"/>
              <a:t>A</a:t>
            </a:r>
            <a:r>
              <a:rPr lang="en-US" b="1" baseline="-21072" dirty="0"/>
              <a:t>1</a:t>
            </a:r>
            <a:r>
              <a:rPr lang="en-US" b="1" dirty="0"/>
              <a:t>,</a:t>
            </a:r>
            <a:r>
              <a:rPr lang="en-US" b="1" spc="450" dirty="0"/>
              <a:t> </a:t>
            </a:r>
            <a:r>
              <a:rPr lang="en-US" b="1" dirty="0"/>
              <a:t>A</a:t>
            </a:r>
            <a:r>
              <a:rPr lang="en-US" b="1" baseline="-21072" dirty="0"/>
              <a:t>2</a:t>
            </a:r>
            <a:r>
              <a:rPr lang="en-US" b="1" dirty="0"/>
              <a:t>,...,</a:t>
            </a:r>
            <a:r>
              <a:rPr lang="en-US" b="1" spc="-25" dirty="0"/>
              <a:t> A</a:t>
            </a:r>
            <a:r>
              <a:rPr lang="en-US" b="1" spc="-37" baseline="-21072" dirty="0"/>
              <a:t>n</a:t>
            </a:r>
            <a:r>
              <a:rPr lang="en-US" b="1" baseline="-21072" dirty="0"/>
              <a:t>	</a:t>
            </a:r>
            <a:r>
              <a:rPr lang="en-US" b="1" dirty="0"/>
              <a:t>(Column</a:t>
            </a:r>
            <a:r>
              <a:rPr lang="en-US" b="1" spc="-45" dirty="0"/>
              <a:t> </a:t>
            </a:r>
            <a:r>
              <a:rPr lang="en-US" b="1" spc="-10" dirty="0"/>
              <a:t>name)</a:t>
            </a:r>
            <a:endParaRPr lang="en-US" dirty="0"/>
          </a:p>
          <a:p>
            <a:pPr marL="393065" indent="-228600" algn="l">
              <a:buFont typeface="Arial" panose="020B0604020202020204" pitchFamily="34" charset="0"/>
              <a:buChar char="•"/>
              <a:tabLst>
                <a:tab pos="393065" algn="l"/>
              </a:tabLst>
            </a:pPr>
            <a:r>
              <a:rPr lang="en-US" sz="2000" dirty="0"/>
              <a:t>We</a:t>
            </a:r>
            <a:r>
              <a:rPr lang="en-US" sz="2000" spc="-35" dirty="0"/>
              <a:t> </a:t>
            </a:r>
            <a:r>
              <a:rPr lang="en-US" sz="2000" dirty="0"/>
              <a:t>can</a:t>
            </a:r>
            <a:r>
              <a:rPr lang="en-US" sz="2000" spc="-35" dirty="0"/>
              <a:t> </a:t>
            </a:r>
            <a:r>
              <a:rPr lang="en-US" sz="2000" dirty="0"/>
              <a:t>use</a:t>
            </a:r>
            <a:r>
              <a:rPr lang="en-US" sz="2000" spc="-45" dirty="0"/>
              <a:t> </a:t>
            </a:r>
            <a:r>
              <a:rPr lang="en-US" sz="2000" dirty="0"/>
              <a:t>‘*’</a:t>
            </a:r>
            <a:r>
              <a:rPr lang="en-US" sz="2000" spc="-35" dirty="0"/>
              <a:t> </a:t>
            </a:r>
            <a:r>
              <a:rPr lang="en-US" sz="2000" dirty="0"/>
              <a:t>to</a:t>
            </a:r>
            <a:r>
              <a:rPr lang="en-US" sz="2000" spc="-35" dirty="0"/>
              <a:t> </a:t>
            </a:r>
            <a:r>
              <a:rPr lang="en-US" sz="2000" dirty="0"/>
              <a:t>specify</a:t>
            </a:r>
            <a:r>
              <a:rPr lang="en-US" sz="2000" spc="-45" dirty="0"/>
              <a:t> </a:t>
            </a:r>
            <a:r>
              <a:rPr lang="en-US" sz="2000" dirty="0"/>
              <a:t>that</a:t>
            </a:r>
            <a:r>
              <a:rPr lang="en-US" sz="2000" spc="-45" dirty="0"/>
              <a:t> </a:t>
            </a:r>
            <a:r>
              <a:rPr lang="en-US" sz="2000" dirty="0"/>
              <a:t>we</a:t>
            </a:r>
            <a:r>
              <a:rPr lang="en-US" sz="2000" spc="-30" dirty="0"/>
              <a:t> </a:t>
            </a:r>
            <a:r>
              <a:rPr lang="en-US" sz="2000" dirty="0"/>
              <a:t>need</a:t>
            </a:r>
            <a:r>
              <a:rPr lang="en-US" sz="2000" spc="-35" dirty="0"/>
              <a:t> </a:t>
            </a:r>
            <a:r>
              <a:rPr lang="en-US" sz="2000" dirty="0"/>
              <a:t>all</a:t>
            </a:r>
            <a:r>
              <a:rPr lang="en-US" sz="2000" spc="-40" dirty="0"/>
              <a:t> </a:t>
            </a:r>
            <a:r>
              <a:rPr lang="en-US" sz="2000" spc="-10" dirty="0"/>
              <a:t>columns</a:t>
            </a:r>
            <a:endParaRPr lang="en-US" sz="2000" dirty="0"/>
          </a:p>
          <a:p>
            <a:pPr marL="850265" lvl="1" indent="-228600" algn="l">
              <a:buFont typeface="Arial" panose="020B0604020202020204" pitchFamily="34" charset="0"/>
              <a:buChar char="•"/>
              <a:tabLst>
                <a:tab pos="850265" algn="l"/>
              </a:tabLst>
            </a:pPr>
            <a:r>
              <a:rPr lang="en-US" b="1" dirty="0"/>
              <a:t>Select</a:t>
            </a:r>
            <a:r>
              <a:rPr lang="en-US" b="1" spc="-60" dirty="0"/>
              <a:t> </a:t>
            </a:r>
            <a:r>
              <a:rPr lang="en-US" b="1" spc="-50" dirty="0"/>
              <a:t>*</a:t>
            </a:r>
            <a:endParaRPr lang="en-US" dirty="0"/>
          </a:p>
          <a:p>
            <a:pPr marL="393700" marR="17780" indent="-228600" algn="l">
              <a:buFont typeface="Arial" panose="020B0604020202020204" pitchFamily="34" charset="0"/>
              <a:buChar char="•"/>
              <a:tabLst>
                <a:tab pos="393700" algn="l"/>
              </a:tabLst>
            </a:pPr>
            <a:r>
              <a:rPr lang="en-US" sz="2000" dirty="0"/>
              <a:t>The</a:t>
            </a:r>
            <a:r>
              <a:rPr lang="en-US" sz="2000" spc="-35" dirty="0"/>
              <a:t> </a:t>
            </a:r>
            <a:r>
              <a:rPr lang="en-US" sz="2000" b="1" dirty="0"/>
              <a:t>select</a:t>
            </a:r>
            <a:r>
              <a:rPr lang="en-US" sz="2000" b="1" spc="-40" dirty="0"/>
              <a:t> </a:t>
            </a:r>
            <a:r>
              <a:rPr lang="en-US" sz="2000" dirty="0"/>
              <a:t>clause</a:t>
            </a:r>
            <a:r>
              <a:rPr lang="en-US" sz="2000" spc="-50" dirty="0"/>
              <a:t> </a:t>
            </a:r>
            <a:r>
              <a:rPr lang="en-US" sz="2000" dirty="0"/>
              <a:t>may</a:t>
            </a:r>
            <a:r>
              <a:rPr lang="en-US" sz="2000" spc="-45" dirty="0"/>
              <a:t> </a:t>
            </a:r>
            <a:r>
              <a:rPr lang="en-US" sz="2000" dirty="0"/>
              <a:t>also</a:t>
            </a:r>
            <a:r>
              <a:rPr lang="en-US" sz="2000" spc="-45" dirty="0"/>
              <a:t> </a:t>
            </a:r>
            <a:r>
              <a:rPr lang="en-US" sz="2000" dirty="0"/>
              <a:t>contain</a:t>
            </a:r>
            <a:r>
              <a:rPr lang="en-US" sz="2000" spc="-50" dirty="0"/>
              <a:t> </a:t>
            </a:r>
            <a:r>
              <a:rPr lang="en-US" sz="2000" dirty="0"/>
              <a:t>arithmetic</a:t>
            </a:r>
            <a:r>
              <a:rPr lang="en-US" sz="2000" spc="-45" dirty="0"/>
              <a:t> </a:t>
            </a:r>
            <a:r>
              <a:rPr lang="en-US" sz="2000" spc="-10" dirty="0"/>
              <a:t>expressions</a:t>
            </a:r>
            <a:r>
              <a:rPr lang="en-US" sz="2000" spc="-45" dirty="0"/>
              <a:t> </a:t>
            </a:r>
            <a:r>
              <a:rPr lang="en-US" sz="2000" dirty="0"/>
              <a:t>involving</a:t>
            </a:r>
            <a:r>
              <a:rPr lang="en-US" sz="2000" spc="-70" dirty="0"/>
              <a:t> </a:t>
            </a:r>
            <a:r>
              <a:rPr lang="en-US" sz="2000" dirty="0"/>
              <a:t>the</a:t>
            </a:r>
            <a:r>
              <a:rPr lang="en-US" sz="2000" spc="-50" dirty="0"/>
              <a:t> </a:t>
            </a:r>
            <a:r>
              <a:rPr lang="en-US" sz="2000" spc="-10" dirty="0"/>
              <a:t>operators</a:t>
            </a:r>
            <a:r>
              <a:rPr lang="en-US" sz="2000" spc="-40" dirty="0"/>
              <a:t> </a:t>
            </a:r>
            <a:r>
              <a:rPr lang="en-US" sz="2000" dirty="0"/>
              <a:t>+,</a:t>
            </a:r>
            <a:r>
              <a:rPr lang="en-US" sz="2000" spc="-25" dirty="0"/>
              <a:t> </a:t>
            </a:r>
            <a:r>
              <a:rPr lang="en-US" sz="2000" spc="-20" dirty="0"/>
              <a:t>-</a:t>
            </a:r>
            <a:r>
              <a:rPr lang="en-US" sz="2000" dirty="0"/>
              <a:t>,</a:t>
            </a:r>
            <a:r>
              <a:rPr lang="en-US" sz="2000" spc="-45" dirty="0"/>
              <a:t> </a:t>
            </a:r>
            <a:r>
              <a:rPr lang="en-US" sz="2000" dirty="0"/>
              <a:t>/</a:t>
            </a:r>
            <a:r>
              <a:rPr lang="en-US" sz="2000" spc="-50" dirty="0"/>
              <a:t> </a:t>
            </a:r>
            <a:r>
              <a:rPr lang="en-US" sz="2000" dirty="0"/>
              <a:t>and</a:t>
            </a:r>
            <a:r>
              <a:rPr lang="en-US" sz="2000" spc="-50" dirty="0"/>
              <a:t> * </a:t>
            </a:r>
            <a:r>
              <a:rPr lang="en-US" sz="2000" dirty="0"/>
              <a:t>operating</a:t>
            </a:r>
            <a:r>
              <a:rPr lang="en-US" sz="2000" spc="-55" dirty="0"/>
              <a:t> </a:t>
            </a:r>
            <a:r>
              <a:rPr lang="en-US" sz="2000" dirty="0"/>
              <a:t>on</a:t>
            </a:r>
            <a:r>
              <a:rPr lang="en-US" sz="2000" spc="-50" dirty="0"/>
              <a:t> </a:t>
            </a:r>
            <a:r>
              <a:rPr lang="en-US" sz="2000" spc="-10" dirty="0"/>
              <a:t>constants</a:t>
            </a:r>
            <a:r>
              <a:rPr lang="en-US" sz="2000" spc="-40" dirty="0"/>
              <a:t> </a:t>
            </a:r>
            <a:r>
              <a:rPr lang="en-US" sz="2000" dirty="0"/>
              <a:t>or</a:t>
            </a:r>
            <a:r>
              <a:rPr lang="en-US" sz="2000" spc="-50" dirty="0"/>
              <a:t> </a:t>
            </a:r>
            <a:r>
              <a:rPr lang="en-US" sz="2000" dirty="0"/>
              <a:t>attributes</a:t>
            </a:r>
            <a:r>
              <a:rPr lang="en-US" sz="2000" spc="-30" dirty="0"/>
              <a:t> </a:t>
            </a:r>
            <a:r>
              <a:rPr lang="en-US" sz="2000" dirty="0"/>
              <a:t>of</a:t>
            </a:r>
            <a:r>
              <a:rPr lang="en-US" sz="2000" spc="-40" dirty="0"/>
              <a:t> </a:t>
            </a:r>
            <a:r>
              <a:rPr lang="en-US" sz="2000" dirty="0"/>
              <a:t>tuples.</a:t>
            </a:r>
            <a:r>
              <a:rPr lang="en-US" sz="2000" spc="-45" dirty="0"/>
              <a:t> </a:t>
            </a:r>
            <a:r>
              <a:rPr lang="en-US" sz="2000" spc="-30" dirty="0"/>
              <a:t>however, </a:t>
            </a:r>
            <a:r>
              <a:rPr lang="en-US" sz="2000" dirty="0"/>
              <a:t>that</a:t>
            </a:r>
            <a:r>
              <a:rPr lang="en-US" sz="2000" spc="-55" dirty="0"/>
              <a:t> </a:t>
            </a:r>
            <a:r>
              <a:rPr lang="en-US" sz="2000" dirty="0"/>
              <a:t>it</a:t>
            </a:r>
            <a:r>
              <a:rPr lang="en-US" sz="2000" spc="-45" dirty="0"/>
              <a:t> </a:t>
            </a:r>
            <a:r>
              <a:rPr lang="en-US" sz="2000" dirty="0"/>
              <a:t>does</a:t>
            </a:r>
            <a:r>
              <a:rPr lang="en-US" sz="2000" spc="-35" dirty="0"/>
              <a:t> </a:t>
            </a:r>
            <a:r>
              <a:rPr lang="en-US" sz="2000" dirty="0"/>
              <a:t>not</a:t>
            </a:r>
            <a:r>
              <a:rPr lang="en-US" sz="2000" spc="-55" dirty="0"/>
              <a:t> </a:t>
            </a:r>
            <a:r>
              <a:rPr lang="en-US" sz="2000" dirty="0"/>
              <a:t>result</a:t>
            </a:r>
            <a:r>
              <a:rPr lang="en-US" sz="2000" spc="-50" dirty="0"/>
              <a:t> </a:t>
            </a:r>
            <a:r>
              <a:rPr lang="en-US" sz="2000" dirty="0"/>
              <a:t>in</a:t>
            </a:r>
            <a:r>
              <a:rPr lang="en-US" sz="2000" spc="-50" dirty="0"/>
              <a:t> </a:t>
            </a:r>
            <a:r>
              <a:rPr lang="en-US" sz="2000" dirty="0"/>
              <a:t>any</a:t>
            </a:r>
            <a:r>
              <a:rPr lang="en-US" sz="2000" spc="-50" dirty="0"/>
              <a:t> </a:t>
            </a:r>
            <a:r>
              <a:rPr lang="en-US" sz="2000" dirty="0"/>
              <a:t>change</a:t>
            </a:r>
            <a:r>
              <a:rPr lang="en-US" sz="2000" spc="-50" dirty="0"/>
              <a:t> </a:t>
            </a:r>
            <a:r>
              <a:rPr lang="en-US" sz="2000" dirty="0"/>
              <a:t>to</a:t>
            </a:r>
            <a:r>
              <a:rPr lang="en-US" sz="2000" spc="-45" dirty="0"/>
              <a:t> </a:t>
            </a:r>
            <a:r>
              <a:rPr lang="en-US" sz="2000" spc="-25" dirty="0"/>
              <a:t>the </a:t>
            </a:r>
            <a:r>
              <a:rPr lang="en-US" sz="2000" spc="-10" dirty="0"/>
              <a:t>relation/table.</a:t>
            </a: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3207"/>
            <a:ext cx="1181417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EC7C30"/>
                </a:solidFill>
                <a:latin typeface="Carlito"/>
                <a:cs typeface="Carlito"/>
              </a:rPr>
              <a:t>Q</a:t>
            </a:r>
            <a:r>
              <a:rPr sz="2400" b="1" spc="-4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EC7C30"/>
                </a:solidFill>
                <a:latin typeface="Carlito"/>
                <a:cs typeface="Carlito"/>
              </a:rPr>
              <a:t>Write</a:t>
            </a:r>
            <a:r>
              <a:rPr sz="2400" spc="-4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C7C30"/>
                </a:solidFill>
                <a:latin typeface="Carlito"/>
                <a:cs typeface="Carlito"/>
              </a:rPr>
              <a:t>a</a:t>
            </a:r>
            <a:r>
              <a:rPr sz="2400" spc="-3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C7C30"/>
                </a:solidFill>
                <a:latin typeface="Carlito"/>
                <a:cs typeface="Carlito"/>
              </a:rPr>
              <a:t>SQL</a:t>
            </a:r>
            <a:r>
              <a:rPr sz="2400" spc="-4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C7C30"/>
                </a:solidFill>
                <a:latin typeface="Carlito"/>
                <a:cs typeface="Carlito"/>
              </a:rPr>
              <a:t>query</a:t>
            </a:r>
            <a:r>
              <a:rPr sz="2400" spc="-3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C7C30"/>
                </a:solidFill>
                <a:latin typeface="Carlito"/>
                <a:cs typeface="Carlito"/>
              </a:rPr>
              <a:t>to</a:t>
            </a:r>
            <a:r>
              <a:rPr sz="2400" spc="-4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C7C30"/>
                </a:solidFill>
                <a:latin typeface="Carlito"/>
                <a:cs typeface="Carlito"/>
              </a:rPr>
              <a:t>find</a:t>
            </a:r>
            <a:r>
              <a:rPr sz="2400" spc="-3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C7C30"/>
                </a:solidFill>
                <a:latin typeface="Carlito"/>
                <a:cs typeface="Carlito"/>
              </a:rPr>
              <a:t>all</a:t>
            </a:r>
            <a:r>
              <a:rPr sz="2400" spc="-4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C7C30"/>
                </a:solidFill>
                <a:latin typeface="Carlito"/>
                <a:cs typeface="Carlito"/>
              </a:rPr>
              <a:t>the</a:t>
            </a:r>
            <a:r>
              <a:rPr sz="2400" spc="-3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C7C30"/>
                </a:solidFill>
                <a:latin typeface="Carlito"/>
                <a:cs typeface="Carlito"/>
              </a:rPr>
              <a:t>details</a:t>
            </a:r>
            <a:r>
              <a:rPr sz="2400" spc="-4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C7C30"/>
                </a:solidFill>
                <a:latin typeface="Carlito"/>
                <a:cs typeface="Carlito"/>
              </a:rPr>
              <a:t>of</a:t>
            </a:r>
            <a:r>
              <a:rPr sz="2400" spc="-3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C7C30"/>
                </a:solidFill>
                <a:latin typeface="Carlito"/>
                <a:cs typeface="Carlito"/>
              </a:rPr>
              <a:t>bank</a:t>
            </a:r>
            <a:r>
              <a:rPr sz="2400" spc="-3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EC7C30"/>
                </a:solidFill>
                <a:latin typeface="Carlito"/>
                <a:cs typeface="Carlito"/>
              </a:rPr>
              <a:t>branches?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400" b="1" dirty="0">
                <a:solidFill>
                  <a:srgbClr val="EC7C30"/>
                </a:solidFill>
                <a:latin typeface="Carlito"/>
                <a:cs typeface="Carlito"/>
              </a:rPr>
              <a:t>Q</a:t>
            </a:r>
            <a:r>
              <a:rPr sz="2400" b="1" spc="-4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EC7C30"/>
                </a:solidFill>
                <a:latin typeface="Carlito"/>
                <a:cs typeface="Carlito"/>
              </a:rPr>
              <a:t>Write</a:t>
            </a:r>
            <a:r>
              <a:rPr sz="2400" spc="-4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C7C30"/>
                </a:solidFill>
                <a:latin typeface="Carlito"/>
                <a:cs typeface="Carlito"/>
              </a:rPr>
              <a:t>a</a:t>
            </a:r>
            <a:r>
              <a:rPr sz="2400" spc="-3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C7C30"/>
                </a:solidFill>
                <a:latin typeface="Carlito"/>
                <a:cs typeface="Carlito"/>
              </a:rPr>
              <a:t>SQL</a:t>
            </a:r>
            <a:r>
              <a:rPr sz="2400" spc="-4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C7C30"/>
                </a:solidFill>
                <a:latin typeface="Carlito"/>
                <a:cs typeface="Carlito"/>
              </a:rPr>
              <a:t>query</a:t>
            </a:r>
            <a:r>
              <a:rPr sz="2400" spc="-3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C7C30"/>
                </a:solidFill>
                <a:latin typeface="Carlito"/>
                <a:cs typeface="Carlito"/>
              </a:rPr>
              <a:t>to</a:t>
            </a:r>
            <a:r>
              <a:rPr sz="2400" spc="-4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C7C30"/>
                </a:solidFill>
                <a:latin typeface="Carlito"/>
                <a:cs typeface="Carlito"/>
              </a:rPr>
              <a:t>find</a:t>
            </a:r>
            <a:r>
              <a:rPr sz="2400" spc="-3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C7C30"/>
                </a:solidFill>
                <a:latin typeface="Carlito"/>
                <a:cs typeface="Carlito"/>
              </a:rPr>
              <a:t>each</a:t>
            </a:r>
            <a:r>
              <a:rPr sz="2400" spc="-3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C7C30"/>
                </a:solidFill>
                <a:latin typeface="Carlito"/>
                <a:cs typeface="Carlito"/>
              </a:rPr>
              <a:t>loan</a:t>
            </a:r>
            <a:r>
              <a:rPr sz="2400" spc="-3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C7C30"/>
                </a:solidFill>
                <a:latin typeface="Carlito"/>
                <a:cs typeface="Carlito"/>
              </a:rPr>
              <a:t>number</a:t>
            </a:r>
            <a:r>
              <a:rPr sz="2400" spc="-3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C7C30"/>
                </a:solidFill>
                <a:latin typeface="Carlito"/>
                <a:cs typeface="Carlito"/>
              </a:rPr>
              <a:t>along</a:t>
            </a:r>
            <a:r>
              <a:rPr sz="2400" spc="-5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C7C30"/>
                </a:solidFill>
                <a:latin typeface="Carlito"/>
                <a:cs typeface="Carlito"/>
              </a:rPr>
              <a:t>with</a:t>
            </a:r>
            <a:r>
              <a:rPr sz="2400" spc="-3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C7C30"/>
                </a:solidFill>
                <a:latin typeface="Carlito"/>
                <a:cs typeface="Carlito"/>
              </a:rPr>
              <a:t>loan</a:t>
            </a:r>
            <a:r>
              <a:rPr sz="2400" spc="-4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EC7C30"/>
                </a:solidFill>
                <a:latin typeface="Carlito"/>
                <a:cs typeface="Carlito"/>
              </a:rPr>
              <a:t>amount?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400" b="1" dirty="0">
                <a:solidFill>
                  <a:srgbClr val="EC7C30"/>
                </a:solidFill>
                <a:latin typeface="Carlito"/>
                <a:cs typeface="Carlito"/>
              </a:rPr>
              <a:t>Q</a:t>
            </a:r>
            <a:r>
              <a:rPr sz="2400" b="1" spc="-4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EC7C30"/>
                </a:solidFill>
                <a:latin typeface="Carlito"/>
                <a:cs typeface="Carlito"/>
              </a:rPr>
              <a:t>Write</a:t>
            </a:r>
            <a:r>
              <a:rPr sz="2400" spc="-4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C7C30"/>
                </a:solidFill>
                <a:latin typeface="Carlito"/>
                <a:cs typeface="Carlito"/>
              </a:rPr>
              <a:t>a</a:t>
            </a:r>
            <a:r>
              <a:rPr sz="2400" spc="-3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C7C30"/>
                </a:solidFill>
                <a:latin typeface="Carlito"/>
                <a:cs typeface="Carlito"/>
              </a:rPr>
              <a:t>SQL</a:t>
            </a:r>
            <a:r>
              <a:rPr sz="2400" spc="-4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C7C30"/>
                </a:solidFill>
                <a:latin typeface="Carlito"/>
                <a:cs typeface="Carlito"/>
              </a:rPr>
              <a:t>query</a:t>
            </a:r>
            <a:r>
              <a:rPr sz="2400" spc="-3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C7C30"/>
                </a:solidFill>
                <a:latin typeface="Carlito"/>
                <a:cs typeface="Carlito"/>
              </a:rPr>
              <a:t>to</a:t>
            </a:r>
            <a:r>
              <a:rPr sz="2400" spc="-4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C7C30"/>
                </a:solidFill>
                <a:latin typeface="Carlito"/>
                <a:cs typeface="Carlito"/>
              </a:rPr>
              <a:t>find</a:t>
            </a:r>
            <a:r>
              <a:rPr sz="2400" spc="-3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C7C30"/>
                </a:solidFill>
                <a:latin typeface="Carlito"/>
                <a:cs typeface="Carlito"/>
              </a:rPr>
              <a:t>the</a:t>
            </a:r>
            <a:r>
              <a:rPr sz="2400" spc="-3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C7C30"/>
                </a:solidFill>
                <a:latin typeface="Carlito"/>
                <a:cs typeface="Carlito"/>
              </a:rPr>
              <a:t>name</a:t>
            </a:r>
            <a:r>
              <a:rPr sz="2400" spc="-4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C7C30"/>
                </a:solidFill>
                <a:latin typeface="Carlito"/>
                <a:cs typeface="Carlito"/>
              </a:rPr>
              <a:t>of</a:t>
            </a:r>
            <a:r>
              <a:rPr sz="2400" spc="-3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C7C30"/>
                </a:solidFill>
                <a:latin typeface="Carlito"/>
                <a:cs typeface="Carlito"/>
              </a:rPr>
              <a:t>all</a:t>
            </a:r>
            <a:r>
              <a:rPr sz="2400" spc="-4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C7C30"/>
                </a:solidFill>
                <a:latin typeface="Carlito"/>
                <a:cs typeface="Carlito"/>
              </a:rPr>
              <a:t>customer</a:t>
            </a:r>
            <a:r>
              <a:rPr sz="2400" spc="-5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C7C30"/>
                </a:solidFill>
                <a:latin typeface="Carlito"/>
                <a:cs typeface="Carlito"/>
              </a:rPr>
              <a:t>without</a:t>
            </a:r>
            <a:r>
              <a:rPr sz="2400" spc="-5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EC7C30"/>
                </a:solidFill>
                <a:latin typeface="Carlito"/>
                <a:cs typeface="Carlito"/>
              </a:rPr>
              <a:t>duplication</a:t>
            </a:r>
            <a:r>
              <a:rPr sz="2400" spc="-3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C7C30"/>
                </a:solidFill>
                <a:latin typeface="Carlito"/>
                <a:cs typeface="Carlito"/>
              </a:rPr>
              <a:t>having</a:t>
            </a:r>
            <a:r>
              <a:rPr sz="2400" spc="-4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C7C30"/>
                </a:solidFill>
                <a:latin typeface="Carlito"/>
                <a:cs typeface="Carlito"/>
              </a:rPr>
              <a:t>bank</a:t>
            </a:r>
            <a:r>
              <a:rPr sz="2400" spc="-3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EC7C30"/>
                </a:solidFill>
                <a:latin typeface="Carlito"/>
                <a:cs typeface="Carlito"/>
              </a:rPr>
              <a:t>account?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885"/>
              </a:spcBef>
            </a:pPr>
            <a:r>
              <a:rPr sz="2400" b="1" dirty="0">
                <a:solidFill>
                  <a:srgbClr val="EC7C30"/>
                </a:solidFill>
                <a:latin typeface="Carlito"/>
                <a:cs typeface="Carlito"/>
              </a:rPr>
              <a:t>Q</a:t>
            </a:r>
            <a:r>
              <a:rPr sz="2400" b="1" spc="-5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EC7C30"/>
                </a:solidFill>
                <a:latin typeface="Carlito"/>
                <a:cs typeface="Carlito"/>
              </a:rPr>
              <a:t>Write</a:t>
            </a:r>
            <a:r>
              <a:rPr sz="2400" spc="-5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C7C30"/>
                </a:solidFill>
                <a:latin typeface="Carlito"/>
                <a:cs typeface="Carlito"/>
              </a:rPr>
              <a:t>a</a:t>
            </a:r>
            <a:r>
              <a:rPr sz="2400" spc="-4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C7C30"/>
                </a:solidFill>
                <a:latin typeface="Carlito"/>
                <a:cs typeface="Carlito"/>
              </a:rPr>
              <a:t>SQL</a:t>
            </a:r>
            <a:r>
              <a:rPr sz="2400" spc="-5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C7C30"/>
                </a:solidFill>
                <a:latin typeface="Carlito"/>
                <a:cs typeface="Carlito"/>
              </a:rPr>
              <a:t>query</a:t>
            </a:r>
            <a:r>
              <a:rPr sz="2400" spc="-4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C7C30"/>
                </a:solidFill>
                <a:latin typeface="Carlito"/>
                <a:cs typeface="Carlito"/>
              </a:rPr>
              <a:t>to</a:t>
            </a:r>
            <a:r>
              <a:rPr sz="2400" spc="-5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C7C30"/>
                </a:solidFill>
                <a:latin typeface="Carlito"/>
                <a:cs typeface="Carlito"/>
              </a:rPr>
              <a:t>find</a:t>
            </a:r>
            <a:r>
              <a:rPr sz="2400" spc="-4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C7C30"/>
                </a:solidFill>
                <a:latin typeface="Carlito"/>
                <a:cs typeface="Carlito"/>
              </a:rPr>
              <a:t>all</a:t>
            </a:r>
            <a:r>
              <a:rPr sz="2400" spc="-5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C7C30"/>
                </a:solidFill>
                <a:latin typeface="Carlito"/>
                <a:cs typeface="Carlito"/>
              </a:rPr>
              <a:t>account_no</a:t>
            </a:r>
            <a:r>
              <a:rPr sz="2400" spc="-4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C7C30"/>
                </a:solidFill>
                <a:latin typeface="Carlito"/>
                <a:cs typeface="Carlito"/>
              </a:rPr>
              <a:t>and</a:t>
            </a:r>
            <a:r>
              <a:rPr sz="2400" spc="-4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C7C30"/>
                </a:solidFill>
                <a:latin typeface="Carlito"/>
                <a:cs typeface="Carlito"/>
              </a:rPr>
              <a:t>balance</a:t>
            </a:r>
            <a:r>
              <a:rPr sz="2400" spc="-5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C7C30"/>
                </a:solidFill>
                <a:latin typeface="Carlito"/>
                <a:cs typeface="Carlito"/>
              </a:rPr>
              <a:t>with</a:t>
            </a:r>
            <a:r>
              <a:rPr sz="2400" spc="-5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C7C30"/>
                </a:solidFill>
                <a:latin typeface="Carlito"/>
                <a:cs typeface="Carlito"/>
              </a:rPr>
              <a:t>6%</a:t>
            </a:r>
            <a:r>
              <a:rPr sz="2400" spc="-4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C7C30"/>
                </a:solidFill>
                <a:latin typeface="Carlito"/>
                <a:cs typeface="Carlito"/>
              </a:rPr>
              <a:t>yearly</a:t>
            </a:r>
            <a:r>
              <a:rPr sz="2400" spc="-5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EC7C30"/>
                </a:solidFill>
                <a:latin typeface="Carlito"/>
                <a:cs typeface="Carlito"/>
              </a:rPr>
              <a:t>interest</a:t>
            </a:r>
            <a:r>
              <a:rPr sz="2400" spc="-6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C7C30"/>
                </a:solidFill>
                <a:latin typeface="Carlito"/>
                <a:cs typeface="Carlito"/>
              </a:rPr>
              <a:t>added</a:t>
            </a:r>
            <a:r>
              <a:rPr sz="2400" spc="-5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C7C30"/>
                </a:solidFill>
                <a:latin typeface="Carlito"/>
                <a:cs typeface="Carlito"/>
              </a:rPr>
              <a:t>to</a:t>
            </a:r>
            <a:r>
              <a:rPr sz="2400" spc="-5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400" spc="-25" dirty="0">
                <a:solidFill>
                  <a:srgbClr val="EC7C30"/>
                </a:solidFill>
                <a:latin typeface="Carlito"/>
                <a:cs typeface="Carlito"/>
              </a:rPr>
              <a:t>it?</a:t>
            </a:r>
            <a:endParaRPr sz="2400" dirty="0">
              <a:latin typeface="Carlito"/>
              <a:cs typeface="Carli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2775" y="2929841"/>
            <a:ext cx="8628887" cy="35173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3207"/>
            <a:ext cx="9185275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rlito"/>
                <a:cs typeface="Carlito"/>
              </a:rPr>
              <a:t>Q</a:t>
            </a:r>
            <a:r>
              <a:rPr sz="2400" b="1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find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all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details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bank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branches?</a:t>
            </a:r>
            <a:endParaRPr sz="2400" dirty="0">
              <a:latin typeface="Carlito"/>
              <a:cs typeface="Carlito"/>
            </a:endParaRPr>
          </a:p>
          <a:p>
            <a:pPr marL="12700" marR="7640955">
              <a:lnSpc>
                <a:spcPct val="100000"/>
              </a:lnSpc>
              <a:tabLst>
                <a:tab pos="892810" algn="l"/>
              </a:tabLst>
            </a:pPr>
            <a:r>
              <a:rPr sz="2400" spc="-10" dirty="0">
                <a:latin typeface="Carlito"/>
                <a:cs typeface="Carlito"/>
              </a:rPr>
              <a:t>Select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50" dirty="0">
                <a:latin typeface="Carlito"/>
                <a:cs typeface="Carlito"/>
              </a:rPr>
              <a:t>* </a:t>
            </a:r>
            <a:r>
              <a:rPr sz="2400" dirty="0">
                <a:latin typeface="Carlito"/>
                <a:cs typeface="Carlito"/>
              </a:rPr>
              <a:t>from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branch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400" b="1" dirty="0">
                <a:latin typeface="Carlito"/>
                <a:cs typeface="Carlito"/>
              </a:rPr>
              <a:t>Q</a:t>
            </a:r>
            <a:r>
              <a:rPr sz="2400" b="1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find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each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loan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number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along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with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loan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amount?</a:t>
            </a:r>
            <a:endParaRPr sz="2400" dirty="0">
              <a:latin typeface="Carlito"/>
              <a:cs typeface="Carlito"/>
            </a:endParaRPr>
          </a:p>
          <a:p>
            <a:pPr marL="12700" marR="559181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rlito"/>
                <a:cs typeface="Carlito"/>
              </a:rPr>
              <a:t>Select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loan_number,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amount </a:t>
            </a:r>
            <a:r>
              <a:rPr sz="2400" dirty="0">
                <a:latin typeface="Carlito"/>
                <a:cs typeface="Carlito"/>
              </a:rPr>
              <a:t>from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loan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400" b="1" dirty="0">
                <a:latin typeface="Carlito"/>
                <a:cs typeface="Carlito"/>
              </a:rPr>
              <a:t>Q</a:t>
            </a:r>
            <a:r>
              <a:rPr sz="2400" b="1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find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name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all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customer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without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duplication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having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bank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account?</a:t>
            </a:r>
            <a:endParaRPr sz="2400" dirty="0">
              <a:latin typeface="Carlito"/>
              <a:cs typeface="Carlito"/>
            </a:endParaRPr>
          </a:p>
          <a:p>
            <a:pPr marL="12700" marR="5353685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Select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distinct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customer_name </a:t>
            </a:r>
            <a:r>
              <a:rPr sz="2400" dirty="0">
                <a:latin typeface="Carlito"/>
                <a:cs typeface="Carlito"/>
              </a:rPr>
              <a:t>from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depositor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400" b="1" dirty="0">
                <a:latin typeface="Carlito"/>
                <a:cs typeface="Carlito"/>
              </a:rPr>
              <a:t>Q</a:t>
            </a:r>
            <a:r>
              <a:rPr sz="2400" b="1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find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all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account_no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balance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with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6%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yearly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interest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added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it?</a:t>
            </a:r>
            <a:endParaRPr sz="2400" dirty="0">
              <a:latin typeface="Carlito"/>
              <a:cs typeface="Carlito"/>
            </a:endParaRPr>
          </a:p>
          <a:p>
            <a:pPr marL="12700" marR="446151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rlito"/>
                <a:cs typeface="Carlito"/>
              </a:rPr>
              <a:t>Select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account_number, </a:t>
            </a:r>
            <a:r>
              <a:rPr sz="2400" spc="-10" dirty="0">
                <a:latin typeface="Carlito"/>
                <a:cs typeface="Carlito"/>
              </a:rPr>
              <a:t>balance*1.06 </a:t>
            </a:r>
            <a:r>
              <a:rPr sz="2400" dirty="0">
                <a:latin typeface="Carlito"/>
                <a:cs typeface="Carlito"/>
              </a:rPr>
              <a:t>from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account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66869" y="371278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30575">
              <a:lnSpc>
                <a:spcPct val="100000"/>
              </a:lnSpc>
              <a:spcBef>
                <a:spcPts val="105"/>
              </a:spcBef>
            </a:pPr>
            <a:r>
              <a:rPr b="1" dirty="0"/>
              <a:t>Select</a:t>
            </a:r>
            <a:r>
              <a:rPr b="1" spc="-35" dirty="0"/>
              <a:t> </a:t>
            </a:r>
            <a:r>
              <a:rPr b="1" dirty="0"/>
              <a:t>Clause</a:t>
            </a:r>
            <a:r>
              <a:rPr b="1" spc="-55" dirty="0"/>
              <a:t> </a:t>
            </a:r>
            <a:r>
              <a:rPr b="1" dirty="0"/>
              <a:t>with</a:t>
            </a:r>
            <a:r>
              <a:rPr b="1" spc="-30" dirty="0"/>
              <a:t> </a:t>
            </a:r>
            <a:r>
              <a:rPr b="1" dirty="0"/>
              <a:t>where</a:t>
            </a:r>
            <a:r>
              <a:rPr b="1" spc="-40" dirty="0"/>
              <a:t> </a:t>
            </a:r>
            <a:r>
              <a:rPr b="1" spc="-10" dirty="0"/>
              <a:t>clause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069" y="1590376"/>
            <a:ext cx="11697335" cy="32335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69265" algn="l"/>
              </a:tabLst>
            </a:pPr>
            <a:r>
              <a:rPr sz="2200" dirty="0">
                <a:latin typeface="Carlito"/>
                <a:cs typeface="Carlito"/>
              </a:rPr>
              <a:t>Where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clause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in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SQL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is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same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as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‘σ’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sigma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of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relational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algebra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where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we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specify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the</a:t>
            </a:r>
            <a:endParaRPr sz="22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conditions/Predicate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(horizontal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filtering).</a:t>
            </a:r>
            <a:endParaRPr sz="2200" dirty="0">
              <a:latin typeface="Carlito"/>
              <a:cs typeface="Carlito"/>
            </a:endParaRPr>
          </a:p>
          <a:p>
            <a:pPr marL="469265" indent="-456565">
              <a:lnSpc>
                <a:spcPct val="100000"/>
              </a:lnSpc>
              <a:spcBef>
                <a:spcPts val="960"/>
              </a:spcBef>
              <a:buAutoNum type="arabicPeriod" startAt="2"/>
              <a:tabLst>
                <a:tab pos="469265" algn="l"/>
              </a:tabLst>
            </a:pPr>
            <a:r>
              <a:rPr sz="2200" dirty="0">
                <a:latin typeface="Carlito"/>
                <a:cs typeface="Carlito"/>
              </a:rPr>
              <a:t>Where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clause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can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have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expressions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involving</a:t>
            </a:r>
            <a:r>
              <a:rPr sz="2200" spc="-7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comparison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operators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i="1" dirty="0">
                <a:latin typeface="Carlito"/>
                <a:cs typeface="Carlito"/>
              </a:rPr>
              <a:t>&lt;</a:t>
            </a:r>
            <a:r>
              <a:rPr sz="2200" dirty="0">
                <a:latin typeface="Carlito"/>
                <a:cs typeface="Carlito"/>
              </a:rPr>
              <a:t>,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i="1" dirty="0">
                <a:latin typeface="Carlito"/>
                <a:cs typeface="Carlito"/>
              </a:rPr>
              <a:t>&lt;</a:t>
            </a:r>
            <a:r>
              <a:rPr sz="2200" dirty="0">
                <a:latin typeface="Carlito"/>
                <a:cs typeface="Carlito"/>
              </a:rPr>
              <a:t>,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i="1" dirty="0">
                <a:latin typeface="Carlito"/>
                <a:cs typeface="Carlito"/>
              </a:rPr>
              <a:t>&gt;</a:t>
            </a:r>
            <a:r>
              <a:rPr sz="2200" dirty="0">
                <a:latin typeface="Carlito"/>
                <a:cs typeface="Carlito"/>
              </a:rPr>
              <a:t>,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i="1" dirty="0">
                <a:latin typeface="Carlito"/>
                <a:cs typeface="Carlito"/>
              </a:rPr>
              <a:t>&gt;</a:t>
            </a:r>
            <a:r>
              <a:rPr sz="2200" dirty="0">
                <a:latin typeface="Carlito"/>
                <a:cs typeface="Carlito"/>
              </a:rPr>
              <a:t>=,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&lt;=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and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i="1" dirty="0">
                <a:latin typeface="Carlito"/>
                <a:cs typeface="Carlito"/>
              </a:rPr>
              <a:t>&lt;&gt;</a:t>
            </a:r>
            <a:r>
              <a:rPr sz="2200" dirty="0">
                <a:latin typeface="Carlito"/>
                <a:cs typeface="Carlito"/>
              </a:rPr>
              <a:t>.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SQL</a:t>
            </a:r>
            <a:endParaRPr sz="22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2200" dirty="0">
                <a:latin typeface="Carlito"/>
                <a:cs typeface="Carlito"/>
              </a:rPr>
              <a:t>allows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us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to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use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comparison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operators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to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compare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strings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and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arithmetic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expressions.</a:t>
            </a:r>
            <a:endParaRPr sz="2200" dirty="0">
              <a:latin typeface="Carlito"/>
              <a:cs typeface="Carlito"/>
            </a:endParaRPr>
          </a:p>
          <a:p>
            <a:pPr marL="469265" indent="-456565">
              <a:lnSpc>
                <a:spcPct val="100000"/>
              </a:lnSpc>
              <a:spcBef>
                <a:spcPts val="960"/>
              </a:spcBef>
              <a:buAutoNum type="arabicPeriod" startAt="3"/>
              <a:tabLst>
                <a:tab pos="469265" algn="l"/>
              </a:tabLst>
            </a:pPr>
            <a:r>
              <a:rPr sz="2200" dirty="0">
                <a:latin typeface="Carlito"/>
                <a:cs typeface="Carlito"/>
              </a:rPr>
              <a:t>SQL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allows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use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of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logical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connectives</a:t>
            </a:r>
            <a:r>
              <a:rPr sz="2200" spc="-5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and</a:t>
            </a:r>
            <a:r>
              <a:rPr sz="2200" dirty="0">
                <a:latin typeface="Carlito"/>
                <a:cs typeface="Carlito"/>
              </a:rPr>
              <a:t>,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or</a:t>
            </a:r>
            <a:r>
              <a:rPr sz="2200" dirty="0">
                <a:latin typeface="Carlito"/>
                <a:cs typeface="Carlito"/>
              </a:rPr>
              <a:t>,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and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not</a:t>
            </a:r>
            <a:r>
              <a:rPr sz="2200" b="1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in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where</a:t>
            </a:r>
            <a:r>
              <a:rPr sz="2200" b="1" spc="-1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clause.</a:t>
            </a:r>
            <a:endParaRPr sz="2200" dirty="0">
              <a:latin typeface="Carlito"/>
              <a:cs typeface="Carlito"/>
            </a:endParaRPr>
          </a:p>
          <a:p>
            <a:pPr marL="469265" indent="-456565">
              <a:lnSpc>
                <a:spcPct val="100000"/>
              </a:lnSpc>
              <a:spcBef>
                <a:spcPts val="960"/>
              </a:spcBef>
              <a:buAutoNum type="arabicPeriod" startAt="3"/>
              <a:tabLst>
                <a:tab pos="469265" algn="l"/>
              </a:tabLst>
            </a:pPr>
            <a:r>
              <a:rPr sz="2200" dirty="0">
                <a:latin typeface="Carlito"/>
                <a:cs typeface="Carlito"/>
              </a:rPr>
              <a:t>SQL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includes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between</a:t>
            </a:r>
            <a:r>
              <a:rPr sz="2200" b="1" spc="-3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comparison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operator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to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simplify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where</a:t>
            </a:r>
            <a:r>
              <a:rPr sz="2200" b="1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clauses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that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specify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that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value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be</a:t>
            </a:r>
            <a:endParaRPr sz="22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Carlito"/>
                <a:cs typeface="Carlito"/>
              </a:rPr>
              <a:t>less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than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or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equal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to</a:t>
            </a:r>
            <a:r>
              <a:rPr sz="2200" spc="-1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some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value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and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greater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than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or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equal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to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some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other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value.</a:t>
            </a:r>
            <a:endParaRPr sz="2200" dirty="0">
              <a:latin typeface="Carlito"/>
              <a:cs typeface="Carlito"/>
            </a:endParaRPr>
          </a:p>
          <a:p>
            <a:pPr marL="469265" indent="-456565">
              <a:lnSpc>
                <a:spcPct val="100000"/>
              </a:lnSpc>
              <a:spcBef>
                <a:spcPts val="960"/>
              </a:spcBef>
              <a:buAutoNum type="arabicPeriod" startAt="5"/>
              <a:tabLst>
                <a:tab pos="469265" algn="l"/>
              </a:tabLst>
            </a:pPr>
            <a:r>
              <a:rPr sz="2200" spc="-10" dirty="0">
                <a:latin typeface="Carlito"/>
                <a:cs typeface="Carlito"/>
              </a:rPr>
              <a:t>Similarly,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we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can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use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not</a:t>
            </a:r>
            <a:r>
              <a:rPr sz="2200" b="1" spc="-40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between</a:t>
            </a:r>
            <a:r>
              <a:rPr sz="2200" b="1" spc="-3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comparison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operator.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3303" y="662593"/>
            <a:ext cx="1166114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EC7C30"/>
                </a:solidFill>
                <a:latin typeface="Carlito"/>
                <a:cs typeface="Carlito"/>
              </a:rPr>
              <a:t>Q</a:t>
            </a:r>
            <a:r>
              <a:rPr sz="2000" b="1" spc="-4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EC7C30"/>
                </a:solidFill>
                <a:latin typeface="Carlito"/>
                <a:cs typeface="Carlito"/>
              </a:rPr>
              <a:t>Write</a:t>
            </a:r>
            <a:r>
              <a:rPr sz="2000" spc="-3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EC7C30"/>
                </a:solidFill>
                <a:latin typeface="Carlito"/>
                <a:cs typeface="Carlito"/>
              </a:rPr>
              <a:t>a</a:t>
            </a:r>
            <a:r>
              <a:rPr sz="2000" spc="-3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EC7C30"/>
                </a:solidFill>
                <a:latin typeface="Carlito"/>
                <a:cs typeface="Carlito"/>
              </a:rPr>
              <a:t>SQL</a:t>
            </a:r>
            <a:r>
              <a:rPr sz="2000" spc="-4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EC7C30"/>
                </a:solidFill>
                <a:latin typeface="Carlito"/>
                <a:cs typeface="Carlito"/>
              </a:rPr>
              <a:t>query</a:t>
            </a:r>
            <a:r>
              <a:rPr sz="2000" spc="-4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EC7C30"/>
                </a:solidFill>
                <a:latin typeface="Carlito"/>
                <a:cs typeface="Carlito"/>
              </a:rPr>
              <a:t>to</a:t>
            </a:r>
            <a:r>
              <a:rPr sz="2000" spc="-3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EC7C30"/>
                </a:solidFill>
                <a:latin typeface="Carlito"/>
                <a:cs typeface="Carlito"/>
              </a:rPr>
              <a:t>find</a:t>
            </a:r>
            <a:r>
              <a:rPr sz="2000" spc="-3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EC7C30"/>
                </a:solidFill>
                <a:latin typeface="Carlito"/>
                <a:cs typeface="Carlito"/>
              </a:rPr>
              <a:t>all</a:t>
            </a:r>
            <a:r>
              <a:rPr sz="2000" spc="-4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EC7C30"/>
                </a:solidFill>
                <a:latin typeface="Carlito"/>
                <a:cs typeface="Carlito"/>
              </a:rPr>
              <a:t>account_no</a:t>
            </a:r>
            <a:r>
              <a:rPr sz="2000" spc="-5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EC7C30"/>
                </a:solidFill>
                <a:latin typeface="Carlito"/>
                <a:cs typeface="Carlito"/>
              </a:rPr>
              <a:t>where</a:t>
            </a:r>
            <a:r>
              <a:rPr sz="2000" spc="-4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EC7C30"/>
                </a:solidFill>
                <a:latin typeface="Carlito"/>
                <a:cs typeface="Carlito"/>
              </a:rPr>
              <a:t>balance</a:t>
            </a:r>
            <a:r>
              <a:rPr sz="2000" spc="-3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EC7C30"/>
                </a:solidFill>
                <a:latin typeface="Carlito"/>
                <a:cs typeface="Carlito"/>
              </a:rPr>
              <a:t>is</a:t>
            </a:r>
            <a:r>
              <a:rPr sz="2000" spc="-3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EC7C30"/>
                </a:solidFill>
                <a:latin typeface="Carlito"/>
                <a:cs typeface="Carlito"/>
              </a:rPr>
              <a:t>less</a:t>
            </a:r>
            <a:r>
              <a:rPr sz="2000" spc="-3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EC7C30"/>
                </a:solidFill>
                <a:latin typeface="Carlito"/>
                <a:cs typeface="Carlito"/>
              </a:rPr>
              <a:t>the</a:t>
            </a:r>
            <a:r>
              <a:rPr sz="2000" spc="-3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EC7C30"/>
                </a:solidFill>
                <a:latin typeface="Carlito"/>
                <a:cs typeface="Carlito"/>
              </a:rPr>
              <a:t>1000?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dirty="0">
                <a:solidFill>
                  <a:srgbClr val="EC7C30"/>
                </a:solidFill>
                <a:latin typeface="Carlito"/>
                <a:cs typeface="Carlito"/>
              </a:rPr>
              <a:t>Q</a:t>
            </a:r>
            <a:r>
              <a:rPr sz="2000" b="1" spc="-4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EC7C30"/>
                </a:solidFill>
                <a:latin typeface="Carlito"/>
                <a:cs typeface="Carlito"/>
              </a:rPr>
              <a:t>Write</a:t>
            </a:r>
            <a:r>
              <a:rPr sz="2000" spc="-3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EC7C30"/>
                </a:solidFill>
                <a:latin typeface="Carlito"/>
                <a:cs typeface="Carlito"/>
              </a:rPr>
              <a:t>a</a:t>
            </a:r>
            <a:r>
              <a:rPr sz="2000" spc="-3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EC7C30"/>
                </a:solidFill>
                <a:latin typeface="Carlito"/>
                <a:cs typeface="Carlito"/>
              </a:rPr>
              <a:t>SQL</a:t>
            </a:r>
            <a:r>
              <a:rPr sz="2000" spc="-4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EC7C30"/>
                </a:solidFill>
                <a:latin typeface="Carlito"/>
                <a:cs typeface="Carlito"/>
              </a:rPr>
              <a:t>query</a:t>
            </a:r>
            <a:r>
              <a:rPr sz="2000" spc="-5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EC7C30"/>
                </a:solidFill>
                <a:latin typeface="Carlito"/>
                <a:cs typeface="Carlito"/>
              </a:rPr>
              <a:t>to</a:t>
            </a:r>
            <a:r>
              <a:rPr sz="2000" spc="-3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EC7C30"/>
                </a:solidFill>
                <a:latin typeface="Carlito"/>
                <a:cs typeface="Carlito"/>
              </a:rPr>
              <a:t>find</a:t>
            </a:r>
            <a:r>
              <a:rPr sz="2000" spc="-4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EC7C30"/>
                </a:solidFill>
                <a:latin typeface="Carlito"/>
                <a:cs typeface="Carlito"/>
              </a:rPr>
              <a:t>branch</a:t>
            </a:r>
            <a:r>
              <a:rPr sz="2000" spc="-5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EC7C30"/>
                </a:solidFill>
                <a:latin typeface="Carlito"/>
                <a:cs typeface="Carlito"/>
              </a:rPr>
              <a:t>name</a:t>
            </a:r>
            <a:r>
              <a:rPr sz="2000" spc="-5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EC7C30"/>
                </a:solidFill>
                <a:latin typeface="Carlito"/>
                <a:cs typeface="Carlito"/>
              </a:rPr>
              <a:t>which</a:t>
            </a:r>
            <a:r>
              <a:rPr sz="2000" spc="-4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EC7C30"/>
                </a:solidFill>
                <a:latin typeface="Carlito"/>
                <a:cs typeface="Carlito"/>
              </a:rPr>
              <a:t>is</a:t>
            </a:r>
            <a:r>
              <a:rPr sz="2000" spc="-3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EC7C30"/>
                </a:solidFill>
                <a:latin typeface="Carlito"/>
                <a:cs typeface="Carlito"/>
              </a:rPr>
              <a:t>situated</a:t>
            </a:r>
            <a:r>
              <a:rPr sz="2000" spc="-3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EC7C30"/>
                </a:solidFill>
                <a:latin typeface="Carlito"/>
                <a:cs typeface="Carlito"/>
              </a:rPr>
              <a:t>in</a:t>
            </a:r>
            <a:r>
              <a:rPr sz="2000" spc="-3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EC7C30"/>
                </a:solidFill>
                <a:latin typeface="Carlito"/>
                <a:cs typeface="Carlito"/>
              </a:rPr>
              <a:t>Delhi</a:t>
            </a:r>
            <a:r>
              <a:rPr sz="2000" spc="-5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EC7C30"/>
                </a:solidFill>
                <a:latin typeface="Carlito"/>
                <a:cs typeface="Carlito"/>
              </a:rPr>
              <a:t>and</a:t>
            </a:r>
            <a:r>
              <a:rPr sz="2000" spc="-4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EC7C30"/>
                </a:solidFill>
                <a:latin typeface="Carlito"/>
                <a:cs typeface="Carlito"/>
              </a:rPr>
              <a:t>having</a:t>
            </a:r>
            <a:r>
              <a:rPr sz="2000" spc="-5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EC7C30"/>
                </a:solidFill>
                <a:latin typeface="Carlito"/>
                <a:cs typeface="Carlito"/>
              </a:rPr>
              <a:t>assets</a:t>
            </a:r>
            <a:r>
              <a:rPr sz="2000" spc="-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EC7C30"/>
                </a:solidFill>
                <a:latin typeface="Carlito"/>
                <a:cs typeface="Carlito"/>
              </a:rPr>
              <a:t>less</a:t>
            </a:r>
            <a:r>
              <a:rPr sz="2000" spc="-3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EC7C30"/>
                </a:solidFill>
                <a:latin typeface="Carlito"/>
                <a:cs typeface="Carlito"/>
              </a:rPr>
              <a:t>than</a:t>
            </a:r>
            <a:r>
              <a:rPr sz="2000" spc="-4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EC7C30"/>
                </a:solidFill>
                <a:latin typeface="Carlito"/>
                <a:cs typeface="Carlito"/>
              </a:rPr>
              <a:t>1,00,000?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dirty="0">
                <a:solidFill>
                  <a:srgbClr val="EC7C30"/>
                </a:solidFill>
                <a:latin typeface="Carlito"/>
                <a:cs typeface="Carlito"/>
              </a:rPr>
              <a:t>Q</a:t>
            </a:r>
            <a:r>
              <a:rPr sz="2000" b="1" spc="-3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EC7C30"/>
                </a:solidFill>
                <a:latin typeface="Carlito"/>
                <a:cs typeface="Carlito"/>
              </a:rPr>
              <a:t>Write</a:t>
            </a:r>
            <a:r>
              <a:rPr sz="2000" spc="-2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EC7C30"/>
                </a:solidFill>
                <a:latin typeface="Carlito"/>
                <a:cs typeface="Carlito"/>
              </a:rPr>
              <a:t>a</a:t>
            </a:r>
            <a:r>
              <a:rPr sz="2000" spc="-2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EC7C30"/>
                </a:solidFill>
                <a:latin typeface="Carlito"/>
                <a:cs typeface="Carlito"/>
              </a:rPr>
              <a:t>SQL</a:t>
            </a:r>
            <a:r>
              <a:rPr sz="2000" spc="-2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EC7C30"/>
                </a:solidFill>
                <a:latin typeface="Carlito"/>
                <a:cs typeface="Carlito"/>
              </a:rPr>
              <a:t>query</a:t>
            </a:r>
            <a:r>
              <a:rPr sz="2000" spc="-4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EC7C30"/>
                </a:solidFill>
                <a:latin typeface="Carlito"/>
                <a:cs typeface="Carlito"/>
              </a:rPr>
              <a:t>to</a:t>
            </a:r>
            <a:r>
              <a:rPr sz="2000" spc="-2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EC7C30"/>
                </a:solidFill>
                <a:latin typeface="Carlito"/>
                <a:cs typeface="Carlito"/>
              </a:rPr>
              <a:t>find</a:t>
            </a:r>
            <a:r>
              <a:rPr sz="2000" spc="-3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EC7C30"/>
                </a:solidFill>
                <a:latin typeface="Carlito"/>
                <a:cs typeface="Carlito"/>
              </a:rPr>
              <a:t>branch</a:t>
            </a:r>
            <a:r>
              <a:rPr sz="2000" spc="-4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EC7C30"/>
                </a:solidFill>
                <a:latin typeface="Carlito"/>
                <a:cs typeface="Carlito"/>
              </a:rPr>
              <a:t>name</a:t>
            </a:r>
            <a:r>
              <a:rPr sz="2000" spc="-4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EC7C30"/>
                </a:solidFill>
                <a:latin typeface="Carlito"/>
                <a:cs typeface="Carlito"/>
              </a:rPr>
              <a:t>and</a:t>
            </a:r>
            <a:r>
              <a:rPr sz="2000" spc="-2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EC7C30"/>
                </a:solidFill>
                <a:latin typeface="Carlito"/>
                <a:cs typeface="Carlito"/>
              </a:rPr>
              <a:t>account_no</a:t>
            </a:r>
            <a:r>
              <a:rPr sz="2000" spc="-4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EC7C30"/>
                </a:solidFill>
                <a:latin typeface="Carlito"/>
                <a:cs typeface="Carlito"/>
              </a:rPr>
              <a:t>which</a:t>
            </a:r>
            <a:r>
              <a:rPr sz="2000" spc="-4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EC7C30"/>
                </a:solidFill>
                <a:latin typeface="Carlito"/>
                <a:cs typeface="Carlito"/>
              </a:rPr>
              <a:t>has</a:t>
            </a:r>
            <a:r>
              <a:rPr sz="2000" spc="-2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EC7C30"/>
                </a:solidFill>
                <a:latin typeface="Carlito"/>
                <a:cs typeface="Carlito"/>
              </a:rPr>
              <a:t>balance</a:t>
            </a:r>
            <a:r>
              <a:rPr sz="2000" spc="-2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EC7C30"/>
                </a:solidFill>
                <a:latin typeface="Carlito"/>
                <a:cs typeface="Carlito"/>
              </a:rPr>
              <a:t>greater</a:t>
            </a:r>
            <a:r>
              <a:rPr sz="2000" spc="-2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EC7C30"/>
                </a:solidFill>
                <a:latin typeface="Carlito"/>
                <a:cs typeface="Carlito"/>
              </a:rPr>
              <a:t>than</a:t>
            </a:r>
            <a:r>
              <a:rPr sz="2000" spc="-2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EC7C30"/>
                </a:solidFill>
                <a:latin typeface="Carlito"/>
                <a:cs typeface="Carlito"/>
              </a:rPr>
              <a:t>equal</a:t>
            </a:r>
            <a:r>
              <a:rPr sz="2000" spc="-3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EC7C30"/>
                </a:solidFill>
                <a:latin typeface="Carlito"/>
                <a:cs typeface="Carlito"/>
              </a:rPr>
              <a:t>to</a:t>
            </a:r>
            <a:r>
              <a:rPr sz="2000" spc="-2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EC7C30"/>
                </a:solidFill>
                <a:latin typeface="Carlito"/>
                <a:cs typeface="Carlito"/>
              </a:rPr>
              <a:t>1,000</a:t>
            </a:r>
            <a:r>
              <a:rPr sz="2000" spc="-6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EC7C30"/>
                </a:solidFill>
                <a:latin typeface="Carlito"/>
                <a:cs typeface="Carlito"/>
              </a:rPr>
              <a:t>but</a:t>
            </a:r>
            <a:r>
              <a:rPr sz="2000" spc="-2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EC7C30"/>
                </a:solidFill>
                <a:latin typeface="Carlito"/>
                <a:cs typeface="Carlito"/>
              </a:rPr>
              <a:t>less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EC7C30"/>
                </a:solidFill>
                <a:latin typeface="Carlito"/>
                <a:cs typeface="Carlito"/>
              </a:rPr>
              <a:t>than</a:t>
            </a:r>
            <a:r>
              <a:rPr sz="2000" spc="-5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EC7C30"/>
                </a:solidFill>
                <a:latin typeface="Carlito"/>
                <a:cs typeface="Carlito"/>
              </a:rPr>
              <a:t>equal</a:t>
            </a:r>
            <a:r>
              <a:rPr sz="2000" spc="-4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EC7C30"/>
                </a:solidFill>
                <a:latin typeface="Carlito"/>
                <a:cs typeface="Carlito"/>
              </a:rPr>
              <a:t>to</a:t>
            </a:r>
            <a:r>
              <a:rPr sz="2000" spc="-5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EC7C30"/>
                </a:solidFill>
                <a:latin typeface="Carlito"/>
                <a:cs typeface="Carlito"/>
              </a:rPr>
              <a:t>10,000?</a:t>
            </a:r>
            <a:endParaRPr sz="2000" dirty="0">
              <a:latin typeface="Carlito"/>
              <a:cs typeface="Carli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037" y="2748796"/>
            <a:ext cx="7400544" cy="301751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-18541"/>
            <a:ext cx="11659235" cy="6123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rlito"/>
                <a:cs typeface="Carlito"/>
              </a:rPr>
              <a:t>Q</a:t>
            </a:r>
            <a:r>
              <a:rPr sz="2000" b="1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find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all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account_no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where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balance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is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less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1000?</a:t>
            </a:r>
            <a:endParaRPr sz="2000" dirty="0">
              <a:latin typeface="Carlito"/>
              <a:cs typeface="Carlito"/>
            </a:endParaRPr>
          </a:p>
          <a:p>
            <a:pPr marL="12700" marR="9189085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Select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account_number </a:t>
            </a:r>
            <a:r>
              <a:rPr sz="2000" dirty="0">
                <a:latin typeface="Carlito"/>
                <a:cs typeface="Carlito"/>
              </a:rPr>
              <a:t>from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account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Where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balance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&lt;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1000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sz="2000" b="1" dirty="0">
                <a:latin typeface="Carlito"/>
                <a:cs typeface="Carlito"/>
              </a:rPr>
              <a:t>Q</a:t>
            </a:r>
            <a:r>
              <a:rPr sz="2000" b="1" spc="-4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Write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SQL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query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to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find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branch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name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which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is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situated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in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Delhi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having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assets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less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than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1,00,000?</a:t>
            </a:r>
            <a:endParaRPr sz="2000" dirty="0">
              <a:latin typeface="Carlito"/>
              <a:cs typeface="Carlito"/>
            </a:endParaRPr>
          </a:p>
          <a:p>
            <a:pPr marL="12700" marR="9528175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Select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branch_name </a:t>
            </a:r>
            <a:r>
              <a:rPr sz="2000" dirty="0">
                <a:latin typeface="Carlito"/>
                <a:cs typeface="Carlito"/>
              </a:rPr>
              <a:t>from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branch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Where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branch_city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=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‘delhi’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assets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&lt;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1,00,000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360"/>
              </a:spcBef>
            </a:pP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000" b="1" dirty="0">
                <a:latin typeface="Carlito"/>
                <a:cs typeface="Carlito"/>
              </a:rPr>
              <a:t>Q</a:t>
            </a:r>
            <a:r>
              <a:rPr sz="2000" b="1" spc="-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Write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SQL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query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to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find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branch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name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account_no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which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has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balance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greater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than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equal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to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1,000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but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less </a:t>
            </a:r>
            <a:r>
              <a:rPr sz="2000" dirty="0">
                <a:latin typeface="Carlito"/>
                <a:cs typeface="Carlito"/>
              </a:rPr>
              <a:t>than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equal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to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10,000?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Select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branch_name,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account_number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rlito"/>
                <a:cs typeface="Carlito"/>
              </a:rPr>
              <a:t>from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account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Where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balance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between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1000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10000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dirty="0">
                <a:latin typeface="Carlito"/>
                <a:cs typeface="Carlito"/>
              </a:rPr>
              <a:t>Select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branch_name,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account_number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from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account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Where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balance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&gt;=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1000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balance&lt;=10000</a:t>
            </a:r>
            <a:endParaRPr sz="2000" dirty="0">
              <a:latin typeface="Carlito"/>
              <a:cs typeface="Carli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9908" y="3936491"/>
            <a:ext cx="6416040" cy="261670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</a:t>
            </a:r>
            <a:r>
              <a:rPr lang="en-US" sz="4000" kern="1200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1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Operation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69900" marR="5080" indent="-228600">
              <a:lnSpc>
                <a:spcPct val="90000"/>
              </a:lnSpc>
              <a:spcBef>
                <a:spcPts val="8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000"/>
              <a:t>The</a:t>
            </a:r>
            <a:r>
              <a:rPr lang="en-US" sz="2000" spc="-55"/>
              <a:t> </a:t>
            </a:r>
            <a:r>
              <a:rPr lang="en-US" sz="2000"/>
              <a:t>SQL</a:t>
            </a:r>
            <a:r>
              <a:rPr lang="en-US" sz="2000" spc="-50"/>
              <a:t> </a:t>
            </a:r>
            <a:r>
              <a:rPr lang="en-US" sz="2000"/>
              <a:t>operations</a:t>
            </a:r>
            <a:r>
              <a:rPr lang="en-US" sz="2000" spc="-45"/>
              <a:t> </a:t>
            </a:r>
            <a:r>
              <a:rPr lang="en-US" sz="2000" b="1"/>
              <a:t>union</a:t>
            </a:r>
            <a:r>
              <a:rPr lang="en-US" sz="2000"/>
              <a:t>,</a:t>
            </a:r>
            <a:r>
              <a:rPr lang="en-US" sz="2000" spc="-45"/>
              <a:t> </a:t>
            </a:r>
            <a:r>
              <a:rPr lang="en-US" sz="2000" b="1" spc="-10"/>
              <a:t>intersect</a:t>
            </a:r>
            <a:r>
              <a:rPr lang="en-US" sz="2000" spc="-10"/>
              <a:t>,</a:t>
            </a:r>
            <a:r>
              <a:rPr lang="en-US" sz="2000" spc="-80"/>
              <a:t> </a:t>
            </a:r>
            <a:r>
              <a:rPr lang="en-US" sz="2000"/>
              <a:t>and</a:t>
            </a:r>
            <a:r>
              <a:rPr lang="en-US" sz="2000" spc="-45"/>
              <a:t> </a:t>
            </a:r>
            <a:r>
              <a:rPr lang="en-US" sz="2000" b="1" spc="-10"/>
              <a:t>except/minus</a:t>
            </a:r>
            <a:r>
              <a:rPr lang="en-US" sz="2000" b="1" spc="-70"/>
              <a:t> </a:t>
            </a:r>
            <a:r>
              <a:rPr lang="en-US" sz="2000"/>
              <a:t>operate</a:t>
            </a:r>
            <a:r>
              <a:rPr lang="en-US" sz="2000" spc="-40"/>
              <a:t> </a:t>
            </a:r>
            <a:r>
              <a:rPr lang="en-US" sz="2000"/>
              <a:t>on</a:t>
            </a:r>
            <a:r>
              <a:rPr lang="en-US" sz="2000" spc="-55"/>
              <a:t> </a:t>
            </a:r>
            <a:r>
              <a:rPr lang="en-US" sz="2000"/>
              <a:t>relations</a:t>
            </a:r>
            <a:r>
              <a:rPr lang="en-US" sz="2000" spc="-50"/>
              <a:t> </a:t>
            </a:r>
            <a:r>
              <a:rPr lang="en-US" sz="2000"/>
              <a:t>and</a:t>
            </a:r>
            <a:r>
              <a:rPr lang="en-US" sz="2000" spc="-45"/>
              <a:t> </a:t>
            </a:r>
            <a:r>
              <a:rPr lang="en-US" sz="2000" spc="-10"/>
              <a:t>corresponds</a:t>
            </a:r>
            <a:r>
              <a:rPr lang="en-US" sz="2000" spc="-55"/>
              <a:t> </a:t>
            </a:r>
            <a:r>
              <a:rPr lang="en-US" sz="2000" spc="-25"/>
              <a:t>to </a:t>
            </a:r>
            <a:r>
              <a:rPr lang="en-US" sz="2000"/>
              <a:t>the</a:t>
            </a:r>
            <a:r>
              <a:rPr lang="en-US" sz="2000" spc="-25"/>
              <a:t> </a:t>
            </a:r>
            <a:r>
              <a:rPr lang="en-US" sz="2000" spc="-10"/>
              <a:t>mathematical</a:t>
            </a:r>
            <a:r>
              <a:rPr lang="en-US" sz="2000" spc="-15"/>
              <a:t> </a:t>
            </a:r>
            <a:r>
              <a:rPr lang="en-US" sz="2000" spc="-20"/>
              <a:t>set-</a:t>
            </a:r>
            <a:r>
              <a:rPr lang="en-US" sz="2000"/>
              <a:t>theory</a:t>
            </a:r>
            <a:r>
              <a:rPr lang="en-US" sz="2000" spc="-30"/>
              <a:t> </a:t>
            </a:r>
            <a:r>
              <a:rPr lang="en-US" sz="2000"/>
              <a:t>operations</a:t>
            </a:r>
            <a:r>
              <a:rPr lang="en-US" sz="2000" spc="-25"/>
              <a:t> </a:t>
            </a:r>
            <a:r>
              <a:rPr lang="en-US" sz="2000"/>
              <a:t>∪,</a:t>
            </a:r>
            <a:r>
              <a:rPr lang="en-US" sz="2000" spc="-45"/>
              <a:t> </a:t>
            </a:r>
            <a:r>
              <a:rPr lang="en-US" sz="2000"/>
              <a:t>∩</a:t>
            </a:r>
            <a:r>
              <a:rPr lang="en-US" sz="2000" spc="-30"/>
              <a:t> </a:t>
            </a:r>
            <a:r>
              <a:rPr lang="en-US" sz="2000"/>
              <a:t>and</a:t>
            </a:r>
            <a:r>
              <a:rPr lang="en-US" sz="2000" spc="-25"/>
              <a:t> </a:t>
            </a:r>
            <a:r>
              <a:rPr lang="en-US" sz="2000"/>
              <a:t>–</a:t>
            </a:r>
            <a:r>
              <a:rPr lang="en-US" sz="2000" spc="-20"/>
              <a:t> </a:t>
            </a:r>
            <a:r>
              <a:rPr lang="en-US" sz="2000" spc="-10"/>
              <a:t>respectively.</a:t>
            </a:r>
            <a:endParaRPr lang="en-US" sz="2000"/>
          </a:p>
          <a:p>
            <a:pPr marL="469900" marR="146050" indent="-228600">
              <a:lnSpc>
                <a:spcPct val="90000"/>
              </a:lnSpc>
              <a:spcBef>
                <a:spcPts val="273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000"/>
              <a:t>The</a:t>
            </a:r>
            <a:r>
              <a:rPr lang="en-US" sz="2000" spc="-50"/>
              <a:t> </a:t>
            </a:r>
            <a:r>
              <a:rPr lang="en-US" sz="2000" b="1"/>
              <a:t>union</a:t>
            </a:r>
            <a:r>
              <a:rPr lang="en-US" sz="2000" b="1" spc="-50"/>
              <a:t> </a:t>
            </a:r>
            <a:r>
              <a:rPr lang="en-US" sz="2000"/>
              <a:t>operation</a:t>
            </a:r>
            <a:r>
              <a:rPr lang="en-US" sz="2000" spc="-50"/>
              <a:t> </a:t>
            </a:r>
            <a:r>
              <a:rPr lang="en-US" sz="2000" spc="-10"/>
              <a:t>automatically</a:t>
            </a:r>
            <a:r>
              <a:rPr lang="en-US" sz="2000" spc="-50"/>
              <a:t> </a:t>
            </a:r>
            <a:r>
              <a:rPr lang="en-US" sz="2000"/>
              <a:t>eliminates</a:t>
            </a:r>
            <a:r>
              <a:rPr lang="en-US" sz="2000" spc="-50"/>
              <a:t> </a:t>
            </a:r>
            <a:r>
              <a:rPr lang="en-US" sz="2000"/>
              <a:t>duplicates,</a:t>
            </a:r>
            <a:r>
              <a:rPr lang="en-US" sz="2000" spc="-30"/>
              <a:t> </a:t>
            </a:r>
            <a:r>
              <a:rPr lang="en-US" sz="2000"/>
              <a:t>unlike</a:t>
            </a:r>
            <a:r>
              <a:rPr lang="en-US" sz="2000" spc="-50"/>
              <a:t> </a:t>
            </a:r>
            <a:r>
              <a:rPr lang="en-US" sz="2000"/>
              <a:t>the</a:t>
            </a:r>
            <a:r>
              <a:rPr lang="en-US" sz="2000" spc="-40"/>
              <a:t> </a:t>
            </a:r>
            <a:r>
              <a:rPr lang="en-US" sz="2000" b="1"/>
              <a:t>select</a:t>
            </a:r>
            <a:r>
              <a:rPr lang="en-US" sz="2000" b="1" spc="-50"/>
              <a:t> </a:t>
            </a:r>
            <a:r>
              <a:rPr lang="en-US" sz="2000"/>
              <a:t>clause,</a:t>
            </a:r>
            <a:r>
              <a:rPr lang="en-US" sz="2000" spc="-50"/>
              <a:t> </a:t>
            </a:r>
            <a:r>
              <a:rPr lang="en-US" sz="2000"/>
              <a:t>If</a:t>
            </a:r>
            <a:r>
              <a:rPr lang="en-US" sz="2000" spc="-50"/>
              <a:t> </a:t>
            </a:r>
            <a:r>
              <a:rPr lang="en-US" sz="2000"/>
              <a:t>we</a:t>
            </a:r>
            <a:r>
              <a:rPr lang="en-US" sz="2000" spc="-40"/>
              <a:t> </a:t>
            </a:r>
            <a:r>
              <a:rPr lang="en-US" sz="2000"/>
              <a:t>want</a:t>
            </a:r>
            <a:r>
              <a:rPr lang="en-US" sz="2000" spc="-40"/>
              <a:t> </a:t>
            </a:r>
            <a:r>
              <a:rPr lang="en-US" sz="2000" spc="-25"/>
              <a:t>to </a:t>
            </a:r>
            <a:r>
              <a:rPr lang="en-US" sz="2000"/>
              <a:t>retain</a:t>
            </a:r>
            <a:r>
              <a:rPr lang="en-US" sz="2000" spc="-45"/>
              <a:t> </a:t>
            </a:r>
            <a:r>
              <a:rPr lang="en-US" sz="2000"/>
              <a:t>all</a:t>
            </a:r>
            <a:r>
              <a:rPr lang="en-US" sz="2000" spc="-40"/>
              <a:t> </a:t>
            </a:r>
            <a:r>
              <a:rPr lang="en-US" sz="2000"/>
              <a:t>duplicates,</a:t>
            </a:r>
            <a:r>
              <a:rPr lang="en-US" sz="2000" spc="-20"/>
              <a:t> </a:t>
            </a:r>
            <a:r>
              <a:rPr lang="en-US" sz="2000"/>
              <a:t>we</a:t>
            </a:r>
            <a:r>
              <a:rPr lang="en-US" sz="2000" spc="-30"/>
              <a:t> </a:t>
            </a:r>
            <a:r>
              <a:rPr lang="en-US" sz="2000"/>
              <a:t>must</a:t>
            </a:r>
            <a:r>
              <a:rPr lang="en-US" sz="2000" spc="-35"/>
              <a:t> </a:t>
            </a:r>
            <a:r>
              <a:rPr lang="en-US" sz="2000"/>
              <a:t>write</a:t>
            </a:r>
            <a:r>
              <a:rPr lang="en-US" sz="2000" spc="-20"/>
              <a:t> </a:t>
            </a:r>
            <a:r>
              <a:rPr lang="en-US" sz="2000" b="1"/>
              <a:t>union</a:t>
            </a:r>
            <a:r>
              <a:rPr lang="en-US" sz="2000" b="1" spc="-35"/>
              <a:t> </a:t>
            </a:r>
            <a:r>
              <a:rPr lang="en-US" sz="2000" b="1"/>
              <a:t>all</a:t>
            </a:r>
            <a:r>
              <a:rPr lang="en-US" sz="2000" b="1" spc="-35"/>
              <a:t> </a:t>
            </a:r>
            <a:r>
              <a:rPr lang="en-US" sz="2000"/>
              <a:t>in</a:t>
            </a:r>
            <a:r>
              <a:rPr lang="en-US" sz="2000" spc="-40"/>
              <a:t> </a:t>
            </a:r>
            <a:r>
              <a:rPr lang="en-US" sz="2000"/>
              <a:t>place</a:t>
            </a:r>
            <a:r>
              <a:rPr lang="en-US" sz="2000" spc="-40"/>
              <a:t> </a:t>
            </a:r>
            <a:r>
              <a:rPr lang="en-US" sz="2000"/>
              <a:t>of</a:t>
            </a:r>
            <a:r>
              <a:rPr lang="en-US" sz="2000" spc="-35"/>
              <a:t> </a:t>
            </a:r>
            <a:r>
              <a:rPr lang="en-US" sz="2000" b="1" spc="-10"/>
              <a:t>union.</a:t>
            </a:r>
            <a:endParaRPr lang="en-US" sz="2000"/>
          </a:p>
          <a:p>
            <a:pPr marL="469265" indent="-228600">
              <a:lnSpc>
                <a:spcPct val="90000"/>
              </a:lnSpc>
              <a:spcBef>
                <a:spcPts val="2760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sz="2000"/>
              <a:t>The</a:t>
            </a:r>
            <a:r>
              <a:rPr lang="en-US" sz="2000" spc="-70"/>
              <a:t> </a:t>
            </a:r>
            <a:r>
              <a:rPr lang="en-US" sz="2000" b="1"/>
              <a:t>intersect</a:t>
            </a:r>
            <a:r>
              <a:rPr lang="en-US" sz="2000" b="1" spc="-95"/>
              <a:t> </a:t>
            </a:r>
            <a:r>
              <a:rPr lang="en-US" sz="2000"/>
              <a:t>operation</a:t>
            </a:r>
            <a:r>
              <a:rPr lang="en-US" sz="2000" spc="-75"/>
              <a:t> </a:t>
            </a:r>
            <a:r>
              <a:rPr lang="en-US" sz="2000"/>
              <a:t>automatically</a:t>
            </a:r>
            <a:r>
              <a:rPr lang="en-US" sz="2000" spc="-70"/>
              <a:t> </a:t>
            </a:r>
            <a:r>
              <a:rPr lang="en-US" sz="2000"/>
              <a:t>eliminates</a:t>
            </a:r>
            <a:r>
              <a:rPr lang="en-US" sz="2000" spc="-65"/>
              <a:t> </a:t>
            </a:r>
            <a:r>
              <a:rPr lang="en-US" sz="2000"/>
              <a:t>duplicates.</a:t>
            </a:r>
            <a:r>
              <a:rPr lang="en-US" sz="2000" spc="-70"/>
              <a:t> </a:t>
            </a:r>
            <a:r>
              <a:rPr lang="en-US" sz="2000"/>
              <a:t>If</a:t>
            </a:r>
            <a:r>
              <a:rPr lang="en-US" sz="2000" spc="-70"/>
              <a:t> </a:t>
            </a:r>
            <a:r>
              <a:rPr lang="en-US" sz="2000"/>
              <a:t>we</a:t>
            </a:r>
            <a:r>
              <a:rPr lang="en-US" sz="2000" spc="-65"/>
              <a:t> </a:t>
            </a:r>
            <a:r>
              <a:rPr lang="en-US" sz="2000"/>
              <a:t>want</a:t>
            </a:r>
            <a:r>
              <a:rPr lang="en-US" sz="2000" spc="-60"/>
              <a:t> </a:t>
            </a:r>
            <a:r>
              <a:rPr lang="en-US" sz="2000"/>
              <a:t>to</a:t>
            </a:r>
            <a:r>
              <a:rPr lang="en-US" sz="2000" spc="-65"/>
              <a:t> </a:t>
            </a:r>
            <a:r>
              <a:rPr lang="en-US" sz="2000"/>
              <a:t>retain</a:t>
            </a:r>
            <a:r>
              <a:rPr lang="en-US" sz="2000" spc="-70"/>
              <a:t> </a:t>
            </a:r>
            <a:r>
              <a:rPr lang="en-US" sz="2000"/>
              <a:t>all</a:t>
            </a:r>
            <a:r>
              <a:rPr lang="en-US" sz="2000" spc="-70"/>
              <a:t> </a:t>
            </a:r>
            <a:r>
              <a:rPr lang="en-US" sz="2000" spc="-10"/>
              <a:t>duplicates,</a:t>
            </a:r>
            <a:endParaRPr lang="en-US" sz="2000"/>
          </a:p>
          <a:p>
            <a:pPr marL="469900"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2000"/>
              <a:t>we</a:t>
            </a:r>
            <a:r>
              <a:rPr lang="en-US" sz="2000" spc="-25"/>
              <a:t> </a:t>
            </a:r>
            <a:r>
              <a:rPr lang="en-US" sz="2000"/>
              <a:t>must</a:t>
            </a:r>
            <a:r>
              <a:rPr lang="en-US" sz="2000" spc="-20"/>
              <a:t> </a:t>
            </a:r>
            <a:r>
              <a:rPr lang="en-US" sz="2000"/>
              <a:t>write</a:t>
            </a:r>
            <a:r>
              <a:rPr lang="en-US" sz="2000" spc="-15"/>
              <a:t> </a:t>
            </a:r>
            <a:r>
              <a:rPr lang="en-US" sz="2000" b="1"/>
              <a:t>intersect</a:t>
            </a:r>
            <a:r>
              <a:rPr lang="en-US" sz="2000" b="1" spc="-60"/>
              <a:t> </a:t>
            </a:r>
            <a:r>
              <a:rPr lang="en-US" sz="2000" b="1"/>
              <a:t>all</a:t>
            </a:r>
            <a:r>
              <a:rPr lang="en-US" sz="2000" b="1" spc="-40"/>
              <a:t> </a:t>
            </a:r>
            <a:r>
              <a:rPr lang="en-US" sz="2000"/>
              <a:t>in</a:t>
            </a:r>
            <a:r>
              <a:rPr lang="en-US" sz="2000" spc="-25"/>
              <a:t> </a:t>
            </a:r>
            <a:r>
              <a:rPr lang="en-US" sz="2000"/>
              <a:t>place</a:t>
            </a:r>
            <a:r>
              <a:rPr lang="en-US" sz="2000" spc="-20"/>
              <a:t> </a:t>
            </a:r>
            <a:r>
              <a:rPr lang="en-US" sz="2000"/>
              <a:t>of</a:t>
            </a:r>
            <a:r>
              <a:rPr lang="en-US" sz="2000" spc="-35"/>
              <a:t> </a:t>
            </a:r>
            <a:r>
              <a:rPr lang="en-US" sz="2000" spc="-10"/>
              <a:t>intersect.</a:t>
            </a:r>
            <a:endParaRPr lang="en-US" sz="2000"/>
          </a:p>
          <a:p>
            <a:pPr marL="469265" indent="-228600">
              <a:lnSpc>
                <a:spcPct val="90000"/>
              </a:lnSpc>
              <a:spcBef>
                <a:spcPts val="2760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sz="2000"/>
              <a:t>If</a:t>
            </a:r>
            <a:r>
              <a:rPr lang="en-US" sz="2000" spc="-50"/>
              <a:t> </a:t>
            </a:r>
            <a:r>
              <a:rPr lang="en-US" sz="2000"/>
              <a:t>we</a:t>
            </a:r>
            <a:r>
              <a:rPr lang="en-US" sz="2000" spc="-40"/>
              <a:t> </a:t>
            </a:r>
            <a:r>
              <a:rPr lang="en-US" sz="2000"/>
              <a:t>want</a:t>
            </a:r>
            <a:r>
              <a:rPr lang="en-US" sz="2000" spc="-40"/>
              <a:t> </a:t>
            </a:r>
            <a:r>
              <a:rPr lang="en-US" sz="2000"/>
              <a:t>to</a:t>
            </a:r>
            <a:r>
              <a:rPr lang="en-US" sz="2000" spc="-35"/>
              <a:t> </a:t>
            </a:r>
            <a:r>
              <a:rPr lang="en-US" sz="2000"/>
              <a:t>retain</a:t>
            </a:r>
            <a:r>
              <a:rPr lang="en-US" sz="2000" spc="-55"/>
              <a:t> </a:t>
            </a:r>
            <a:r>
              <a:rPr lang="en-US" sz="2000"/>
              <a:t>duplicates,</a:t>
            </a:r>
            <a:r>
              <a:rPr lang="en-US" sz="2000" spc="-40"/>
              <a:t> </a:t>
            </a:r>
            <a:r>
              <a:rPr lang="en-US" sz="2000"/>
              <a:t>we</a:t>
            </a:r>
            <a:r>
              <a:rPr lang="en-US" sz="2000" spc="-30"/>
              <a:t> </a:t>
            </a:r>
            <a:r>
              <a:rPr lang="en-US" sz="2000"/>
              <a:t>must</a:t>
            </a:r>
            <a:r>
              <a:rPr lang="en-US" sz="2000" spc="-45"/>
              <a:t> </a:t>
            </a:r>
            <a:r>
              <a:rPr lang="en-US" sz="2000"/>
              <a:t>write</a:t>
            </a:r>
            <a:r>
              <a:rPr lang="en-US" sz="2000" spc="-15"/>
              <a:t> </a:t>
            </a:r>
            <a:r>
              <a:rPr lang="en-US" sz="2000" b="1" spc="-10"/>
              <a:t>except</a:t>
            </a:r>
            <a:r>
              <a:rPr lang="en-US" sz="2000" b="1" spc="-40"/>
              <a:t> </a:t>
            </a:r>
            <a:r>
              <a:rPr lang="en-US" sz="2000" b="1"/>
              <a:t>all</a:t>
            </a:r>
            <a:r>
              <a:rPr lang="en-US" sz="2000" b="1" spc="-60"/>
              <a:t> </a:t>
            </a:r>
            <a:r>
              <a:rPr lang="en-US" sz="2000"/>
              <a:t>in</a:t>
            </a:r>
            <a:r>
              <a:rPr lang="en-US" sz="2000" spc="-45"/>
              <a:t> </a:t>
            </a:r>
            <a:r>
              <a:rPr lang="en-US" sz="2000"/>
              <a:t>place</a:t>
            </a:r>
            <a:r>
              <a:rPr lang="en-US" sz="2000" spc="-50"/>
              <a:t> </a:t>
            </a:r>
            <a:r>
              <a:rPr lang="en-US" sz="2000"/>
              <a:t>of</a:t>
            </a:r>
            <a:r>
              <a:rPr lang="en-US" sz="2000" spc="-50"/>
              <a:t> </a:t>
            </a:r>
            <a:r>
              <a:rPr lang="en-US" sz="2000" b="1" spc="-10"/>
              <a:t>except.</a:t>
            </a:r>
            <a:endParaRPr 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4776788" y="642938"/>
            <a:ext cx="6780213" cy="5348288"/>
          </a:xfrm>
          <a:prstGeom prst="rect">
            <a:avLst/>
          </a:prstGeom>
        </p:spPr>
        <p:txBody>
          <a:bodyPr vert="horz" wrap="square" lIns="0" tIns="12700" rIns="0" bIns="0" rtlCol="0" anchor="t">
            <a:normAutofit/>
          </a:bodyPr>
          <a:lstStyle/>
          <a:p>
            <a:pPr marL="469900" marR="580390" indent="-457200">
              <a:lnSpc>
                <a:spcPct val="90000"/>
              </a:lnSpc>
              <a:spcBef>
                <a:spcPts val="100"/>
              </a:spcBef>
              <a:buFont typeface="Arial"/>
              <a:buChar char="•"/>
              <a:tabLst>
                <a:tab pos="469900" algn="l"/>
              </a:tabLst>
            </a:pPr>
            <a:r>
              <a:rPr lang="en-US" sz="2200">
                <a:latin typeface="Carlito"/>
                <a:cs typeface="Carlito"/>
              </a:rPr>
              <a:t>Structured</a:t>
            </a:r>
            <a:r>
              <a:rPr lang="en-US" sz="2200" spc="-65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Query</a:t>
            </a:r>
            <a:r>
              <a:rPr lang="en-US" sz="2200" spc="-60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Language</a:t>
            </a:r>
            <a:r>
              <a:rPr lang="en-US" sz="2200" spc="-45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is</a:t>
            </a:r>
            <a:r>
              <a:rPr lang="en-US" sz="2200" spc="-70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a</a:t>
            </a:r>
            <a:r>
              <a:rPr lang="en-US" sz="2200" spc="-45">
                <a:latin typeface="Carlito"/>
                <a:cs typeface="Carlito"/>
              </a:rPr>
              <a:t> </a:t>
            </a:r>
            <a:r>
              <a:rPr lang="en-US" sz="2200" spc="-10">
                <a:latin typeface="Carlito"/>
                <a:cs typeface="Carlito"/>
              </a:rPr>
              <a:t>domain-</a:t>
            </a:r>
            <a:r>
              <a:rPr lang="en-US" sz="2200">
                <a:latin typeface="Carlito"/>
                <a:cs typeface="Carlito"/>
              </a:rPr>
              <a:t>specific</a:t>
            </a:r>
            <a:r>
              <a:rPr lang="en-US" sz="2200" spc="-60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language</a:t>
            </a:r>
            <a:r>
              <a:rPr lang="en-US" sz="2200" spc="-50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(not</a:t>
            </a:r>
            <a:r>
              <a:rPr lang="en-US" sz="2200" spc="-65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general</a:t>
            </a:r>
            <a:r>
              <a:rPr lang="en-US" sz="2200" spc="-65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purpose)</a:t>
            </a:r>
            <a:r>
              <a:rPr lang="en-US" sz="2200" spc="-50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used</a:t>
            </a:r>
            <a:r>
              <a:rPr lang="en-US" sz="2200" spc="-40">
                <a:latin typeface="Carlito"/>
                <a:cs typeface="Carlito"/>
              </a:rPr>
              <a:t> </a:t>
            </a:r>
            <a:r>
              <a:rPr lang="en-US" sz="2200" spc="-25">
                <a:latin typeface="Carlito"/>
                <a:cs typeface="Carlito"/>
              </a:rPr>
              <a:t>in </a:t>
            </a:r>
            <a:r>
              <a:rPr lang="en-US" sz="2200" spc="-10">
                <a:latin typeface="Carlito"/>
                <a:cs typeface="Carlito"/>
              </a:rPr>
              <a:t>programming</a:t>
            </a:r>
            <a:r>
              <a:rPr lang="en-US" sz="2200" spc="-75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and</a:t>
            </a:r>
            <a:r>
              <a:rPr lang="en-US" sz="2200" spc="-55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design</a:t>
            </a:r>
            <a:r>
              <a:rPr lang="en-US" sz="2200" spc="-50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for</a:t>
            </a:r>
            <a:r>
              <a:rPr lang="en-US" sz="2200" spc="-50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managing</a:t>
            </a:r>
            <a:r>
              <a:rPr lang="en-US" sz="2200" spc="-75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data</a:t>
            </a:r>
            <a:r>
              <a:rPr lang="en-US" sz="2200" spc="-65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held</a:t>
            </a:r>
            <a:r>
              <a:rPr lang="en-US" sz="2200" spc="-55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in</a:t>
            </a:r>
            <a:r>
              <a:rPr lang="en-US" sz="2200" spc="-50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a</a:t>
            </a:r>
            <a:r>
              <a:rPr lang="en-US" sz="2200" spc="-45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relational</a:t>
            </a:r>
            <a:r>
              <a:rPr lang="en-US" sz="2200" spc="-70">
                <a:latin typeface="Carlito"/>
                <a:cs typeface="Carlito"/>
              </a:rPr>
              <a:t> </a:t>
            </a:r>
            <a:r>
              <a:rPr lang="en-US" sz="2200" spc="-10">
                <a:latin typeface="Carlito"/>
                <a:cs typeface="Carlito"/>
              </a:rPr>
              <a:t>database</a:t>
            </a:r>
            <a:r>
              <a:rPr lang="en-US" sz="2200" spc="-55">
                <a:latin typeface="Carlito"/>
                <a:cs typeface="Carlito"/>
              </a:rPr>
              <a:t> </a:t>
            </a:r>
            <a:r>
              <a:rPr lang="en-US" sz="2200" spc="-10">
                <a:latin typeface="Carlito"/>
                <a:cs typeface="Carlito"/>
              </a:rPr>
              <a:t>management system</a:t>
            </a:r>
            <a:r>
              <a:rPr lang="en-US" sz="2200" spc="-125">
                <a:latin typeface="Carlito"/>
                <a:cs typeface="Carlito"/>
              </a:rPr>
              <a:t> </a:t>
            </a:r>
            <a:r>
              <a:rPr lang="en-US" sz="2200" spc="-10">
                <a:latin typeface="Carlito"/>
                <a:cs typeface="Carlito"/>
              </a:rPr>
              <a:t>(RDBMS).</a:t>
            </a:r>
            <a:endParaRPr lang="en-US" sz="2200">
              <a:latin typeface="Carlito"/>
              <a:cs typeface="Carlito"/>
            </a:endParaRPr>
          </a:p>
          <a:p>
            <a:pPr marL="469900" marR="5080" indent="-457200">
              <a:lnSpc>
                <a:spcPct val="90000"/>
              </a:lnSpc>
              <a:spcBef>
                <a:spcPts val="2880"/>
              </a:spcBef>
              <a:buFont typeface="Arial"/>
              <a:buChar char="•"/>
              <a:tabLst>
                <a:tab pos="469900" algn="l"/>
              </a:tabLst>
            </a:pPr>
            <a:r>
              <a:rPr lang="en-US" sz="2200">
                <a:latin typeface="Carlito"/>
                <a:cs typeface="Carlito"/>
              </a:rPr>
              <a:t>Although</a:t>
            </a:r>
            <a:r>
              <a:rPr lang="en-US" sz="2200" spc="-65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we</a:t>
            </a:r>
            <a:r>
              <a:rPr lang="en-US" sz="2200" spc="-35">
                <a:latin typeface="Carlito"/>
                <a:cs typeface="Carlito"/>
              </a:rPr>
              <a:t> </a:t>
            </a:r>
            <a:r>
              <a:rPr lang="en-US" sz="2200" spc="-10">
                <a:latin typeface="Carlito"/>
                <a:cs typeface="Carlito"/>
              </a:rPr>
              <a:t>refer</a:t>
            </a:r>
            <a:r>
              <a:rPr lang="en-US" sz="2200" spc="-30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to</a:t>
            </a:r>
            <a:r>
              <a:rPr lang="en-US" sz="2200" spc="-60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the</a:t>
            </a:r>
            <a:r>
              <a:rPr lang="en-US" sz="2200" spc="-40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SQL</a:t>
            </a:r>
            <a:r>
              <a:rPr lang="en-US" sz="2200" spc="-55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language</a:t>
            </a:r>
            <a:r>
              <a:rPr lang="en-US" sz="2200" spc="-40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as</a:t>
            </a:r>
            <a:r>
              <a:rPr lang="en-US" sz="2200" spc="-40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a</a:t>
            </a:r>
            <a:r>
              <a:rPr lang="en-US" sz="2200" spc="-55">
                <a:latin typeface="Carlito"/>
                <a:cs typeface="Carlito"/>
              </a:rPr>
              <a:t> </a:t>
            </a:r>
            <a:r>
              <a:rPr lang="en-US" sz="2200" spc="-10">
                <a:latin typeface="Carlito"/>
                <a:cs typeface="Carlito"/>
              </a:rPr>
              <a:t>“query</a:t>
            </a:r>
            <a:r>
              <a:rPr lang="en-US" sz="2200" spc="-45">
                <a:latin typeface="Carlito"/>
                <a:cs typeface="Carlito"/>
              </a:rPr>
              <a:t> </a:t>
            </a:r>
            <a:r>
              <a:rPr lang="en-US" sz="2200" spc="-10">
                <a:latin typeface="Carlito"/>
                <a:cs typeface="Carlito"/>
              </a:rPr>
              <a:t>language,”</a:t>
            </a:r>
            <a:r>
              <a:rPr lang="en-US" sz="2200" spc="-55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it</a:t>
            </a:r>
            <a:r>
              <a:rPr lang="en-US" sz="2200" spc="-40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can</a:t>
            </a:r>
            <a:r>
              <a:rPr lang="en-US" sz="2200" spc="-55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do</a:t>
            </a:r>
            <a:r>
              <a:rPr lang="en-US" sz="2200" spc="-45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much</a:t>
            </a:r>
            <a:r>
              <a:rPr lang="en-US" sz="2200" spc="-55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more</a:t>
            </a:r>
            <a:r>
              <a:rPr lang="en-US" sz="2200" spc="-40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than</a:t>
            </a:r>
            <a:r>
              <a:rPr lang="en-US" sz="2200" spc="-40">
                <a:latin typeface="Carlito"/>
                <a:cs typeface="Carlito"/>
              </a:rPr>
              <a:t> </a:t>
            </a:r>
            <a:r>
              <a:rPr lang="en-US" sz="2200" spc="-20">
                <a:latin typeface="Carlito"/>
                <a:cs typeface="Carlito"/>
              </a:rPr>
              <a:t>just </a:t>
            </a:r>
            <a:r>
              <a:rPr lang="en-US" sz="2200">
                <a:latin typeface="Carlito"/>
                <a:cs typeface="Carlito"/>
              </a:rPr>
              <a:t>query</a:t>
            </a:r>
            <a:r>
              <a:rPr lang="en-US" sz="2200" spc="-45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a</a:t>
            </a:r>
            <a:r>
              <a:rPr lang="en-US" sz="2200" spc="-55">
                <a:latin typeface="Carlito"/>
                <a:cs typeface="Carlito"/>
              </a:rPr>
              <a:t> </a:t>
            </a:r>
            <a:r>
              <a:rPr lang="en-US" sz="2200" spc="-10">
                <a:latin typeface="Carlito"/>
                <a:cs typeface="Carlito"/>
              </a:rPr>
              <a:t>database.</a:t>
            </a:r>
            <a:r>
              <a:rPr lang="en-US" sz="2200" spc="-65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It</a:t>
            </a:r>
            <a:r>
              <a:rPr lang="en-US" sz="2200" spc="-50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can</a:t>
            </a:r>
            <a:r>
              <a:rPr lang="en-US" sz="2200" spc="-55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define</a:t>
            </a:r>
            <a:r>
              <a:rPr lang="en-US" sz="2200" spc="-35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the</a:t>
            </a:r>
            <a:r>
              <a:rPr lang="en-US" sz="2200" spc="-45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structure</a:t>
            </a:r>
            <a:r>
              <a:rPr lang="en-US" sz="2200" spc="-50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of</a:t>
            </a:r>
            <a:r>
              <a:rPr lang="en-US" sz="2200" spc="-55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the</a:t>
            </a:r>
            <a:r>
              <a:rPr lang="en-US" sz="2200" spc="-40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data</a:t>
            </a:r>
            <a:r>
              <a:rPr lang="en-US" sz="2200" spc="-60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base,</a:t>
            </a:r>
            <a:r>
              <a:rPr lang="en-US" sz="2200" spc="-45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modify</a:t>
            </a:r>
            <a:r>
              <a:rPr lang="en-US" sz="2200" spc="-50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data</a:t>
            </a:r>
            <a:r>
              <a:rPr lang="en-US" sz="2200" spc="-60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in</a:t>
            </a:r>
            <a:r>
              <a:rPr lang="en-US" sz="2200" spc="-45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the</a:t>
            </a:r>
            <a:r>
              <a:rPr lang="en-US" sz="2200" spc="-45">
                <a:latin typeface="Carlito"/>
                <a:cs typeface="Carlito"/>
              </a:rPr>
              <a:t> </a:t>
            </a:r>
            <a:r>
              <a:rPr lang="en-US" sz="2200" spc="-10">
                <a:latin typeface="Carlito"/>
                <a:cs typeface="Carlito"/>
              </a:rPr>
              <a:t>database, </a:t>
            </a:r>
            <a:r>
              <a:rPr lang="en-US" sz="2200">
                <a:latin typeface="Carlito"/>
                <a:cs typeface="Carlito"/>
              </a:rPr>
              <a:t>specify</a:t>
            </a:r>
            <a:r>
              <a:rPr lang="en-US" sz="2200" spc="-65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security</a:t>
            </a:r>
            <a:r>
              <a:rPr lang="en-US" sz="2200" spc="-65">
                <a:latin typeface="Carlito"/>
                <a:cs typeface="Carlito"/>
              </a:rPr>
              <a:t> </a:t>
            </a:r>
            <a:r>
              <a:rPr lang="en-US" sz="2200" spc="-10">
                <a:latin typeface="Carlito"/>
                <a:cs typeface="Carlito"/>
              </a:rPr>
              <a:t>constraints</a:t>
            </a:r>
            <a:r>
              <a:rPr lang="en-US" sz="2200" spc="-75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and</a:t>
            </a:r>
            <a:r>
              <a:rPr lang="en-US" sz="2200" spc="-55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number</a:t>
            </a:r>
            <a:r>
              <a:rPr lang="en-US" sz="2200" spc="-65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of</a:t>
            </a:r>
            <a:r>
              <a:rPr lang="en-US" sz="2200" spc="-60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other</a:t>
            </a:r>
            <a:r>
              <a:rPr lang="en-US" sz="2200" spc="-55">
                <a:latin typeface="Carlito"/>
                <a:cs typeface="Carlito"/>
              </a:rPr>
              <a:t> </a:t>
            </a:r>
            <a:r>
              <a:rPr lang="en-US" sz="2200" spc="-10">
                <a:latin typeface="Carlito"/>
                <a:cs typeface="Carlito"/>
              </a:rPr>
              <a:t>tasks.</a:t>
            </a:r>
            <a:endParaRPr lang="en-US" sz="2200">
              <a:latin typeface="Carlito"/>
              <a:cs typeface="Carlito"/>
            </a:endParaRPr>
          </a:p>
          <a:p>
            <a:pPr marL="469900" marR="609600" indent="-457200">
              <a:lnSpc>
                <a:spcPct val="90000"/>
              </a:lnSpc>
              <a:spcBef>
                <a:spcPts val="2885"/>
              </a:spcBef>
              <a:buFont typeface="Arial"/>
              <a:buChar char="•"/>
              <a:tabLst>
                <a:tab pos="469900" algn="l"/>
              </a:tabLst>
            </a:pPr>
            <a:r>
              <a:rPr lang="en-US" sz="2200">
                <a:latin typeface="Carlito"/>
                <a:cs typeface="Carlito"/>
              </a:rPr>
              <a:t>Originally</a:t>
            </a:r>
            <a:r>
              <a:rPr lang="en-US" sz="2200" spc="-80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based</a:t>
            </a:r>
            <a:r>
              <a:rPr lang="en-US" sz="2200" spc="-70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upon</a:t>
            </a:r>
            <a:r>
              <a:rPr lang="en-US" sz="2200" spc="-70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relational</a:t>
            </a:r>
            <a:r>
              <a:rPr lang="en-US" sz="2200" spc="-70">
                <a:latin typeface="Carlito"/>
                <a:cs typeface="Carlito"/>
              </a:rPr>
              <a:t> </a:t>
            </a:r>
            <a:r>
              <a:rPr lang="en-US" sz="2200" spc="-10">
                <a:latin typeface="Carlito"/>
                <a:cs typeface="Carlito"/>
              </a:rPr>
              <a:t>algebra(procedural)</a:t>
            </a:r>
            <a:r>
              <a:rPr lang="en-US" sz="2200" spc="-95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and</a:t>
            </a:r>
            <a:r>
              <a:rPr lang="en-US" sz="2200" spc="-70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tuple</a:t>
            </a:r>
            <a:r>
              <a:rPr lang="en-US" sz="2200" spc="-65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relational</a:t>
            </a:r>
            <a:r>
              <a:rPr lang="en-US" sz="2200" spc="-85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calculus</a:t>
            </a:r>
            <a:r>
              <a:rPr lang="en-US" sz="2200" spc="-85">
                <a:latin typeface="Carlito"/>
                <a:cs typeface="Carlito"/>
              </a:rPr>
              <a:t> </a:t>
            </a:r>
            <a:r>
              <a:rPr lang="en-US" sz="2200" spc="-10">
                <a:latin typeface="Carlito"/>
                <a:cs typeface="Carlito"/>
              </a:rPr>
              <a:t>(Non- procedural)</a:t>
            </a:r>
            <a:r>
              <a:rPr lang="en-US" sz="2200" spc="-95">
                <a:latin typeface="Carlito"/>
                <a:cs typeface="Carlito"/>
              </a:rPr>
              <a:t> </a:t>
            </a:r>
            <a:r>
              <a:rPr lang="en-US" sz="2200">
                <a:latin typeface="Carlito"/>
                <a:cs typeface="Carlito"/>
              </a:rPr>
              <a:t>mathematical</a:t>
            </a:r>
            <a:r>
              <a:rPr lang="en-US" sz="2200" spc="-95">
                <a:latin typeface="Carlito"/>
                <a:cs typeface="Carlito"/>
              </a:rPr>
              <a:t> </a:t>
            </a:r>
            <a:r>
              <a:rPr lang="en-US" sz="2200" spc="-10">
                <a:latin typeface="Carlito"/>
                <a:cs typeface="Carlito"/>
              </a:rPr>
              <a:t>model.</a:t>
            </a:r>
            <a:endParaRPr lang="en-US" sz="22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/>
            <a:r>
              <a:rPr lang="en-US" sz="3600" kern="1200" spc="-1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  <a:r>
              <a:rPr lang="en-US" sz="3600" kern="1200" spc="-12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n-US" sz="3600" kern="1200" spc="-14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2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SQL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6739128" y="2664886"/>
            <a:ext cx="4818888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200" b="1"/>
              <a:t>Q</a:t>
            </a:r>
            <a:r>
              <a:rPr lang="en-US" sz="2200" b="1" spc="-35"/>
              <a:t> </a:t>
            </a:r>
            <a:r>
              <a:rPr lang="en-US" sz="2200"/>
              <a:t>Write</a:t>
            </a:r>
            <a:r>
              <a:rPr lang="en-US" sz="2200" spc="-45"/>
              <a:t> </a:t>
            </a:r>
            <a:r>
              <a:rPr lang="en-US" sz="2200"/>
              <a:t>a</a:t>
            </a:r>
            <a:r>
              <a:rPr lang="en-US" sz="2200" spc="-50"/>
              <a:t> </a:t>
            </a:r>
            <a:r>
              <a:rPr lang="en-US" sz="2200"/>
              <a:t>SQL</a:t>
            </a:r>
            <a:r>
              <a:rPr lang="en-US" sz="2200" spc="-40"/>
              <a:t> </a:t>
            </a:r>
            <a:r>
              <a:rPr lang="en-US" sz="2200"/>
              <a:t>query</a:t>
            </a:r>
            <a:r>
              <a:rPr lang="en-US" sz="2200" spc="-30"/>
              <a:t> </a:t>
            </a:r>
            <a:r>
              <a:rPr lang="en-US" sz="2200"/>
              <a:t>to</a:t>
            </a:r>
            <a:r>
              <a:rPr lang="en-US" sz="2200" spc="-50"/>
              <a:t> </a:t>
            </a:r>
            <a:r>
              <a:rPr lang="en-US" sz="2200"/>
              <a:t>find</a:t>
            </a:r>
            <a:r>
              <a:rPr lang="en-US" sz="2200" spc="-30"/>
              <a:t> </a:t>
            </a:r>
            <a:r>
              <a:rPr lang="en-US" sz="2200"/>
              <a:t>all</a:t>
            </a:r>
            <a:r>
              <a:rPr lang="en-US" sz="2200" spc="-60"/>
              <a:t> </a:t>
            </a:r>
            <a:r>
              <a:rPr lang="en-US" sz="2200"/>
              <a:t>the</a:t>
            </a:r>
            <a:r>
              <a:rPr lang="en-US" sz="2200" spc="-45"/>
              <a:t> </a:t>
            </a:r>
            <a:r>
              <a:rPr lang="en-US" sz="2200"/>
              <a:t>customer</a:t>
            </a:r>
            <a:r>
              <a:rPr lang="en-US" sz="2200" spc="-30"/>
              <a:t> </a:t>
            </a:r>
            <a:r>
              <a:rPr lang="en-US" sz="2200" spc="-20"/>
              <a:t>name</a:t>
            </a:r>
            <a:endParaRPr lang="en-US" sz="2200"/>
          </a:p>
          <a:p>
            <a:pPr marL="381000"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381000" algn="l"/>
              </a:tabLst>
            </a:pPr>
            <a:r>
              <a:rPr lang="en-US" sz="2200"/>
              <a:t>who</a:t>
            </a:r>
            <a:r>
              <a:rPr lang="en-US" sz="2200" spc="-60"/>
              <a:t> </a:t>
            </a:r>
            <a:r>
              <a:rPr lang="en-US" sz="2200"/>
              <a:t>have</a:t>
            </a:r>
            <a:r>
              <a:rPr lang="en-US" sz="2200" spc="-60"/>
              <a:t> </a:t>
            </a:r>
            <a:r>
              <a:rPr lang="en-US" sz="2200"/>
              <a:t>a</a:t>
            </a:r>
            <a:r>
              <a:rPr lang="en-US" sz="2200" spc="-55"/>
              <a:t> </a:t>
            </a:r>
            <a:r>
              <a:rPr lang="en-US" sz="2200"/>
              <a:t>loan</a:t>
            </a:r>
            <a:r>
              <a:rPr lang="en-US" sz="2200" spc="-45"/>
              <a:t> </a:t>
            </a:r>
            <a:r>
              <a:rPr lang="en-US" sz="2200"/>
              <a:t>or</a:t>
            </a:r>
            <a:r>
              <a:rPr lang="en-US" sz="2200" spc="-60"/>
              <a:t> </a:t>
            </a:r>
            <a:r>
              <a:rPr lang="en-US" sz="2200"/>
              <a:t>an</a:t>
            </a:r>
            <a:r>
              <a:rPr lang="en-US" sz="2200" spc="-60"/>
              <a:t> </a:t>
            </a:r>
            <a:r>
              <a:rPr lang="en-US" sz="2200"/>
              <a:t>account</a:t>
            </a:r>
            <a:r>
              <a:rPr lang="en-US" sz="2200" spc="-35"/>
              <a:t> </a:t>
            </a:r>
            <a:r>
              <a:rPr lang="en-US" sz="2200"/>
              <a:t>or</a:t>
            </a:r>
            <a:r>
              <a:rPr lang="en-US" sz="2200" spc="-60"/>
              <a:t> </a:t>
            </a:r>
            <a:r>
              <a:rPr lang="en-US" sz="2200"/>
              <a:t>both</a:t>
            </a:r>
            <a:r>
              <a:rPr lang="en-US" sz="2200" spc="-35"/>
              <a:t> </a:t>
            </a:r>
            <a:r>
              <a:rPr lang="en-US" sz="2200" spc="-50"/>
              <a:t>?</a:t>
            </a:r>
            <a:endParaRPr lang="en-US" sz="2200"/>
          </a:p>
          <a:p>
            <a:pPr marL="394335" indent="-228600">
              <a:lnSpc>
                <a:spcPct val="90000"/>
              </a:lnSpc>
              <a:spcBef>
                <a:spcPts val="3360"/>
              </a:spcBef>
              <a:buFont typeface="Arial" panose="020B0604020202020204" pitchFamily="34" charset="0"/>
              <a:buChar char="•"/>
              <a:tabLst>
                <a:tab pos="394335" algn="l"/>
              </a:tabLst>
            </a:pPr>
            <a:r>
              <a:rPr lang="en-US" sz="2200"/>
              <a:t>who</a:t>
            </a:r>
            <a:r>
              <a:rPr lang="en-US" sz="2200" spc="-50"/>
              <a:t> </a:t>
            </a:r>
            <a:r>
              <a:rPr lang="en-US" sz="2200"/>
              <a:t>have</a:t>
            </a:r>
            <a:r>
              <a:rPr lang="en-US" sz="2200" spc="-50"/>
              <a:t> </a:t>
            </a:r>
            <a:r>
              <a:rPr lang="en-US" sz="2200"/>
              <a:t>both</a:t>
            </a:r>
            <a:r>
              <a:rPr lang="en-US" sz="2200" spc="-40"/>
              <a:t> </a:t>
            </a:r>
            <a:r>
              <a:rPr lang="en-US" sz="2200"/>
              <a:t>a</a:t>
            </a:r>
            <a:r>
              <a:rPr lang="en-US" sz="2200" spc="-55"/>
              <a:t> </a:t>
            </a:r>
            <a:r>
              <a:rPr lang="en-US" sz="2200"/>
              <a:t>loan</a:t>
            </a:r>
            <a:r>
              <a:rPr lang="en-US" sz="2200" spc="-45"/>
              <a:t> </a:t>
            </a:r>
            <a:r>
              <a:rPr lang="en-US" sz="2200"/>
              <a:t>and</a:t>
            </a:r>
            <a:r>
              <a:rPr lang="en-US" sz="2200" spc="-50"/>
              <a:t> </a:t>
            </a:r>
            <a:r>
              <a:rPr lang="en-US" sz="2200"/>
              <a:t>an</a:t>
            </a:r>
            <a:r>
              <a:rPr lang="en-US" sz="2200" spc="-50"/>
              <a:t> </a:t>
            </a:r>
            <a:r>
              <a:rPr lang="en-US" sz="2200" spc="-10"/>
              <a:t>account?</a:t>
            </a:r>
            <a:endParaRPr lang="en-US" sz="2200"/>
          </a:p>
          <a:p>
            <a:pPr marL="353695" indent="-228600">
              <a:lnSpc>
                <a:spcPct val="90000"/>
              </a:lnSpc>
              <a:spcBef>
                <a:spcPts val="3360"/>
              </a:spcBef>
              <a:buFont typeface="Arial" panose="020B0604020202020204" pitchFamily="34" charset="0"/>
              <a:buChar char="•"/>
              <a:tabLst>
                <a:tab pos="353695" algn="l"/>
              </a:tabLst>
            </a:pPr>
            <a:r>
              <a:rPr lang="en-US" sz="2200"/>
              <a:t>who</a:t>
            </a:r>
            <a:r>
              <a:rPr lang="en-US" sz="2200" spc="-45"/>
              <a:t> </a:t>
            </a:r>
            <a:r>
              <a:rPr lang="en-US" sz="2200"/>
              <a:t>have</a:t>
            </a:r>
            <a:r>
              <a:rPr lang="en-US" sz="2200" spc="-50"/>
              <a:t> </a:t>
            </a:r>
            <a:r>
              <a:rPr lang="en-US" sz="2200"/>
              <a:t>a</a:t>
            </a:r>
            <a:r>
              <a:rPr lang="en-US" sz="2200" spc="-50"/>
              <a:t> </a:t>
            </a:r>
            <a:r>
              <a:rPr lang="en-US" sz="2200"/>
              <a:t>loan</a:t>
            </a:r>
            <a:r>
              <a:rPr lang="en-US" sz="2200" spc="-45"/>
              <a:t> </a:t>
            </a:r>
            <a:r>
              <a:rPr lang="en-US" sz="2200"/>
              <a:t>but</a:t>
            </a:r>
            <a:r>
              <a:rPr lang="en-US" sz="2200" spc="-35"/>
              <a:t> </a:t>
            </a:r>
            <a:r>
              <a:rPr lang="en-US" sz="2200"/>
              <a:t>do</a:t>
            </a:r>
            <a:r>
              <a:rPr lang="en-US" sz="2200" spc="-50"/>
              <a:t> </a:t>
            </a:r>
            <a:r>
              <a:rPr lang="en-US" sz="2200"/>
              <a:t>not</a:t>
            </a:r>
            <a:r>
              <a:rPr lang="en-US" sz="2200" spc="-40"/>
              <a:t> </a:t>
            </a:r>
            <a:r>
              <a:rPr lang="en-US" sz="2200"/>
              <a:t>have</a:t>
            </a:r>
            <a:r>
              <a:rPr lang="en-US" sz="2200" spc="-50"/>
              <a:t> </a:t>
            </a:r>
            <a:r>
              <a:rPr lang="en-US" sz="2200"/>
              <a:t>an</a:t>
            </a:r>
            <a:r>
              <a:rPr lang="en-US" sz="2200" spc="-50"/>
              <a:t> </a:t>
            </a:r>
            <a:r>
              <a:rPr lang="en-US" sz="2200" spc="-10"/>
              <a:t>account?</a:t>
            </a:r>
            <a:endParaRPr lang="en-US" sz="2200"/>
          </a:p>
        </p:txBody>
      </p:sp>
      <p:pic>
        <p:nvPicPr>
          <p:cNvPr id="3" name="object 3" descr="A diagram of a bank account&#10;&#10;Description automatically generated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936" y="2316237"/>
            <a:ext cx="5458968" cy="22255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39" y="16256"/>
            <a:ext cx="5227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rlito"/>
                <a:cs typeface="Carlito"/>
              </a:rPr>
              <a:t>Q</a:t>
            </a:r>
            <a:r>
              <a:rPr sz="2000" b="1" spc="-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Write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SQL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query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to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find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all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customer</a:t>
            </a:r>
            <a:r>
              <a:rPr sz="2000" spc="-20" dirty="0">
                <a:latin typeface="Carlito"/>
                <a:cs typeface="Carlito"/>
              </a:rPr>
              <a:t> name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5860" y="423590"/>
            <a:ext cx="5277239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u="none" dirty="0"/>
              <a:t>a)</a:t>
            </a:r>
            <a:r>
              <a:rPr lang="en-US" sz="2400" u="none" spc="-25" dirty="0"/>
              <a:t> </a:t>
            </a:r>
            <a:r>
              <a:rPr lang="en-US" sz="2400" b="0" u="none" dirty="0">
                <a:latin typeface="Carlito"/>
                <a:cs typeface="Carlito"/>
              </a:rPr>
              <a:t>who</a:t>
            </a:r>
            <a:r>
              <a:rPr lang="en-US" sz="2400" b="0" u="none" spc="-40" dirty="0">
                <a:latin typeface="Carlito"/>
                <a:cs typeface="Carlito"/>
              </a:rPr>
              <a:t> </a:t>
            </a:r>
            <a:r>
              <a:rPr lang="en-US" sz="2400" b="0" u="none" dirty="0">
                <a:latin typeface="Carlito"/>
                <a:cs typeface="Carlito"/>
              </a:rPr>
              <a:t>have</a:t>
            </a:r>
            <a:r>
              <a:rPr lang="en-US" sz="2400" b="0" u="none" spc="-25" dirty="0">
                <a:latin typeface="Carlito"/>
                <a:cs typeface="Carlito"/>
              </a:rPr>
              <a:t> </a:t>
            </a:r>
            <a:r>
              <a:rPr lang="en-US" sz="2400" b="0" u="none" dirty="0">
                <a:latin typeface="Carlito"/>
                <a:cs typeface="Carlito"/>
              </a:rPr>
              <a:t>a</a:t>
            </a:r>
            <a:r>
              <a:rPr lang="en-US" sz="2400" b="0" u="none" spc="-20" dirty="0">
                <a:latin typeface="Carlito"/>
                <a:cs typeface="Carlito"/>
              </a:rPr>
              <a:t> </a:t>
            </a:r>
            <a:r>
              <a:rPr lang="en-US" sz="2400" b="0" u="none" dirty="0">
                <a:latin typeface="Carlito"/>
                <a:cs typeface="Carlito"/>
              </a:rPr>
              <a:t>loan</a:t>
            </a:r>
            <a:r>
              <a:rPr lang="en-US" sz="2400" b="0" u="none" spc="-30" dirty="0">
                <a:latin typeface="Carlito"/>
                <a:cs typeface="Carlito"/>
              </a:rPr>
              <a:t> </a:t>
            </a:r>
            <a:r>
              <a:rPr lang="en-US" sz="2400" b="0" u="none" dirty="0">
                <a:latin typeface="Carlito"/>
                <a:cs typeface="Carlito"/>
              </a:rPr>
              <a:t>or</a:t>
            </a:r>
            <a:r>
              <a:rPr lang="en-US" sz="2400" b="0" u="none" spc="-25" dirty="0">
                <a:latin typeface="Carlito"/>
                <a:cs typeface="Carlito"/>
              </a:rPr>
              <a:t> </a:t>
            </a:r>
            <a:r>
              <a:rPr lang="en-US" sz="2400" b="0" u="none" dirty="0">
                <a:latin typeface="Carlito"/>
                <a:cs typeface="Carlito"/>
              </a:rPr>
              <a:t>an</a:t>
            </a:r>
            <a:r>
              <a:rPr lang="en-US" sz="2400" b="0" u="none" spc="-30" dirty="0">
                <a:latin typeface="Carlito"/>
                <a:cs typeface="Carlito"/>
              </a:rPr>
              <a:t> </a:t>
            </a:r>
            <a:r>
              <a:rPr lang="en-US" sz="2400" b="0" u="none" dirty="0">
                <a:latin typeface="Carlito"/>
                <a:cs typeface="Carlito"/>
              </a:rPr>
              <a:t>account</a:t>
            </a:r>
            <a:r>
              <a:rPr lang="en-US" sz="2400" b="0" u="none" spc="-45" dirty="0">
                <a:latin typeface="Carlito"/>
                <a:cs typeface="Carlito"/>
              </a:rPr>
              <a:t> </a:t>
            </a:r>
            <a:r>
              <a:rPr lang="en-US" sz="2400" b="0" u="none" dirty="0">
                <a:latin typeface="Carlito"/>
                <a:cs typeface="Carlito"/>
              </a:rPr>
              <a:t>or</a:t>
            </a:r>
            <a:r>
              <a:rPr lang="en-US" sz="2400" b="0" u="none" spc="-40" dirty="0">
                <a:latin typeface="Carlito"/>
                <a:cs typeface="Carlito"/>
              </a:rPr>
              <a:t> </a:t>
            </a:r>
            <a:r>
              <a:rPr lang="en-US" sz="2400" b="0" u="none" dirty="0">
                <a:latin typeface="Carlito"/>
                <a:cs typeface="Carlito"/>
              </a:rPr>
              <a:t>both</a:t>
            </a:r>
            <a:r>
              <a:rPr lang="en-US" sz="2400" b="0" u="none" spc="-20" dirty="0">
                <a:latin typeface="Carlito"/>
                <a:cs typeface="Carlito"/>
              </a:rPr>
              <a:t> </a:t>
            </a:r>
            <a:r>
              <a:rPr lang="en-US" sz="2400" b="0" u="none" spc="-50" dirty="0">
                <a:latin typeface="Carlito"/>
                <a:cs typeface="Carlito"/>
              </a:rPr>
              <a:t>?</a:t>
            </a:r>
            <a:endParaRPr lang="en-US" sz="24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861" y="811763"/>
            <a:ext cx="6148874" cy="56226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53631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rlito"/>
                <a:cs typeface="Carlito"/>
              </a:rPr>
              <a:t>Select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customer_name </a:t>
            </a:r>
            <a:r>
              <a:rPr sz="2000" dirty="0">
                <a:latin typeface="Carlito"/>
                <a:cs typeface="Carlito"/>
              </a:rPr>
              <a:t>From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depositor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Carlito"/>
                <a:cs typeface="Carlito"/>
              </a:rPr>
              <a:t>Union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Select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customer_name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90"/>
              </a:lnSpc>
            </a:pPr>
            <a:r>
              <a:rPr sz="2000" dirty="0">
                <a:latin typeface="Carlito"/>
                <a:cs typeface="Carlito"/>
              </a:rPr>
              <a:t>From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borrower</a:t>
            </a:r>
            <a:endParaRPr sz="2000" dirty="0">
              <a:latin typeface="Carlito"/>
              <a:cs typeface="Carlito"/>
            </a:endParaRPr>
          </a:p>
          <a:p>
            <a:pPr marL="12700" marR="810260" indent="326390">
              <a:lnSpc>
                <a:spcPts val="2880"/>
              </a:lnSpc>
              <a:spcBef>
                <a:spcPts val="80"/>
              </a:spcBef>
              <a:buFont typeface="Carlito"/>
              <a:buAutoNum type="alphaLcParenR" startAt="2"/>
              <a:tabLst>
                <a:tab pos="339090" algn="l"/>
              </a:tabLst>
            </a:pPr>
            <a:r>
              <a:rPr sz="2400" dirty="0">
                <a:latin typeface="Carlito"/>
                <a:cs typeface="Carlito"/>
              </a:rPr>
              <a:t>who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have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both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loan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account? </a:t>
            </a:r>
            <a:r>
              <a:rPr sz="2400" dirty="0">
                <a:latin typeface="Carlito"/>
                <a:cs typeface="Carlito"/>
              </a:rPr>
              <a:t>Select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customer_name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ts val="2785"/>
              </a:lnSpc>
            </a:pPr>
            <a:r>
              <a:rPr sz="2400" dirty="0">
                <a:latin typeface="Carlito"/>
                <a:cs typeface="Carlito"/>
              </a:rPr>
              <a:t>From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depositor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latin typeface="Carlito"/>
                <a:cs typeface="Carlito"/>
              </a:rPr>
              <a:t>intersect</a:t>
            </a:r>
            <a:endParaRPr sz="2400" dirty="0">
              <a:latin typeface="Carlito"/>
              <a:cs typeface="Carlito"/>
            </a:endParaRPr>
          </a:p>
          <a:p>
            <a:pPr marL="12700" marR="306832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Select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customer_name </a:t>
            </a:r>
            <a:r>
              <a:rPr sz="2400" dirty="0">
                <a:latin typeface="Carlito"/>
                <a:cs typeface="Carlito"/>
              </a:rPr>
              <a:t>From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borrower</a:t>
            </a:r>
            <a:endParaRPr sz="2400" dirty="0">
              <a:latin typeface="Carlito"/>
              <a:cs typeface="Carlito"/>
            </a:endParaRPr>
          </a:p>
          <a:p>
            <a:pPr marL="12700" marR="5080" indent="289560">
              <a:lnSpc>
                <a:spcPct val="100000"/>
              </a:lnSpc>
              <a:buFont typeface="Carlito"/>
              <a:buAutoNum type="alphaLcParenR" startAt="3"/>
              <a:tabLst>
                <a:tab pos="302260" algn="l"/>
              </a:tabLst>
            </a:pPr>
            <a:r>
              <a:rPr sz="2400" dirty="0">
                <a:latin typeface="Carlito"/>
                <a:cs typeface="Carlito"/>
              </a:rPr>
              <a:t>who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have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loan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but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do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not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have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account? </a:t>
            </a:r>
            <a:r>
              <a:rPr sz="2400" dirty="0">
                <a:latin typeface="Carlito"/>
                <a:cs typeface="Carlito"/>
              </a:rPr>
              <a:t>Select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customer_name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From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borrower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arlito"/>
                <a:cs typeface="Carlito"/>
              </a:rPr>
              <a:t>Except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Select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customer_name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6171691"/>
            <a:ext cx="1927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24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depositor</a:t>
            </a:r>
            <a:endParaRPr sz="2400">
              <a:latin typeface="Carlito"/>
              <a:cs typeface="Carlito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9338" y="895739"/>
            <a:ext cx="5352661" cy="280851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685851" y="6459931"/>
            <a:ext cx="86296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80"/>
              </a:lnSpc>
            </a:pPr>
            <a:r>
              <a:rPr sz="2400" spc="-30" dirty="0">
                <a:latin typeface="Carlito"/>
                <a:cs typeface="Carl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5342" y="6459931"/>
            <a:ext cx="15176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80"/>
              </a:lnSpc>
            </a:pPr>
            <a:r>
              <a:rPr sz="2400" spc="-55" dirty="0">
                <a:latin typeface="Carlito"/>
                <a:cs typeface="Carl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596257" y="3517900"/>
            <a:ext cx="5678170" cy="3225800"/>
            <a:chOff x="4596257" y="3517900"/>
            <a:chExt cx="5678170" cy="3225800"/>
          </a:xfrm>
        </p:grpSpPr>
        <p:sp>
          <p:nvSpPr>
            <p:cNvPr id="6" name="object 6"/>
            <p:cNvSpPr/>
            <p:nvPr/>
          </p:nvSpPr>
          <p:spPr>
            <a:xfrm>
              <a:off x="4596257" y="6722110"/>
              <a:ext cx="3101340" cy="20320"/>
            </a:xfrm>
            <a:custGeom>
              <a:avLst/>
              <a:gdLst/>
              <a:ahLst/>
              <a:cxnLst/>
              <a:rect l="l" t="t" r="r" b="b"/>
              <a:pathLst>
                <a:path w="3101340" h="20320">
                  <a:moveTo>
                    <a:pt x="3101340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3101340" y="19812"/>
                  </a:lnTo>
                  <a:lnTo>
                    <a:pt x="3101340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67500" y="4262119"/>
              <a:ext cx="3594735" cy="2468880"/>
            </a:xfrm>
            <a:custGeom>
              <a:avLst/>
              <a:gdLst/>
              <a:ahLst/>
              <a:cxnLst/>
              <a:rect l="l" t="t" r="r" b="b"/>
              <a:pathLst>
                <a:path w="3594734" h="2468879">
                  <a:moveTo>
                    <a:pt x="895807" y="2194560"/>
                  </a:moveTo>
                  <a:lnTo>
                    <a:pt x="0" y="2194560"/>
                  </a:lnTo>
                  <a:lnTo>
                    <a:pt x="0" y="2468880"/>
                  </a:lnTo>
                  <a:lnTo>
                    <a:pt x="895807" y="2468880"/>
                  </a:lnTo>
                  <a:lnTo>
                    <a:pt x="895807" y="2194560"/>
                  </a:lnTo>
                  <a:close/>
                </a:path>
                <a:path w="3594734" h="2468879">
                  <a:moveTo>
                    <a:pt x="895807" y="1645920"/>
                  </a:moveTo>
                  <a:lnTo>
                    <a:pt x="0" y="1645920"/>
                  </a:lnTo>
                  <a:lnTo>
                    <a:pt x="0" y="1920240"/>
                  </a:lnTo>
                  <a:lnTo>
                    <a:pt x="895807" y="1920240"/>
                  </a:lnTo>
                  <a:lnTo>
                    <a:pt x="895807" y="1645920"/>
                  </a:lnTo>
                  <a:close/>
                </a:path>
                <a:path w="3594734" h="2468879">
                  <a:moveTo>
                    <a:pt x="895807" y="1097280"/>
                  </a:moveTo>
                  <a:lnTo>
                    <a:pt x="0" y="1097280"/>
                  </a:lnTo>
                  <a:lnTo>
                    <a:pt x="0" y="1371600"/>
                  </a:lnTo>
                  <a:lnTo>
                    <a:pt x="895807" y="1371600"/>
                  </a:lnTo>
                  <a:lnTo>
                    <a:pt x="895807" y="1097280"/>
                  </a:lnTo>
                  <a:close/>
                </a:path>
                <a:path w="3594734" h="2468879">
                  <a:moveTo>
                    <a:pt x="895807" y="548640"/>
                  </a:moveTo>
                  <a:lnTo>
                    <a:pt x="0" y="548640"/>
                  </a:lnTo>
                  <a:lnTo>
                    <a:pt x="0" y="822960"/>
                  </a:lnTo>
                  <a:lnTo>
                    <a:pt x="895807" y="822960"/>
                  </a:lnTo>
                  <a:lnTo>
                    <a:pt x="895807" y="548640"/>
                  </a:lnTo>
                  <a:close/>
                </a:path>
                <a:path w="3594734" h="2468879">
                  <a:moveTo>
                    <a:pt x="895807" y="0"/>
                  </a:moveTo>
                  <a:lnTo>
                    <a:pt x="0" y="0"/>
                  </a:lnTo>
                  <a:lnTo>
                    <a:pt x="0" y="274320"/>
                  </a:lnTo>
                  <a:lnTo>
                    <a:pt x="895807" y="274320"/>
                  </a:lnTo>
                  <a:lnTo>
                    <a:pt x="895807" y="0"/>
                  </a:lnTo>
                  <a:close/>
                </a:path>
                <a:path w="3594734" h="2468879">
                  <a:moveTo>
                    <a:pt x="3594112" y="2194560"/>
                  </a:moveTo>
                  <a:lnTo>
                    <a:pt x="3594112" y="2194560"/>
                  </a:lnTo>
                  <a:lnTo>
                    <a:pt x="895858" y="2194560"/>
                  </a:lnTo>
                  <a:lnTo>
                    <a:pt x="895858" y="2468880"/>
                  </a:lnTo>
                  <a:lnTo>
                    <a:pt x="3594112" y="2468880"/>
                  </a:lnTo>
                  <a:lnTo>
                    <a:pt x="3594112" y="2194560"/>
                  </a:lnTo>
                  <a:close/>
                </a:path>
                <a:path w="3594734" h="2468879">
                  <a:moveTo>
                    <a:pt x="3594112" y="1645920"/>
                  </a:moveTo>
                  <a:lnTo>
                    <a:pt x="3594112" y="1645920"/>
                  </a:lnTo>
                  <a:lnTo>
                    <a:pt x="895858" y="1645920"/>
                  </a:lnTo>
                  <a:lnTo>
                    <a:pt x="895858" y="1920240"/>
                  </a:lnTo>
                  <a:lnTo>
                    <a:pt x="3594112" y="1920240"/>
                  </a:lnTo>
                  <a:lnTo>
                    <a:pt x="3594112" y="1645920"/>
                  </a:lnTo>
                  <a:close/>
                </a:path>
                <a:path w="3594734" h="2468879">
                  <a:moveTo>
                    <a:pt x="3594112" y="1097280"/>
                  </a:moveTo>
                  <a:lnTo>
                    <a:pt x="3594112" y="1097280"/>
                  </a:lnTo>
                  <a:lnTo>
                    <a:pt x="895858" y="1097280"/>
                  </a:lnTo>
                  <a:lnTo>
                    <a:pt x="895858" y="1371600"/>
                  </a:lnTo>
                  <a:lnTo>
                    <a:pt x="3594112" y="1371600"/>
                  </a:lnTo>
                  <a:lnTo>
                    <a:pt x="3594112" y="1097280"/>
                  </a:lnTo>
                  <a:close/>
                </a:path>
                <a:path w="3594734" h="2468879">
                  <a:moveTo>
                    <a:pt x="3594112" y="548640"/>
                  </a:moveTo>
                  <a:lnTo>
                    <a:pt x="3594112" y="548640"/>
                  </a:lnTo>
                  <a:lnTo>
                    <a:pt x="895858" y="548640"/>
                  </a:lnTo>
                  <a:lnTo>
                    <a:pt x="895858" y="822960"/>
                  </a:lnTo>
                  <a:lnTo>
                    <a:pt x="3594112" y="822960"/>
                  </a:lnTo>
                  <a:lnTo>
                    <a:pt x="3594112" y="548640"/>
                  </a:lnTo>
                  <a:close/>
                </a:path>
                <a:path w="3594734" h="2468879">
                  <a:moveTo>
                    <a:pt x="3594112" y="0"/>
                  </a:moveTo>
                  <a:lnTo>
                    <a:pt x="3594112" y="0"/>
                  </a:lnTo>
                  <a:lnTo>
                    <a:pt x="895858" y="0"/>
                  </a:lnTo>
                  <a:lnTo>
                    <a:pt x="895858" y="274320"/>
                  </a:lnTo>
                  <a:lnTo>
                    <a:pt x="3594112" y="274320"/>
                  </a:lnTo>
                  <a:lnTo>
                    <a:pt x="3594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61150" y="3524250"/>
              <a:ext cx="3606800" cy="3213100"/>
            </a:xfrm>
            <a:custGeom>
              <a:avLst/>
              <a:gdLst/>
              <a:ahLst/>
              <a:cxnLst/>
              <a:rect l="l" t="t" r="r" b="b"/>
              <a:pathLst>
                <a:path w="3606800" h="3213100">
                  <a:moveTo>
                    <a:pt x="902207" y="365760"/>
                  </a:moveTo>
                  <a:lnTo>
                    <a:pt x="902207" y="3213100"/>
                  </a:lnTo>
                </a:path>
                <a:path w="3606800" h="3213100">
                  <a:moveTo>
                    <a:pt x="1801622" y="365760"/>
                  </a:moveTo>
                  <a:lnTo>
                    <a:pt x="1801622" y="3213100"/>
                  </a:lnTo>
                </a:path>
                <a:path w="3606800" h="3213100">
                  <a:moveTo>
                    <a:pt x="2701035" y="365760"/>
                  </a:moveTo>
                  <a:lnTo>
                    <a:pt x="2701035" y="3213100"/>
                  </a:lnTo>
                </a:path>
                <a:path w="3606800" h="3213100">
                  <a:moveTo>
                    <a:pt x="0" y="737869"/>
                  </a:moveTo>
                  <a:lnTo>
                    <a:pt x="3606800" y="737869"/>
                  </a:lnTo>
                </a:path>
                <a:path w="3606800" h="3213100">
                  <a:moveTo>
                    <a:pt x="0" y="1012189"/>
                  </a:moveTo>
                  <a:lnTo>
                    <a:pt x="3606800" y="1012189"/>
                  </a:lnTo>
                </a:path>
                <a:path w="3606800" h="3213100">
                  <a:moveTo>
                    <a:pt x="0" y="1286510"/>
                  </a:moveTo>
                  <a:lnTo>
                    <a:pt x="3606800" y="1286510"/>
                  </a:lnTo>
                </a:path>
                <a:path w="3606800" h="3213100">
                  <a:moveTo>
                    <a:pt x="0" y="1560830"/>
                  </a:moveTo>
                  <a:lnTo>
                    <a:pt x="3606800" y="1560830"/>
                  </a:lnTo>
                </a:path>
                <a:path w="3606800" h="3213100">
                  <a:moveTo>
                    <a:pt x="0" y="1835150"/>
                  </a:moveTo>
                  <a:lnTo>
                    <a:pt x="3606800" y="1835150"/>
                  </a:lnTo>
                </a:path>
                <a:path w="3606800" h="3213100">
                  <a:moveTo>
                    <a:pt x="0" y="2109470"/>
                  </a:moveTo>
                  <a:lnTo>
                    <a:pt x="3606800" y="2109470"/>
                  </a:lnTo>
                </a:path>
                <a:path w="3606800" h="3213100">
                  <a:moveTo>
                    <a:pt x="0" y="2383790"/>
                  </a:moveTo>
                  <a:lnTo>
                    <a:pt x="3606800" y="2383790"/>
                  </a:lnTo>
                </a:path>
                <a:path w="3606800" h="3213100">
                  <a:moveTo>
                    <a:pt x="0" y="2658110"/>
                  </a:moveTo>
                  <a:lnTo>
                    <a:pt x="3606800" y="2658110"/>
                  </a:lnTo>
                </a:path>
                <a:path w="3606800" h="3213100">
                  <a:moveTo>
                    <a:pt x="0" y="2932430"/>
                  </a:moveTo>
                  <a:lnTo>
                    <a:pt x="3606800" y="2932430"/>
                  </a:lnTo>
                </a:path>
                <a:path w="3606800" h="3213100">
                  <a:moveTo>
                    <a:pt x="6350" y="0"/>
                  </a:moveTo>
                  <a:lnTo>
                    <a:pt x="6350" y="3213100"/>
                  </a:lnTo>
                </a:path>
                <a:path w="3606800" h="3213100">
                  <a:moveTo>
                    <a:pt x="3600450" y="0"/>
                  </a:moveTo>
                  <a:lnTo>
                    <a:pt x="3600450" y="3213100"/>
                  </a:lnTo>
                </a:path>
                <a:path w="3606800" h="3213100">
                  <a:moveTo>
                    <a:pt x="0" y="3206750"/>
                  </a:moveTo>
                  <a:lnTo>
                    <a:pt x="3606800" y="320675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739" y="205193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00754">
              <a:lnSpc>
                <a:spcPct val="100000"/>
              </a:lnSpc>
              <a:spcBef>
                <a:spcPts val="105"/>
              </a:spcBef>
            </a:pPr>
            <a:r>
              <a:rPr dirty="0"/>
              <a:t>Queries</a:t>
            </a:r>
            <a:r>
              <a:rPr spc="-30" dirty="0"/>
              <a:t> </a:t>
            </a:r>
            <a:r>
              <a:rPr dirty="0"/>
              <a:t>on</a:t>
            </a:r>
            <a:r>
              <a:rPr spc="-30" dirty="0"/>
              <a:t> </a:t>
            </a:r>
            <a:r>
              <a:rPr dirty="0"/>
              <a:t>Multiple</a:t>
            </a:r>
            <a:r>
              <a:rPr spc="-50" dirty="0"/>
              <a:t> </a:t>
            </a:r>
            <a:r>
              <a:rPr spc="-10" dirty="0"/>
              <a:t>Relations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8739" y="780795"/>
            <a:ext cx="11681460" cy="2708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marR="1778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82600" algn="l"/>
              </a:tabLst>
            </a:pPr>
            <a:r>
              <a:rPr sz="2400" dirty="0">
                <a:latin typeface="Carlito"/>
                <a:cs typeface="Carlito"/>
              </a:rPr>
              <a:t>The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from</a:t>
            </a:r>
            <a:r>
              <a:rPr sz="2400" b="1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clause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by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itself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defines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Cartesian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product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relations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listed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clause. </a:t>
            </a:r>
            <a:r>
              <a:rPr sz="2400" dirty="0">
                <a:latin typeface="Carlito"/>
                <a:cs typeface="Carlito"/>
              </a:rPr>
              <a:t>Cartesian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product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two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relations,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which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concatenates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each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tuple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first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relation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with </a:t>
            </a:r>
            <a:r>
              <a:rPr sz="2400" dirty="0">
                <a:latin typeface="Carlito"/>
                <a:cs typeface="Carlito"/>
              </a:rPr>
              <a:t>every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tuple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second</a:t>
            </a:r>
            <a:endParaRPr sz="2400" dirty="0">
              <a:latin typeface="Carlito"/>
              <a:cs typeface="Carlito"/>
            </a:endParaRPr>
          </a:p>
          <a:p>
            <a:pPr marL="482600" marR="210185" indent="-45720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482600" algn="l"/>
              </a:tabLst>
            </a:pPr>
            <a:r>
              <a:rPr sz="2400" dirty="0">
                <a:latin typeface="Carlito"/>
                <a:cs typeface="Carlito"/>
              </a:rPr>
              <a:t>Since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same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attribute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name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may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appear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both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i="1" dirty="0">
                <a:latin typeface="Carlito"/>
                <a:cs typeface="Carlito"/>
              </a:rPr>
              <a:t>r</a:t>
            </a:r>
            <a:r>
              <a:rPr sz="2400" i="1" baseline="-20833" dirty="0">
                <a:latin typeface="Carlito"/>
                <a:cs typeface="Carlito"/>
              </a:rPr>
              <a:t>1</a:t>
            </a:r>
            <a:r>
              <a:rPr sz="2400" i="1" spc="202" baseline="-20833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i="1" dirty="0">
                <a:latin typeface="Carlito"/>
                <a:cs typeface="Carlito"/>
              </a:rPr>
              <a:t>r</a:t>
            </a:r>
            <a:r>
              <a:rPr sz="2400" i="1" baseline="-20833" dirty="0">
                <a:latin typeface="Carlito"/>
                <a:cs typeface="Carlito"/>
              </a:rPr>
              <a:t>2</a:t>
            </a:r>
            <a:r>
              <a:rPr sz="2400" dirty="0">
                <a:latin typeface="Carlito"/>
                <a:cs typeface="Carlito"/>
              </a:rPr>
              <a:t>,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prefix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name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relation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from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which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attribute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originally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came,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before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attribute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name.For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those attributes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that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appear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only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one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two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schemas,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shall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usually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drop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relation- </a:t>
            </a:r>
            <a:r>
              <a:rPr sz="2400" dirty="0">
                <a:latin typeface="Carlito"/>
                <a:cs typeface="Carlito"/>
              </a:rPr>
              <a:t>name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prefix.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This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simplification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does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not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lead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any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ambiguity.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3427857"/>
            <a:ext cx="5824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</a:tabLst>
            </a:pPr>
            <a:r>
              <a:rPr sz="2400" dirty="0">
                <a:latin typeface="Carlito"/>
                <a:cs typeface="Carlito"/>
              </a:rPr>
              <a:t>Cartesian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Product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commutative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nature</a:t>
            </a:r>
            <a:endParaRPr sz="2400" dirty="0">
              <a:latin typeface="Carlito"/>
              <a:cs typeface="Carlito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971486" y="4273422"/>
          <a:ext cx="1454785" cy="2138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084">
                <a:tc gridSpan="2">
                  <a:txBody>
                    <a:bodyPr/>
                    <a:lstStyle/>
                    <a:p>
                      <a:pPr algn="ctr">
                        <a:lnSpc>
                          <a:spcPts val="3204"/>
                        </a:lnSpc>
                      </a:pPr>
                      <a:r>
                        <a:rPr sz="2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sz="2775" b="1" spc="-37" baseline="-2102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2775" baseline="-21021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084">
                <a:tc>
                  <a:txBody>
                    <a:bodyPr/>
                    <a:lstStyle/>
                    <a:p>
                      <a:pPr algn="ctr">
                        <a:lnSpc>
                          <a:spcPts val="3210"/>
                        </a:lnSpc>
                      </a:pPr>
                      <a:r>
                        <a:rPr sz="2800" b="1" spc="-50" dirty="0">
                          <a:latin typeface="Carlito"/>
                          <a:cs typeface="Carlito"/>
                        </a:rPr>
                        <a:t>A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0"/>
                        </a:lnSpc>
                      </a:pPr>
                      <a:r>
                        <a:rPr sz="2800" b="1" spc="-50" dirty="0">
                          <a:latin typeface="Carlito"/>
                          <a:cs typeface="Carlito"/>
                        </a:rPr>
                        <a:t>B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084">
                <a:tc>
                  <a:txBody>
                    <a:bodyPr/>
                    <a:lstStyle/>
                    <a:p>
                      <a:pPr algn="ctr">
                        <a:lnSpc>
                          <a:spcPts val="3210"/>
                        </a:lnSpc>
                      </a:pPr>
                      <a:r>
                        <a:rPr sz="2800" spc="-50" dirty="0">
                          <a:latin typeface="Carlito"/>
                          <a:cs typeface="Carlito"/>
                        </a:rPr>
                        <a:t>1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210"/>
                        </a:lnSpc>
                      </a:pPr>
                      <a:r>
                        <a:rPr sz="2800" spc="-50" dirty="0">
                          <a:latin typeface="Carlito"/>
                          <a:cs typeface="Carlito"/>
                        </a:rPr>
                        <a:t>P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ts val="3210"/>
                        </a:lnSpc>
                      </a:pPr>
                      <a:r>
                        <a:rPr sz="2800" spc="-50" dirty="0">
                          <a:latin typeface="Carlito"/>
                          <a:cs typeface="Carlito"/>
                        </a:rPr>
                        <a:t>2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0"/>
                        </a:lnSpc>
                      </a:pPr>
                      <a:r>
                        <a:rPr sz="2800" spc="-50" dirty="0">
                          <a:latin typeface="Carlito"/>
                          <a:cs typeface="Carlito"/>
                        </a:rPr>
                        <a:t>Q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070">
                <a:tc>
                  <a:txBody>
                    <a:bodyPr/>
                    <a:lstStyle/>
                    <a:p>
                      <a:pPr algn="ctr">
                        <a:lnSpc>
                          <a:spcPts val="3210"/>
                        </a:lnSpc>
                      </a:pPr>
                      <a:r>
                        <a:rPr sz="2800" spc="-50" dirty="0">
                          <a:latin typeface="Carlito"/>
                          <a:cs typeface="Carlito"/>
                        </a:rPr>
                        <a:t>3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0"/>
                        </a:lnSpc>
                      </a:pPr>
                      <a:r>
                        <a:rPr sz="2800" spc="-50" dirty="0">
                          <a:latin typeface="Carlito"/>
                          <a:cs typeface="Carlito"/>
                        </a:rPr>
                        <a:t>R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581780" y="4250816"/>
          <a:ext cx="1456055" cy="2138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6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084">
                <a:tc gridSpan="2">
                  <a:txBody>
                    <a:bodyPr/>
                    <a:lstStyle/>
                    <a:p>
                      <a:pPr marL="635" algn="ctr">
                        <a:lnSpc>
                          <a:spcPts val="3204"/>
                        </a:lnSpc>
                      </a:pPr>
                      <a:r>
                        <a:rPr sz="2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sz="2775" b="1" spc="-37" baseline="-2102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2775" baseline="-21021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ts val="3210"/>
                        </a:lnSpc>
                      </a:pPr>
                      <a:r>
                        <a:rPr sz="2800" b="1" spc="-50" dirty="0">
                          <a:latin typeface="Carlito"/>
                          <a:cs typeface="Carlito"/>
                        </a:rPr>
                        <a:t>B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210"/>
                        </a:lnSpc>
                      </a:pPr>
                      <a:r>
                        <a:rPr sz="2800" b="1" spc="-50" dirty="0">
                          <a:latin typeface="Carlito"/>
                          <a:cs typeface="Carlito"/>
                        </a:rPr>
                        <a:t>C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ts val="3210"/>
                        </a:lnSpc>
                      </a:pPr>
                      <a:r>
                        <a:rPr sz="2800" spc="-50" dirty="0">
                          <a:latin typeface="Carlito"/>
                          <a:cs typeface="Carlito"/>
                        </a:rPr>
                        <a:t>Q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0"/>
                        </a:lnSpc>
                      </a:pPr>
                      <a:r>
                        <a:rPr sz="2800" spc="-50" dirty="0">
                          <a:latin typeface="Carlito"/>
                          <a:cs typeface="Carlito"/>
                        </a:rPr>
                        <a:t>X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084">
                <a:tc>
                  <a:txBody>
                    <a:bodyPr/>
                    <a:lstStyle/>
                    <a:p>
                      <a:pPr algn="ctr">
                        <a:lnSpc>
                          <a:spcPts val="3210"/>
                        </a:lnSpc>
                      </a:pPr>
                      <a:r>
                        <a:rPr sz="2800" spc="-50" dirty="0">
                          <a:latin typeface="Carlito"/>
                          <a:cs typeface="Carlito"/>
                        </a:rPr>
                        <a:t>R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210"/>
                        </a:lnSpc>
                      </a:pPr>
                      <a:r>
                        <a:rPr sz="2800" spc="-50" dirty="0">
                          <a:latin typeface="Carlito"/>
                          <a:cs typeface="Carlito"/>
                        </a:rPr>
                        <a:t>Y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070">
                <a:tc>
                  <a:txBody>
                    <a:bodyPr/>
                    <a:lstStyle/>
                    <a:p>
                      <a:pPr algn="ctr">
                        <a:lnSpc>
                          <a:spcPts val="3210"/>
                        </a:lnSpc>
                      </a:pPr>
                      <a:r>
                        <a:rPr sz="2800" spc="-50" dirty="0">
                          <a:latin typeface="Carlito"/>
                          <a:cs typeface="Carlito"/>
                        </a:rPr>
                        <a:t>S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210"/>
                        </a:lnSpc>
                      </a:pPr>
                      <a:r>
                        <a:rPr sz="2800" spc="-50" dirty="0">
                          <a:latin typeface="Carlito"/>
                          <a:cs typeface="Carlito"/>
                        </a:rPr>
                        <a:t>Z</a:t>
                      </a:r>
                      <a:endParaRPr sz="2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6667500" y="3530600"/>
            <a:ext cx="3594100" cy="346249"/>
          </a:xfrm>
          <a:prstGeom prst="rect">
            <a:avLst/>
          </a:prstGeom>
          <a:solidFill>
            <a:srgbClr val="4471C4"/>
          </a:solidFill>
          <a:ln w="127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ts val="2740"/>
              </a:lnSpc>
            </a:pPr>
            <a:r>
              <a:rPr sz="2400" b="1" dirty="0">
                <a:latin typeface="Carlito"/>
                <a:cs typeface="Carlito"/>
              </a:rPr>
              <a:t>R</a:t>
            </a:r>
            <a:r>
              <a:rPr sz="2400" b="1" baseline="-20833" dirty="0">
                <a:latin typeface="Carlito"/>
                <a:cs typeface="Carlito"/>
              </a:rPr>
              <a:t>1</a:t>
            </a:r>
            <a:r>
              <a:rPr sz="2400" b="1" spc="-30" baseline="-20833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10" dirty="0">
                <a:latin typeface="Carlito"/>
                <a:cs typeface="Carlito"/>
              </a:rPr>
              <a:t> </a:t>
            </a:r>
            <a:r>
              <a:rPr sz="2400" b="1" spc="-35" dirty="0">
                <a:latin typeface="Carlito"/>
                <a:cs typeface="Carlito"/>
              </a:rPr>
              <a:t>R</a:t>
            </a:r>
            <a:r>
              <a:rPr sz="2400" b="1" spc="-52" baseline="-20833" dirty="0">
                <a:latin typeface="Carlito"/>
                <a:cs typeface="Carlito"/>
              </a:rPr>
              <a:t>2</a:t>
            </a:r>
            <a:endParaRPr sz="2400" baseline="-20833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73850" y="3902709"/>
            <a:ext cx="883285" cy="359410"/>
          </a:xfrm>
          <a:prstGeom prst="rect">
            <a:avLst/>
          </a:prstGeom>
          <a:solidFill>
            <a:srgbClr val="E9EBF5"/>
          </a:solidFill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2690"/>
              </a:lnSpc>
            </a:pPr>
            <a:r>
              <a:rPr sz="2400" b="1" spc="-50" dirty="0">
                <a:latin typeface="Carlito"/>
                <a:cs typeface="Carlito"/>
              </a:rPr>
              <a:t>A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69707" y="3902709"/>
            <a:ext cx="887094" cy="359410"/>
          </a:xfrm>
          <a:prstGeom prst="rect">
            <a:avLst/>
          </a:prstGeom>
          <a:solidFill>
            <a:srgbClr val="E9EBF5"/>
          </a:solidFill>
        </p:spPr>
        <p:txBody>
          <a:bodyPr vert="horz" wrap="square" lIns="0" tIns="0" rIns="0" bIns="0" rtlCol="0">
            <a:spAutoFit/>
          </a:bodyPr>
          <a:lstStyle/>
          <a:p>
            <a:pPr marL="194310">
              <a:lnSpc>
                <a:spcPts val="2690"/>
              </a:lnSpc>
            </a:pPr>
            <a:r>
              <a:rPr sz="2400" b="1" spc="-20" dirty="0">
                <a:latin typeface="Carlito"/>
                <a:cs typeface="Carlito"/>
              </a:rPr>
              <a:t>R</a:t>
            </a:r>
            <a:r>
              <a:rPr sz="2400" b="1" spc="-30" baseline="-20833" dirty="0">
                <a:latin typeface="Carlito"/>
                <a:cs typeface="Carlito"/>
              </a:rPr>
              <a:t>1.</a:t>
            </a:r>
            <a:r>
              <a:rPr sz="2400" b="1" spc="-20" dirty="0">
                <a:latin typeface="Carlito"/>
                <a:cs typeface="Carlito"/>
              </a:rPr>
              <a:t>B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69121" y="3902709"/>
            <a:ext cx="887094" cy="359410"/>
          </a:xfrm>
          <a:prstGeom prst="rect">
            <a:avLst/>
          </a:prstGeom>
          <a:solidFill>
            <a:srgbClr val="E9EBF5"/>
          </a:solidFill>
        </p:spPr>
        <p:txBody>
          <a:bodyPr vert="horz" wrap="square" lIns="0" tIns="0" rIns="0" bIns="0" rtlCol="0">
            <a:spAutoFit/>
          </a:bodyPr>
          <a:lstStyle/>
          <a:p>
            <a:pPr marL="194310">
              <a:lnSpc>
                <a:spcPts val="2690"/>
              </a:lnSpc>
            </a:pPr>
            <a:r>
              <a:rPr sz="2400" b="1" spc="-20" dirty="0">
                <a:latin typeface="Carlito"/>
                <a:cs typeface="Carlito"/>
              </a:rPr>
              <a:t>R</a:t>
            </a:r>
            <a:r>
              <a:rPr sz="2400" b="1" spc="-30" baseline="-20833" dirty="0">
                <a:latin typeface="Carlito"/>
                <a:cs typeface="Carlito"/>
              </a:rPr>
              <a:t>2.</a:t>
            </a:r>
            <a:r>
              <a:rPr sz="2400" b="1" spc="-20" dirty="0">
                <a:latin typeface="Carlito"/>
                <a:cs typeface="Carlito"/>
              </a:rPr>
              <a:t>B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368535" y="3902709"/>
            <a:ext cx="887094" cy="359410"/>
          </a:xfrm>
          <a:prstGeom prst="rect">
            <a:avLst/>
          </a:prstGeom>
          <a:solidFill>
            <a:srgbClr val="E9EBF5"/>
          </a:solidFill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2690"/>
              </a:lnSpc>
            </a:pPr>
            <a:r>
              <a:rPr sz="2400" b="1" spc="-50" dirty="0">
                <a:latin typeface="Carlito"/>
                <a:cs typeface="Carlito"/>
              </a:rPr>
              <a:t>C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57643" y="4236161"/>
            <a:ext cx="1289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54644" y="4236161"/>
            <a:ext cx="1314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P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69707" y="4236161"/>
            <a:ext cx="17862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58140" algn="r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Q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69121" y="4236161"/>
            <a:ext cx="17862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74650" algn="r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X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73850" y="4542790"/>
            <a:ext cx="883285" cy="256480"/>
          </a:xfrm>
          <a:prstGeom prst="rect">
            <a:avLst/>
          </a:prstGeom>
          <a:solidFill>
            <a:srgbClr val="E9EBF5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10"/>
              </a:lnSpc>
            </a:pPr>
            <a:r>
              <a:rPr sz="1800" spc="-50" dirty="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69707" y="4542790"/>
            <a:ext cx="887094" cy="256480"/>
          </a:xfrm>
          <a:prstGeom prst="rect">
            <a:avLst/>
          </a:prstGeom>
          <a:solidFill>
            <a:srgbClr val="E9EBF5"/>
          </a:solidFill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010"/>
              </a:lnSpc>
            </a:pPr>
            <a:r>
              <a:rPr sz="1800" spc="-50" dirty="0">
                <a:latin typeface="Carlito"/>
                <a:cs typeface="Carlito"/>
              </a:rPr>
              <a:t>P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69121" y="4542790"/>
            <a:ext cx="887094" cy="256480"/>
          </a:xfrm>
          <a:prstGeom prst="rect">
            <a:avLst/>
          </a:prstGeom>
          <a:solidFill>
            <a:srgbClr val="E9EBF5"/>
          </a:solidFill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2010"/>
              </a:lnSpc>
            </a:pPr>
            <a:r>
              <a:rPr sz="1800" spc="-50" dirty="0">
                <a:latin typeface="Carlito"/>
                <a:cs typeface="Carlito"/>
              </a:rPr>
              <a:t>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368535" y="4542790"/>
            <a:ext cx="887094" cy="256480"/>
          </a:xfrm>
          <a:prstGeom prst="rect">
            <a:avLst/>
          </a:prstGeom>
          <a:solidFill>
            <a:srgbClr val="E9EBF5"/>
          </a:solidFill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010"/>
              </a:lnSpc>
            </a:pPr>
            <a:r>
              <a:rPr sz="1800" spc="-50" dirty="0">
                <a:latin typeface="Carlito"/>
                <a:cs typeface="Carlito"/>
              </a:rPr>
              <a:t>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73850" y="4785486"/>
            <a:ext cx="883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569707" y="4785486"/>
            <a:ext cx="8870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P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469121" y="4785486"/>
            <a:ext cx="8870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368535" y="4785486"/>
            <a:ext cx="8870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Z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673850" y="5089397"/>
            <a:ext cx="883285" cy="224420"/>
          </a:xfrm>
          <a:prstGeom prst="rect">
            <a:avLst/>
          </a:prstGeom>
          <a:solidFill>
            <a:srgbClr val="E9EBF5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35"/>
              </a:lnSpc>
            </a:pPr>
            <a:r>
              <a:rPr sz="1800" spc="-50" dirty="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69707" y="5089397"/>
            <a:ext cx="887094" cy="224420"/>
          </a:xfrm>
          <a:prstGeom prst="rect">
            <a:avLst/>
          </a:prstGeom>
          <a:solidFill>
            <a:srgbClr val="E9EBF5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35"/>
              </a:lnSpc>
            </a:pPr>
            <a:r>
              <a:rPr sz="1800" spc="-50" dirty="0">
                <a:latin typeface="Carlito"/>
                <a:cs typeface="Carlito"/>
              </a:rPr>
              <a:t>Q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469121" y="5089397"/>
            <a:ext cx="887094" cy="224420"/>
          </a:xfrm>
          <a:prstGeom prst="rect">
            <a:avLst/>
          </a:prstGeom>
          <a:solidFill>
            <a:srgbClr val="E9EBF5"/>
          </a:solidFill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1735"/>
              </a:lnSpc>
            </a:pPr>
            <a:r>
              <a:rPr sz="1800" spc="-50" dirty="0">
                <a:latin typeface="Carlito"/>
                <a:cs typeface="Carlito"/>
              </a:rPr>
              <a:t>Q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368535" y="5089397"/>
            <a:ext cx="887094" cy="224420"/>
          </a:xfrm>
          <a:prstGeom prst="rect">
            <a:avLst/>
          </a:prstGeom>
          <a:solidFill>
            <a:srgbClr val="E9EBF5"/>
          </a:solidFill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1735"/>
              </a:lnSpc>
            </a:pPr>
            <a:r>
              <a:rPr sz="1800" spc="-50" dirty="0">
                <a:latin typeface="Carlito"/>
                <a:cs typeface="Carlito"/>
              </a:rPr>
              <a:t>X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73850" y="5334127"/>
            <a:ext cx="883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569707" y="5334127"/>
            <a:ext cx="8870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Q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469121" y="5334127"/>
            <a:ext cx="8870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368535" y="5334127"/>
            <a:ext cx="8870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73850" y="5640070"/>
            <a:ext cx="883285" cy="256480"/>
          </a:xfrm>
          <a:prstGeom prst="rect">
            <a:avLst/>
          </a:prstGeom>
          <a:solidFill>
            <a:srgbClr val="E9EBF5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10"/>
              </a:lnSpc>
            </a:pPr>
            <a:r>
              <a:rPr sz="1800" spc="-50" dirty="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569707" y="5640070"/>
            <a:ext cx="887094" cy="256480"/>
          </a:xfrm>
          <a:prstGeom prst="rect">
            <a:avLst/>
          </a:prstGeom>
          <a:solidFill>
            <a:srgbClr val="E9EBF5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10"/>
              </a:lnSpc>
            </a:pPr>
            <a:r>
              <a:rPr sz="1800" spc="-50" dirty="0">
                <a:latin typeface="Carlito"/>
                <a:cs typeface="Carlito"/>
              </a:rPr>
              <a:t>Q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469121" y="5640070"/>
            <a:ext cx="887094" cy="256480"/>
          </a:xfrm>
          <a:prstGeom prst="rect">
            <a:avLst/>
          </a:prstGeom>
          <a:solidFill>
            <a:srgbClr val="E9EBF5"/>
          </a:solidFill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010"/>
              </a:lnSpc>
            </a:pPr>
            <a:r>
              <a:rPr sz="1800" spc="-50" dirty="0">
                <a:latin typeface="Carlito"/>
                <a:cs typeface="Carlito"/>
              </a:rPr>
              <a:t>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368535" y="5640070"/>
            <a:ext cx="887094" cy="256480"/>
          </a:xfrm>
          <a:prstGeom prst="rect">
            <a:avLst/>
          </a:prstGeom>
          <a:solidFill>
            <a:srgbClr val="E9EBF5"/>
          </a:solidFill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ts val="2010"/>
              </a:lnSpc>
            </a:pPr>
            <a:r>
              <a:rPr sz="1800" spc="-50" dirty="0">
                <a:latin typeface="Carlito"/>
                <a:cs typeface="Carlito"/>
              </a:rPr>
              <a:t>Z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673850" y="5883046"/>
            <a:ext cx="883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569707" y="5883046"/>
            <a:ext cx="8870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469121" y="5883046"/>
            <a:ext cx="8870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Q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368535" y="5883046"/>
            <a:ext cx="8870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X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673850" y="6182359"/>
            <a:ext cx="883285" cy="274320"/>
          </a:xfrm>
          <a:prstGeom prst="rect">
            <a:avLst/>
          </a:prstGeom>
          <a:solidFill>
            <a:srgbClr val="E9EBF5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65"/>
              </a:lnSpc>
            </a:pPr>
            <a:r>
              <a:rPr sz="1800" spc="-50" dirty="0"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569707" y="6182359"/>
            <a:ext cx="887094" cy="274320"/>
          </a:xfrm>
          <a:prstGeom prst="rect">
            <a:avLst/>
          </a:prstGeom>
          <a:solidFill>
            <a:srgbClr val="E9EBF5"/>
          </a:solidFill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065"/>
              </a:lnSpc>
            </a:pPr>
            <a:r>
              <a:rPr sz="1800" spc="-50" dirty="0">
                <a:latin typeface="Carlito"/>
                <a:cs typeface="Carlito"/>
              </a:rPr>
              <a:t>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469121" y="6182359"/>
            <a:ext cx="887094" cy="274320"/>
          </a:xfrm>
          <a:prstGeom prst="rect">
            <a:avLst/>
          </a:prstGeom>
          <a:solidFill>
            <a:srgbClr val="E9EBF5"/>
          </a:solidFill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2065"/>
              </a:lnSpc>
            </a:pPr>
            <a:r>
              <a:rPr sz="1800" spc="-50" dirty="0">
                <a:latin typeface="Carlito"/>
                <a:cs typeface="Carlito"/>
              </a:rPr>
              <a:t>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368535" y="6182359"/>
            <a:ext cx="887094" cy="274320"/>
          </a:xfrm>
          <a:prstGeom prst="rect">
            <a:avLst/>
          </a:prstGeom>
          <a:solidFill>
            <a:srgbClr val="E9EBF5"/>
          </a:solidFill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065"/>
              </a:lnSpc>
            </a:pPr>
            <a:r>
              <a:rPr sz="1800" spc="-50" dirty="0">
                <a:latin typeface="Carlito"/>
                <a:cs typeface="Carlito"/>
              </a:rPr>
              <a:t>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673850" y="6431686"/>
            <a:ext cx="883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938896" y="6431686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469121" y="6431686"/>
            <a:ext cx="8870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368535" y="6431686"/>
            <a:ext cx="8870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Z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576821" y="5089397"/>
            <a:ext cx="3799840" cy="1414780"/>
          </a:xfrm>
          <a:custGeom>
            <a:avLst/>
            <a:gdLst/>
            <a:ahLst/>
            <a:cxnLst/>
            <a:rect l="l" t="t" r="r" b="b"/>
            <a:pathLst>
              <a:path w="3799840" h="1414779">
                <a:moveTo>
                  <a:pt x="0" y="234695"/>
                </a:moveTo>
                <a:lnTo>
                  <a:pt x="3799331" y="234695"/>
                </a:lnTo>
                <a:lnTo>
                  <a:pt x="3799331" y="0"/>
                </a:lnTo>
                <a:lnTo>
                  <a:pt x="0" y="0"/>
                </a:lnTo>
                <a:lnTo>
                  <a:pt x="0" y="234695"/>
                </a:lnTo>
                <a:close/>
              </a:path>
              <a:path w="3799840" h="1414779">
                <a:moveTo>
                  <a:pt x="0" y="1414271"/>
                </a:moveTo>
                <a:lnTo>
                  <a:pt x="3799331" y="1414271"/>
                </a:lnTo>
                <a:lnTo>
                  <a:pt x="3799331" y="1037844"/>
                </a:lnTo>
                <a:lnTo>
                  <a:pt x="0" y="1037844"/>
                </a:lnTo>
                <a:lnTo>
                  <a:pt x="0" y="1414271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855"/>
            <a:ext cx="120345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u="none" dirty="0"/>
              <a:t>Q</a:t>
            </a:r>
            <a:r>
              <a:rPr sz="2800" u="none" spc="30" dirty="0"/>
              <a:t> </a:t>
            </a:r>
            <a:r>
              <a:rPr sz="2800" b="0" u="none" dirty="0">
                <a:latin typeface="Carlito"/>
                <a:cs typeface="Carlito"/>
              </a:rPr>
              <a:t>Write</a:t>
            </a:r>
            <a:r>
              <a:rPr sz="2800" b="0" u="none" spc="35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a</a:t>
            </a:r>
            <a:r>
              <a:rPr sz="2800" b="0" u="none" spc="25" dirty="0">
                <a:latin typeface="Carlito"/>
                <a:cs typeface="Carlito"/>
              </a:rPr>
              <a:t> </a:t>
            </a:r>
            <a:r>
              <a:rPr sz="2800" b="0" u="none" spc="-20" dirty="0">
                <a:latin typeface="Carlito"/>
                <a:cs typeface="Carlito"/>
              </a:rPr>
              <a:t>RELATIONAL</a:t>
            </a:r>
            <a:r>
              <a:rPr sz="2800" b="0" u="none" spc="30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ALGEBRA</a:t>
            </a:r>
            <a:r>
              <a:rPr sz="2800" b="0" u="none" spc="40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query</a:t>
            </a:r>
            <a:r>
              <a:rPr sz="2800" b="0" u="none" spc="25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to</a:t>
            </a:r>
            <a:r>
              <a:rPr sz="2800" b="0" u="none" spc="35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find</a:t>
            </a:r>
            <a:r>
              <a:rPr sz="2800" b="0" u="none" spc="35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the</a:t>
            </a:r>
            <a:r>
              <a:rPr sz="2800" b="0" u="none" spc="30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name</a:t>
            </a:r>
            <a:r>
              <a:rPr sz="2800" b="0" u="none" spc="25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of</a:t>
            </a:r>
            <a:r>
              <a:rPr sz="2800" b="0" u="none" spc="30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all</a:t>
            </a:r>
            <a:r>
              <a:rPr sz="2800" b="0" u="none" spc="25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the</a:t>
            </a:r>
            <a:r>
              <a:rPr sz="2800" b="0" u="none" spc="25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customers</a:t>
            </a:r>
            <a:r>
              <a:rPr sz="2800" b="0" u="none" spc="40" dirty="0">
                <a:latin typeface="Carlito"/>
                <a:cs typeface="Carlito"/>
              </a:rPr>
              <a:t> </a:t>
            </a:r>
            <a:r>
              <a:rPr sz="2800" b="0" u="none" spc="-10" dirty="0">
                <a:latin typeface="Carlito"/>
                <a:cs typeface="Carlito"/>
              </a:rPr>
              <a:t>along </a:t>
            </a:r>
            <a:r>
              <a:rPr sz="2800" b="0" u="none" dirty="0">
                <a:latin typeface="Carlito"/>
                <a:cs typeface="Carlito"/>
              </a:rPr>
              <a:t>with</a:t>
            </a:r>
            <a:r>
              <a:rPr sz="2800" b="0" u="none" spc="-70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account</a:t>
            </a:r>
            <a:r>
              <a:rPr sz="2800" b="0" u="none" spc="-70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balance,</a:t>
            </a:r>
            <a:r>
              <a:rPr sz="2800" b="0" u="none" spc="-75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who</a:t>
            </a:r>
            <a:r>
              <a:rPr sz="2800" b="0" u="none" spc="-60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have</a:t>
            </a:r>
            <a:r>
              <a:rPr sz="2800" b="0" u="none" spc="-80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an</a:t>
            </a:r>
            <a:r>
              <a:rPr sz="2800" b="0" u="none" spc="-85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account</a:t>
            </a:r>
            <a:r>
              <a:rPr sz="2800" b="0" u="none" spc="-55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in</a:t>
            </a:r>
            <a:r>
              <a:rPr sz="2800" b="0" u="none" spc="-70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the</a:t>
            </a:r>
            <a:r>
              <a:rPr sz="2800" b="0" u="none" spc="-75" dirty="0">
                <a:latin typeface="Carlito"/>
                <a:cs typeface="Carlito"/>
              </a:rPr>
              <a:t> </a:t>
            </a:r>
            <a:r>
              <a:rPr sz="2800" b="0" u="none" spc="-10" dirty="0">
                <a:latin typeface="Carlito"/>
                <a:cs typeface="Carlito"/>
              </a:rPr>
              <a:t>bank?</a:t>
            </a:r>
            <a:endParaRPr sz="2800">
              <a:latin typeface="Carlito"/>
              <a:cs typeface="Carli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6204" y="1939740"/>
            <a:ext cx="9407651" cy="383590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855"/>
            <a:ext cx="11686540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Carlito"/>
                <a:cs typeface="Carlito"/>
              </a:rPr>
              <a:t>Q</a:t>
            </a:r>
            <a:r>
              <a:rPr sz="2800" b="1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find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the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name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of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all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the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customers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with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account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balance,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who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have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an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account </a:t>
            </a:r>
            <a:r>
              <a:rPr sz="2800" dirty="0">
                <a:latin typeface="Carlito"/>
                <a:cs typeface="Carlito"/>
              </a:rPr>
              <a:t>in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the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bank?</a:t>
            </a:r>
            <a:endParaRPr sz="2800">
              <a:latin typeface="Carlito"/>
              <a:cs typeface="Carlito"/>
            </a:endParaRPr>
          </a:p>
          <a:p>
            <a:pPr marL="12700" marR="7070090">
              <a:lnSpc>
                <a:spcPct val="100000"/>
              </a:lnSpc>
              <a:spcBef>
                <a:spcPts val="3365"/>
              </a:spcBef>
            </a:pPr>
            <a:r>
              <a:rPr sz="2800" dirty="0">
                <a:latin typeface="Carlito"/>
                <a:cs typeface="Carlito"/>
              </a:rPr>
              <a:t>Select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customer_name,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balance </a:t>
            </a:r>
            <a:r>
              <a:rPr sz="2800" dirty="0">
                <a:latin typeface="Carlito"/>
                <a:cs typeface="Carlito"/>
              </a:rPr>
              <a:t>From</a:t>
            </a:r>
            <a:r>
              <a:rPr sz="2800" spc="-1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account,</a:t>
            </a:r>
            <a:r>
              <a:rPr sz="2800" spc="-114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depositor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Carlito"/>
                <a:cs typeface="Carlito"/>
              </a:rPr>
              <a:t>Where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account.account_number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=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depositor.account_number</a:t>
            </a:r>
            <a:endParaRPr sz="2800">
              <a:latin typeface="Carlito"/>
              <a:cs typeface="Carli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5249" y="2929812"/>
            <a:ext cx="6899894" cy="307909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6638" y="6459931"/>
            <a:ext cx="76073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80"/>
              </a:lnSpc>
            </a:pPr>
            <a:r>
              <a:rPr sz="2400" spc="-25" dirty="0">
                <a:solidFill>
                  <a:srgbClr val="0462C1"/>
                </a:solidFill>
                <a:latin typeface="Carlito"/>
                <a:cs typeface="Carlito"/>
                <a:hlinkClick r:id="rId2"/>
              </a:rPr>
              <a:t>Knowl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0" y="266484"/>
            <a:ext cx="799789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05705">
              <a:lnSpc>
                <a:spcPct val="100000"/>
              </a:lnSpc>
              <a:spcBef>
                <a:spcPts val="105"/>
              </a:spcBef>
            </a:pPr>
            <a:r>
              <a:rPr dirty="0"/>
              <a:t>Natural</a:t>
            </a:r>
            <a:r>
              <a:rPr spc="-165" dirty="0"/>
              <a:t> </a:t>
            </a:r>
            <a:r>
              <a:rPr spc="-20" dirty="0"/>
              <a:t>Join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0147" y="908988"/>
            <a:ext cx="11973560" cy="3287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98425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200" spc="-90" dirty="0">
                <a:latin typeface="Carlito"/>
                <a:cs typeface="Carlito"/>
              </a:rPr>
              <a:t>To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make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life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of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SQL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programmer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easier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for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this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common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case,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SQL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supports</a:t>
            </a:r>
            <a:r>
              <a:rPr sz="2200" spc="-7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operation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called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i="1" dirty="0">
                <a:latin typeface="Carlito"/>
                <a:cs typeface="Carlito"/>
              </a:rPr>
              <a:t>natural</a:t>
            </a:r>
            <a:r>
              <a:rPr sz="2200" i="1" spc="-75" dirty="0">
                <a:latin typeface="Carlito"/>
                <a:cs typeface="Carlito"/>
              </a:rPr>
              <a:t> </a:t>
            </a:r>
            <a:r>
              <a:rPr sz="2200" i="1" dirty="0">
                <a:latin typeface="Carlito"/>
                <a:cs typeface="Carlito"/>
              </a:rPr>
              <a:t>join</a:t>
            </a:r>
            <a:r>
              <a:rPr sz="2200" dirty="0">
                <a:latin typeface="Carlito"/>
                <a:cs typeface="Carlito"/>
              </a:rPr>
              <a:t>.</a:t>
            </a:r>
            <a:r>
              <a:rPr sz="2200" spc="-7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natural</a:t>
            </a:r>
            <a:r>
              <a:rPr sz="2200" b="1" spc="-35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join</a:t>
            </a:r>
            <a:r>
              <a:rPr sz="2200" b="1" spc="-4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operation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like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cartesian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product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operates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on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two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relations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and </a:t>
            </a:r>
            <a:r>
              <a:rPr sz="2200" dirty="0">
                <a:latin typeface="Carlito"/>
                <a:cs typeface="Carlito"/>
              </a:rPr>
              <a:t>produces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relation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as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result.</a:t>
            </a:r>
            <a:endParaRPr sz="2200" dirty="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latin typeface="Carlito"/>
                <a:cs typeface="Carlito"/>
              </a:rPr>
              <a:t>Natural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join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considers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only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those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pairs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of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tuples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with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same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value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on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those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attributes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that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appear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in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schemas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of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both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relations.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Notice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that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we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do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not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repeat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those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attributes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that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appear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in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the </a:t>
            </a:r>
            <a:r>
              <a:rPr sz="2200" dirty="0">
                <a:latin typeface="Carlito"/>
                <a:cs typeface="Carlito"/>
              </a:rPr>
              <a:t>schemas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of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both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relations;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rather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they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appear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only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once.</a:t>
            </a:r>
            <a:endParaRPr sz="2200" dirty="0">
              <a:latin typeface="Carlito"/>
              <a:cs typeface="Carlito"/>
            </a:endParaRPr>
          </a:p>
          <a:p>
            <a:pPr marL="355600" marR="153035" indent="-34290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latin typeface="Carlito"/>
                <a:cs typeface="Carlito"/>
              </a:rPr>
              <a:t>Notice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also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order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in</a:t>
            </a:r>
            <a:r>
              <a:rPr sz="2200" spc="-7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which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attributes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are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listed: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first</a:t>
            </a:r>
            <a:r>
              <a:rPr sz="2200" spc="-7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attributes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common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to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schemas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of </a:t>
            </a:r>
            <a:r>
              <a:rPr sz="2200" dirty="0">
                <a:latin typeface="Carlito"/>
                <a:cs typeface="Carlito"/>
              </a:rPr>
              <a:t>both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relations,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second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those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attributes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unique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to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schema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of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first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relation,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and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finally,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those </a:t>
            </a:r>
            <a:r>
              <a:rPr sz="2200" dirty="0">
                <a:latin typeface="Carlito"/>
                <a:cs typeface="Carlito"/>
              </a:rPr>
              <a:t>attributes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unique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to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schema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of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second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relation.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Commutative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in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nature.</a:t>
            </a:r>
            <a:endParaRPr sz="2200" dirty="0">
              <a:latin typeface="Carlito"/>
              <a:cs typeface="Carlito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09421" y="4218685"/>
          <a:ext cx="1607185" cy="2442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2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 gridSpan="2">
                  <a:txBody>
                    <a:bodyPr/>
                    <a:lstStyle/>
                    <a:p>
                      <a:pPr algn="ctr">
                        <a:lnSpc>
                          <a:spcPts val="3660"/>
                        </a:lnSpc>
                      </a:pPr>
                      <a:r>
                        <a:rPr sz="32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sz="3150" b="1" spc="-37" baseline="-21164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3150" baseline="-21164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045">
                <a:tc>
                  <a:txBody>
                    <a:bodyPr/>
                    <a:lstStyle/>
                    <a:p>
                      <a:pPr algn="ctr">
                        <a:lnSpc>
                          <a:spcPts val="3660"/>
                        </a:lnSpc>
                      </a:pPr>
                      <a:r>
                        <a:rPr sz="3200" b="1" spc="-50" dirty="0">
                          <a:latin typeface="Carlito"/>
                          <a:cs typeface="Carlito"/>
                        </a:rPr>
                        <a:t>A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60"/>
                        </a:lnSpc>
                      </a:pPr>
                      <a:r>
                        <a:rPr sz="3200" b="1" spc="-50" dirty="0">
                          <a:latin typeface="Carlito"/>
                          <a:cs typeface="Carlito"/>
                        </a:rPr>
                        <a:t>B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045">
                <a:tc>
                  <a:txBody>
                    <a:bodyPr/>
                    <a:lstStyle/>
                    <a:p>
                      <a:pPr algn="ctr">
                        <a:lnSpc>
                          <a:spcPts val="3660"/>
                        </a:lnSpc>
                      </a:pPr>
                      <a:r>
                        <a:rPr sz="3200" spc="-50" dirty="0">
                          <a:latin typeface="Carlito"/>
                          <a:cs typeface="Carlito"/>
                        </a:rPr>
                        <a:t>1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60"/>
                        </a:lnSpc>
                      </a:pPr>
                      <a:r>
                        <a:rPr sz="3200" spc="-50" dirty="0">
                          <a:latin typeface="Carlito"/>
                          <a:cs typeface="Carlito"/>
                        </a:rPr>
                        <a:t>P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lnSpc>
                          <a:spcPts val="3665"/>
                        </a:lnSpc>
                      </a:pPr>
                      <a:r>
                        <a:rPr sz="3200" spc="-50" dirty="0">
                          <a:latin typeface="Carlito"/>
                          <a:cs typeface="Carlito"/>
                        </a:rPr>
                        <a:t>2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65"/>
                        </a:lnSpc>
                      </a:pPr>
                      <a:r>
                        <a:rPr sz="3200" spc="-50" dirty="0">
                          <a:latin typeface="Carlito"/>
                          <a:cs typeface="Carlito"/>
                        </a:rPr>
                        <a:t>Q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 algn="ctr">
                        <a:lnSpc>
                          <a:spcPts val="3665"/>
                        </a:lnSpc>
                      </a:pPr>
                      <a:r>
                        <a:rPr sz="3200" spc="-50" dirty="0">
                          <a:latin typeface="Carlito"/>
                          <a:cs typeface="Carlito"/>
                        </a:rPr>
                        <a:t>3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665"/>
                        </a:lnSpc>
                      </a:pPr>
                      <a:r>
                        <a:rPr sz="3200" spc="-50" dirty="0">
                          <a:latin typeface="Carlito"/>
                          <a:cs typeface="Carlito"/>
                        </a:rPr>
                        <a:t>R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961491"/>
              </p:ext>
            </p:extLst>
          </p:nvPr>
        </p:nvGraphicFramePr>
        <p:xfrm>
          <a:off x="3756152" y="4218685"/>
          <a:ext cx="1607185" cy="2443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2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 gridSpan="2">
                  <a:txBody>
                    <a:bodyPr/>
                    <a:lstStyle/>
                    <a:p>
                      <a:pPr algn="ctr">
                        <a:lnSpc>
                          <a:spcPts val="3660"/>
                        </a:lnSpc>
                      </a:pPr>
                      <a:r>
                        <a:rPr sz="32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sz="3150" b="1" spc="-37" baseline="-21164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3150" baseline="-21164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045">
                <a:tc>
                  <a:txBody>
                    <a:bodyPr/>
                    <a:lstStyle/>
                    <a:p>
                      <a:pPr algn="ctr">
                        <a:lnSpc>
                          <a:spcPts val="3660"/>
                        </a:lnSpc>
                      </a:pPr>
                      <a:r>
                        <a:rPr sz="3200" b="1" spc="-50" dirty="0">
                          <a:latin typeface="Carlito"/>
                          <a:cs typeface="Carlito"/>
                        </a:rPr>
                        <a:t>B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660"/>
                        </a:lnSpc>
                      </a:pPr>
                      <a:r>
                        <a:rPr sz="3200" b="1" spc="-50" dirty="0">
                          <a:latin typeface="Carlito"/>
                          <a:cs typeface="Carlito"/>
                        </a:rPr>
                        <a:t>C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045">
                <a:tc>
                  <a:txBody>
                    <a:bodyPr/>
                    <a:lstStyle/>
                    <a:p>
                      <a:pPr algn="ctr">
                        <a:lnSpc>
                          <a:spcPts val="3660"/>
                        </a:lnSpc>
                      </a:pPr>
                      <a:r>
                        <a:rPr sz="3200" spc="-50" dirty="0">
                          <a:latin typeface="Carlito"/>
                          <a:cs typeface="Carlito"/>
                        </a:rPr>
                        <a:t>Q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05"/>
                        </a:lnSpc>
                      </a:pP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lnSpc>
                          <a:spcPts val="3665"/>
                        </a:lnSpc>
                      </a:pPr>
                      <a:r>
                        <a:rPr sz="3200" spc="-50" dirty="0">
                          <a:latin typeface="Carlito"/>
                          <a:cs typeface="Carlito"/>
                        </a:rPr>
                        <a:t>R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65"/>
                        </a:lnSpc>
                      </a:pPr>
                      <a:r>
                        <a:rPr sz="3200" spc="-50" dirty="0">
                          <a:latin typeface="Carlito"/>
                          <a:cs typeface="Carlito"/>
                        </a:rPr>
                        <a:t>Y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030">
                <a:tc>
                  <a:txBody>
                    <a:bodyPr/>
                    <a:lstStyle/>
                    <a:p>
                      <a:pPr algn="ctr">
                        <a:lnSpc>
                          <a:spcPts val="3665"/>
                        </a:lnSpc>
                      </a:pPr>
                      <a:r>
                        <a:rPr sz="3200" spc="-50" dirty="0">
                          <a:latin typeface="Carlito"/>
                          <a:cs typeface="Carlito"/>
                        </a:rPr>
                        <a:t>S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665"/>
                        </a:lnSpc>
                      </a:pPr>
                      <a:r>
                        <a:rPr sz="3200" spc="-50" dirty="0">
                          <a:latin typeface="Carlito"/>
                          <a:cs typeface="Carlito"/>
                        </a:rPr>
                        <a:t>Z</a:t>
                      </a:r>
                      <a:endParaRPr sz="32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409569"/>
              </p:ext>
            </p:extLst>
          </p:nvPr>
        </p:nvGraphicFramePr>
        <p:xfrm>
          <a:off x="7441438" y="4340605"/>
          <a:ext cx="2395220" cy="224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6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1520">
                <a:tc gridSpan="3">
                  <a:txBody>
                    <a:bodyPr/>
                    <a:lstStyle/>
                    <a:p>
                      <a:pPr marL="285750">
                        <a:lnSpc>
                          <a:spcPts val="5505"/>
                        </a:lnSpc>
                      </a:pPr>
                      <a:r>
                        <a:rPr sz="4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sz="4800" b="1" baseline="-20833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r>
                        <a:rPr sz="4800" b="1" spc="-7" baseline="-20833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4800" spc="220" dirty="0">
                          <a:solidFill>
                            <a:srgbClr val="FFFFFF"/>
                          </a:solidFill>
                          <a:latin typeface="Symbola"/>
                          <a:cs typeface="Symbola"/>
                        </a:rPr>
                        <a:t>⋈</a:t>
                      </a:r>
                      <a:r>
                        <a:rPr sz="4800" spc="-200" dirty="0">
                          <a:solidFill>
                            <a:srgbClr val="FFFFFF"/>
                          </a:solidFill>
                          <a:latin typeface="Symbola"/>
                          <a:cs typeface="Symbola"/>
                        </a:rPr>
                        <a:t> </a:t>
                      </a:r>
                      <a:r>
                        <a:rPr sz="4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sz="4800" b="1" spc="-37" baseline="-20833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4800" baseline="-20833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635" algn="ctr">
                        <a:lnSpc>
                          <a:spcPts val="3660"/>
                        </a:lnSpc>
                      </a:pPr>
                      <a:r>
                        <a:rPr sz="3200" b="1" spc="-50" dirty="0">
                          <a:latin typeface="Carlito"/>
                          <a:cs typeface="Carlito"/>
                        </a:rPr>
                        <a:t>A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660"/>
                        </a:lnSpc>
                      </a:pPr>
                      <a:r>
                        <a:rPr sz="3200" b="1" spc="-50" dirty="0">
                          <a:latin typeface="Carlito"/>
                          <a:cs typeface="Carlito"/>
                        </a:rPr>
                        <a:t>B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660"/>
                        </a:lnSpc>
                      </a:pPr>
                      <a:r>
                        <a:rPr sz="3200" b="1" spc="-50" dirty="0">
                          <a:latin typeface="Carlito"/>
                          <a:cs typeface="Carlito"/>
                        </a:rPr>
                        <a:t>C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 algn="ctr">
                        <a:lnSpc>
                          <a:spcPts val="3660"/>
                        </a:lnSpc>
                      </a:pPr>
                      <a:r>
                        <a:rPr sz="3200" spc="-50" dirty="0">
                          <a:latin typeface="Carlito"/>
                          <a:cs typeface="Carlito"/>
                        </a:rPr>
                        <a:t>2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660"/>
                        </a:lnSpc>
                      </a:pPr>
                      <a:r>
                        <a:rPr sz="3200" spc="-50" dirty="0">
                          <a:latin typeface="Carlito"/>
                          <a:cs typeface="Carlito"/>
                        </a:rPr>
                        <a:t>Q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60"/>
                        </a:lnSpc>
                      </a:pPr>
                      <a:r>
                        <a:rPr sz="3200" spc="-50" dirty="0">
                          <a:latin typeface="Carlito"/>
                          <a:cs typeface="Carlito"/>
                        </a:rPr>
                        <a:t>X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330"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</a:pPr>
                      <a:r>
                        <a:rPr sz="3200" spc="-50" dirty="0">
                          <a:latin typeface="Carlito"/>
                          <a:cs typeface="Carlito"/>
                        </a:rPr>
                        <a:t>3</a:t>
                      </a:r>
                      <a:endParaRPr sz="3200" dirty="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ts val="610"/>
                        </a:lnSpc>
                      </a:pPr>
                      <a:endParaRPr sz="24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15"/>
                        </a:lnSpc>
                      </a:pPr>
                      <a:r>
                        <a:rPr sz="3200" spc="-50" dirty="0">
                          <a:latin typeface="Carlito"/>
                          <a:cs typeface="Carlito"/>
                        </a:rPr>
                        <a:t>R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615"/>
                        </a:lnSpc>
                      </a:pPr>
                      <a:r>
                        <a:rPr sz="3200" spc="-50" dirty="0">
                          <a:latin typeface="Carlito"/>
                          <a:cs typeface="Carlito"/>
                        </a:rPr>
                        <a:t>Y</a:t>
                      </a:r>
                      <a:endParaRPr sz="32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855"/>
            <a:ext cx="1119378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u="none" dirty="0">
                <a:solidFill>
                  <a:srgbClr val="EC7C30"/>
                </a:solidFill>
              </a:rPr>
              <a:t>Q</a:t>
            </a:r>
            <a:r>
              <a:rPr sz="2800" u="none" spc="-20" dirty="0">
                <a:solidFill>
                  <a:srgbClr val="EC7C30"/>
                </a:solidFill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Carlito"/>
                <a:cs typeface="Carlito"/>
              </a:rPr>
              <a:t>Write</a:t>
            </a:r>
            <a:r>
              <a:rPr sz="2800" b="0" u="none" spc="-3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Carlito"/>
                <a:cs typeface="Carlito"/>
              </a:rPr>
              <a:t>a</a:t>
            </a:r>
            <a:r>
              <a:rPr sz="2800" b="0" u="none" spc="-3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Carlito"/>
                <a:cs typeface="Carlito"/>
              </a:rPr>
              <a:t>SQL</a:t>
            </a:r>
            <a:r>
              <a:rPr sz="2800" b="0" u="none" spc="-2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Carlito"/>
                <a:cs typeface="Carlito"/>
              </a:rPr>
              <a:t>query</a:t>
            </a:r>
            <a:r>
              <a:rPr sz="2800" b="0" u="none" spc="-1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Carlito"/>
                <a:cs typeface="Carlito"/>
              </a:rPr>
              <a:t>to</a:t>
            </a:r>
            <a:r>
              <a:rPr sz="2800" b="0" u="none" spc="-3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Carlito"/>
                <a:cs typeface="Carlito"/>
              </a:rPr>
              <a:t>find</a:t>
            </a:r>
            <a:r>
              <a:rPr sz="2800" b="0" u="none" spc="-1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Carlito"/>
                <a:cs typeface="Carlito"/>
              </a:rPr>
              <a:t>the</a:t>
            </a:r>
            <a:r>
              <a:rPr sz="2800" b="0" u="none" spc="-3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Carlito"/>
                <a:cs typeface="Carlito"/>
              </a:rPr>
              <a:t>name</a:t>
            </a:r>
            <a:r>
              <a:rPr sz="2800" b="0" u="none" spc="-3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Carlito"/>
                <a:cs typeface="Carlito"/>
              </a:rPr>
              <a:t>of</a:t>
            </a:r>
            <a:r>
              <a:rPr sz="2800" b="0" u="none" spc="-3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Carlito"/>
                <a:cs typeface="Carlito"/>
              </a:rPr>
              <a:t>all</a:t>
            </a:r>
            <a:r>
              <a:rPr sz="2800" b="0" u="none" spc="-4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Carlito"/>
                <a:cs typeface="Carlito"/>
              </a:rPr>
              <a:t>the</a:t>
            </a:r>
            <a:r>
              <a:rPr sz="2800" b="0" u="none" spc="-3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800" b="0" u="none" spc="-10" dirty="0">
                <a:solidFill>
                  <a:srgbClr val="EC7C30"/>
                </a:solidFill>
                <a:latin typeface="Carlito"/>
                <a:cs typeface="Carlito"/>
              </a:rPr>
              <a:t>customers</a:t>
            </a:r>
            <a:r>
              <a:rPr sz="2800" b="0" u="none" dirty="0">
                <a:solidFill>
                  <a:srgbClr val="EC7C30"/>
                </a:solidFill>
                <a:latin typeface="Carlito"/>
                <a:cs typeface="Carlito"/>
              </a:rPr>
              <a:t> along</a:t>
            </a:r>
            <a:r>
              <a:rPr sz="2800" b="0" u="none" spc="-3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Carlito"/>
                <a:cs typeface="Carlito"/>
              </a:rPr>
              <a:t>with</a:t>
            </a:r>
            <a:r>
              <a:rPr sz="2800" b="0" u="none" spc="-3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800" b="0" u="none" spc="-10" dirty="0">
                <a:solidFill>
                  <a:srgbClr val="EC7C30"/>
                </a:solidFill>
                <a:latin typeface="Carlito"/>
                <a:cs typeface="Carlito"/>
              </a:rPr>
              <a:t>account </a:t>
            </a:r>
            <a:r>
              <a:rPr sz="2800" b="0" u="none" dirty="0">
                <a:solidFill>
                  <a:srgbClr val="EC7C30"/>
                </a:solidFill>
                <a:latin typeface="Carlito"/>
                <a:cs typeface="Carlito"/>
              </a:rPr>
              <a:t>balance,</a:t>
            </a:r>
            <a:r>
              <a:rPr sz="2800" b="0" u="none" spc="-6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Carlito"/>
                <a:cs typeface="Carlito"/>
              </a:rPr>
              <a:t>who</a:t>
            </a:r>
            <a:r>
              <a:rPr sz="2800" b="0" u="none" spc="-6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Carlito"/>
                <a:cs typeface="Carlito"/>
              </a:rPr>
              <a:t>have</a:t>
            </a:r>
            <a:r>
              <a:rPr sz="2800" b="0" u="none" spc="-7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Carlito"/>
                <a:cs typeface="Carlito"/>
              </a:rPr>
              <a:t>an</a:t>
            </a:r>
            <a:r>
              <a:rPr sz="2800" b="0" u="none" spc="-7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Carlito"/>
                <a:cs typeface="Carlito"/>
              </a:rPr>
              <a:t>account</a:t>
            </a:r>
            <a:r>
              <a:rPr sz="2800" b="0" u="none" spc="-5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Carlito"/>
                <a:cs typeface="Carlito"/>
              </a:rPr>
              <a:t>in</a:t>
            </a:r>
            <a:r>
              <a:rPr sz="2800" b="0" u="none" spc="-6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Carlito"/>
                <a:cs typeface="Carlito"/>
              </a:rPr>
              <a:t>the</a:t>
            </a:r>
            <a:r>
              <a:rPr sz="2800" b="0" u="none" spc="-7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800" b="0" u="none" spc="-10" dirty="0">
                <a:solidFill>
                  <a:srgbClr val="EC7C30"/>
                </a:solidFill>
                <a:latin typeface="Carlito"/>
                <a:cs typeface="Carlito"/>
              </a:rPr>
              <a:t>bank?</a:t>
            </a:r>
            <a:endParaRPr sz="2800">
              <a:latin typeface="Carlito"/>
              <a:cs typeface="Carli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3649" y="1670305"/>
            <a:ext cx="8628887" cy="351739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361121" y="2171495"/>
            <a:ext cx="8629015" cy="3517900"/>
            <a:chOff x="0" y="3340607"/>
            <a:chExt cx="8629015" cy="3517900"/>
          </a:xfrm>
        </p:grpSpPr>
        <p:sp>
          <p:nvSpPr>
            <p:cNvPr id="4" name="object 4"/>
            <p:cNvSpPr/>
            <p:nvPr/>
          </p:nvSpPr>
          <p:spPr>
            <a:xfrm>
              <a:off x="4596256" y="6722110"/>
              <a:ext cx="3101340" cy="20320"/>
            </a:xfrm>
            <a:custGeom>
              <a:avLst/>
              <a:gdLst/>
              <a:ahLst/>
              <a:cxnLst/>
              <a:rect l="l" t="t" r="r" b="b"/>
              <a:pathLst>
                <a:path w="3101340" h="20320">
                  <a:moveTo>
                    <a:pt x="3101340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3101340" y="19812"/>
                  </a:lnTo>
                  <a:lnTo>
                    <a:pt x="3101340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340607"/>
              <a:ext cx="8628887" cy="351739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9855"/>
            <a:ext cx="1119378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u="none" dirty="0"/>
              <a:t>Q</a:t>
            </a:r>
            <a:r>
              <a:rPr sz="2800" u="none" spc="-20" dirty="0"/>
              <a:t> </a:t>
            </a:r>
            <a:r>
              <a:rPr sz="2800" b="0" u="none" dirty="0">
                <a:latin typeface="Carlito"/>
                <a:cs typeface="Carlito"/>
              </a:rPr>
              <a:t>Write</a:t>
            </a:r>
            <a:r>
              <a:rPr sz="2800" b="0" u="none" spc="-30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a</a:t>
            </a:r>
            <a:r>
              <a:rPr sz="2800" b="0" u="none" spc="-35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SQL</a:t>
            </a:r>
            <a:r>
              <a:rPr sz="2800" b="0" u="none" spc="-25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query</a:t>
            </a:r>
            <a:r>
              <a:rPr sz="2800" b="0" u="none" spc="-15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to</a:t>
            </a:r>
            <a:r>
              <a:rPr sz="2800" b="0" u="none" spc="-35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find</a:t>
            </a:r>
            <a:r>
              <a:rPr sz="2800" b="0" u="none" spc="-15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the</a:t>
            </a:r>
            <a:r>
              <a:rPr sz="2800" b="0" u="none" spc="-30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name</a:t>
            </a:r>
            <a:r>
              <a:rPr sz="2800" b="0" u="none" spc="-30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of</a:t>
            </a:r>
            <a:r>
              <a:rPr sz="2800" b="0" u="none" spc="-35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all</a:t>
            </a:r>
            <a:r>
              <a:rPr sz="2800" b="0" u="none" spc="-45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the</a:t>
            </a:r>
            <a:r>
              <a:rPr sz="2800" b="0" u="none" spc="-30" dirty="0">
                <a:latin typeface="Carlito"/>
                <a:cs typeface="Carlito"/>
              </a:rPr>
              <a:t> </a:t>
            </a:r>
            <a:r>
              <a:rPr sz="2800" b="0" u="none" spc="-10" dirty="0">
                <a:latin typeface="Carlito"/>
                <a:cs typeface="Carlito"/>
              </a:rPr>
              <a:t>customers</a:t>
            </a:r>
            <a:r>
              <a:rPr sz="2800" b="0" u="none" dirty="0">
                <a:latin typeface="Carlito"/>
                <a:cs typeface="Carlito"/>
              </a:rPr>
              <a:t> along</a:t>
            </a:r>
            <a:r>
              <a:rPr sz="2800" b="0" u="none" spc="-30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with</a:t>
            </a:r>
            <a:r>
              <a:rPr sz="2800" b="0" u="none" spc="-35" dirty="0">
                <a:latin typeface="Carlito"/>
                <a:cs typeface="Carlito"/>
              </a:rPr>
              <a:t> </a:t>
            </a:r>
            <a:r>
              <a:rPr sz="2800" b="0" u="none" spc="-10" dirty="0">
                <a:latin typeface="Carlito"/>
                <a:cs typeface="Carlito"/>
              </a:rPr>
              <a:t>account </a:t>
            </a:r>
            <a:r>
              <a:rPr sz="2800" b="0" u="none" dirty="0">
                <a:latin typeface="Carlito"/>
                <a:cs typeface="Carlito"/>
              </a:rPr>
              <a:t>balance,</a:t>
            </a:r>
            <a:r>
              <a:rPr sz="2800" b="0" u="none" spc="-65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who</a:t>
            </a:r>
            <a:r>
              <a:rPr sz="2800" b="0" u="none" spc="-60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have</a:t>
            </a:r>
            <a:r>
              <a:rPr sz="2800" b="0" u="none" spc="-70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an</a:t>
            </a:r>
            <a:r>
              <a:rPr sz="2800" b="0" u="none" spc="-70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account</a:t>
            </a:r>
            <a:r>
              <a:rPr sz="2800" b="0" u="none" spc="-55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in</a:t>
            </a:r>
            <a:r>
              <a:rPr sz="2800" b="0" u="none" spc="-65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the</a:t>
            </a:r>
            <a:r>
              <a:rPr sz="2800" b="0" u="none" spc="-70" dirty="0">
                <a:latin typeface="Carlito"/>
                <a:cs typeface="Carlito"/>
              </a:rPr>
              <a:t> </a:t>
            </a:r>
            <a:r>
              <a:rPr sz="2800" b="0" u="none" spc="-10" dirty="0">
                <a:latin typeface="Carlito"/>
                <a:cs typeface="Carlito"/>
              </a:rPr>
              <a:t>bank?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1090675"/>
            <a:ext cx="520128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rlito"/>
                <a:cs typeface="Carlito"/>
              </a:rPr>
              <a:t>Select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customer_name,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balance </a:t>
            </a:r>
            <a:r>
              <a:rPr sz="2800" dirty="0">
                <a:latin typeface="Carlito"/>
                <a:cs typeface="Carlito"/>
              </a:rPr>
              <a:t>From</a:t>
            </a:r>
            <a:r>
              <a:rPr sz="2800" spc="-114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account</a:t>
            </a:r>
            <a:r>
              <a:rPr sz="2800" spc="-10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natural</a:t>
            </a:r>
            <a:r>
              <a:rPr sz="2800" spc="-114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join</a:t>
            </a:r>
            <a:r>
              <a:rPr sz="2800" spc="-1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depositor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3938" y="257249"/>
            <a:ext cx="319245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Outer</a:t>
            </a:r>
            <a:r>
              <a:rPr spc="-70" dirty="0"/>
              <a:t> </a:t>
            </a:r>
            <a:r>
              <a:rPr spc="-20" dirty="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1398192"/>
            <a:ext cx="11964035" cy="459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315595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900" algn="l"/>
              </a:tabLst>
            </a:pPr>
            <a:r>
              <a:rPr sz="2400" dirty="0">
                <a:latin typeface="Carlito"/>
                <a:cs typeface="Carlito"/>
              </a:rPr>
              <a:t>The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problem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with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natural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join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or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join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or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inner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join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only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those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values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that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appears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both </a:t>
            </a:r>
            <a:r>
              <a:rPr sz="2400" dirty="0">
                <a:latin typeface="Carlito"/>
                <a:cs typeface="Carlito"/>
              </a:rPr>
              <a:t>relations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will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manage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reach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final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table,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but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if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some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value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explicitly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table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one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or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in </a:t>
            </a:r>
            <a:r>
              <a:rPr sz="2400" dirty="0">
                <a:latin typeface="Carlito"/>
                <a:cs typeface="Carlito"/>
              </a:rPr>
              <a:t>second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table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then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that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information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will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lost,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that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will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loss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information.</a:t>
            </a:r>
            <a:endParaRPr sz="2400" dirty="0">
              <a:latin typeface="Carlito"/>
              <a:cs typeface="Carlito"/>
            </a:endParaRPr>
          </a:p>
          <a:p>
            <a:pPr marL="469900" marR="5080" indent="-4572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469900" algn="l"/>
              </a:tabLst>
            </a:pPr>
            <a:r>
              <a:rPr sz="2400" dirty="0">
                <a:latin typeface="Carlito"/>
                <a:cs typeface="Carlito"/>
              </a:rPr>
              <a:t>The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outer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join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operation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works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manner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similar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join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operations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have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already </a:t>
            </a:r>
            <a:r>
              <a:rPr sz="2400" dirty="0">
                <a:latin typeface="Carlito"/>
                <a:cs typeface="Carlito"/>
              </a:rPr>
              <a:t>studied,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but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preserve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those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tuples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that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would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lost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join,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by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creating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tuples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result </a:t>
            </a:r>
            <a:r>
              <a:rPr sz="2400" dirty="0">
                <a:latin typeface="Carlito"/>
                <a:cs typeface="Carlito"/>
              </a:rPr>
              <a:t>containing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null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values.</a:t>
            </a:r>
            <a:endParaRPr sz="2400" dirty="0">
              <a:latin typeface="Carlito"/>
              <a:cs typeface="Carlito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400" dirty="0">
                <a:latin typeface="Carlito"/>
                <a:cs typeface="Carlito"/>
              </a:rPr>
              <a:t>There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are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fact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three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forms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outer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join:</a:t>
            </a:r>
            <a:endParaRPr sz="2400" dirty="0">
              <a:latin typeface="Carlito"/>
              <a:cs typeface="Carlito"/>
            </a:endParaRPr>
          </a:p>
          <a:p>
            <a:pPr marL="927100" marR="334645" lvl="1" indent="-4572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927100" algn="l"/>
              </a:tabLst>
            </a:pPr>
            <a:r>
              <a:rPr sz="2400" dirty="0">
                <a:latin typeface="Carlito"/>
                <a:cs typeface="Carlito"/>
              </a:rPr>
              <a:t>The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left</a:t>
            </a:r>
            <a:r>
              <a:rPr sz="2400" b="1" spc="-5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outer</a:t>
            </a:r>
            <a:r>
              <a:rPr sz="2400" b="1" spc="-6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join</a:t>
            </a:r>
            <a:r>
              <a:rPr sz="2400" b="1" spc="-5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(</a:t>
            </a:r>
            <a:r>
              <a:rPr sz="2400" dirty="0">
                <a:latin typeface="Carlito"/>
                <a:cs typeface="Carlito"/>
              </a:rPr>
              <a:t>left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join</a:t>
            </a:r>
            <a:r>
              <a:rPr sz="2400" b="1" dirty="0">
                <a:latin typeface="Carlito"/>
                <a:cs typeface="Carlito"/>
              </a:rPr>
              <a:t>)</a:t>
            </a:r>
            <a:r>
              <a:rPr sz="2400" b="1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preserves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tuples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only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relation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named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before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(to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left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of)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left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outer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join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operation.</a:t>
            </a:r>
            <a:endParaRPr sz="2400" dirty="0">
              <a:latin typeface="Carlito"/>
              <a:cs typeface="Carlito"/>
            </a:endParaRPr>
          </a:p>
          <a:p>
            <a:pPr marL="927100" marR="224154" lvl="1" indent="-457200">
              <a:lnSpc>
                <a:spcPct val="100000"/>
              </a:lnSpc>
              <a:buFont typeface="Arial"/>
              <a:buChar char="•"/>
              <a:tabLst>
                <a:tab pos="927100" algn="l"/>
              </a:tabLst>
            </a:pPr>
            <a:r>
              <a:rPr sz="2400" dirty="0">
                <a:latin typeface="Carlito"/>
                <a:cs typeface="Carlito"/>
              </a:rPr>
              <a:t>The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right</a:t>
            </a:r>
            <a:r>
              <a:rPr sz="2400" b="1" spc="-5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outer</a:t>
            </a:r>
            <a:r>
              <a:rPr sz="2400" b="1" spc="-5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join</a:t>
            </a:r>
            <a:r>
              <a:rPr sz="2400" b="1" spc="-7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(</a:t>
            </a:r>
            <a:r>
              <a:rPr sz="2400" dirty="0">
                <a:latin typeface="Carlito"/>
                <a:cs typeface="Carlito"/>
              </a:rPr>
              <a:t>right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join</a:t>
            </a:r>
            <a:r>
              <a:rPr sz="2400" b="1" dirty="0">
                <a:latin typeface="Carlito"/>
                <a:cs typeface="Carlito"/>
              </a:rPr>
              <a:t>)</a:t>
            </a:r>
            <a:r>
              <a:rPr sz="2400" b="1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preserves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tuples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only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relation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named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after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(to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right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of)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right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outer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join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operation.</a:t>
            </a:r>
            <a:endParaRPr sz="2400" dirty="0">
              <a:latin typeface="Carlito"/>
              <a:cs typeface="Carlito"/>
            </a:endParaRPr>
          </a:p>
          <a:p>
            <a:pPr marL="926465" lvl="1" indent="-456565">
              <a:lnSpc>
                <a:spcPct val="100000"/>
              </a:lnSpc>
              <a:buFont typeface="Arial"/>
              <a:buChar char="•"/>
              <a:tabLst>
                <a:tab pos="926465" algn="l"/>
              </a:tabLst>
            </a:pPr>
            <a:r>
              <a:rPr sz="2400" dirty="0">
                <a:latin typeface="Carlito"/>
                <a:cs typeface="Carlito"/>
              </a:rPr>
              <a:t>The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full</a:t>
            </a:r>
            <a:r>
              <a:rPr sz="2400" b="1" spc="-5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outer</a:t>
            </a:r>
            <a:r>
              <a:rPr sz="2400" b="1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join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preserves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tuples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both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relations.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355" y="486676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75735">
              <a:lnSpc>
                <a:spcPct val="100000"/>
              </a:lnSpc>
              <a:spcBef>
                <a:spcPts val="105"/>
              </a:spcBef>
            </a:pPr>
            <a:r>
              <a:rPr dirty="0"/>
              <a:t>Alias</a:t>
            </a:r>
            <a:r>
              <a:rPr spc="-30" dirty="0"/>
              <a:t> </a:t>
            </a:r>
            <a:r>
              <a:rPr spc="-10" dirty="0"/>
              <a:t>Operation/rename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360" y="1674268"/>
            <a:ext cx="11978640" cy="2464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900" algn="l"/>
              </a:tabLst>
            </a:pPr>
            <a:r>
              <a:rPr sz="2400" dirty="0">
                <a:latin typeface="Carlito"/>
                <a:cs typeface="Carlito"/>
              </a:rPr>
              <a:t>SQL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aliases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are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used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give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table,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or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column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table,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temporary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name.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Just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create</a:t>
            </a:r>
            <a:r>
              <a:rPr sz="2400" spc="-50" dirty="0">
                <a:latin typeface="Carlito"/>
                <a:cs typeface="Carlito"/>
              </a:rPr>
              <a:t> a </a:t>
            </a:r>
            <a:r>
              <a:rPr sz="2400" dirty="0">
                <a:latin typeface="Carlito"/>
                <a:cs typeface="Carlito"/>
              </a:rPr>
              <a:t>new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copy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but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do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not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change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anything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data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base.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alias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only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exists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for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duration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query.</a:t>
            </a:r>
            <a:endParaRPr sz="2400" dirty="0">
              <a:latin typeface="Carlito"/>
              <a:cs typeface="Carlito"/>
            </a:endParaRPr>
          </a:p>
          <a:p>
            <a:pPr marL="469265" indent="-456565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469265" algn="l"/>
              </a:tabLst>
            </a:pPr>
            <a:r>
              <a:rPr sz="2400" dirty="0">
                <a:latin typeface="Carlito"/>
                <a:cs typeface="Carlito"/>
              </a:rPr>
              <a:t>Aliases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are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often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used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make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column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names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more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readable.</a:t>
            </a:r>
            <a:endParaRPr sz="2400" dirty="0">
              <a:latin typeface="Carlito"/>
              <a:cs typeface="Carlito"/>
            </a:endParaRPr>
          </a:p>
          <a:p>
            <a:pPr marL="469900" marR="342265" indent="-45720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469900" algn="l"/>
                <a:tab pos="5193665" algn="l"/>
              </a:tabLst>
            </a:pPr>
            <a:r>
              <a:rPr sz="2400" dirty="0">
                <a:latin typeface="Carlito"/>
                <a:cs typeface="Carlito"/>
              </a:rPr>
              <a:t>It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uses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as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clause,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taking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form: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20" dirty="0">
                <a:latin typeface="Carlito"/>
                <a:cs typeface="Carlito"/>
              </a:rPr>
              <a:t>old-</a:t>
            </a:r>
            <a:r>
              <a:rPr sz="2400" dirty="0">
                <a:latin typeface="Carlito"/>
                <a:cs typeface="Carlito"/>
              </a:rPr>
              <a:t>name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as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new-</a:t>
            </a:r>
            <a:r>
              <a:rPr sz="2400" dirty="0">
                <a:latin typeface="Carlito"/>
                <a:cs typeface="Carlito"/>
              </a:rPr>
              <a:t>name.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as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clause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can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appear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in </a:t>
            </a:r>
            <a:r>
              <a:rPr sz="2400" dirty="0">
                <a:latin typeface="Carlito"/>
                <a:cs typeface="Carlito"/>
              </a:rPr>
              <a:t>both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select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from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clauses.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270840" y="794261"/>
            <a:ext cx="7920909" cy="1323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84170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Overview</a:t>
            </a:r>
            <a:r>
              <a:rPr lang="en-US" sz="2200" kern="1200" spc="-6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of</a:t>
            </a:r>
            <a:r>
              <a:rPr lang="en-US" sz="2200" kern="1200" spc="-4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</a:t>
            </a:r>
            <a:r>
              <a:rPr lang="en-US" sz="2200" kern="1200" spc="-4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SQL</a:t>
            </a:r>
            <a:r>
              <a:rPr lang="en-US" sz="2200" kern="1200" spc="-35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Query</a:t>
            </a:r>
            <a:r>
              <a:rPr lang="en-US" sz="2200" kern="1200" spc="-4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kern="1200" spc="-1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Language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748" y="1543050"/>
            <a:ext cx="5429250" cy="5216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1136015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IBM</a:t>
            </a:r>
            <a:r>
              <a:rPr lang="en-US" spc="-4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10" dirty="0">
                <a:solidFill>
                  <a:schemeClr val="bg1">
                    <a:alpha val="80000"/>
                  </a:schemeClr>
                </a:solidFill>
              </a:rPr>
              <a:t>developed</a:t>
            </a:r>
            <a:r>
              <a:rPr lang="en-US" spc="-3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the</a:t>
            </a:r>
            <a:r>
              <a:rPr lang="en-US" spc="-2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original</a:t>
            </a:r>
            <a:r>
              <a:rPr lang="en-US" spc="-5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version</a:t>
            </a:r>
            <a:r>
              <a:rPr lang="en-US" spc="-5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of</a:t>
            </a:r>
            <a:r>
              <a:rPr lang="en-US" spc="-3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SQL,</a:t>
            </a:r>
            <a:r>
              <a:rPr lang="en-US" spc="-3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originally</a:t>
            </a:r>
            <a:r>
              <a:rPr lang="en-US" spc="-5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called</a:t>
            </a:r>
            <a:r>
              <a:rPr lang="en-US" spc="-4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Sequel</a:t>
            </a:r>
            <a:r>
              <a:rPr lang="en-US" spc="-3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(</a:t>
            </a:r>
            <a:r>
              <a:rPr lang="en-US" i="1" dirty="0">
                <a:solidFill>
                  <a:schemeClr val="bg1">
                    <a:alpha val="80000"/>
                  </a:schemeClr>
                </a:solidFill>
              </a:rPr>
              <a:t>Structured</a:t>
            </a:r>
            <a:r>
              <a:rPr lang="en-US" i="1" spc="-3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i="1" dirty="0">
                <a:solidFill>
                  <a:schemeClr val="bg1">
                    <a:alpha val="80000"/>
                  </a:schemeClr>
                </a:solidFill>
              </a:rPr>
              <a:t>English</a:t>
            </a:r>
            <a:r>
              <a:rPr lang="en-US" i="1" spc="-4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i="1" spc="-10" dirty="0">
                <a:solidFill>
                  <a:schemeClr val="bg1">
                    <a:alpha val="80000"/>
                  </a:schemeClr>
                </a:solidFill>
              </a:rPr>
              <a:t>Query </a:t>
            </a:r>
            <a:r>
              <a:rPr lang="en-US" i="1" dirty="0">
                <a:solidFill>
                  <a:schemeClr val="bg1">
                    <a:alpha val="80000"/>
                  </a:schemeClr>
                </a:solidFill>
              </a:rPr>
              <a:t>Language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),</a:t>
            </a:r>
            <a:r>
              <a:rPr lang="en-US" spc="-4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as</a:t>
            </a:r>
            <a:r>
              <a:rPr lang="en-US" spc="-3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part</a:t>
            </a:r>
            <a:r>
              <a:rPr lang="en-US" spc="-4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of</a:t>
            </a:r>
            <a:r>
              <a:rPr lang="en-US" spc="-3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the</a:t>
            </a:r>
            <a:r>
              <a:rPr lang="en-US" spc="-4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10" dirty="0">
                <a:solidFill>
                  <a:schemeClr val="bg1">
                    <a:alpha val="80000"/>
                  </a:schemeClr>
                </a:solidFill>
              </a:rPr>
              <a:t>System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R</a:t>
            </a:r>
            <a:r>
              <a:rPr lang="en-US" spc="-4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project</a:t>
            </a:r>
            <a:r>
              <a:rPr lang="en-US" spc="-4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in</a:t>
            </a:r>
            <a:r>
              <a:rPr lang="en-US" spc="-4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the</a:t>
            </a:r>
            <a:r>
              <a:rPr lang="en-US" spc="-2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early</a:t>
            </a:r>
            <a:r>
              <a:rPr lang="en-US" spc="-4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10" dirty="0">
                <a:solidFill>
                  <a:schemeClr val="bg1">
                    <a:alpha val="80000"/>
                  </a:schemeClr>
                </a:solidFill>
              </a:rPr>
              <a:t>1970s.</a:t>
            </a:r>
            <a:endParaRPr lang="en-US" dirty="0">
              <a:solidFill>
                <a:schemeClr val="bg1">
                  <a:alpha val="80000"/>
                </a:schemeClr>
              </a:solidFill>
            </a:endParaRPr>
          </a:p>
          <a:p>
            <a:pPr marR="508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The</a:t>
            </a:r>
            <a:r>
              <a:rPr lang="en-US" spc="-3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Sequel</a:t>
            </a:r>
            <a:r>
              <a:rPr lang="en-US" spc="-4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language</a:t>
            </a:r>
            <a:r>
              <a:rPr lang="en-US" spc="-3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has</a:t>
            </a:r>
            <a:r>
              <a:rPr lang="en-US" spc="-5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evolved</a:t>
            </a:r>
            <a:r>
              <a:rPr lang="en-US" spc="-4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since</a:t>
            </a:r>
            <a:r>
              <a:rPr lang="en-US" spc="-4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then,</a:t>
            </a:r>
            <a:r>
              <a:rPr lang="en-US" spc="-3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and</a:t>
            </a:r>
            <a:r>
              <a:rPr lang="en-US" spc="-4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its</a:t>
            </a:r>
            <a:r>
              <a:rPr lang="en-US" spc="-4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name</a:t>
            </a:r>
            <a:r>
              <a:rPr lang="en-US" spc="-4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has</a:t>
            </a:r>
            <a:r>
              <a:rPr lang="en-US" spc="-4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changed</a:t>
            </a:r>
            <a:r>
              <a:rPr lang="en-US" spc="-4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to</a:t>
            </a:r>
            <a:r>
              <a:rPr lang="en-US" spc="-2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SQL</a:t>
            </a:r>
            <a:r>
              <a:rPr lang="en-US" spc="-4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(Structured</a:t>
            </a:r>
            <a:r>
              <a:rPr lang="en-US" spc="-4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10" dirty="0">
                <a:solidFill>
                  <a:schemeClr val="bg1">
                    <a:alpha val="80000"/>
                  </a:schemeClr>
                </a:solidFill>
              </a:rPr>
              <a:t>Query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Language)</a:t>
            </a:r>
            <a:r>
              <a:rPr lang="en-US" spc="-4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(some</a:t>
            </a:r>
            <a:r>
              <a:rPr lang="en-US" spc="-4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other</a:t>
            </a:r>
            <a:r>
              <a:rPr lang="en-US" spc="-5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company</a:t>
            </a:r>
            <a:r>
              <a:rPr lang="en-US" spc="-4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has</a:t>
            </a:r>
            <a:r>
              <a:rPr lang="en-US" spc="-4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10" dirty="0">
                <a:solidFill>
                  <a:schemeClr val="bg1">
                    <a:alpha val="80000"/>
                  </a:schemeClr>
                </a:solidFill>
              </a:rPr>
              <a:t>trademark</a:t>
            </a:r>
            <a:r>
              <a:rPr lang="en-US" spc="-4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on</a:t>
            </a:r>
            <a:r>
              <a:rPr lang="en-US" spc="-5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the</a:t>
            </a:r>
            <a:r>
              <a:rPr lang="en-US" spc="-3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word</a:t>
            </a:r>
            <a:r>
              <a:rPr lang="en-US" spc="-5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sequel).</a:t>
            </a:r>
            <a:r>
              <a:rPr lang="en-US" spc="-5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SQL</a:t>
            </a:r>
            <a:r>
              <a:rPr lang="en-US" spc="-4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has</a:t>
            </a:r>
            <a:r>
              <a:rPr lang="en-US" spc="-4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clearly</a:t>
            </a:r>
            <a:r>
              <a:rPr lang="en-US" spc="-6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10" dirty="0">
                <a:solidFill>
                  <a:schemeClr val="bg1">
                    <a:alpha val="80000"/>
                  </a:schemeClr>
                </a:solidFill>
              </a:rPr>
              <a:t>established</a:t>
            </a:r>
            <a:r>
              <a:rPr lang="en-US" spc="-5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10" dirty="0">
                <a:solidFill>
                  <a:schemeClr val="bg1">
                    <a:alpha val="80000"/>
                  </a:schemeClr>
                </a:solidFill>
              </a:rPr>
              <a:t>itself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as</a:t>
            </a:r>
            <a:r>
              <a:rPr lang="en-US" spc="-5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i="1" dirty="0">
                <a:solidFill>
                  <a:schemeClr val="bg1">
                    <a:alpha val="80000"/>
                  </a:schemeClr>
                </a:solidFill>
              </a:rPr>
              <a:t>the</a:t>
            </a:r>
            <a:r>
              <a:rPr lang="en-US" i="1" spc="-6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standard</a:t>
            </a:r>
            <a:r>
              <a:rPr lang="en-US" spc="-7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relational</a:t>
            </a:r>
            <a:r>
              <a:rPr lang="en-US" spc="-6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database</a:t>
            </a:r>
            <a:r>
              <a:rPr lang="en-US" spc="-6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10" dirty="0">
                <a:solidFill>
                  <a:schemeClr val="bg1">
                    <a:alpha val="80000"/>
                  </a:schemeClr>
                </a:solidFill>
              </a:rPr>
              <a:t>language.</a:t>
            </a:r>
            <a:endParaRPr lang="en-US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In</a:t>
            </a:r>
            <a:r>
              <a:rPr lang="en-US" spc="-7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1986,</a:t>
            </a:r>
            <a:r>
              <a:rPr lang="en-US" spc="-5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the</a:t>
            </a:r>
            <a:r>
              <a:rPr lang="en-US" spc="-5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American</a:t>
            </a:r>
            <a:r>
              <a:rPr lang="en-US" spc="-4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National</a:t>
            </a:r>
            <a:r>
              <a:rPr lang="en-US" spc="-5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Standards</a:t>
            </a:r>
            <a:r>
              <a:rPr lang="en-US" spc="-7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Institute</a:t>
            </a:r>
            <a:r>
              <a:rPr lang="en-US" spc="-5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(ANSI)</a:t>
            </a:r>
            <a:r>
              <a:rPr lang="en-US" spc="-4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and</a:t>
            </a:r>
            <a:r>
              <a:rPr lang="en-US" spc="-6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the</a:t>
            </a:r>
            <a:r>
              <a:rPr lang="en-US" spc="-5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International</a:t>
            </a:r>
            <a:r>
              <a:rPr lang="en-US" spc="-5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10" dirty="0">
                <a:solidFill>
                  <a:schemeClr val="bg1">
                    <a:alpha val="80000"/>
                  </a:schemeClr>
                </a:solidFill>
              </a:rPr>
              <a:t>Organization</a:t>
            </a:r>
            <a:r>
              <a:rPr lang="en-US" spc="-6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25" dirty="0">
                <a:solidFill>
                  <a:schemeClr val="bg1">
                    <a:alpha val="80000"/>
                  </a:schemeClr>
                </a:solidFill>
              </a:rPr>
              <a:t>for</a:t>
            </a:r>
            <a:endParaRPr lang="en-US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pc="-10" dirty="0">
                <a:solidFill>
                  <a:schemeClr val="bg1">
                    <a:alpha val="80000"/>
                  </a:schemeClr>
                </a:solidFill>
              </a:rPr>
              <a:t>Standardization</a:t>
            </a:r>
            <a:r>
              <a:rPr lang="en-US" spc="-5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(ISO)</a:t>
            </a:r>
            <a:r>
              <a:rPr lang="en-US" spc="-2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published</a:t>
            </a:r>
            <a:r>
              <a:rPr lang="en-US" spc="-4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an</a:t>
            </a:r>
            <a:r>
              <a:rPr lang="en-US" spc="-4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SQL</a:t>
            </a:r>
            <a:r>
              <a:rPr lang="en-US" spc="-3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standard,</a:t>
            </a:r>
            <a:r>
              <a:rPr lang="en-US" spc="-6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called</a:t>
            </a:r>
            <a:r>
              <a:rPr lang="en-US" spc="-3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alpha val="80000"/>
                  </a:schemeClr>
                </a:solidFill>
              </a:rPr>
              <a:t>SQL-</a:t>
            </a:r>
            <a:r>
              <a:rPr lang="en-US" spc="-25" dirty="0">
                <a:solidFill>
                  <a:schemeClr val="bg1">
                    <a:alpha val="80000"/>
                  </a:schemeClr>
                </a:solidFill>
              </a:rPr>
              <a:t>86.</a:t>
            </a:r>
            <a:endParaRPr lang="en-US" dirty="0">
              <a:solidFill>
                <a:schemeClr val="bg1">
                  <a:alpha val="80000"/>
                </a:schemeClr>
              </a:solidFill>
            </a:endParaRPr>
          </a:p>
          <a:p>
            <a:pPr marR="67818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The</a:t>
            </a:r>
            <a:r>
              <a:rPr lang="en-US" spc="-5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next</a:t>
            </a:r>
            <a:r>
              <a:rPr lang="en-US" spc="-5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version</a:t>
            </a:r>
            <a:r>
              <a:rPr lang="en-US" spc="-6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of</a:t>
            </a:r>
            <a:r>
              <a:rPr lang="en-US" spc="-5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the</a:t>
            </a:r>
            <a:r>
              <a:rPr lang="en-US" spc="-6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standard</a:t>
            </a:r>
            <a:r>
              <a:rPr lang="en-US" spc="-8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was</a:t>
            </a:r>
            <a:r>
              <a:rPr lang="en-US" spc="-4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alpha val="80000"/>
                  </a:schemeClr>
                </a:solidFill>
              </a:rPr>
              <a:t>SQL-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89,</a:t>
            </a:r>
            <a:r>
              <a:rPr lang="en-US" spc="-5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25" dirty="0">
                <a:solidFill>
                  <a:schemeClr val="bg1">
                    <a:alpha val="80000"/>
                  </a:schemeClr>
                </a:solidFill>
              </a:rPr>
              <a:t>SQL-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92,</a:t>
            </a:r>
            <a:r>
              <a:rPr lang="en-US" spc="-4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SQL:1999,</a:t>
            </a:r>
            <a:r>
              <a:rPr lang="en-US" spc="-6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SQL:2003,</a:t>
            </a:r>
            <a:r>
              <a:rPr lang="en-US" spc="-5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SQL:2006,</a:t>
            </a:r>
            <a:r>
              <a:rPr lang="en-US" spc="-5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10" dirty="0">
                <a:solidFill>
                  <a:schemeClr val="bg1">
                    <a:alpha val="80000"/>
                  </a:schemeClr>
                </a:solidFill>
              </a:rPr>
              <a:t>SQL:2008,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SQL:2011,</a:t>
            </a:r>
            <a:r>
              <a:rPr lang="en-US" spc="-5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SQL:</a:t>
            </a:r>
            <a:r>
              <a:rPr lang="en-US" spc="-5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2016,</a:t>
            </a:r>
            <a:r>
              <a:rPr lang="en-US" spc="-6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SQL:</a:t>
            </a:r>
            <a:r>
              <a:rPr lang="en-US" spc="-5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2019and</a:t>
            </a:r>
            <a:r>
              <a:rPr lang="en-US" spc="-7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most</a:t>
            </a:r>
            <a:r>
              <a:rPr lang="en-US" spc="-6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recently</a:t>
            </a:r>
            <a:r>
              <a:rPr lang="en-US" spc="-4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10" dirty="0">
                <a:solidFill>
                  <a:schemeClr val="bg1">
                    <a:alpha val="80000"/>
                  </a:schemeClr>
                </a:solidFill>
              </a:rPr>
              <a:t>SQL:2023.</a:t>
            </a:r>
            <a:endParaRPr lang="en-US" dirty="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" name="Picture 5" descr="Programming data on computer monitor">
            <a:extLst>
              <a:ext uri="{FF2B5EF4-FFF2-40B4-BE49-F238E27FC236}">
                <a16:creationId xmlns:a16="http://schemas.microsoft.com/office/drawing/2014/main" id="{309F53C6-4DCF-FC67-468E-DED6BF17C6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9" r="1" b="1"/>
          <a:stretch/>
        </p:blipFill>
        <p:spPr>
          <a:xfrm>
            <a:off x="6541932" y="1458422"/>
            <a:ext cx="4369112" cy="284816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855"/>
            <a:ext cx="119297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u="none" dirty="0">
                <a:solidFill>
                  <a:srgbClr val="EC7C30"/>
                </a:solidFill>
              </a:rPr>
              <a:t>Q</a:t>
            </a:r>
            <a:r>
              <a:rPr sz="2800" u="none" spc="-35" dirty="0">
                <a:solidFill>
                  <a:srgbClr val="EC7C30"/>
                </a:solidFill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Carlito"/>
                <a:cs typeface="Carlito"/>
              </a:rPr>
              <a:t>Write</a:t>
            </a:r>
            <a:r>
              <a:rPr sz="2800" b="0" u="none" spc="-5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Carlito"/>
                <a:cs typeface="Carlito"/>
              </a:rPr>
              <a:t>a</a:t>
            </a:r>
            <a:r>
              <a:rPr sz="2800" b="0" u="none" spc="-5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Carlito"/>
                <a:cs typeface="Carlito"/>
              </a:rPr>
              <a:t>SQL</a:t>
            </a:r>
            <a:r>
              <a:rPr sz="2800" b="0" u="none" spc="-4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Carlito"/>
                <a:cs typeface="Carlito"/>
              </a:rPr>
              <a:t>query</a:t>
            </a:r>
            <a:r>
              <a:rPr sz="2800" b="0" u="none" spc="-3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Carlito"/>
                <a:cs typeface="Carlito"/>
              </a:rPr>
              <a:t>to</a:t>
            </a:r>
            <a:r>
              <a:rPr sz="2800" b="0" u="none" spc="-5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Carlito"/>
                <a:cs typeface="Carlito"/>
              </a:rPr>
              <a:t>find</a:t>
            </a:r>
            <a:r>
              <a:rPr sz="2800" b="0" u="none" spc="-3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Carlito"/>
                <a:cs typeface="Carlito"/>
              </a:rPr>
              <a:t>the</a:t>
            </a:r>
            <a:r>
              <a:rPr sz="2800" b="0" u="none" spc="-5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800" b="0" u="none" spc="-10" dirty="0">
                <a:solidFill>
                  <a:srgbClr val="EC7C30"/>
                </a:solidFill>
                <a:latin typeface="Carlito"/>
                <a:cs typeface="Carlito"/>
              </a:rPr>
              <a:t>account_no</a:t>
            </a:r>
            <a:r>
              <a:rPr sz="2800" b="0" u="none" spc="-2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Carlito"/>
                <a:cs typeface="Carlito"/>
              </a:rPr>
              <a:t>along</a:t>
            </a:r>
            <a:r>
              <a:rPr sz="2800" b="0" u="none" spc="-6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Carlito"/>
                <a:cs typeface="Carlito"/>
              </a:rPr>
              <a:t>and</a:t>
            </a:r>
            <a:r>
              <a:rPr sz="2800" b="0" u="none" spc="-3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Carlito"/>
                <a:cs typeface="Carlito"/>
              </a:rPr>
              <a:t>balance</a:t>
            </a:r>
            <a:r>
              <a:rPr sz="2800" b="0" u="none" spc="-4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Carlito"/>
                <a:cs typeface="Carlito"/>
              </a:rPr>
              <a:t>with</a:t>
            </a:r>
            <a:r>
              <a:rPr sz="2800" b="0" u="none" spc="-5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Carlito"/>
                <a:cs typeface="Carlito"/>
              </a:rPr>
              <a:t>8%</a:t>
            </a:r>
            <a:r>
              <a:rPr sz="2800" b="0" u="none" spc="-4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800" b="0" u="none" spc="-10" dirty="0">
                <a:solidFill>
                  <a:srgbClr val="EC7C30"/>
                </a:solidFill>
                <a:latin typeface="Carlito"/>
                <a:cs typeface="Carlito"/>
              </a:rPr>
              <a:t>interest,</a:t>
            </a:r>
            <a:r>
              <a:rPr sz="2800" b="0" u="none" spc="-4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800" b="0" u="none" spc="-25" dirty="0">
                <a:solidFill>
                  <a:srgbClr val="EC7C30"/>
                </a:solidFill>
                <a:latin typeface="Carlito"/>
                <a:cs typeface="Carlito"/>
              </a:rPr>
              <a:t>as </a:t>
            </a:r>
            <a:r>
              <a:rPr sz="2800" b="0" u="none" dirty="0">
                <a:solidFill>
                  <a:srgbClr val="EC7C30"/>
                </a:solidFill>
                <a:latin typeface="Carlito"/>
                <a:cs typeface="Carlito"/>
              </a:rPr>
              <a:t>Account,</a:t>
            </a:r>
            <a:r>
              <a:rPr sz="2800" b="0" u="none" spc="-13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2800" b="0" u="none" spc="-10" dirty="0">
                <a:solidFill>
                  <a:srgbClr val="EC7C30"/>
                </a:solidFill>
                <a:latin typeface="Carlito"/>
                <a:cs typeface="Carlito"/>
              </a:rPr>
              <a:t>total_balance?</a:t>
            </a:r>
            <a:endParaRPr sz="2800">
              <a:latin typeface="Carlito"/>
              <a:cs typeface="Carli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8963" y="1909268"/>
            <a:ext cx="8628887" cy="351739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855"/>
            <a:ext cx="119297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u="none" dirty="0"/>
              <a:t>Q</a:t>
            </a:r>
            <a:r>
              <a:rPr sz="2800" u="none" spc="-35" dirty="0"/>
              <a:t> </a:t>
            </a:r>
            <a:r>
              <a:rPr sz="2800" b="0" u="none" dirty="0">
                <a:latin typeface="Carlito"/>
                <a:cs typeface="Carlito"/>
              </a:rPr>
              <a:t>Write</a:t>
            </a:r>
            <a:r>
              <a:rPr sz="2800" b="0" u="none" spc="-50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a</a:t>
            </a:r>
            <a:r>
              <a:rPr sz="2800" b="0" u="none" spc="-50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SQL</a:t>
            </a:r>
            <a:r>
              <a:rPr sz="2800" b="0" u="none" spc="-45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query</a:t>
            </a:r>
            <a:r>
              <a:rPr sz="2800" b="0" u="none" spc="-30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to</a:t>
            </a:r>
            <a:r>
              <a:rPr sz="2800" b="0" u="none" spc="-50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find</a:t>
            </a:r>
            <a:r>
              <a:rPr sz="2800" b="0" u="none" spc="-35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the</a:t>
            </a:r>
            <a:r>
              <a:rPr sz="2800" b="0" u="none" spc="-50" dirty="0">
                <a:latin typeface="Carlito"/>
                <a:cs typeface="Carlito"/>
              </a:rPr>
              <a:t> </a:t>
            </a:r>
            <a:r>
              <a:rPr sz="2800" b="0" u="none" spc="-10" dirty="0">
                <a:latin typeface="Carlito"/>
                <a:cs typeface="Carlito"/>
              </a:rPr>
              <a:t>account_no</a:t>
            </a:r>
            <a:r>
              <a:rPr sz="2800" b="0" u="none" spc="-25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along</a:t>
            </a:r>
            <a:r>
              <a:rPr sz="2800" b="0" u="none" spc="-60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and</a:t>
            </a:r>
            <a:r>
              <a:rPr sz="2800" b="0" u="none" spc="-35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balance</a:t>
            </a:r>
            <a:r>
              <a:rPr sz="2800" b="0" u="none" spc="-45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with</a:t>
            </a:r>
            <a:r>
              <a:rPr sz="2800" b="0" u="none" spc="-50" dirty="0">
                <a:latin typeface="Carlito"/>
                <a:cs typeface="Carlito"/>
              </a:rPr>
              <a:t> </a:t>
            </a:r>
            <a:r>
              <a:rPr sz="2800" b="0" u="none" dirty="0">
                <a:latin typeface="Carlito"/>
                <a:cs typeface="Carlito"/>
              </a:rPr>
              <a:t>8%</a:t>
            </a:r>
            <a:r>
              <a:rPr sz="2800" b="0" u="none" spc="-40" dirty="0">
                <a:latin typeface="Carlito"/>
                <a:cs typeface="Carlito"/>
              </a:rPr>
              <a:t> </a:t>
            </a:r>
            <a:r>
              <a:rPr sz="2800" b="0" u="none" spc="-10" dirty="0">
                <a:latin typeface="Carlito"/>
                <a:cs typeface="Carlito"/>
              </a:rPr>
              <a:t>interest,</a:t>
            </a:r>
            <a:r>
              <a:rPr sz="2800" b="0" u="none" spc="-40" dirty="0">
                <a:latin typeface="Carlito"/>
                <a:cs typeface="Carlito"/>
              </a:rPr>
              <a:t> </a:t>
            </a:r>
            <a:r>
              <a:rPr sz="2800" b="0" u="none" spc="-25" dirty="0">
                <a:latin typeface="Carlito"/>
                <a:cs typeface="Carlito"/>
              </a:rPr>
              <a:t>as </a:t>
            </a:r>
            <a:r>
              <a:rPr sz="2800" b="0" u="none" dirty="0">
                <a:latin typeface="Carlito"/>
                <a:cs typeface="Carlito"/>
              </a:rPr>
              <a:t>Account,</a:t>
            </a:r>
            <a:r>
              <a:rPr sz="2800" b="0" u="none" spc="-130" dirty="0">
                <a:latin typeface="Carlito"/>
                <a:cs typeface="Carlito"/>
              </a:rPr>
              <a:t> </a:t>
            </a:r>
            <a:r>
              <a:rPr sz="2800" b="0" u="none" spc="-10" dirty="0">
                <a:latin typeface="Carlito"/>
                <a:cs typeface="Carlito"/>
              </a:rPr>
              <a:t>total_balance?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290573"/>
            <a:ext cx="79565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rlito"/>
                <a:cs typeface="Carlito"/>
              </a:rPr>
              <a:t>Select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spc="-30" dirty="0">
                <a:latin typeface="Carlito"/>
                <a:cs typeface="Carlito"/>
              </a:rPr>
              <a:t>account_number,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balance*1.06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as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total_balance </a:t>
            </a:r>
            <a:r>
              <a:rPr sz="2800" dirty="0">
                <a:latin typeface="Carlito"/>
                <a:cs typeface="Carlito"/>
              </a:rPr>
              <a:t>From</a:t>
            </a:r>
            <a:r>
              <a:rPr sz="2800" spc="-10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account</a:t>
            </a:r>
            <a:endParaRPr sz="280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9167" y="2407546"/>
            <a:ext cx="8628887" cy="351739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855"/>
            <a:ext cx="10128250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Carlito"/>
                <a:cs typeface="Carlito"/>
              </a:rPr>
              <a:t>Q</a:t>
            </a:r>
            <a:r>
              <a:rPr sz="2800" b="1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Write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SQL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query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to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find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the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loan_no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with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maximum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loan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amount? </a:t>
            </a:r>
            <a:r>
              <a:rPr sz="2800" dirty="0">
                <a:latin typeface="Carlito"/>
                <a:cs typeface="Carlito"/>
              </a:rPr>
              <a:t>Select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balance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Carlito"/>
                <a:cs typeface="Carlito"/>
              </a:rPr>
              <a:t>From</a:t>
            </a:r>
            <a:r>
              <a:rPr sz="2800" spc="-1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account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Carlito"/>
                <a:cs typeface="Carlito"/>
              </a:rPr>
              <a:t>Except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Carlito"/>
                <a:cs typeface="Carlito"/>
              </a:rPr>
              <a:t>Select</a:t>
            </a:r>
            <a:r>
              <a:rPr sz="2800" spc="-10" dirty="0">
                <a:latin typeface="Carlito"/>
                <a:cs typeface="Carlito"/>
              </a:rPr>
              <a:t> A.balance</a:t>
            </a:r>
            <a:endParaRPr sz="2800" dirty="0">
              <a:latin typeface="Carlito"/>
              <a:cs typeface="Carlito"/>
            </a:endParaRPr>
          </a:p>
          <a:p>
            <a:pPr marL="12700" marR="5467350">
              <a:lnSpc>
                <a:spcPct val="100000"/>
              </a:lnSpc>
            </a:pPr>
            <a:r>
              <a:rPr sz="2800" dirty="0">
                <a:latin typeface="Carlito"/>
                <a:cs typeface="Carlito"/>
              </a:rPr>
              <a:t>From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account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as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A,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account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as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spc="-50" dirty="0">
                <a:latin typeface="Carlito"/>
                <a:cs typeface="Carlito"/>
              </a:rPr>
              <a:t>B </a:t>
            </a:r>
            <a:r>
              <a:rPr sz="2800" dirty="0">
                <a:latin typeface="Carlito"/>
                <a:cs typeface="Carlito"/>
              </a:rPr>
              <a:t>Where</a:t>
            </a:r>
            <a:r>
              <a:rPr sz="2800" spc="-10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A.balance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&lt;B.balance</a:t>
            </a:r>
            <a:endParaRPr sz="2800" dirty="0">
              <a:latin typeface="Carlito"/>
              <a:cs typeface="Carli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4539" y="3429000"/>
            <a:ext cx="6997959" cy="267763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243158"/>
            <a:ext cx="921086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0149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Aggregate</a:t>
            </a:r>
            <a:r>
              <a:rPr spc="-13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522" y="1250302"/>
            <a:ext cx="11355848" cy="54399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41275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900" algn="l"/>
              </a:tabLst>
            </a:pPr>
            <a:r>
              <a:rPr sz="2400" i="1" spc="-10" dirty="0">
                <a:latin typeface="Carlito"/>
                <a:cs typeface="Carlito"/>
              </a:rPr>
              <a:t>Aggregate</a:t>
            </a:r>
            <a:r>
              <a:rPr sz="2400" i="1" spc="-60" dirty="0">
                <a:latin typeface="Carlito"/>
                <a:cs typeface="Carlito"/>
              </a:rPr>
              <a:t> </a:t>
            </a:r>
            <a:r>
              <a:rPr sz="2400" i="1" dirty="0">
                <a:latin typeface="Carlito"/>
                <a:cs typeface="Carlito"/>
              </a:rPr>
              <a:t>functions</a:t>
            </a:r>
            <a:r>
              <a:rPr sz="2400" i="1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are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functions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that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take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collection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(a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set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or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multiset)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values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input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return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single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value.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SQL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offers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five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built-in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aggregate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functions:</a:t>
            </a:r>
            <a:endParaRPr sz="2400" dirty="0">
              <a:latin typeface="Carlito"/>
              <a:cs typeface="Carlito"/>
            </a:endParaRPr>
          </a:p>
          <a:p>
            <a:pPr marL="926465" lvl="1" indent="-456565">
              <a:lnSpc>
                <a:spcPct val="100000"/>
              </a:lnSpc>
              <a:buFont typeface="Arial"/>
              <a:buChar char="•"/>
              <a:tabLst>
                <a:tab pos="926465" algn="l"/>
              </a:tabLst>
            </a:pPr>
            <a:r>
              <a:rPr sz="2400" spc="-10" dirty="0">
                <a:latin typeface="Carlito"/>
                <a:cs typeface="Carlito"/>
              </a:rPr>
              <a:t>Average:</a:t>
            </a:r>
            <a:r>
              <a:rPr sz="2400" spc="-114" dirty="0">
                <a:latin typeface="Carlito"/>
                <a:cs typeface="Carlito"/>
              </a:rPr>
              <a:t> </a:t>
            </a:r>
            <a:r>
              <a:rPr sz="2400" b="1" spc="-25" dirty="0">
                <a:latin typeface="Carlito"/>
                <a:cs typeface="Carlito"/>
              </a:rPr>
              <a:t>avg</a:t>
            </a:r>
            <a:endParaRPr sz="2400" dirty="0">
              <a:latin typeface="Carlito"/>
              <a:cs typeface="Carlito"/>
            </a:endParaRPr>
          </a:p>
          <a:p>
            <a:pPr marL="926465" lvl="1" indent="-456565">
              <a:lnSpc>
                <a:spcPct val="100000"/>
              </a:lnSpc>
              <a:buFont typeface="Arial"/>
              <a:buChar char="•"/>
              <a:tabLst>
                <a:tab pos="926465" algn="l"/>
              </a:tabLst>
            </a:pPr>
            <a:r>
              <a:rPr sz="2400" dirty="0">
                <a:latin typeface="Carlito"/>
                <a:cs typeface="Carlito"/>
              </a:rPr>
              <a:t>Minimum: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b="1" spc="-25" dirty="0">
                <a:latin typeface="Carlito"/>
                <a:cs typeface="Carlito"/>
              </a:rPr>
              <a:t>min</a:t>
            </a:r>
            <a:endParaRPr sz="2400" dirty="0">
              <a:latin typeface="Carlito"/>
              <a:cs typeface="Carlito"/>
            </a:endParaRPr>
          </a:p>
          <a:p>
            <a:pPr marL="926465" lvl="1" indent="-456565">
              <a:lnSpc>
                <a:spcPct val="100000"/>
              </a:lnSpc>
              <a:buFont typeface="Arial"/>
              <a:buChar char="•"/>
              <a:tabLst>
                <a:tab pos="926465" algn="l"/>
              </a:tabLst>
            </a:pPr>
            <a:r>
              <a:rPr sz="2400" dirty="0">
                <a:latin typeface="Carlito"/>
                <a:cs typeface="Carlito"/>
              </a:rPr>
              <a:t>Maximum: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b="1" spc="-25" dirty="0">
                <a:latin typeface="Carlito"/>
                <a:cs typeface="Carlito"/>
              </a:rPr>
              <a:t>max</a:t>
            </a:r>
            <a:endParaRPr sz="2400" dirty="0">
              <a:latin typeface="Carlito"/>
              <a:cs typeface="Carlito"/>
            </a:endParaRPr>
          </a:p>
          <a:p>
            <a:pPr marL="926465" lvl="1" indent="-456565">
              <a:lnSpc>
                <a:spcPct val="100000"/>
              </a:lnSpc>
              <a:buFont typeface="Arial"/>
              <a:buChar char="•"/>
              <a:tabLst>
                <a:tab pos="926465" algn="l"/>
              </a:tabLst>
            </a:pPr>
            <a:r>
              <a:rPr sz="2400" spc="-30" dirty="0">
                <a:latin typeface="Carlito"/>
                <a:cs typeface="Carlito"/>
              </a:rPr>
              <a:t>Total: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b="1" spc="-25" dirty="0">
                <a:latin typeface="Carlito"/>
                <a:cs typeface="Carlito"/>
              </a:rPr>
              <a:t>sum</a:t>
            </a:r>
            <a:endParaRPr sz="2400" dirty="0">
              <a:latin typeface="Carlito"/>
              <a:cs typeface="Carlito"/>
            </a:endParaRPr>
          </a:p>
          <a:p>
            <a:pPr marL="926465" lvl="1" indent="-456565">
              <a:lnSpc>
                <a:spcPct val="100000"/>
              </a:lnSpc>
              <a:buFont typeface="Arial"/>
              <a:buChar char="•"/>
              <a:tabLst>
                <a:tab pos="926465" algn="l"/>
              </a:tabLst>
            </a:pPr>
            <a:r>
              <a:rPr sz="2400" dirty="0">
                <a:latin typeface="Carlito"/>
                <a:cs typeface="Carlito"/>
              </a:rPr>
              <a:t>Count: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count</a:t>
            </a:r>
            <a:endParaRPr sz="2400" dirty="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The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input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sum</a:t>
            </a:r>
            <a:r>
              <a:rPr sz="2400" b="1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avg</a:t>
            </a:r>
            <a:r>
              <a:rPr sz="2400" b="1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must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collection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numbers,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but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other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operators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can </a:t>
            </a:r>
            <a:r>
              <a:rPr sz="2400" spc="-10" dirty="0">
                <a:latin typeface="Carlito"/>
                <a:cs typeface="Carlito"/>
              </a:rPr>
              <a:t>operate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on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collections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nonnumeric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data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types,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such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as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strings,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as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well.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Count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only </a:t>
            </a:r>
            <a:r>
              <a:rPr sz="2400" spc="-10" dirty="0">
                <a:latin typeface="Carlito"/>
                <a:cs typeface="Carlito"/>
              </a:rPr>
              <a:t>aggregate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function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which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can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work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with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null,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all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other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aggregate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functions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simply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ignore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null.</a:t>
            </a:r>
            <a:endParaRPr sz="2400" dirty="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Carlito"/>
                <a:cs typeface="Carlito"/>
              </a:rPr>
              <a:t>We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use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aggregate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function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count</a:t>
            </a:r>
            <a:r>
              <a:rPr sz="2400" b="1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frequently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count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number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tuples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relation.</a:t>
            </a:r>
            <a:endParaRPr sz="24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The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notation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for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this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function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SQL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count</a:t>
            </a:r>
            <a:r>
              <a:rPr sz="2400" b="1" spc="-4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(*).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3207"/>
            <a:ext cx="1030160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rlito"/>
                <a:cs typeface="Carlito"/>
              </a:rPr>
              <a:t>Q</a:t>
            </a:r>
            <a:r>
              <a:rPr sz="2400" b="1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find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number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accounts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bank?</a:t>
            </a:r>
            <a:endParaRPr sz="2400" dirty="0">
              <a:latin typeface="Carlito"/>
              <a:cs typeface="Carlito"/>
            </a:endParaRPr>
          </a:p>
          <a:p>
            <a:pPr marL="12700" marR="8390255">
              <a:lnSpc>
                <a:spcPct val="100000"/>
              </a:lnSpc>
            </a:pPr>
            <a:r>
              <a:rPr sz="2400" b="1" dirty="0">
                <a:latin typeface="Carlito"/>
                <a:cs typeface="Carlito"/>
              </a:rPr>
              <a:t>Select</a:t>
            </a:r>
            <a:r>
              <a:rPr sz="2400" b="1" spc="-60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count(*) </a:t>
            </a:r>
            <a:r>
              <a:rPr sz="2400" b="1" dirty="0">
                <a:latin typeface="Carlito"/>
                <a:cs typeface="Carlito"/>
              </a:rPr>
              <a:t>from</a:t>
            </a:r>
            <a:r>
              <a:rPr sz="2400" b="1" spc="-7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account</a:t>
            </a:r>
            <a:endParaRPr sz="24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2880"/>
              </a:spcBef>
            </a:pPr>
            <a:r>
              <a:rPr sz="2400" b="1" dirty="0">
                <a:latin typeface="Carlito"/>
                <a:cs typeface="Carlito"/>
              </a:rPr>
              <a:t>Q</a:t>
            </a:r>
            <a:r>
              <a:rPr sz="2400" b="1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find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average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balance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every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account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banks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from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south_delhi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branch? </a:t>
            </a:r>
            <a:r>
              <a:rPr sz="2400" dirty="0">
                <a:latin typeface="Carlito"/>
                <a:cs typeface="Carlito"/>
              </a:rPr>
              <a:t>Select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avg(balance)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rlito"/>
                <a:cs typeface="Carlito"/>
              </a:rPr>
              <a:t>from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account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Where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branch_name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=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‘south_delhi’</a:t>
            </a:r>
            <a:endParaRPr sz="2400" dirty="0">
              <a:latin typeface="Carlito"/>
              <a:cs typeface="Carli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1518" y="3094941"/>
            <a:ext cx="8628887" cy="351739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 Fill">
            <a:extLst>
              <a:ext uri="{FF2B5EF4-FFF2-40B4-BE49-F238E27FC236}">
                <a16:creationId xmlns:a16="http://schemas.microsoft.com/office/drawing/2014/main" id="{7D07B7BC-3270-4CF3-A7AA-0937908A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08BB4D4-D71A-48F5-B2D2-45D2D78F4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F287CCC2-896F-4F04-A017-737FB703F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821DD70C-9C59-4A01-BF0B-C027B5BCA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384" y="576072"/>
            <a:ext cx="5430250" cy="2751749"/>
          </a:xfrm>
          <a:prstGeom prst="rect">
            <a:avLst/>
          </a:prstGeom>
        </p:spPr>
        <p:txBody>
          <a:bodyPr vert="horz" lIns="0" tIns="12065" rIns="0" bIns="0" rtlCol="0" anchor="ctr">
            <a:normAutofit/>
          </a:bodyPr>
          <a:lstStyle/>
          <a:p>
            <a:pPr marL="12700">
              <a:spcBef>
                <a:spcPts val="95"/>
              </a:spcBef>
            </a:pPr>
            <a:r>
              <a:rPr lang="en-US" sz="4800" u="none">
                <a:solidFill>
                  <a:schemeClr val="bg1"/>
                </a:solidFill>
              </a:rPr>
              <a:t>Q</a:t>
            </a:r>
            <a:r>
              <a:rPr lang="en-US" sz="4800" u="none" spc="-20">
                <a:solidFill>
                  <a:schemeClr val="bg1"/>
                </a:solidFill>
              </a:rPr>
              <a:t> </a:t>
            </a:r>
            <a:r>
              <a:rPr lang="en-US" sz="4800" b="0" u="none">
                <a:solidFill>
                  <a:schemeClr val="bg1"/>
                </a:solidFill>
                <a:latin typeface="Carlito"/>
                <a:cs typeface="Carlito"/>
              </a:rPr>
              <a:t>Consider</a:t>
            </a:r>
            <a:r>
              <a:rPr lang="en-US" sz="4800" b="0" u="none" spc="-2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lang="en-US" sz="4800" b="0" u="none">
                <a:solidFill>
                  <a:schemeClr val="bg1"/>
                </a:solidFill>
                <a:latin typeface="Carlito"/>
                <a:cs typeface="Carlito"/>
              </a:rPr>
              <a:t>a</a:t>
            </a:r>
            <a:r>
              <a:rPr lang="en-US" sz="4800" b="0" u="none" spc="-35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lang="en-US" sz="4800" b="0" u="none">
                <a:solidFill>
                  <a:schemeClr val="bg1"/>
                </a:solidFill>
                <a:latin typeface="Carlito"/>
                <a:cs typeface="Carlito"/>
              </a:rPr>
              <a:t>table</a:t>
            </a:r>
            <a:r>
              <a:rPr lang="en-US" sz="4800" b="0" u="none" spc="-35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lang="en-US" sz="4800" b="0" u="none">
                <a:solidFill>
                  <a:schemeClr val="bg1"/>
                </a:solidFill>
                <a:latin typeface="Carlito"/>
                <a:cs typeface="Carlito"/>
              </a:rPr>
              <a:t>along</a:t>
            </a:r>
            <a:r>
              <a:rPr lang="en-US" sz="4800" b="0" u="none" spc="-35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lang="en-US" sz="4800" b="0" u="none">
                <a:solidFill>
                  <a:schemeClr val="bg1"/>
                </a:solidFill>
                <a:latin typeface="Carlito"/>
                <a:cs typeface="Carlito"/>
              </a:rPr>
              <a:t>with</a:t>
            </a:r>
            <a:r>
              <a:rPr lang="en-US" sz="4800" b="0" u="none" spc="-35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lang="en-US" sz="4800" b="0" u="none">
                <a:solidFill>
                  <a:schemeClr val="bg1"/>
                </a:solidFill>
                <a:latin typeface="Carlito"/>
                <a:cs typeface="Carlito"/>
              </a:rPr>
              <a:t>two</a:t>
            </a:r>
            <a:r>
              <a:rPr lang="en-US" sz="4800" b="0" u="none" spc="-4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lang="en-US" sz="4800" b="0" u="none" spc="-10">
                <a:solidFill>
                  <a:schemeClr val="bg1"/>
                </a:solidFill>
                <a:latin typeface="Carlito"/>
                <a:cs typeface="Carlito"/>
              </a:rPr>
              <a:t>query?</a:t>
            </a:r>
            <a:endParaRPr lang="en-US" sz="4800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279" y="3564901"/>
            <a:ext cx="2505896" cy="750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73" marR="5029" defTabSz="905256">
              <a:spcBef>
                <a:spcPts val="99"/>
              </a:spcBef>
            </a:pPr>
            <a:r>
              <a:rPr lang="en-US" sz="2376" b="1" kern="1200">
                <a:solidFill>
                  <a:schemeClr val="tx1"/>
                </a:solidFill>
                <a:latin typeface="Carlito"/>
                <a:ea typeface="+mn-ea"/>
                <a:cs typeface="+mn-cs"/>
              </a:rPr>
              <a:t>Select</a:t>
            </a:r>
            <a:r>
              <a:rPr lang="en-US" sz="2376" b="1" kern="1200" spc="-69">
                <a:solidFill>
                  <a:schemeClr val="tx1"/>
                </a:solidFill>
                <a:latin typeface="Carlito"/>
                <a:ea typeface="+mn-ea"/>
                <a:cs typeface="+mn-cs"/>
              </a:rPr>
              <a:t> </a:t>
            </a:r>
            <a:r>
              <a:rPr lang="en-US" sz="2376" b="1" kern="1200">
                <a:solidFill>
                  <a:schemeClr val="tx1"/>
                </a:solidFill>
                <a:latin typeface="Carlito"/>
                <a:ea typeface="+mn-ea"/>
                <a:cs typeface="+mn-cs"/>
              </a:rPr>
              <a:t>avg</a:t>
            </a:r>
            <a:r>
              <a:rPr lang="en-US" sz="2376" b="1" kern="1200" spc="-84">
                <a:solidFill>
                  <a:schemeClr val="tx1"/>
                </a:solidFill>
                <a:latin typeface="Carlito"/>
                <a:ea typeface="+mn-ea"/>
                <a:cs typeface="+mn-cs"/>
              </a:rPr>
              <a:t> </a:t>
            </a:r>
            <a:r>
              <a:rPr lang="en-US" sz="2376" b="1" kern="1200" spc="-10">
                <a:solidFill>
                  <a:schemeClr val="tx1"/>
                </a:solidFill>
                <a:latin typeface="Carlito"/>
                <a:ea typeface="+mn-ea"/>
                <a:cs typeface="+mn-cs"/>
              </a:rPr>
              <a:t>(balance) </a:t>
            </a:r>
            <a:r>
              <a:rPr lang="en-US" sz="2376" b="1" kern="1200">
                <a:solidFill>
                  <a:schemeClr val="tx1"/>
                </a:solidFill>
                <a:latin typeface="Carlito"/>
                <a:ea typeface="+mn-ea"/>
                <a:cs typeface="+mn-cs"/>
              </a:rPr>
              <a:t>from</a:t>
            </a:r>
            <a:r>
              <a:rPr lang="en-US" sz="2376" b="1" kern="1200" spc="-69">
                <a:solidFill>
                  <a:schemeClr val="tx1"/>
                </a:solidFill>
                <a:latin typeface="Carlito"/>
                <a:ea typeface="+mn-ea"/>
                <a:cs typeface="+mn-cs"/>
              </a:rPr>
              <a:t> </a:t>
            </a:r>
            <a:r>
              <a:rPr lang="en-US" sz="2376" kern="1200" spc="-10">
                <a:solidFill>
                  <a:schemeClr val="tx1"/>
                </a:solidFill>
                <a:latin typeface="Carlito"/>
                <a:ea typeface="+mn-ea"/>
                <a:cs typeface="+mn-cs"/>
              </a:rPr>
              <a:t>account</a:t>
            </a:r>
            <a:endParaRPr lang="en-US"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394" y="4985162"/>
            <a:ext cx="4457095" cy="750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73" defTabSz="905256">
              <a:spcBef>
                <a:spcPts val="99"/>
              </a:spcBef>
            </a:pPr>
            <a:r>
              <a:rPr lang="en-US" sz="2376" b="1" kern="1200" dirty="0">
                <a:solidFill>
                  <a:schemeClr val="tx1"/>
                </a:solidFill>
                <a:latin typeface="Carlito"/>
                <a:ea typeface="+mn-ea"/>
                <a:cs typeface="+mn-cs"/>
              </a:rPr>
              <a:t>Select</a:t>
            </a:r>
            <a:r>
              <a:rPr lang="en-US" sz="2376" b="1" kern="1200" spc="-59" dirty="0">
                <a:solidFill>
                  <a:schemeClr val="tx1"/>
                </a:solidFill>
                <a:latin typeface="Carlito"/>
                <a:ea typeface="+mn-ea"/>
                <a:cs typeface="+mn-cs"/>
              </a:rPr>
              <a:t> </a:t>
            </a:r>
            <a:r>
              <a:rPr lang="en-US" sz="2376" kern="1200" spc="-10" dirty="0">
                <a:solidFill>
                  <a:schemeClr val="tx1"/>
                </a:solidFill>
                <a:latin typeface="Carlito"/>
                <a:ea typeface="+mn-ea"/>
                <a:cs typeface="+mn-cs"/>
              </a:rPr>
              <a:t>sum(balance)/count(balance)</a:t>
            </a:r>
            <a:endParaRPr lang="en-US" sz="2376" kern="1200" dirty="0">
              <a:solidFill>
                <a:schemeClr val="tx1"/>
              </a:solidFill>
              <a:latin typeface="Carlito"/>
              <a:ea typeface="+mn-ea"/>
              <a:cs typeface="+mn-cs"/>
            </a:endParaRPr>
          </a:p>
          <a:p>
            <a:pPr marL="12573" defTabSz="905256"/>
            <a:r>
              <a:rPr lang="en-US" sz="2376" b="1" kern="1200" dirty="0">
                <a:solidFill>
                  <a:schemeClr val="tx1"/>
                </a:solidFill>
                <a:latin typeface="Carlito"/>
                <a:ea typeface="+mn-ea"/>
                <a:cs typeface="+mn-cs"/>
              </a:rPr>
              <a:t>from</a:t>
            </a:r>
            <a:r>
              <a:rPr lang="en-US" sz="2376" b="1" kern="1200" spc="-69" dirty="0">
                <a:solidFill>
                  <a:schemeClr val="tx1"/>
                </a:solidFill>
                <a:latin typeface="Carlito"/>
                <a:ea typeface="+mn-ea"/>
                <a:cs typeface="+mn-cs"/>
              </a:rPr>
              <a:t> </a:t>
            </a:r>
            <a:r>
              <a:rPr lang="en-US" sz="2376" kern="1200" spc="-10" dirty="0">
                <a:solidFill>
                  <a:schemeClr val="tx1"/>
                </a:solidFill>
                <a:latin typeface="Carlito"/>
                <a:ea typeface="+mn-ea"/>
                <a:cs typeface="+mn-cs"/>
              </a:rPr>
              <a:t>account</a:t>
            </a:r>
            <a:endParaRPr lang="en-US" sz="2400" dirty="0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4118"/>
              </p:ext>
            </p:extLst>
          </p:nvPr>
        </p:nvGraphicFramePr>
        <p:xfrm>
          <a:off x="5867952" y="4253960"/>
          <a:ext cx="5725160" cy="1462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ts val="2740"/>
                        </a:lnSpc>
                      </a:pPr>
                      <a:r>
                        <a:rPr sz="2400" spc="-10" dirty="0">
                          <a:solidFill>
                            <a:schemeClr val="tx1"/>
                          </a:solidFill>
                          <a:latin typeface="Carlito"/>
                          <a:cs typeface="Carlito"/>
                        </a:rPr>
                        <a:t>Account_no</a:t>
                      </a:r>
                      <a:endParaRPr sz="2400" dirty="0">
                        <a:solidFill>
                          <a:schemeClr val="tx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740"/>
                        </a:lnSpc>
                      </a:pPr>
                      <a:r>
                        <a:rPr sz="2400" spc="-10" dirty="0">
                          <a:solidFill>
                            <a:schemeClr val="tx1"/>
                          </a:solidFill>
                          <a:latin typeface="Carlito"/>
                          <a:cs typeface="Carlito"/>
                        </a:rPr>
                        <a:t>balance</a:t>
                      </a:r>
                      <a:endParaRPr sz="2400">
                        <a:solidFill>
                          <a:schemeClr val="tx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740"/>
                        </a:lnSpc>
                      </a:pPr>
                      <a:r>
                        <a:rPr sz="2400" spc="-10" dirty="0">
                          <a:solidFill>
                            <a:schemeClr val="tx1"/>
                          </a:solidFill>
                          <a:latin typeface="Carlito"/>
                          <a:cs typeface="Carlito"/>
                        </a:rPr>
                        <a:t>Branch_name</a:t>
                      </a:r>
                      <a:endParaRPr sz="2400">
                        <a:solidFill>
                          <a:schemeClr val="tx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ts val="2740"/>
                        </a:lnSpc>
                      </a:pPr>
                      <a:r>
                        <a:rPr sz="2400" spc="-10" dirty="0">
                          <a:solidFill>
                            <a:schemeClr val="tx1"/>
                          </a:solidFill>
                          <a:latin typeface="Carlito"/>
                          <a:cs typeface="Carlito"/>
                        </a:rPr>
                        <a:t>Abc123</a:t>
                      </a:r>
                      <a:endParaRPr sz="2400">
                        <a:solidFill>
                          <a:schemeClr val="tx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740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Carlito"/>
                          <a:cs typeface="Carlito"/>
                        </a:rPr>
                        <a:t>100</a:t>
                      </a:r>
                      <a:endParaRPr sz="2400">
                        <a:solidFill>
                          <a:schemeClr val="tx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740"/>
                        </a:lnSpc>
                      </a:pPr>
                      <a:r>
                        <a:rPr sz="2400" spc="-10" dirty="0">
                          <a:solidFill>
                            <a:schemeClr val="tx1"/>
                          </a:solidFill>
                          <a:latin typeface="Carlito"/>
                          <a:cs typeface="Carlito"/>
                        </a:rPr>
                        <a:t>N_delhi</a:t>
                      </a:r>
                      <a:endParaRPr sz="2400">
                        <a:solidFill>
                          <a:schemeClr val="tx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ts val="2740"/>
                        </a:lnSpc>
                      </a:pPr>
                      <a:r>
                        <a:rPr sz="2400" spc="-10" dirty="0">
                          <a:solidFill>
                            <a:schemeClr val="tx1"/>
                          </a:solidFill>
                          <a:latin typeface="Carlito"/>
                          <a:cs typeface="Carlito"/>
                        </a:rPr>
                        <a:t>Pqr123</a:t>
                      </a:r>
                      <a:endParaRPr sz="2400" dirty="0">
                        <a:solidFill>
                          <a:schemeClr val="tx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740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Carlito"/>
                          <a:cs typeface="Carlito"/>
                        </a:rPr>
                        <a:t>500</a:t>
                      </a:r>
                      <a:endParaRPr sz="2400">
                        <a:solidFill>
                          <a:schemeClr val="tx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740"/>
                        </a:lnSpc>
                      </a:pPr>
                      <a:r>
                        <a:rPr sz="2400" spc="-10" dirty="0">
                          <a:solidFill>
                            <a:schemeClr val="tx1"/>
                          </a:solidFill>
                          <a:latin typeface="Carlito"/>
                          <a:cs typeface="Carlito"/>
                        </a:rPr>
                        <a:t>S_mumbai</a:t>
                      </a:r>
                      <a:endParaRPr sz="2400">
                        <a:solidFill>
                          <a:schemeClr val="tx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ts val="2740"/>
                        </a:lnSpc>
                      </a:pPr>
                      <a:r>
                        <a:rPr sz="2400" spc="-10" dirty="0">
                          <a:solidFill>
                            <a:schemeClr val="tx1"/>
                          </a:solidFill>
                          <a:latin typeface="Carlito"/>
                          <a:cs typeface="Carlito"/>
                        </a:rPr>
                        <a:t>Wyz123</a:t>
                      </a:r>
                      <a:endParaRPr sz="2400">
                        <a:solidFill>
                          <a:schemeClr val="tx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40"/>
                        </a:lnSpc>
                      </a:pPr>
                      <a:r>
                        <a:rPr sz="2400" spc="-20" dirty="0">
                          <a:solidFill>
                            <a:schemeClr val="tx1"/>
                          </a:solidFill>
                          <a:latin typeface="Carlito"/>
                          <a:cs typeface="Carlito"/>
                        </a:rPr>
                        <a:t>null</a:t>
                      </a:r>
                      <a:endParaRPr sz="2400">
                        <a:solidFill>
                          <a:schemeClr val="tx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740"/>
                        </a:lnSpc>
                      </a:pPr>
                      <a:r>
                        <a:rPr sz="2400" spc="-10" dirty="0">
                          <a:solidFill>
                            <a:schemeClr val="tx1"/>
                          </a:solidFill>
                          <a:latin typeface="Carlito"/>
                          <a:cs typeface="Carlito"/>
                        </a:rPr>
                        <a:t>S_delhi</a:t>
                      </a:r>
                      <a:endParaRPr sz="2400" dirty="0">
                        <a:solidFill>
                          <a:schemeClr val="tx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65915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79800">
              <a:lnSpc>
                <a:spcPct val="100000"/>
              </a:lnSpc>
              <a:spcBef>
                <a:spcPts val="105"/>
              </a:spcBef>
            </a:pPr>
            <a:r>
              <a:rPr dirty="0"/>
              <a:t>Ordering</a:t>
            </a:r>
            <a:r>
              <a:rPr spc="-8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Display</a:t>
            </a:r>
            <a:r>
              <a:rPr spc="-9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spc="-10" dirty="0"/>
              <a:t>Tuples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38225"/>
            <a:ext cx="11506200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SQL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offers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user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some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control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over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order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which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tuples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relation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are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displayed.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order</a:t>
            </a:r>
            <a:r>
              <a:rPr sz="2400" b="1" spc="-6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by</a:t>
            </a:r>
            <a:r>
              <a:rPr sz="2400" b="1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clause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causes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tuples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result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query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appear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sorted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order.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400" b="1" dirty="0">
                <a:latin typeface="Carlito"/>
                <a:cs typeface="Carlito"/>
              </a:rPr>
              <a:t>Q</a:t>
            </a:r>
            <a:r>
              <a:rPr sz="2400" b="1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find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all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branch_name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which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are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situated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Delhi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alphabetic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order?</a:t>
            </a:r>
            <a:endParaRPr sz="2400" dirty="0">
              <a:latin typeface="Carlito"/>
              <a:cs typeface="Carlito"/>
            </a:endParaRPr>
          </a:p>
          <a:p>
            <a:pPr marL="12700" marR="7985125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Select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distinct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branch_name </a:t>
            </a:r>
            <a:r>
              <a:rPr sz="2400" dirty="0">
                <a:latin typeface="Carlito"/>
                <a:cs typeface="Carlito"/>
              </a:rPr>
              <a:t>from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branch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where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branch_city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=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'Delhi’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Order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by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branch_name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aesc;</a:t>
            </a:r>
            <a:endParaRPr sz="2400" dirty="0">
              <a:latin typeface="Carlito"/>
              <a:cs typeface="Carlito"/>
            </a:endParaRPr>
          </a:p>
          <a:p>
            <a:pPr marL="12700" marR="7985125">
              <a:lnSpc>
                <a:spcPct val="100000"/>
              </a:lnSpc>
              <a:spcBef>
                <a:spcPts val="2885"/>
              </a:spcBef>
            </a:pPr>
            <a:r>
              <a:rPr sz="2400" dirty="0">
                <a:latin typeface="Carlito"/>
                <a:cs typeface="Carlito"/>
              </a:rPr>
              <a:t>Select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distinct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branch_name </a:t>
            </a:r>
            <a:r>
              <a:rPr sz="2400" dirty="0">
                <a:latin typeface="Carlito"/>
                <a:cs typeface="Carlito"/>
              </a:rPr>
              <a:t>from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branch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where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branch_city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=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'Delhi’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Order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by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branch_name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desc;</a:t>
            </a:r>
            <a:endParaRPr sz="2400" dirty="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0935" y="2484121"/>
            <a:ext cx="7231661" cy="303960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298" y="146833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40885">
              <a:lnSpc>
                <a:spcPct val="100000"/>
              </a:lnSpc>
              <a:spcBef>
                <a:spcPts val="105"/>
              </a:spcBef>
            </a:pPr>
            <a:r>
              <a:rPr dirty="0"/>
              <a:t>String</a:t>
            </a:r>
            <a:r>
              <a:rPr spc="-50" dirty="0"/>
              <a:t> </a:t>
            </a:r>
            <a:r>
              <a:rPr spc="-10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450" y="1031181"/>
            <a:ext cx="12020550" cy="4537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45339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900" algn="l"/>
              </a:tabLst>
            </a:pPr>
            <a:r>
              <a:rPr sz="2400" dirty="0">
                <a:latin typeface="Carlito"/>
                <a:cs typeface="Carlito"/>
              </a:rPr>
              <a:t>SQL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specifies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strings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by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enclosing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them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single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quotes,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for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example,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’Computer’.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SQL </a:t>
            </a:r>
            <a:r>
              <a:rPr sz="2400" spc="-10" dirty="0">
                <a:latin typeface="Carlito"/>
                <a:cs typeface="Carlito"/>
              </a:rPr>
              <a:t>standard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specifies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that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equality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operation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on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strings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case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sensitive;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as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result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expression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‘Computer’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=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’computer’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evaluates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false.</a:t>
            </a:r>
            <a:endParaRPr sz="2400" dirty="0">
              <a:latin typeface="Carlito"/>
              <a:cs typeface="Carlito"/>
            </a:endParaRPr>
          </a:p>
          <a:p>
            <a:pPr marL="469900" marR="5080" indent="-45720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469900" algn="l"/>
              </a:tabLst>
            </a:pPr>
            <a:r>
              <a:rPr sz="2400" spc="-35" dirty="0">
                <a:latin typeface="Carlito"/>
                <a:cs typeface="Carlito"/>
              </a:rPr>
              <a:t>However,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some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database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systems,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such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as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MySQL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SQL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Server,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do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not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distinguish uppercase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from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lowercase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when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matching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strings;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as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result,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would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evaluate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true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on</a:t>
            </a:r>
            <a:r>
              <a:rPr sz="2400" spc="60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these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databases.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This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default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behavior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can,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35" dirty="0">
                <a:latin typeface="Carlito"/>
                <a:cs typeface="Carlito"/>
              </a:rPr>
              <a:t>however,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changed,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either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at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database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level </a:t>
            </a:r>
            <a:r>
              <a:rPr sz="2400" dirty="0">
                <a:latin typeface="Carlito"/>
                <a:cs typeface="Carlito"/>
              </a:rPr>
              <a:t>or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at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level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specific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attributes.</a:t>
            </a:r>
            <a:endParaRPr sz="2400" dirty="0">
              <a:latin typeface="Carlito"/>
              <a:cs typeface="Carlito"/>
            </a:endParaRPr>
          </a:p>
          <a:p>
            <a:pPr marL="469900" marR="60960" indent="-457200">
              <a:lnSpc>
                <a:spcPct val="100000"/>
              </a:lnSpc>
              <a:spcBef>
                <a:spcPts val="2885"/>
              </a:spcBef>
              <a:buFont typeface="Arial"/>
              <a:buChar char="•"/>
              <a:tabLst>
                <a:tab pos="469900" algn="l"/>
              </a:tabLst>
            </a:pPr>
            <a:r>
              <a:rPr sz="2400" dirty="0">
                <a:latin typeface="Carlito"/>
                <a:cs typeface="Carlito"/>
              </a:rPr>
              <a:t>SQL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also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permits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variety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functions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on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character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strings,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such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concatenating,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extracting </a:t>
            </a:r>
            <a:r>
              <a:rPr sz="2400" dirty="0">
                <a:latin typeface="Carlito"/>
                <a:cs typeface="Carlito"/>
              </a:rPr>
              <a:t>substrings,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finding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length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strings,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converting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strings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uppercase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lowercase, </a:t>
            </a:r>
            <a:r>
              <a:rPr sz="2400" dirty="0">
                <a:latin typeface="Carlito"/>
                <a:cs typeface="Carlito"/>
              </a:rPr>
              <a:t>removing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spaces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at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end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string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so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on.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There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are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variations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on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exact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set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string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functions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supported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by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different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database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systems.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855"/>
            <a:ext cx="11467465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448309" indent="-287020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Font typeface="Arial"/>
              <a:buChar char="•"/>
              <a:tabLst>
                <a:tab pos="299085" algn="l"/>
              </a:tabLst>
            </a:pPr>
            <a:r>
              <a:rPr sz="2800" spc="-10" dirty="0">
                <a:latin typeface="Carlito"/>
                <a:cs typeface="Carlito"/>
              </a:rPr>
              <a:t>Pattern</a:t>
            </a:r>
            <a:r>
              <a:rPr sz="2800" spc="-10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matching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can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be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performed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on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strings,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using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the</a:t>
            </a:r>
            <a:r>
              <a:rPr sz="2800" spc="-9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operator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b="1" dirty="0">
                <a:latin typeface="Carlito"/>
                <a:cs typeface="Carlito"/>
              </a:rPr>
              <a:t>like</a:t>
            </a:r>
            <a:r>
              <a:rPr sz="2800" dirty="0">
                <a:latin typeface="Carlito"/>
                <a:cs typeface="Carlito"/>
              </a:rPr>
              <a:t>.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We </a:t>
            </a:r>
            <a:r>
              <a:rPr sz="2800" dirty="0">
                <a:latin typeface="Carlito"/>
                <a:cs typeface="Carlito"/>
              </a:rPr>
              <a:t>describe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patterns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by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using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two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special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characters:</a:t>
            </a:r>
            <a:endParaRPr sz="2800">
              <a:latin typeface="Carlito"/>
              <a:cs typeface="Carlito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</a:tabLst>
            </a:pPr>
            <a:r>
              <a:rPr sz="2800" spc="-10" dirty="0">
                <a:latin typeface="Carlito"/>
                <a:cs typeface="Carlito"/>
              </a:rPr>
              <a:t>Percent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(%):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The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%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character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matches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any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substring.</a:t>
            </a:r>
            <a:endParaRPr sz="2800">
              <a:latin typeface="Carlito"/>
              <a:cs typeface="Carlito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•"/>
              <a:tabLst>
                <a:tab pos="756285" algn="l"/>
              </a:tabLst>
            </a:pPr>
            <a:r>
              <a:rPr sz="2800" spc="-10" dirty="0">
                <a:latin typeface="Carlito"/>
                <a:cs typeface="Carlito"/>
              </a:rPr>
              <a:t>Underscore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(_):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The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_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character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matches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any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character.</a:t>
            </a:r>
            <a:endParaRPr sz="28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3304"/>
              </a:spcBef>
              <a:buClr>
                <a:srgbClr val="FFFFFF"/>
              </a:buClr>
              <a:buFont typeface="Arial"/>
              <a:buChar char="•"/>
            </a:pPr>
            <a:endParaRPr sz="280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800" dirty="0">
                <a:latin typeface="Carlito"/>
                <a:cs typeface="Carlito"/>
              </a:rPr>
              <a:t>’%Comp%’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matches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any</a:t>
            </a:r>
            <a:r>
              <a:rPr sz="2800" spc="-9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string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containing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“Comp”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as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</a:t>
            </a:r>
            <a:r>
              <a:rPr sz="2800" spc="-9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substring,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for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example, </a:t>
            </a:r>
            <a:r>
              <a:rPr sz="2800" dirty="0">
                <a:latin typeface="Carlito"/>
                <a:cs typeface="Carlito"/>
              </a:rPr>
              <a:t>’Intro</a:t>
            </a:r>
            <a:r>
              <a:rPr sz="2800" spc="-10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to</a:t>
            </a:r>
            <a:r>
              <a:rPr sz="2800" spc="-114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Computer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spc="-30" dirty="0">
                <a:latin typeface="Carlito"/>
                <a:cs typeface="Carlito"/>
              </a:rPr>
              <a:t>Science’,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and</a:t>
            </a:r>
            <a:r>
              <a:rPr sz="2800" spc="-1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’Computational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Biology’.</a:t>
            </a:r>
            <a:endParaRPr sz="2800">
              <a:latin typeface="Carlito"/>
              <a:cs typeface="Carlito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•"/>
              <a:tabLst>
                <a:tab pos="756285" algn="l"/>
              </a:tabLst>
            </a:pPr>
            <a:r>
              <a:rPr sz="2800" dirty="0">
                <a:latin typeface="Carlito"/>
                <a:cs typeface="Carlito"/>
              </a:rPr>
              <a:t>’_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_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_’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matches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any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string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of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exactly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three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characters.</a:t>
            </a:r>
            <a:endParaRPr sz="2800">
              <a:latin typeface="Carlito"/>
              <a:cs typeface="Carlito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•"/>
              <a:tabLst>
                <a:tab pos="756285" algn="l"/>
              </a:tabLst>
            </a:pPr>
            <a:r>
              <a:rPr sz="2800" dirty="0">
                <a:latin typeface="Carlito"/>
                <a:cs typeface="Carlito"/>
              </a:rPr>
              <a:t>’_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_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_%’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matches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any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string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of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at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least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three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characters.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528918"/>
            <a:ext cx="10515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none" dirty="0">
                <a:latin typeface="Calisto MT" panose="02040603050505030304" pitchFamily="18" charset="0"/>
              </a:rPr>
              <a:t>Q</a:t>
            </a:r>
            <a:r>
              <a:rPr sz="2400" u="none" spc="-60" dirty="0"/>
              <a:t> </a:t>
            </a:r>
            <a:r>
              <a:rPr sz="2400" b="0" u="none" dirty="0">
                <a:latin typeface="Carlito"/>
                <a:cs typeface="Carlito"/>
              </a:rPr>
              <a:t>find</a:t>
            </a:r>
            <a:r>
              <a:rPr sz="2400" b="0" u="none" spc="-45" dirty="0">
                <a:latin typeface="Carlito"/>
                <a:cs typeface="Carlito"/>
              </a:rPr>
              <a:t> </a:t>
            </a:r>
            <a:r>
              <a:rPr sz="2400" b="0" u="none" dirty="0">
                <a:latin typeface="Carlito"/>
                <a:cs typeface="Carlito"/>
              </a:rPr>
              <a:t>all</a:t>
            </a:r>
            <a:r>
              <a:rPr sz="2400" b="0" u="none" spc="-65" dirty="0">
                <a:latin typeface="Carlito"/>
                <a:cs typeface="Carlito"/>
              </a:rPr>
              <a:t> </a:t>
            </a:r>
            <a:r>
              <a:rPr sz="2400" b="0" u="none" dirty="0">
                <a:latin typeface="Carlito"/>
                <a:cs typeface="Carlito"/>
              </a:rPr>
              <a:t>the</a:t>
            </a:r>
            <a:r>
              <a:rPr sz="2400" b="0" u="none" spc="-50" dirty="0">
                <a:latin typeface="Carlito"/>
                <a:cs typeface="Carlito"/>
              </a:rPr>
              <a:t> </a:t>
            </a:r>
            <a:r>
              <a:rPr sz="2400" b="0" u="none" dirty="0">
                <a:latin typeface="Carlito"/>
                <a:cs typeface="Carlito"/>
              </a:rPr>
              <a:t>branch</a:t>
            </a:r>
            <a:r>
              <a:rPr sz="2400" b="0" u="none" spc="-70" dirty="0">
                <a:latin typeface="Carlito"/>
                <a:cs typeface="Carlito"/>
              </a:rPr>
              <a:t> </a:t>
            </a:r>
            <a:r>
              <a:rPr sz="2400" b="0" u="none" dirty="0">
                <a:latin typeface="Carlito"/>
                <a:cs typeface="Carlito"/>
              </a:rPr>
              <a:t>name</a:t>
            </a:r>
            <a:r>
              <a:rPr sz="2400" b="0" u="none" spc="-55" dirty="0">
                <a:latin typeface="Carlito"/>
                <a:cs typeface="Carlito"/>
              </a:rPr>
              <a:t> </a:t>
            </a:r>
            <a:r>
              <a:rPr sz="2400" b="0" u="none" dirty="0">
                <a:latin typeface="Carlito"/>
                <a:cs typeface="Carlito"/>
              </a:rPr>
              <a:t>who</a:t>
            </a:r>
            <a:r>
              <a:rPr sz="2400" b="0" u="none" spc="-55" dirty="0">
                <a:latin typeface="Carlito"/>
                <a:cs typeface="Carlito"/>
              </a:rPr>
              <a:t> </a:t>
            </a:r>
            <a:r>
              <a:rPr sz="2400" b="0" u="none" dirty="0">
                <a:latin typeface="Carlito"/>
                <a:cs typeface="Carlito"/>
              </a:rPr>
              <a:t>have</a:t>
            </a:r>
            <a:r>
              <a:rPr sz="2400" b="0" u="none" spc="-50" dirty="0">
                <a:latin typeface="Carlito"/>
                <a:cs typeface="Carlito"/>
              </a:rPr>
              <a:t> </a:t>
            </a:r>
            <a:r>
              <a:rPr sz="2400" b="0" u="none" dirty="0">
                <a:latin typeface="Carlito"/>
                <a:cs typeface="Carlito"/>
              </a:rPr>
              <a:t>exactly</a:t>
            </a:r>
            <a:r>
              <a:rPr sz="2400" b="0" u="none" spc="-75" dirty="0">
                <a:latin typeface="Carlito"/>
                <a:cs typeface="Carlito"/>
              </a:rPr>
              <a:t> </a:t>
            </a:r>
            <a:r>
              <a:rPr sz="2400" b="0" u="none" dirty="0">
                <a:latin typeface="Carlito"/>
                <a:cs typeface="Carlito"/>
              </a:rPr>
              <a:t>5</a:t>
            </a:r>
            <a:r>
              <a:rPr sz="2400" b="0" u="none" spc="-60" dirty="0">
                <a:latin typeface="Carlito"/>
                <a:cs typeface="Carlito"/>
              </a:rPr>
              <a:t> </a:t>
            </a:r>
            <a:r>
              <a:rPr sz="2400" b="0" u="none" dirty="0">
                <a:latin typeface="Carlito"/>
                <a:cs typeface="Carlito"/>
              </a:rPr>
              <a:t>character</a:t>
            </a:r>
            <a:r>
              <a:rPr sz="2400" b="0" u="none" spc="-70" dirty="0">
                <a:latin typeface="Carlito"/>
                <a:cs typeface="Carlito"/>
              </a:rPr>
              <a:t> </a:t>
            </a:r>
            <a:r>
              <a:rPr sz="2400" b="0" u="none" dirty="0">
                <a:latin typeface="Carlito"/>
                <a:cs typeface="Carlito"/>
              </a:rPr>
              <a:t>in</a:t>
            </a:r>
            <a:r>
              <a:rPr sz="2400" b="0" u="none" spc="-70" dirty="0">
                <a:latin typeface="Carlito"/>
                <a:cs typeface="Carlito"/>
              </a:rPr>
              <a:t> </a:t>
            </a:r>
            <a:r>
              <a:rPr sz="2400" b="0" u="none" dirty="0">
                <a:latin typeface="Carlito"/>
                <a:cs typeface="Carlito"/>
              </a:rPr>
              <a:t>their</a:t>
            </a:r>
            <a:r>
              <a:rPr sz="2400" b="0" u="none" spc="-45" dirty="0">
                <a:latin typeface="Carlito"/>
                <a:cs typeface="Carlito"/>
              </a:rPr>
              <a:t> </a:t>
            </a:r>
            <a:r>
              <a:rPr sz="2400" b="0" u="none" dirty="0">
                <a:latin typeface="Carlito"/>
                <a:cs typeface="Carlito"/>
              </a:rPr>
              <a:t>name</a:t>
            </a:r>
            <a:r>
              <a:rPr sz="2400" b="0" u="none" spc="-60" dirty="0">
                <a:latin typeface="Carlito"/>
                <a:cs typeface="Carlito"/>
              </a:rPr>
              <a:t> </a:t>
            </a:r>
            <a:r>
              <a:rPr sz="2400" b="0" u="none" spc="-50" dirty="0">
                <a:latin typeface="Carlito"/>
                <a:cs typeface="Carlito"/>
              </a:rPr>
              <a:t>?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110741"/>
            <a:ext cx="7853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sto MT" panose="02040603050505030304" pitchFamily="18" charset="0"/>
                <a:cs typeface="Carlito"/>
              </a:rPr>
              <a:t>Q</a:t>
            </a:r>
            <a:r>
              <a:rPr sz="2400" b="1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find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all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customer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name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who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have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‘kumar’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their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name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0" dirty="0">
                <a:latin typeface="Carlito"/>
                <a:cs typeface="Carlito"/>
              </a:rPr>
              <a:t>?</a:t>
            </a:r>
            <a:endParaRPr sz="2400" dirty="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5069" y="2215871"/>
            <a:ext cx="8628887" cy="35173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8474" y="447346"/>
            <a:ext cx="6453766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b="1" spc="-10" dirty="0"/>
              <a:t>Classification</a:t>
            </a:r>
            <a:r>
              <a:rPr lang="en-US" sz="3600" b="1" spc="-30" dirty="0"/>
              <a:t> </a:t>
            </a:r>
            <a:r>
              <a:rPr lang="en-US" sz="3600" b="1" dirty="0"/>
              <a:t>of</a:t>
            </a:r>
            <a:r>
              <a:rPr lang="en-US" sz="3600" b="1" spc="-65" dirty="0"/>
              <a:t> </a:t>
            </a:r>
            <a:r>
              <a:rPr lang="en-US" sz="3600" b="1" spc="-10" dirty="0"/>
              <a:t>database</a:t>
            </a:r>
            <a:r>
              <a:rPr lang="en-US" sz="3600" b="1" spc="-45" dirty="0"/>
              <a:t> </a:t>
            </a:r>
            <a:r>
              <a:rPr lang="en-US" sz="3600" b="1" spc="-10" dirty="0"/>
              <a:t>languages</a:t>
            </a:r>
            <a:endParaRPr lang="en-US" sz="3600" b="1" dirty="0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14945DDF-40BD-EA63-9747-273E3A6A6A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4780407"/>
              </p:ext>
            </p:extLst>
          </p:nvPr>
        </p:nvGraphicFramePr>
        <p:xfrm>
          <a:off x="116712" y="1115034"/>
          <a:ext cx="11958320" cy="4293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3207"/>
            <a:ext cx="890143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rlito"/>
                <a:cs typeface="Carlito"/>
              </a:rPr>
              <a:t>Q</a:t>
            </a:r>
            <a:r>
              <a:rPr sz="2400" b="1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find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all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branch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name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who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have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exactly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5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character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their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name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50" dirty="0">
                <a:latin typeface="Carlito"/>
                <a:cs typeface="Carlito"/>
              </a:rPr>
              <a:t>?</a:t>
            </a:r>
            <a:endParaRPr sz="2400" dirty="0">
              <a:latin typeface="Carlito"/>
              <a:cs typeface="Carlito"/>
            </a:endParaRPr>
          </a:p>
          <a:p>
            <a:pPr marL="12700" marR="635762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Select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branch_name </a:t>
            </a:r>
            <a:r>
              <a:rPr sz="2400" dirty="0">
                <a:latin typeface="Carlito"/>
                <a:cs typeface="Carlito"/>
              </a:rPr>
              <a:t>from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branch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where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branch_name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like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‘_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_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_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_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_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_’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885"/>
              </a:spcBef>
            </a:pPr>
            <a:r>
              <a:rPr sz="2400" b="1" dirty="0">
                <a:latin typeface="Carlito"/>
                <a:cs typeface="Carlito"/>
              </a:rPr>
              <a:t>Q</a:t>
            </a:r>
            <a:r>
              <a:rPr sz="2400" b="1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find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all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customer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name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who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have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‘kumar’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their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name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0" dirty="0">
                <a:latin typeface="Carlito"/>
                <a:cs typeface="Carlito"/>
              </a:rPr>
              <a:t>?</a:t>
            </a:r>
            <a:endParaRPr sz="2400" dirty="0">
              <a:latin typeface="Carlito"/>
              <a:cs typeface="Carlito"/>
            </a:endParaRPr>
          </a:p>
          <a:p>
            <a:pPr marL="12700" marR="6047105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Select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customer_name </a:t>
            </a:r>
            <a:r>
              <a:rPr sz="2400" dirty="0">
                <a:latin typeface="Carlito"/>
                <a:cs typeface="Carlito"/>
              </a:rPr>
              <a:t>from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customer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where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customer_name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like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‘%kumar%’</a:t>
            </a:r>
            <a:endParaRPr sz="2400" dirty="0">
              <a:latin typeface="Carlito"/>
              <a:cs typeface="Carli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8175" y="3529583"/>
            <a:ext cx="8164068" cy="3328414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3207"/>
            <a:ext cx="1197864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Arial"/>
              <a:buChar char="•"/>
              <a:tabLst>
                <a:tab pos="469900" algn="l"/>
              </a:tabLst>
            </a:pPr>
            <a:r>
              <a:rPr sz="2400" dirty="0">
                <a:latin typeface="Carlito"/>
                <a:cs typeface="Carlito"/>
              </a:rPr>
              <a:t>We</a:t>
            </a:r>
            <a:r>
              <a:rPr sz="2400" spc="-10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define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escape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character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for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like</a:t>
            </a:r>
            <a:r>
              <a:rPr sz="2400" b="1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comparison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using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escape</a:t>
            </a:r>
            <a:r>
              <a:rPr sz="2400" b="1" spc="-7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keyword.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110" dirty="0">
                <a:latin typeface="Carlito"/>
                <a:cs typeface="Carlito"/>
              </a:rPr>
              <a:t>To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illustrate, </a:t>
            </a:r>
            <a:r>
              <a:rPr sz="2400" dirty="0">
                <a:latin typeface="Carlito"/>
                <a:cs typeface="Carlito"/>
              </a:rPr>
              <a:t>consider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following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patterns,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which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use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backslash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(\)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escape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character:</a:t>
            </a:r>
            <a:endParaRPr sz="2400">
              <a:latin typeface="Carlito"/>
              <a:cs typeface="Carlito"/>
            </a:endParaRPr>
          </a:p>
          <a:p>
            <a:pPr marL="469265" indent="-456565">
              <a:lnSpc>
                <a:spcPct val="100000"/>
              </a:lnSpc>
              <a:spcBef>
                <a:spcPts val="2880"/>
              </a:spcBef>
              <a:buFont typeface="Arial"/>
              <a:buChar char="•"/>
              <a:tabLst>
                <a:tab pos="469265" algn="l"/>
              </a:tabLst>
            </a:pPr>
            <a:r>
              <a:rPr sz="2400" b="1" dirty="0">
                <a:latin typeface="Carlito"/>
                <a:cs typeface="Carlito"/>
              </a:rPr>
              <a:t>like</a:t>
            </a:r>
            <a:r>
              <a:rPr sz="2400" b="1" spc="-6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’ab\%cd%’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escape</a:t>
            </a:r>
            <a:r>
              <a:rPr sz="2400" b="1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’\’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matches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all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strings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beginning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with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“ab%cd”.</a:t>
            </a:r>
            <a:endParaRPr sz="2400">
              <a:latin typeface="Carlito"/>
              <a:cs typeface="Carlito"/>
            </a:endParaRPr>
          </a:p>
          <a:p>
            <a:pPr marL="469265" indent="-456565">
              <a:lnSpc>
                <a:spcPct val="100000"/>
              </a:lnSpc>
              <a:spcBef>
                <a:spcPts val="2885"/>
              </a:spcBef>
              <a:buFont typeface="Arial"/>
              <a:buChar char="•"/>
              <a:tabLst>
                <a:tab pos="469265" algn="l"/>
              </a:tabLst>
            </a:pPr>
            <a:r>
              <a:rPr sz="2400" b="1" dirty="0">
                <a:latin typeface="Carlito"/>
                <a:cs typeface="Carlito"/>
              </a:rPr>
              <a:t>like</a:t>
            </a:r>
            <a:r>
              <a:rPr sz="2400" b="1" spc="-6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’ab\\cd%’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escape</a:t>
            </a:r>
            <a:r>
              <a:rPr sz="2400" b="1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’\’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matches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all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strings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beginning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with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“ab\cd”.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661" y="390294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65980">
              <a:lnSpc>
                <a:spcPct val="100000"/>
              </a:lnSpc>
              <a:spcBef>
                <a:spcPts val="105"/>
              </a:spcBef>
            </a:pPr>
            <a:r>
              <a:rPr dirty="0"/>
              <a:t>Group</a:t>
            </a:r>
            <a:r>
              <a:rPr spc="-70" dirty="0"/>
              <a:t> </a:t>
            </a:r>
            <a:r>
              <a:rPr dirty="0"/>
              <a:t>by</a:t>
            </a:r>
            <a:r>
              <a:rPr spc="-45" dirty="0"/>
              <a:t> </a:t>
            </a:r>
            <a:r>
              <a:rPr spc="-10" dirty="0"/>
              <a:t>clause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02599" y="7576235"/>
            <a:ext cx="3126105" cy="312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u="sng" dirty="0">
                <a:solidFill>
                  <a:srgbClr val="0563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Knowledge</a:t>
            </a:r>
            <a:r>
              <a:rPr sz="2400" u="sng" spc="-90" dirty="0">
                <a:solidFill>
                  <a:srgbClr val="0563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u="sng" dirty="0">
                <a:solidFill>
                  <a:srgbClr val="0563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Gate</a:t>
            </a:r>
            <a:r>
              <a:rPr sz="2400" u="sng" spc="-85" dirty="0">
                <a:solidFill>
                  <a:srgbClr val="0563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u="sng" spc="-10" dirty="0"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3221" y="1513152"/>
            <a:ext cx="11085557" cy="18620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marR="160020" indent="-3403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There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are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circumstances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where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would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like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work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on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set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tuples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relation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rather </a:t>
            </a:r>
            <a:r>
              <a:rPr lang="en-US" sz="2400" spc="-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than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working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on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whole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table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as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one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unit.</a:t>
            </a:r>
            <a:endParaRPr sz="2400" dirty="0">
              <a:latin typeface="Carlito"/>
              <a:cs typeface="Carlito"/>
            </a:endParaRPr>
          </a:p>
          <a:p>
            <a:pPr marL="353060" marR="5080" indent="-340360">
              <a:lnSpc>
                <a:spcPct val="100000"/>
              </a:lnSpc>
              <a:spcBef>
                <a:spcPts val="2880"/>
              </a:spcBef>
              <a:buAutoNum type="arabicPeriod"/>
              <a:tabLst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The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attribute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or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attributes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given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group</a:t>
            </a:r>
            <a:r>
              <a:rPr sz="2400" b="1" spc="-7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by</a:t>
            </a:r>
            <a:r>
              <a:rPr sz="2400" b="1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clause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are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used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form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groups.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Tuples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with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same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value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on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all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attributes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group</a:t>
            </a:r>
            <a:r>
              <a:rPr sz="2400" b="1" spc="-5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by</a:t>
            </a:r>
            <a:r>
              <a:rPr sz="2400" b="1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clause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are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placed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one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group.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8331"/>
            <a:ext cx="8020684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arlito"/>
                <a:cs typeface="Carlito"/>
              </a:rPr>
              <a:t>Q</a:t>
            </a:r>
            <a:r>
              <a:rPr sz="3000" b="1" spc="-4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find</a:t>
            </a:r>
            <a:r>
              <a:rPr sz="3000" spc="-4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the</a:t>
            </a:r>
            <a:r>
              <a:rPr sz="3000" spc="-5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average</a:t>
            </a:r>
            <a:r>
              <a:rPr sz="3000" spc="-7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account</a:t>
            </a:r>
            <a:r>
              <a:rPr sz="3000" spc="-6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balance</a:t>
            </a:r>
            <a:r>
              <a:rPr sz="3000" spc="-5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of</a:t>
            </a:r>
            <a:r>
              <a:rPr sz="3000" spc="-4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each</a:t>
            </a:r>
            <a:r>
              <a:rPr sz="3000" spc="-4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branch?</a:t>
            </a:r>
            <a:endParaRPr sz="30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648689"/>
            <a:ext cx="56749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400" b="0" u="none" dirty="0">
                <a:latin typeface="Carlito"/>
                <a:cs typeface="Carlito"/>
              </a:rPr>
              <a:t>Select</a:t>
            </a:r>
            <a:r>
              <a:rPr sz="2400" b="0" u="none" spc="-90" dirty="0">
                <a:latin typeface="Carlito"/>
                <a:cs typeface="Carlito"/>
              </a:rPr>
              <a:t> </a:t>
            </a:r>
            <a:r>
              <a:rPr sz="2400" b="0" u="none" spc="-10" dirty="0">
                <a:latin typeface="Carlito"/>
                <a:cs typeface="Carlito"/>
              </a:rPr>
              <a:t>branch_name,</a:t>
            </a:r>
            <a:r>
              <a:rPr sz="2400" b="0" u="none" spc="-55" dirty="0">
                <a:latin typeface="Carlito"/>
                <a:cs typeface="Carlito"/>
              </a:rPr>
              <a:t> </a:t>
            </a:r>
            <a:r>
              <a:rPr sz="2400" b="0" u="none" spc="-10" dirty="0">
                <a:latin typeface="Carlito"/>
                <a:cs typeface="Carlito"/>
              </a:rPr>
              <a:t>avg(balance) </a:t>
            </a:r>
            <a:r>
              <a:rPr sz="2400" b="0" u="none" dirty="0">
                <a:latin typeface="Carlito"/>
                <a:cs typeface="Carlito"/>
              </a:rPr>
              <a:t>from</a:t>
            </a:r>
            <a:r>
              <a:rPr sz="2400" b="0" u="none" spc="-110" dirty="0">
                <a:latin typeface="Carlito"/>
                <a:cs typeface="Carlito"/>
              </a:rPr>
              <a:t> </a:t>
            </a:r>
            <a:r>
              <a:rPr sz="2400" b="0" u="none" spc="-10" dirty="0">
                <a:latin typeface="Carlito"/>
                <a:cs typeface="Carlito"/>
              </a:rPr>
              <a:t>account</a:t>
            </a:r>
          </a:p>
          <a:p>
            <a:pPr marL="12700">
              <a:lnSpc>
                <a:spcPct val="100000"/>
              </a:lnSpc>
            </a:pPr>
            <a:r>
              <a:rPr sz="2400" b="0" u="none" dirty="0">
                <a:latin typeface="Carlito"/>
                <a:cs typeface="Carlito"/>
              </a:rPr>
              <a:t>Group</a:t>
            </a:r>
            <a:r>
              <a:rPr sz="2400" b="0" u="none" spc="-80" dirty="0">
                <a:latin typeface="Carlito"/>
                <a:cs typeface="Carlito"/>
              </a:rPr>
              <a:t> </a:t>
            </a:r>
            <a:r>
              <a:rPr sz="2400" b="0" u="none" dirty="0">
                <a:latin typeface="Carlito"/>
                <a:cs typeface="Carlito"/>
              </a:rPr>
              <a:t>by</a:t>
            </a:r>
            <a:r>
              <a:rPr sz="2400" b="0" u="none" spc="-65" dirty="0">
                <a:latin typeface="Carlito"/>
                <a:cs typeface="Carlito"/>
              </a:rPr>
              <a:t> </a:t>
            </a:r>
            <a:r>
              <a:rPr sz="2400" b="0" u="none" spc="-10" dirty="0">
                <a:latin typeface="Carlito"/>
                <a:cs typeface="Carlito"/>
              </a:rPr>
              <a:t>branch_name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0302" y="2174280"/>
            <a:ext cx="8628887" cy="351739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3207"/>
            <a:ext cx="10034905" cy="262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925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rlito"/>
                <a:cs typeface="Carlito"/>
              </a:rPr>
              <a:t>Q</a:t>
            </a:r>
            <a:r>
              <a:rPr sz="2400" b="1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find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branch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name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Gwalior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city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with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average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balance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more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than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1500?</a:t>
            </a:r>
            <a:endParaRPr lang="en-US" sz="2400" spc="-10" dirty="0">
              <a:latin typeface="Carlito"/>
              <a:cs typeface="Carlito"/>
            </a:endParaRPr>
          </a:p>
          <a:p>
            <a:pPr marL="12700" marR="349250">
              <a:lnSpc>
                <a:spcPct val="100000"/>
              </a:lnSpc>
              <a:spcBef>
                <a:spcPts val="100"/>
              </a:spcBef>
            </a:pPr>
            <a:endParaRPr lang="en-US" sz="2400" spc="-10" dirty="0">
              <a:latin typeface="Carlito"/>
              <a:cs typeface="Carlito"/>
            </a:endParaRPr>
          </a:p>
          <a:p>
            <a:pPr marL="12700" marR="34925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Select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branch.branch_name,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avg(balance)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from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branch,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account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Where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branch.branch_name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=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account.branch_name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branch_city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=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‘gwalior’</a:t>
            </a:r>
            <a:endParaRPr sz="2400" dirty="0">
              <a:latin typeface="Carlito"/>
              <a:cs typeface="Carlito"/>
            </a:endParaRPr>
          </a:p>
          <a:p>
            <a:pPr marL="12700" marR="663194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Group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by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branch_name </a:t>
            </a:r>
            <a:r>
              <a:rPr sz="2400" dirty="0">
                <a:latin typeface="Carlito"/>
                <a:cs typeface="Carlito"/>
              </a:rPr>
              <a:t>Having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avg(balance)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&gt;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1500</a:t>
            </a:r>
            <a:endParaRPr sz="2400" dirty="0">
              <a:latin typeface="Carlito"/>
              <a:cs typeface="Carli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2546" y="2637002"/>
            <a:ext cx="8628887" cy="35173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804672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95"/>
              </a:spcBef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286385" algn="l"/>
              </a:tabLst>
            </a:pPr>
            <a:r>
              <a:rPr lang="en-US" b="1">
                <a:solidFill>
                  <a:schemeClr val="tx2"/>
                </a:solidFill>
              </a:rPr>
              <a:t>Data</a:t>
            </a:r>
            <a:r>
              <a:rPr lang="en-US" b="1" spc="-60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chemeClr val="tx2"/>
                </a:solidFill>
              </a:rPr>
              <a:t>Control</a:t>
            </a:r>
            <a:r>
              <a:rPr lang="en-US" b="1" spc="-65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chemeClr val="tx2"/>
                </a:solidFill>
              </a:rPr>
              <a:t>Language</a:t>
            </a:r>
            <a:r>
              <a:rPr lang="en-US" b="1" spc="-75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chemeClr val="tx2"/>
                </a:solidFill>
              </a:rPr>
              <a:t>(DCL)</a:t>
            </a:r>
            <a:r>
              <a:rPr lang="en-US" b="1" spc="-70">
                <a:solidFill>
                  <a:schemeClr val="tx2"/>
                </a:solidFill>
              </a:rPr>
              <a:t> </a:t>
            </a:r>
            <a:r>
              <a:rPr lang="en-US" spc="-50">
                <a:solidFill>
                  <a:schemeClr val="tx2"/>
                </a:solidFill>
              </a:rPr>
              <a:t>:</a:t>
            </a:r>
            <a:endParaRPr lang="en-US">
              <a:solidFill>
                <a:schemeClr val="tx2"/>
              </a:solidFill>
            </a:endParaRPr>
          </a:p>
          <a:p>
            <a:pPr marL="812165" lvl="1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812165" algn="l"/>
              </a:tabLst>
            </a:pPr>
            <a:r>
              <a:rPr lang="en-US">
                <a:solidFill>
                  <a:schemeClr val="tx2"/>
                </a:solidFill>
              </a:rPr>
              <a:t>It</a:t>
            </a:r>
            <a:r>
              <a:rPr lang="en-US" spc="-5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is</a:t>
            </a:r>
            <a:r>
              <a:rPr lang="en-US" spc="-5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the</a:t>
            </a:r>
            <a:r>
              <a:rPr lang="en-US" spc="-35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component</a:t>
            </a:r>
            <a:r>
              <a:rPr lang="en-US" spc="-2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of</a:t>
            </a:r>
            <a:r>
              <a:rPr lang="en-US" spc="-4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SQL</a:t>
            </a:r>
            <a:r>
              <a:rPr lang="en-US" spc="-40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statement </a:t>
            </a:r>
            <a:r>
              <a:rPr lang="en-US">
                <a:solidFill>
                  <a:schemeClr val="tx2"/>
                </a:solidFill>
              </a:rPr>
              <a:t>that</a:t>
            </a:r>
            <a:r>
              <a:rPr lang="en-US" spc="-5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control</a:t>
            </a:r>
            <a:r>
              <a:rPr lang="en-US" spc="-4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access</a:t>
            </a:r>
            <a:r>
              <a:rPr lang="en-US" spc="-3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to</a:t>
            </a:r>
            <a:r>
              <a:rPr lang="en-US" spc="-4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data</a:t>
            </a:r>
            <a:r>
              <a:rPr lang="en-US" spc="-4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and</a:t>
            </a:r>
            <a:r>
              <a:rPr lang="en-US" spc="-6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to</a:t>
            </a:r>
            <a:r>
              <a:rPr lang="en-US" spc="-4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the</a:t>
            </a:r>
            <a:r>
              <a:rPr lang="en-US" spc="-35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database.</a:t>
            </a:r>
            <a:endParaRPr lang="en-US">
              <a:solidFill>
                <a:schemeClr val="tx2"/>
              </a:solidFill>
            </a:endParaRPr>
          </a:p>
          <a:p>
            <a:pPr marL="812165" lvl="1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812165" algn="l"/>
              </a:tabLst>
            </a:pPr>
            <a:r>
              <a:rPr lang="en-US">
                <a:solidFill>
                  <a:schemeClr val="tx2"/>
                </a:solidFill>
              </a:rPr>
              <a:t>Commit,</a:t>
            </a:r>
            <a:r>
              <a:rPr lang="en-US" spc="-4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rollback</a:t>
            </a:r>
            <a:r>
              <a:rPr lang="en-US" spc="-60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command</a:t>
            </a:r>
            <a:r>
              <a:rPr lang="en-US" spc="-4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are</a:t>
            </a:r>
            <a:r>
              <a:rPr lang="en-US" spc="-5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used</a:t>
            </a:r>
            <a:r>
              <a:rPr lang="en-US" spc="-4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in</a:t>
            </a:r>
            <a:r>
              <a:rPr lang="en-US" spc="-5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DCL.</a:t>
            </a:r>
            <a:r>
              <a:rPr lang="en-US" spc="-4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GRANT</a:t>
            </a:r>
            <a:r>
              <a:rPr lang="en-US" spc="-2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and</a:t>
            </a:r>
            <a:r>
              <a:rPr lang="en-US" spc="-6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REVOKE</a:t>
            </a:r>
            <a:r>
              <a:rPr lang="en-US" spc="-25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statement</a:t>
            </a:r>
            <a:endParaRPr lang="en-US">
              <a:solidFill>
                <a:schemeClr val="tx2"/>
              </a:solidFill>
            </a:endParaRPr>
          </a:p>
          <a:p>
            <a:pPr marL="12700" indent="-228600">
              <a:lnSpc>
                <a:spcPct val="90000"/>
              </a:lnSpc>
              <a:spcBef>
                <a:spcPts val="2640"/>
              </a:spcBef>
              <a:buFont typeface="Arial" panose="020B0604020202020204" pitchFamily="34" charset="0"/>
              <a:buChar char="•"/>
              <a:tabLst>
                <a:tab pos="286385" algn="l"/>
              </a:tabLst>
            </a:pPr>
            <a:r>
              <a:rPr lang="en-US" b="1">
                <a:solidFill>
                  <a:schemeClr val="tx2"/>
                </a:solidFill>
              </a:rPr>
              <a:t>Data</a:t>
            </a:r>
            <a:r>
              <a:rPr lang="en-US" b="1" spc="-35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chemeClr val="tx2"/>
                </a:solidFill>
              </a:rPr>
              <a:t>Query</a:t>
            </a:r>
            <a:r>
              <a:rPr lang="en-US" b="1" spc="-60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chemeClr val="tx2"/>
                </a:solidFill>
              </a:rPr>
              <a:t>Language</a:t>
            </a:r>
            <a:r>
              <a:rPr lang="en-US" b="1" spc="-55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chemeClr val="tx2"/>
                </a:solidFill>
              </a:rPr>
              <a:t>(DQL)</a:t>
            </a:r>
            <a:r>
              <a:rPr lang="en-US" b="1" spc="-45">
                <a:solidFill>
                  <a:schemeClr val="tx2"/>
                </a:solidFill>
              </a:rPr>
              <a:t> </a:t>
            </a:r>
            <a:r>
              <a:rPr lang="en-US" spc="-50">
                <a:solidFill>
                  <a:schemeClr val="tx2"/>
                </a:solidFill>
              </a:rPr>
              <a:t>:</a:t>
            </a:r>
            <a:endParaRPr lang="en-US">
              <a:solidFill>
                <a:schemeClr val="tx2"/>
              </a:solidFill>
            </a:endParaRPr>
          </a:p>
          <a:p>
            <a:pPr marL="812165" lvl="1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812165" algn="l"/>
              </a:tabLst>
            </a:pPr>
            <a:r>
              <a:rPr lang="en-US">
                <a:solidFill>
                  <a:schemeClr val="tx2"/>
                </a:solidFill>
              </a:rPr>
              <a:t>It</a:t>
            </a:r>
            <a:r>
              <a:rPr lang="en-US" spc="-6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is</a:t>
            </a:r>
            <a:r>
              <a:rPr lang="en-US" spc="-5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the</a:t>
            </a:r>
            <a:r>
              <a:rPr lang="en-US" spc="-40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component</a:t>
            </a:r>
            <a:r>
              <a:rPr lang="en-US" spc="-3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of</a:t>
            </a:r>
            <a:r>
              <a:rPr lang="en-US" spc="-5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SQL</a:t>
            </a:r>
            <a:r>
              <a:rPr lang="en-US" spc="-45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statement</a:t>
            </a:r>
            <a:r>
              <a:rPr lang="en-US" spc="-2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that</a:t>
            </a:r>
            <a:r>
              <a:rPr lang="en-US" spc="-5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allows</a:t>
            </a:r>
            <a:r>
              <a:rPr lang="en-US" spc="-4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getting</a:t>
            </a:r>
            <a:r>
              <a:rPr lang="en-US" spc="-2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data</a:t>
            </a:r>
            <a:r>
              <a:rPr lang="en-US" spc="-5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from</a:t>
            </a:r>
            <a:r>
              <a:rPr lang="en-US" spc="-4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the</a:t>
            </a:r>
            <a:r>
              <a:rPr lang="en-US" spc="-4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database</a:t>
            </a:r>
            <a:r>
              <a:rPr lang="en-US" spc="-6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and</a:t>
            </a:r>
            <a:r>
              <a:rPr lang="en-US" spc="-50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imposing</a:t>
            </a:r>
            <a:endParaRPr lang="en-US">
              <a:solidFill>
                <a:schemeClr val="tx2"/>
              </a:solidFill>
            </a:endParaRPr>
          </a:p>
          <a:p>
            <a:pPr marL="812800"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ordering</a:t>
            </a:r>
            <a:r>
              <a:rPr lang="en-US" spc="-4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upon</a:t>
            </a:r>
            <a:r>
              <a:rPr lang="en-US" spc="-30">
                <a:solidFill>
                  <a:schemeClr val="tx2"/>
                </a:solidFill>
              </a:rPr>
              <a:t> </a:t>
            </a:r>
            <a:r>
              <a:rPr lang="en-US" spc="-25">
                <a:solidFill>
                  <a:schemeClr val="tx2"/>
                </a:solidFill>
              </a:rPr>
              <a:t>it.</a:t>
            </a:r>
            <a:endParaRPr lang="en-US">
              <a:solidFill>
                <a:schemeClr val="tx2"/>
              </a:solidFill>
            </a:endParaRPr>
          </a:p>
          <a:p>
            <a:pPr marL="812165" lvl="1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812165" algn="l"/>
              </a:tabLst>
            </a:pPr>
            <a:r>
              <a:rPr lang="en-US">
                <a:solidFill>
                  <a:schemeClr val="tx2"/>
                </a:solidFill>
              </a:rPr>
              <a:t>It</a:t>
            </a:r>
            <a:r>
              <a:rPr lang="en-US" spc="-5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includes</a:t>
            </a:r>
            <a:r>
              <a:rPr lang="en-US" spc="-6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select</a:t>
            </a:r>
            <a:r>
              <a:rPr lang="en-US" spc="-35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statement.</a:t>
            </a:r>
            <a:r>
              <a:rPr lang="en-US" spc="-2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SELECT</a:t>
            </a:r>
            <a:r>
              <a:rPr lang="en-US" spc="-30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statement</a:t>
            </a:r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Graphic 5" descr="Table">
            <a:extLst>
              <a:ext uri="{FF2B5EF4-FFF2-40B4-BE49-F238E27FC236}">
                <a16:creationId xmlns:a16="http://schemas.microsoft.com/office/drawing/2014/main" id="{37FB0B6D-E405-BF03-8F96-1CD56FDBC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2964" y="479425"/>
            <a:ext cx="5114925" cy="6178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 marR="5080" indent="-323215">
              <a:lnSpc>
                <a:spcPct val="100000"/>
              </a:lnSpc>
              <a:spcBef>
                <a:spcPts val="95"/>
              </a:spcBef>
            </a:pPr>
            <a:r>
              <a:rPr lang="en-US" sz="2800" spc="-30" dirty="0">
                <a:latin typeface="Carlito"/>
                <a:cs typeface="Carlito"/>
              </a:rPr>
              <a:t>CREATE</a:t>
            </a:r>
            <a:r>
              <a:rPr lang="en-US" sz="2800" spc="-130" dirty="0">
                <a:latin typeface="Carlito"/>
                <a:cs typeface="Carlito"/>
              </a:rPr>
              <a:t> </a:t>
            </a:r>
            <a:r>
              <a:rPr lang="en-US" sz="2800" spc="-30" dirty="0">
                <a:latin typeface="Carlito"/>
                <a:cs typeface="Carlito"/>
              </a:rPr>
              <a:t>TABLE</a:t>
            </a:r>
            <a:r>
              <a:rPr lang="en-US" sz="2800" spc="-130" dirty="0">
                <a:latin typeface="Carlito"/>
                <a:cs typeface="Carlito"/>
              </a:rPr>
              <a:t> </a:t>
            </a:r>
            <a:r>
              <a:rPr lang="en-US" sz="2800" dirty="0" err="1">
                <a:latin typeface="Carlito"/>
                <a:cs typeface="Carlito"/>
              </a:rPr>
              <a:t>table_name</a:t>
            </a:r>
            <a:r>
              <a:rPr lang="en-US" sz="2800" spc="-110" dirty="0">
                <a:latin typeface="Carlito"/>
                <a:cs typeface="Carlito"/>
              </a:rPr>
              <a:t> </a:t>
            </a:r>
            <a:r>
              <a:rPr lang="en-US" sz="2800" spc="-50" dirty="0">
                <a:latin typeface="Carlito"/>
                <a:cs typeface="Carlito"/>
              </a:rPr>
              <a:t>( </a:t>
            </a:r>
            <a:r>
              <a:rPr lang="en-US" sz="2800" dirty="0">
                <a:latin typeface="Carlito"/>
                <a:cs typeface="Carlito"/>
              </a:rPr>
              <a:t>column1</a:t>
            </a:r>
            <a:r>
              <a:rPr lang="en-US" sz="2800" spc="-75" dirty="0">
                <a:latin typeface="Carlito"/>
                <a:cs typeface="Carlito"/>
              </a:rPr>
              <a:t> </a:t>
            </a:r>
            <a:r>
              <a:rPr lang="en-US" sz="2800" spc="-10" dirty="0" err="1">
                <a:latin typeface="Carlito"/>
                <a:cs typeface="Carlito"/>
              </a:rPr>
              <a:t>data_type</a:t>
            </a:r>
            <a:r>
              <a:rPr lang="en-US" sz="2800" spc="-110" dirty="0">
                <a:latin typeface="Carlito"/>
                <a:cs typeface="Carlito"/>
              </a:rPr>
              <a:t> </a:t>
            </a:r>
            <a:r>
              <a:rPr lang="en-US" sz="2800" spc="-10" dirty="0">
                <a:latin typeface="Carlito"/>
                <a:cs typeface="Carlito"/>
              </a:rPr>
              <a:t>[constraints], </a:t>
            </a:r>
            <a:r>
              <a:rPr lang="en-US" sz="2800" dirty="0">
                <a:latin typeface="Carlito"/>
                <a:cs typeface="Carlito"/>
              </a:rPr>
              <a:t>column2</a:t>
            </a:r>
            <a:r>
              <a:rPr lang="en-US" sz="2800" spc="-75" dirty="0">
                <a:latin typeface="Carlito"/>
                <a:cs typeface="Carlito"/>
              </a:rPr>
              <a:t> </a:t>
            </a:r>
            <a:r>
              <a:rPr lang="en-US" sz="2800" spc="-10" dirty="0" err="1">
                <a:latin typeface="Carlito"/>
                <a:cs typeface="Carlito"/>
              </a:rPr>
              <a:t>data_type</a:t>
            </a:r>
            <a:r>
              <a:rPr lang="en-US" sz="2800" spc="-110" dirty="0">
                <a:latin typeface="Carlito"/>
                <a:cs typeface="Carlito"/>
              </a:rPr>
              <a:t> </a:t>
            </a:r>
            <a:r>
              <a:rPr lang="en-US" sz="2800" spc="-10" dirty="0">
                <a:latin typeface="Carlito"/>
                <a:cs typeface="Carlito"/>
              </a:rPr>
              <a:t>[constraints], </a:t>
            </a:r>
            <a:r>
              <a:rPr lang="en-US" sz="2800" dirty="0">
                <a:latin typeface="Carlito"/>
                <a:cs typeface="Carlito"/>
              </a:rPr>
              <a:t>column3</a:t>
            </a:r>
            <a:r>
              <a:rPr lang="en-US" sz="2800" spc="-75" dirty="0">
                <a:latin typeface="Carlito"/>
                <a:cs typeface="Carlito"/>
              </a:rPr>
              <a:t> </a:t>
            </a:r>
            <a:r>
              <a:rPr lang="en-US" sz="2800" spc="-10" dirty="0" err="1">
                <a:latin typeface="Carlito"/>
                <a:cs typeface="Carlito"/>
              </a:rPr>
              <a:t>data_type</a:t>
            </a:r>
            <a:r>
              <a:rPr lang="en-US" sz="2800" spc="-110" dirty="0">
                <a:latin typeface="Carlito"/>
                <a:cs typeface="Carlito"/>
              </a:rPr>
              <a:t> </a:t>
            </a:r>
            <a:r>
              <a:rPr lang="en-US" sz="2800" spc="-10" dirty="0">
                <a:latin typeface="Carlito"/>
                <a:cs typeface="Carlito"/>
              </a:rPr>
              <a:t>[constraints],</a:t>
            </a:r>
            <a:endParaRPr lang="en-US" sz="2800" dirty="0">
              <a:latin typeface="Carlito"/>
              <a:cs typeface="Carlito"/>
            </a:endParaRPr>
          </a:p>
          <a:p>
            <a:pPr marL="335280">
              <a:lnSpc>
                <a:spcPct val="100000"/>
              </a:lnSpc>
              <a:spcBef>
                <a:spcPts val="5"/>
              </a:spcBef>
            </a:pPr>
            <a:r>
              <a:rPr lang="en-US" sz="2800" spc="-25" dirty="0">
                <a:latin typeface="Carlito"/>
                <a:cs typeface="Carlito"/>
              </a:rPr>
              <a:t>...</a:t>
            </a:r>
            <a:endParaRPr lang="en-US"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lang="en-US" sz="2800" spc="-25" dirty="0">
                <a:latin typeface="Carlito"/>
                <a:cs typeface="Carlito"/>
              </a:rPr>
              <a:t>);</a:t>
            </a:r>
            <a:endParaRPr lang="en-US"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340"/>
              </a:spcBef>
            </a:pPr>
            <a:endParaRPr lang="en-US" sz="2800" dirty="0">
              <a:latin typeface="Carlito"/>
              <a:cs typeface="Carlito"/>
            </a:endParaRPr>
          </a:p>
          <a:p>
            <a:pPr marL="335280" marR="676275" indent="-323215" algn="just">
              <a:lnSpc>
                <a:spcPct val="100000"/>
              </a:lnSpc>
              <a:spcBef>
                <a:spcPts val="5"/>
              </a:spcBef>
            </a:pPr>
            <a:r>
              <a:rPr lang="en-US" sz="2800" spc="-30" dirty="0">
                <a:latin typeface="Carlito"/>
                <a:cs typeface="Carlito"/>
              </a:rPr>
              <a:t>CREATE</a:t>
            </a:r>
            <a:r>
              <a:rPr lang="en-US" sz="2800" spc="-130" dirty="0">
                <a:latin typeface="Carlito"/>
                <a:cs typeface="Carlito"/>
              </a:rPr>
              <a:t> </a:t>
            </a:r>
            <a:r>
              <a:rPr lang="en-US" sz="2800" spc="-35" dirty="0">
                <a:latin typeface="Carlito"/>
                <a:cs typeface="Carlito"/>
              </a:rPr>
              <a:t>TABLE</a:t>
            </a:r>
            <a:r>
              <a:rPr lang="en-US" sz="2800" spc="-125" dirty="0">
                <a:latin typeface="Carlito"/>
                <a:cs typeface="Carlito"/>
              </a:rPr>
              <a:t> </a:t>
            </a:r>
            <a:r>
              <a:rPr lang="en-US" sz="2800" dirty="0">
                <a:latin typeface="Carlito"/>
                <a:cs typeface="Carlito"/>
              </a:rPr>
              <a:t>Students</a:t>
            </a:r>
            <a:r>
              <a:rPr lang="en-US" sz="2800" spc="-114" dirty="0">
                <a:latin typeface="Carlito"/>
                <a:cs typeface="Carlito"/>
              </a:rPr>
              <a:t> </a:t>
            </a:r>
            <a:r>
              <a:rPr lang="en-US" sz="2800" spc="-50" dirty="0">
                <a:latin typeface="Carlito"/>
                <a:cs typeface="Carlito"/>
              </a:rPr>
              <a:t>( </a:t>
            </a:r>
            <a:r>
              <a:rPr lang="en-US" sz="2800" dirty="0" err="1">
                <a:latin typeface="Carlito"/>
                <a:cs typeface="Carlito"/>
              </a:rPr>
              <a:t>StudentID</a:t>
            </a:r>
            <a:r>
              <a:rPr lang="en-US" sz="2800" spc="-85" dirty="0">
                <a:latin typeface="Carlito"/>
                <a:cs typeface="Carlito"/>
              </a:rPr>
              <a:t> </a:t>
            </a:r>
            <a:r>
              <a:rPr lang="en-US" sz="2800" dirty="0">
                <a:latin typeface="Carlito"/>
                <a:cs typeface="Carlito"/>
              </a:rPr>
              <a:t>INT</a:t>
            </a:r>
            <a:r>
              <a:rPr lang="en-US" sz="2800" spc="-110" dirty="0">
                <a:latin typeface="Carlito"/>
                <a:cs typeface="Carlito"/>
              </a:rPr>
              <a:t> </a:t>
            </a:r>
            <a:r>
              <a:rPr lang="en-US" sz="2800" dirty="0">
                <a:latin typeface="Carlito"/>
                <a:cs typeface="Carlito"/>
              </a:rPr>
              <a:t>PRIMARY</a:t>
            </a:r>
            <a:r>
              <a:rPr lang="en-US" sz="2800" spc="-100" dirty="0">
                <a:latin typeface="Carlito"/>
                <a:cs typeface="Carlito"/>
              </a:rPr>
              <a:t> </a:t>
            </a:r>
            <a:r>
              <a:rPr lang="en-US" sz="2800" spc="-45" dirty="0">
                <a:latin typeface="Carlito"/>
                <a:cs typeface="Carlito"/>
              </a:rPr>
              <a:t>KEY,</a:t>
            </a:r>
            <a:endParaRPr lang="en-US" sz="2800" dirty="0">
              <a:latin typeface="Carlito"/>
              <a:cs typeface="Carlito"/>
            </a:endParaRPr>
          </a:p>
          <a:p>
            <a:pPr marL="335280" marR="1158240" algn="just">
              <a:lnSpc>
                <a:spcPct val="100000"/>
              </a:lnSpc>
            </a:pPr>
            <a:r>
              <a:rPr lang="en-US" sz="2800" dirty="0">
                <a:latin typeface="Carlito"/>
                <a:cs typeface="Carlito"/>
              </a:rPr>
              <a:t>FirstName</a:t>
            </a:r>
            <a:r>
              <a:rPr lang="en-US" sz="2800" spc="-160" dirty="0">
                <a:latin typeface="Carlito"/>
                <a:cs typeface="Carlito"/>
              </a:rPr>
              <a:t> </a:t>
            </a:r>
            <a:r>
              <a:rPr lang="en-US" sz="2800" spc="-20" dirty="0">
                <a:latin typeface="Carlito"/>
                <a:cs typeface="Carlito"/>
              </a:rPr>
              <a:t>VARCHAR(50), </a:t>
            </a:r>
            <a:r>
              <a:rPr lang="en-US" sz="2800" dirty="0" err="1">
                <a:latin typeface="Carlito"/>
                <a:cs typeface="Carlito"/>
              </a:rPr>
              <a:t>LastName</a:t>
            </a:r>
            <a:r>
              <a:rPr lang="en-US" sz="2800" spc="-140" dirty="0">
                <a:latin typeface="Carlito"/>
                <a:cs typeface="Carlito"/>
              </a:rPr>
              <a:t> </a:t>
            </a:r>
            <a:r>
              <a:rPr lang="en-US" sz="2800" spc="-10" dirty="0">
                <a:latin typeface="Carlito"/>
                <a:cs typeface="Carlito"/>
              </a:rPr>
              <a:t>VARCHAR(50), </a:t>
            </a:r>
            <a:r>
              <a:rPr lang="en-US" sz="2800" dirty="0">
                <a:latin typeface="Carlito"/>
                <a:cs typeface="Carlito"/>
              </a:rPr>
              <a:t>Age</a:t>
            </a:r>
            <a:r>
              <a:rPr lang="en-US" sz="2800" spc="-55" dirty="0">
                <a:latin typeface="Carlito"/>
                <a:cs typeface="Carlito"/>
              </a:rPr>
              <a:t> </a:t>
            </a:r>
            <a:r>
              <a:rPr lang="en-US" sz="2800" spc="-20" dirty="0">
                <a:latin typeface="Carlito"/>
                <a:cs typeface="Carlito"/>
              </a:rPr>
              <a:t>INT,</a:t>
            </a:r>
            <a:endParaRPr lang="en-US" sz="2800" dirty="0">
              <a:latin typeface="Carlito"/>
              <a:cs typeface="Carlito"/>
            </a:endParaRPr>
          </a:p>
          <a:p>
            <a:pPr marL="335280" algn="just">
              <a:lnSpc>
                <a:spcPct val="100000"/>
              </a:lnSpc>
              <a:spcBef>
                <a:spcPts val="5"/>
              </a:spcBef>
            </a:pPr>
            <a:r>
              <a:rPr lang="en-US" sz="2800" dirty="0">
                <a:latin typeface="Carlito"/>
                <a:cs typeface="Carlito"/>
              </a:rPr>
              <a:t>Email </a:t>
            </a:r>
            <a:r>
              <a:rPr lang="en-US" sz="2800" spc="-10" dirty="0">
                <a:latin typeface="Carlito"/>
                <a:cs typeface="Carlito"/>
              </a:rPr>
              <a:t>VARCHAR(100)</a:t>
            </a:r>
            <a:endParaRPr lang="en-US"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lang="en-US" sz="2800" spc="-25" dirty="0">
                <a:latin typeface="Carlito"/>
                <a:cs typeface="Carlito"/>
              </a:rPr>
              <a:t>);</a:t>
            </a:r>
            <a:endParaRPr lang="en-US"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020" y="619696"/>
            <a:ext cx="11814810" cy="587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tabLst>
                <a:tab pos="354965" algn="l"/>
              </a:tabLst>
            </a:pPr>
            <a:r>
              <a:rPr lang="en-US" sz="2400" dirty="0">
                <a:latin typeface="Carlito"/>
                <a:cs typeface="Carlito"/>
              </a:rPr>
              <a:t>list</a:t>
            </a:r>
            <a:r>
              <a:rPr lang="en-US" sz="2400" spc="-6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of</a:t>
            </a:r>
            <a:r>
              <a:rPr lang="en-US" sz="2400" spc="-5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some</a:t>
            </a:r>
            <a:r>
              <a:rPr lang="en-US" sz="2400" spc="-4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common</a:t>
            </a:r>
            <a:r>
              <a:rPr lang="en-US" sz="2400" spc="-6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data</a:t>
            </a:r>
            <a:r>
              <a:rPr lang="en-US" sz="2400" spc="-5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types</a:t>
            </a:r>
            <a:r>
              <a:rPr lang="en-US" sz="2400" spc="-6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supported</a:t>
            </a:r>
            <a:r>
              <a:rPr lang="en-US" sz="2400" spc="-3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by</a:t>
            </a:r>
            <a:r>
              <a:rPr lang="en-US" sz="2400" spc="-5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SQL</a:t>
            </a:r>
            <a:r>
              <a:rPr lang="en-US" sz="2400" spc="-6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along</a:t>
            </a:r>
            <a:r>
              <a:rPr lang="en-US" sz="2400" spc="-5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with</a:t>
            </a:r>
            <a:r>
              <a:rPr lang="en-US" sz="2400" spc="-6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a</a:t>
            </a:r>
            <a:r>
              <a:rPr lang="en-US" sz="2400" spc="-4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brief</a:t>
            </a:r>
            <a:r>
              <a:rPr lang="en-US" sz="2400" spc="-4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description</a:t>
            </a:r>
            <a:r>
              <a:rPr lang="en-US" sz="2400" spc="-5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of</a:t>
            </a:r>
            <a:r>
              <a:rPr lang="en-US" sz="2400" spc="-50" dirty="0">
                <a:latin typeface="Carlito"/>
                <a:cs typeface="Carlito"/>
              </a:rPr>
              <a:t> </a:t>
            </a:r>
            <a:r>
              <a:rPr lang="en-US" sz="2400" spc="-10" dirty="0">
                <a:latin typeface="Carlito"/>
                <a:cs typeface="Carlito"/>
              </a:rPr>
              <a:t>each:</a:t>
            </a:r>
            <a:endParaRPr lang="en-US" sz="2400" dirty="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2880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400" dirty="0">
                <a:latin typeface="Carlito"/>
                <a:cs typeface="Carlito"/>
              </a:rPr>
              <a:t>Numeric</a:t>
            </a:r>
            <a:r>
              <a:rPr lang="en-US" sz="2400" spc="-7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Data</a:t>
            </a:r>
            <a:r>
              <a:rPr lang="en-US" sz="2400" spc="-85" dirty="0">
                <a:latin typeface="Carlito"/>
                <a:cs typeface="Carlito"/>
              </a:rPr>
              <a:t> </a:t>
            </a:r>
            <a:r>
              <a:rPr lang="en-US" sz="2400" spc="-10" dirty="0">
                <a:latin typeface="Carlito"/>
                <a:cs typeface="Carlito"/>
              </a:rPr>
              <a:t>Types:</a:t>
            </a:r>
            <a:endParaRPr lang="en-US" sz="2400" dirty="0">
              <a:latin typeface="Carlito"/>
              <a:cs typeface="Carlito"/>
            </a:endParaRPr>
          </a:p>
          <a:p>
            <a:pPr marL="812165" lvl="1" indent="-342265">
              <a:lnSpc>
                <a:spcPct val="100000"/>
              </a:lnSpc>
              <a:buFont typeface="Arial"/>
              <a:buChar char="•"/>
              <a:tabLst>
                <a:tab pos="812165" algn="l"/>
              </a:tabLst>
            </a:pPr>
            <a:r>
              <a:rPr lang="en-US" sz="2400" dirty="0">
                <a:latin typeface="Carlito"/>
                <a:cs typeface="Carlito"/>
              </a:rPr>
              <a:t>`INT`:</a:t>
            </a:r>
            <a:r>
              <a:rPr lang="en-US" sz="2400" spc="-4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For</a:t>
            </a:r>
            <a:r>
              <a:rPr lang="en-US" sz="2400" spc="-4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storing</a:t>
            </a:r>
            <a:r>
              <a:rPr lang="en-US" sz="2400" spc="-65" dirty="0">
                <a:latin typeface="Carlito"/>
                <a:cs typeface="Carlito"/>
              </a:rPr>
              <a:t> </a:t>
            </a:r>
            <a:r>
              <a:rPr lang="en-US" sz="2400" spc="-10" dirty="0">
                <a:latin typeface="Carlito"/>
                <a:cs typeface="Carlito"/>
              </a:rPr>
              <a:t>integer</a:t>
            </a:r>
            <a:r>
              <a:rPr lang="en-US" sz="2400" spc="-40" dirty="0">
                <a:latin typeface="Carlito"/>
                <a:cs typeface="Carlito"/>
              </a:rPr>
              <a:t> </a:t>
            </a:r>
            <a:r>
              <a:rPr lang="en-US" sz="2400" spc="-10" dirty="0">
                <a:latin typeface="Carlito"/>
                <a:cs typeface="Carlito"/>
              </a:rPr>
              <a:t>values.</a:t>
            </a:r>
            <a:endParaRPr lang="en-US" sz="2400" dirty="0">
              <a:latin typeface="Carlito"/>
              <a:cs typeface="Carlito"/>
            </a:endParaRPr>
          </a:p>
          <a:p>
            <a:pPr marL="812165" lvl="1" indent="-342265">
              <a:lnSpc>
                <a:spcPct val="100000"/>
              </a:lnSpc>
              <a:buFont typeface="Arial"/>
              <a:buChar char="•"/>
              <a:tabLst>
                <a:tab pos="812165" algn="l"/>
              </a:tabLst>
            </a:pPr>
            <a:r>
              <a:rPr lang="en-US" sz="2400" spc="-10" dirty="0">
                <a:latin typeface="Carlito"/>
                <a:cs typeface="Carlito"/>
              </a:rPr>
              <a:t>`SMALLINT`:</a:t>
            </a:r>
            <a:r>
              <a:rPr lang="en-US" sz="2400" spc="-4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A</a:t>
            </a:r>
            <a:r>
              <a:rPr lang="en-US" sz="2400" spc="-4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smaller</a:t>
            </a:r>
            <a:r>
              <a:rPr lang="en-US" sz="2400" spc="-6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range</a:t>
            </a:r>
            <a:r>
              <a:rPr lang="en-US" sz="2400" spc="-4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of</a:t>
            </a:r>
            <a:r>
              <a:rPr lang="en-US" sz="2400" spc="-50" dirty="0">
                <a:latin typeface="Carlito"/>
                <a:cs typeface="Carlito"/>
              </a:rPr>
              <a:t> </a:t>
            </a:r>
            <a:r>
              <a:rPr lang="en-US" sz="2400" spc="-10" dirty="0">
                <a:latin typeface="Carlito"/>
                <a:cs typeface="Carlito"/>
              </a:rPr>
              <a:t>integers</a:t>
            </a:r>
            <a:r>
              <a:rPr lang="en-US" sz="2400" spc="-4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compared</a:t>
            </a:r>
            <a:r>
              <a:rPr lang="en-US" sz="2400" spc="-6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to</a:t>
            </a:r>
            <a:r>
              <a:rPr lang="en-US" sz="2400" spc="-50" dirty="0">
                <a:latin typeface="Carlito"/>
                <a:cs typeface="Carlito"/>
              </a:rPr>
              <a:t> </a:t>
            </a:r>
            <a:r>
              <a:rPr lang="en-US" sz="2400" spc="-20" dirty="0">
                <a:latin typeface="Carlito"/>
                <a:cs typeface="Carlito"/>
              </a:rPr>
              <a:t>INT.</a:t>
            </a:r>
            <a:endParaRPr lang="en-US" sz="2400" dirty="0">
              <a:latin typeface="Carlito"/>
              <a:cs typeface="Carlito"/>
            </a:endParaRPr>
          </a:p>
          <a:p>
            <a:pPr marL="812165" lvl="1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2165" algn="l"/>
              </a:tabLst>
            </a:pPr>
            <a:r>
              <a:rPr lang="en-US" sz="2400" dirty="0">
                <a:latin typeface="Carlito"/>
                <a:cs typeface="Carlito"/>
              </a:rPr>
              <a:t>`BIGINT`:</a:t>
            </a:r>
            <a:r>
              <a:rPr lang="en-US" sz="2400" spc="-5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For</a:t>
            </a:r>
            <a:r>
              <a:rPr lang="en-US" sz="2400" spc="-5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storing</a:t>
            </a:r>
            <a:r>
              <a:rPr lang="en-US" sz="2400" spc="-7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larger</a:t>
            </a:r>
            <a:r>
              <a:rPr lang="en-US" sz="2400" spc="-65" dirty="0">
                <a:latin typeface="Carlito"/>
                <a:cs typeface="Carlito"/>
              </a:rPr>
              <a:t> </a:t>
            </a:r>
            <a:r>
              <a:rPr lang="en-US" sz="2400" spc="-10" dirty="0">
                <a:latin typeface="Carlito"/>
                <a:cs typeface="Carlito"/>
              </a:rPr>
              <a:t>integers.</a:t>
            </a:r>
            <a:endParaRPr lang="en-US" sz="2400" dirty="0">
              <a:latin typeface="Carlito"/>
              <a:cs typeface="Carlito"/>
            </a:endParaRPr>
          </a:p>
          <a:p>
            <a:pPr marL="812800" marR="5080" lvl="1" indent="-342900">
              <a:lnSpc>
                <a:spcPct val="100000"/>
              </a:lnSpc>
              <a:buFont typeface="Arial"/>
              <a:buChar char="•"/>
              <a:tabLst>
                <a:tab pos="812800" algn="l"/>
              </a:tabLst>
            </a:pPr>
            <a:r>
              <a:rPr lang="en-US" sz="2400" spc="-10" dirty="0">
                <a:latin typeface="Carlito"/>
                <a:cs typeface="Carlito"/>
              </a:rPr>
              <a:t>`DECIMAL(p,</a:t>
            </a:r>
            <a:r>
              <a:rPr lang="en-US" sz="2400" spc="-7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s)`:</a:t>
            </a:r>
            <a:r>
              <a:rPr lang="en-US" sz="2400" spc="-6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For</a:t>
            </a:r>
            <a:r>
              <a:rPr lang="en-US" sz="2400" spc="-5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storing</a:t>
            </a:r>
            <a:r>
              <a:rPr lang="en-US" sz="2400" spc="-6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exact</a:t>
            </a:r>
            <a:r>
              <a:rPr lang="en-US" sz="2400" spc="-7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numerical</a:t>
            </a:r>
            <a:r>
              <a:rPr lang="en-US" sz="2400" spc="-6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values,</a:t>
            </a:r>
            <a:r>
              <a:rPr lang="en-US" sz="2400" spc="-5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where</a:t>
            </a:r>
            <a:r>
              <a:rPr lang="en-US" sz="2400" spc="-5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`p`</a:t>
            </a:r>
            <a:r>
              <a:rPr lang="en-US" sz="2400" spc="-5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is</a:t>
            </a:r>
            <a:r>
              <a:rPr lang="en-US" sz="2400" spc="-5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the</a:t>
            </a:r>
            <a:r>
              <a:rPr lang="en-US" sz="2400" spc="-6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precision</a:t>
            </a:r>
            <a:r>
              <a:rPr lang="en-US" sz="2400" spc="-5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and</a:t>
            </a:r>
            <a:r>
              <a:rPr lang="en-US" sz="2400" spc="-5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`s`</a:t>
            </a:r>
            <a:r>
              <a:rPr lang="en-US" sz="2400" spc="-55" dirty="0">
                <a:latin typeface="Carlito"/>
                <a:cs typeface="Carlito"/>
              </a:rPr>
              <a:t> </a:t>
            </a:r>
            <a:r>
              <a:rPr lang="en-US" sz="2400" spc="-25" dirty="0">
                <a:latin typeface="Carlito"/>
                <a:cs typeface="Carlito"/>
              </a:rPr>
              <a:t>is </a:t>
            </a:r>
            <a:r>
              <a:rPr lang="en-US" sz="2400" dirty="0">
                <a:latin typeface="Carlito"/>
                <a:cs typeface="Carlito"/>
              </a:rPr>
              <a:t>the</a:t>
            </a:r>
            <a:r>
              <a:rPr lang="en-US" sz="2400" spc="-35" dirty="0">
                <a:latin typeface="Carlito"/>
                <a:cs typeface="Carlito"/>
              </a:rPr>
              <a:t> </a:t>
            </a:r>
            <a:r>
              <a:rPr lang="en-US" sz="2400" spc="-10" dirty="0">
                <a:latin typeface="Carlito"/>
                <a:cs typeface="Carlito"/>
              </a:rPr>
              <a:t>scale.</a:t>
            </a:r>
            <a:endParaRPr lang="en-US" sz="2400" dirty="0">
              <a:latin typeface="Carlito"/>
              <a:cs typeface="Carlito"/>
            </a:endParaRPr>
          </a:p>
          <a:p>
            <a:pPr marL="812165" lvl="1" indent="-342265">
              <a:lnSpc>
                <a:spcPct val="100000"/>
              </a:lnSpc>
              <a:buFont typeface="Arial"/>
              <a:buChar char="•"/>
              <a:tabLst>
                <a:tab pos="812165" algn="l"/>
              </a:tabLst>
            </a:pPr>
            <a:r>
              <a:rPr lang="en-US" sz="2400" spc="-35" dirty="0">
                <a:latin typeface="Carlito"/>
                <a:cs typeface="Carlito"/>
              </a:rPr>
              <a:t>`FLOAT`:</a:t>
            </a:r>
            <a:r>
              <a:rPr lang="en-US" sz="2400" spc="-4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For</a:t>
            </a:r>
            <a:r>
              <a:rPr lang="en-US" sz="2400" spc="-4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storing</a:t>
            </a:r>
            <a:r>
              <a:rPr lang="en-US" sz="2400" spc="-60" dirty="0">
                <a:latin typeface="Carlito"/>
                <a:cs typeface="Carlito"/>
              </a:rPr>
              <a:t> </a:t>
            </a:r>
            <a:r>
              <a:rPr lang="en-US" sz="2400" spc="-10" dirty="0">
                <a:latin typeface="Carlito"/>
                <a:cs typeface="Carlito"/>
              </a:rPr>
              <a:t>floating-</a:t>
            </a:r>
            <a:r>
              <a:rPr lang="en-US" sz="2400" dirty="0">
                <a:latin typeface="Carlito"/>
                <a:cs typeface="Carlito"/>
              </a:rPr>
              <a:t>point</a:t>
            </a:r>
            <a:r>
              <a:rPr lang="en-US" sz="2400" spc="-45" dirty="0">
                <a:latin typeface="Carlito"/>
                <a:cs typeface="Carlito"/>
              </a:rPr>
              <a:t> </a:t>
            </a:r>
            <a:r>
              <a:rPr lang="en-US" sz="2400" spc="-10" dirty="0">
                <a:latin typeface="Carlito"/>
                <a:cs typeface="Carlito"/>
              </a:rPr>
              <a:t>numbers.</a:t>
            </a:r>
            <a:endParaRPr lang="en-US" sz="2400" dirty="0">
              <a:latin typeface="Carlito"/>
              <a:cs typeface="Carlito"/>
            </a:endParaRPr>
          </a:p>
          <a:p>
            <a:pPr marL="812800" marR="29209" lvl="1" indent="-342900">
              <a:lnSpc>
                <a:spcPct val="100000"/>
              </a:lnSpc>
              <a:buFont typeface="Arial"/>
              <a:buChar char="•"/>
              <a:tabLst>
                <a:tab pos="812800" algn="l"/>
              </a:tabLst>
            </a:pPr>
            <a:r>
              <a:rPr lang="en-US" sz="2400" dirty="0">
                <a:latin typeface="Carlito"/>
                <a:cs typeface="Carlito"/>
              </a:rPr>
              <a:t>`REAL`:</a:t>
            </a:r>
            <a:r>
              <a:rPr lang="en-US" sz="2400" spc="-6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A</a:t>
            </a:r>
            <a:r>
              <a:rPr lang="en-US" sz="2400" spc="-4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data</a:t>
            </a:r>
            <a:r>
              <a:rPr lang="en-US" sz="2400" spc="-6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type</a:t>
            </a:r>
            <a:r>
              <a:rPr lang="en-US" sz="2400" spc="-5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that</a:t>
            </a:r>
            <a:r>
              <a:rPr lang="en-US" sz="2400" spc="-5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can</a:t>
            </a:r>
            <a:r>
              <a:rPr lang="en-US" sz="2400" spc="-5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store</a:t>
            </a:r>
            <a:r>
              <a:rPr lang="en-US" sz="2400" spc="-45" dirty="0">
                <a:latin typeface="Carlito"/>
                <a:cs typeface="Carlito"/>
              </a:rPr>
              <a:t> </a:t>
            </a:r>
            <a:r>
              <a:rPr lang="en-US" sz="2400" spc="-10" dirty="0">
                <a:latin typeface="Carlito"/>
                <a:cs typeface="Carlito"/>
              </a:rPr>
              <a:t>floating-</a:t>
            </a:r>
            <a:r>
              <a:rPr lang="en-US" sz="2400" dirty="0">
                <a:latin typeface="Carlito"/>
                <a:cs typeface="Carlito"/>
              </a:rPr>
              <a:t>point</a:t>
            </a:r>
            <a:r>
              <a:rPr lang="en-US" sz="2400" spc="-5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numbers,</a:t>
            </a:r>
            <a:r>
              <a:rPr lang="en-US" sz="2400" spc="-45" dirty="0">
                <a:latin typeface="Carlito"/>
                <a:cs typeface="Carlito"/>
              </a:rPr>
              <a:t> </a:t>
            </a:r>
            <a:r>
              <a:rPr lang="en-US" sz="2400" spc="-10" dirty="0">
                <a:latin typeface="Carlito"/>
                <a:cs typeface="Carlito"/>
              </a:rPr>
              <a:t>generally</a:t>
            </a:r>
            <a:r>
              <a:rPr lang="en-US" sz="2400" spc="-6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with</a:t>
            </a:r>
            <a:r>
              <a:rPr lang="en-US" sz="2400" spc="-4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less</a:t>
            </a:r>
            <a:r>
              <a:rPr lang="en-US" sz="2400" spc="-50" dirty="0">
                <a:latin typeface="Carlito"/>
                <a:cs typeface="Carlito"/>
              </a:rPr>
              <a:t> </a:t>
            </a:r>
            <a:r>
              <a:rPr lang="en-US" sz="2400" spc="-10" dirty="0">
                <a:latin typeface="Carlito"/>
                <a:cs typeface="Carlito"/>
              </a:rPr>
              <a:t>precision </a:t>
            </a:r>
            <a:r>
              <a:rPr lang="en-US" sz="2400" dirty="0">
                <a:latin typeface="Carlito"/>
                <a:cs typeface="Carlito"/>
              </a:rPr>
              <a:t>compared</a:t>
            </a:r>
            <a:r>
              <a:rPr lang="en-US" sz="2400" spc="-7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to</a:t>
            </a:r>
            <a:r>
              <a:rPr lang="en-US" sz="2400" spc="-65" dirty="0">
                <a:latin typeface="Carlito"/>
                <a:cs typeface="Carlito"/>
              </a:rPr>
              <a:t> </a:t>
            </a:r>
            <a:r>
              <a:rPr lang="en-US" sz="2400" spc="-10" dirty="0">
                <a:latin typeface="Carlito"/>
                <a:cs typeface="Carlito"/>
              </a:rPr>
              <a:t>FLOAT.</a:t>
            </a:r>
            <a:endParaRPr lang="en-US" sz="2400" dirty="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2880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400" dirty="0">
                <a:latin typeface="Carlito"/>
                <a:cs typeface="Carlito"/>
              </a:rPr>
              <a:t>String</a:t>
            </a:r>
            <a:r>
              <a:rPr lang="en-US" sz="2400" spc="-5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Data</a:t>
            </a:r>
            <a:r>
              <a:rPr lang="en-US" sz="2400" spc="-55" dirty="0">
                <a:latin typeface="Carlito"/>
                <a:cs typeface="Carlito"/>
              </a:rPr>
              <a:t> </a:t>
            </a:r>
            <a:r>
              <a:rPr lang="en-US" sz="2400" spc="-10" dirty="0">
                <a:latin typeface="Carlito"/>
                <a:cs typeface="Carlito"/>
              </a:rPr>
              <a:t>Types:</a:t>
            </a:r>
            <a:endParaRPr lang="en-US" sz="2400" dirty="0">
              <a:latin typeface="Carlito"/>
              <a:cs typeface="Carlito"/>
            </a:endParaRPr>
          </a:p>
          <a:p>
            <a:pPr marL="812165" lvl="1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2165" algn="l"/>
              </a:tabLst>
            </a:pPr>
            <a:r>
              <a:rPr lang="en-US" sz="2400" spc="-10" dirty="0">
                <a:latin typeface="Carlito"/>
                <a:cs typeface="Carlito"/>
              </a:rPr>
              <a:t>`VARCHAR(n)`:</a:t>
            </a:r>
            <a:r>
              <a:rPr lang="en-US" sz="2400" spc="-85" dirty="0">
                <a:latin typeface="Carlito"/>
                <a:cs typeface="Carlito"/>
              </a:rPr>
              <a:t> </a:t>
            </a:r>
            <a:r>
              <a:rPr lang="en-US" sz="2400" spc="-30" dirty="0">
                <a:latin typeface="Carlito"/>
                <a:cs typeface="Carlito"/>
              </a:rPr>
              <a:t>Variable-</a:t>
            </a:r>
            <a:r>
              <a:rPr lang="en-US" sz="2400" dirty="0">
                <a:latin typeface="Carlito"/>
                <a:cs typeface="Carlito"/>
              </a:rPr>
              <a:t>length</a:t>
            </a:r>
            <a:r>
              <a:rPr lang="en-US" sz="2400" spc="-4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character</a:t>
            </a:r>
            <a:r>
              <a:rPr lang="en-US" sz="2400" spc="-6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string,</a:t>
            </a:r>
            <a:r>
              <a:rPr lang="en-US" sz="2400" spc="-5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where</a:t>
            </a:r>
            <a:r>
              <a:rPr lang="en-US" sz="2400" spc="-3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`n`</a:t>
            </a:r>
            <a:r>
              <a:rPr lang="en-US" sz="2400" spc="-3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is</a:t>
            </a:r>
            <a:r>
              <a:rPr lang="en-US" sz="2400" spc="-4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the</a:t>
            </a:r>
            <a:r>
              <a:rPr lang="en-US" sz="2400" spc="-5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maximum</a:t>
            </a:r>
            <a:r>
              <a:rPr lang="en-US" sz="2400" spc="-55" dirty="0">
                <a:latin typeface="Carlito"/>
                <a:cs typeface="Carlito"/>
              </a:rPr>
              <a:t> </a:t>
            </a:r>
            <a:r>
              <a:rPr lang="en-US" sz="2400" spc="-10" dirty="0">
                <a:latin typeface="Carlito"/>
                <a:cs typeface="Carlito"/>
              </a:rPr>
              <a:t>length.</a:t>
            </a:r>
            <a:endParaRPr lang="en-US" sz="2400" dirty="0">
              <a:latin typeface="Carlito"/>
              <a:cs typeface="Carlito"/>
            </a:endParaRPr>
          </a:p>
          <a:p>
            <a:pPr marL="812165" lvl="1" indent="-342265">
              <a:lnSpc>
                <a:spcPct val="100000"/>
              </a:lnSpc>
              <a:buFont typeface="Arial"/>
              <a:buChar char="•"/>
              <a:tabLst>
                <a:tab pos="812165" algn="l"/>
              </a:tabLst>
            </a:pPr>
            <a:r>
              <a:rPr lang="en-US" sz="2400" dirty="0">
                <a:latin typeface="Carlito"/>
                <a:cs typeface="Carlito"/>
              </a:rPr>
              <a:t>`CHAR(n)`:</a:t>
            </a:r>
            <a:r>
              <a:rPr lang="en-US" sz="2400" spc="-70" dirty="0">
                <a:latin typeface="Carlito"/>
                <a:cs typeface="Carlito"/>
              </a:rPr>
              <a:t> </a:t>
            </a:r>
            <a:r>
              <a:rPr lang="en-US" sz="2400" spc="-25" dirty="0">
                <a:latin typeface="Carlito"/>
                <a:cs typeface="Carlito"/>
              </a:rPr>
              <a:t>Fixed-</a:t>
            </a:r>
            <a:r>
              <a:rPr lang="en-US" sz="2400" dirty="0">
                <a:latin typeface="Carlito"/>
                <a:cs typeface="Carlito"/>
              </a:rPr>
              <a:t>length</a:t>
            </a:r>
            <a:r>
              <a:rPr lang="en-US" sz="2400" spc="-6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character</a:t>
            </a:r>
            <a:r>
              <a:rPr lang="en-US" sz="2400" spc="-6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string,</a:t>
            </a:r>
            <a:r>
              <a:rPr lang="en-US" sz="2400" spc="-4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where</a:t>
            </a:r>
            <a:r>
              <a:rPr lang="en-US" sz="2400" spc="-3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`n`</a:t>
            </a:r>
            <a:r>
              <a:rPr lang="en-US" sz="2400" spc="-3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is</a:t>
            </a:r>
            <a:r>
              <a:rPr lang="en-US" sz="2400" spc="-5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the</a:t>
            </a:r>
            <a:r>
              <a:rPr lang="en-US" sz="2400" spc="-30" dirty="0">
                <a:latin typeface="Carlito"/>
                <a:cs typeface="Carlito"/>
              </a:rPr>
              <a:t> </a:t>
            </a:r>
            <a:r>
              <a:rPr lang="en-US" sz="2400" spc="-10" dirty="0">
                <a:latin typeface="Carlito"/>
                <a:cs typeface="Carlito"/>
              </a:rPr>
              <a:t>length.</a:t>
            </a:r>
            <a:endParaRPr lang="en-US" sz="2400" dirty="0">
              <a:latin typeface="Carlito"/>
              <a:cs typeface="Carlito"/>
            </a:endParaRPr>
          </a:p>
          <a:p>
            <a:pPr marL="812165" lvl="1" indent="-342265">
              <a:lnSpc>
                <a:spcPct val="100000"/>
              </a:lnSpc>
              <a:buFont typeface="Arial"/>
              <a:buChar char="•"/>
              <a:tabLst>
                <a:tab pos="812165" algn="l"/>
              </a:tabLst>
            </a:pPr>
            <a:r>
              <a:rPr lang="en-US" sz="2400" dirty="0">
                <a:latin typeface="Carlito"/>
                <a:cs typeface="Carlito"/>
              </a:rPr>
              <a:t>`TEXT`:</a:t>
            </a:r>
            <a:r>
              <a:rPr lang="en-US" sz="2400" spc="-3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For</a:t>
            </a:r>
            <a:r>
              <a:rPr lang="en-US" sz="2400" spc="-4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storing</a:t>
            </a:r>
            <a:r>
              <a:rPr lang="en-US" sz="2400" spc="-6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long</a:t>
            </a:r>
            <a:r>
              <a:rPr lang="en-US" sz="2400" spc="-5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text</a:t>
            </a:r>
            <a:r>
              <a:rPr lang="en-US" sz="2400" spc="-70" dirty="0">
                <a:latin typeface="Carlito"/>
                <a:cs typeface="Carlito"/>
              </a:rPr>
              <a:t> </a:t>
            </a:r>
            <a:r>
              <a:rPr lang="en-US" sz="2400" spc="-10" dirty="0">
                <a:latin typeface="Carlito"/>
                <a:cs typeface="Carlito"/>
              </a:rPr>
              <a:t>strings.</a:t>
            </a:r>
            <a:endParaRPr lang="en-US"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35407"/>
            <a:ext cx="34798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u="none" dirty="0">
                <a:latin typeface="+mn-lt"/>
              </a:rPr>
              <a:t>Adding</a:t>
            </a:r>
            <a:r>
              <a:rPr sz="2000" b="1" u="none" spc="-60" dirty="0">
                <a:latin typeface="+mn-lt"/>
              </a:rPr>
              <a:t> </a:t>
            </a:r>
            <a:r>
              <a:rPr sz="2000" b="1" u="none" dirty="0">
                <a:latin typeface="+mn-lt"/>
              </a:rPr>
              <a:t>a</a:t>
            </a:r>
            <a:r>
              <a:rPr sz="2000" b="1" u="none" spc="-45" dirty="0">
                <a:latin typeface="+mn-lt"/>
              </a:rPr>
              <a:t> </a:t>
            </a:r>
            <a:r>
              <a:rPr sz="2000" b="1" u="none" dirty="0">
                <a:latin typeface="+mn-lt"/>
              </a:rPr>
              <a:t>New</a:t>
            </a:r>
            <a:r>
              <a:rPr sz="2000" b="1" u="none" spc="-30" dirty="0">
                <a:latin typeface="+mn-lt"/>
              </a:rPr>
              <a:t> </a:t>
            </a:r>
            <a:r>
              <a:rPr sz="2000" b="1" u="none" spc="-10" dirty="0">
                <a:latin typeface="+mn-lt"/>
              </a:rPr>
              <a:t>Column</a:t>
            </a:r>
            <a:endParaRPr sz="2000" b="1" dirty="0">
              <a:latin typeface="+mn-l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none" spc="-25" dirty="0">
                <a:latin typeface="Carlito"/>
                <a:cs typeface="Carlito"/>
              </a:rPr>
              <a:t>ALTER</a:t>
            </a:r>
            <a:r>
              <a:rPr sz="2000" u="none" spc="-110" dirty="0">
                <a:latin typeface="Carlito"/>
                <a:cs typeface="Carlito"/>
              </a:rPr>
              <a:t> </a:t>
            </a:r>
            <a:r>
              <a:rPr sz="2000" u="none" spc="-35" dirty="0">
                <a:latin typeface="Carlito"/>
                <a:cs typeface="Carlito"/>
              </a:rPr>
              <a:t>TABLE</a:t>
            </a:r>
            <a:r>
              <a:rPr sz="2000" u="none" spc="-114" dirty="0">
                <a:latin typeface="Carlito"/>
                <a:cs typeface="Carlito"/>
              </a:rPr>
              <a:t> </a:t>
            </a:r>
            <a:r>
              <a:rPr sz="2000" u="none" spc="-10" dirty="0">
                <a:latin typeface="Carlito"/>
                <a:cs typeface="Carlito"/>
              </a:rPr>
              <a:t>Employees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863854"/>
            <a:ext cx="50038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rlito"/>
                <a:cs typeface="Carlito"/>
              </a:rPr>
              <a:t>ADD</a:t>
            </a:r>
            <a:r>
              <a:rPr sz="2000" spc="-114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PhoneNumber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VARCHAR(15);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3397758"/>
            <a:ext cx="440753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latin typeface="Carlito"/>
                <a:cs typeface="Carlito"/>
              </a:rPr>
              <a:t>Modifying</a:t>
            </a:r>
            <a:r>
              <a:rPr sz="2000" b="1" spc="-7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an</a:t>
            </a:r>
            <a:r>
              <a:rPr sz="2000" b="1" spc="-75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Existing</a:t>
            </a:r>
            <a:r>
              <a:rPr sz="2000" b="1" spc="-80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Column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25" dirty="0">
                <a:latin typeface="Carlito"/>
                <a:cs typeface="Carlito"/>
              </a:rPr>
              <a:t>ALTER</a:t>
            </a:r>
            <a:r>
              <a:rPr sz="2000" spc="-110" dirty="0">
                <a:latin typeface="Carlito"/>
                <a:cs typeface="Carlito"/>
              </a:rPr>
              <a:t> </a:t>
            </a:r>
            <a:r>
              <a:rPr sz="2000" spc="-35" dirty="0">
                <a:latin typeface="Carlito"/>
                <a:cs typeface="Carlito"/>
              </a:rPr>
              <a:t>TABLE</a:t>
            </a:r>
            <a:r>
              <a:rPr sz="2000" spc="-114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Employees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4251197"/>
            <a:ext cx="6950709" cy="13715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rlito"/>
                <a:cs typeface="Carlito"/>
              </a:rPr>
              <a:t>MODIFY</a:t>
            </a:r>
            <a:r>
              <a:rPr sz="2000" spc="-1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COLUMN</a:t>
            </a:r>
            <a:r>
              <a:rPr sz="2000" spc="-1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PhoneNumber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VARCHAR(20);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360"/>
              </a:spcBef>
            </a:pPr>
            <a:r>
              <a:rPr sz="2000" spc="-25" dirty="0">
                <a:latin typeface="Carlito"/>
                <a:cs typeface="Carlito"/>
              </a:rPr>
              <a:t>ALTER</a:t>
            </a:r>
            <a:r>
              <a:rPr sz="2000" spc="-110" dirty="0">
                <a:latin typeface="Carlito"/>
                <a:cs typeface="Carlito"/>
              </a:rPr>
              <a:t> </a:t>
            </a:r>
            <a:r>
              <a:rPr sz="2000" spc="-35" dirty="0">
                <a:latin typeface="Carlito"/>
                <a:cs typeface="Carlito"/>
              </a:rPr>
              <a:t>TABLE</a:t>
            </a:r>
            <a:r>
              <a:rPr sz="2000" spc="-114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Employees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25" dirty="0">
                <a:latin typeface="Carlito"/>
                <a:cs typeface="Carlito"/>
              </a:rPr>
              <a:t>ALTER</a:t>
            </a:r>
            <a:r>
              <a:rPr sz="2000" spc="-1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COLUMN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PhoneNumber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VARCHAR(20);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41" y="1564970"/>
            <a:ext cx="4542155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latin typeface="Carlito"/>
                <a:cs typeface="Carlito"/>
              </a:rPr>
              <a:t>Dropping</a:t>
            </a:r>
            <a:r>
              <a:rPr sz="2000" b="1" spc="-6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a</a:t>
            </a:r>
            <a:r>
              <a:rPr sz="2000" b="1" spc="-45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Column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25" dirty="0">
                <a:latin typeface="Carlito"/>
                <a:cs typeface="Carlito"/>
              </a:rPr>
              <a:t>ALTER</a:t>
            </a:r>
            <a:r>
              <a:rPr sz="2000" spc="-110" dirty="0">
                <a:latin typeface="Carlito"/>
                <a:cs typeface="Carlito"/>
              </a:rPr>
              <a:t> </a:t>
            </a:r>
            <a:r>
              <a:rPr sz="2000" spc="-35" dirty="0">
                <a:latin typeface="Carlito"/>
                <a:cs typeface="Carlito"/>
              </a:rPr>
              <a:t>TABLE</a:t>
            </a:r>
            <a:r>
              <a:rPr sz="2000" spc="-114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Employees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DROP</a:t>
            </a:r>
            <a:r>
              <a:rPr sz="2000" spc="-1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COLUMN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PhoneNumber;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78602" y="16255"/>
            <a:ext cx="6181725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latin typeface="Carlito"/>
                <a:cs typeface="Carlito"/>
              </a:rPr>
              <a:t>Renaming</a:t>
            </a:r>
            <a:r>
              <a:rPr sz="2000" b="1" spc="-6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a</a:t>
            </a:r>
            <a:r>
              <a:rPr sz="2000" b="1" spc="-50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Column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25" dirty="0">
                <a:latin typeface="Carlito"/>
                <a:cs typeface="Carlito"/>
              </a:rPr>
              <a:t>ALTER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spc="-30" dirty="0">
                <a:latin typeface="Carlito"/>
                <a:cs typeface="Carlito"/>
              </a:rPr>
              <a:t>TABLE</a:t>
            </a:r>
            <a:r>
              <a:rPr sz="2000" spc="-9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Employees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RENAME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COLUMN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PhoneNumber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TO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ContactNumber;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78602" y="1403787"/>
            <a:ext cx="348043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Carlito"/>
                <a:cs typeface="Carlito"/>
              </a:rPr>
              <a:t>Renaming</a:t>
            </a:r>
            <a:r>
              <a:rPr sz="2000" b="1" spc="-5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a</a:t>
            </a:r>
            <a:r>
              <a:rPr sz="2000" b="1" spc="-65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table </a:t>
            </a:r>
            <a:r>
              <a:rPr sz="2000" spc="-30" dirty="0">
                <a:latin typeface="Carlito"/>
                <a:cs typeface="Carlito"/>
              </a:rPr>
              <a:t>ALTER</a:t>
            </a:r>
            <a:r>
              <a:rPr sz="2000" spc="-114" dirty="0">
                <a:latin typeface="Carlito"/>
                <a:cs typeface="Carlito"/>
              </a:rPr>
              <a:t> </a:t>
            </a:r>
            <a:r>
              <a:rPr sz="2000" spc="-35" dirty="0">
                <a:latin typeface="Carlito"/>
                <a:cs typeface="Carlito"/>
              </a:rPr>
              <a:t>TABLE</a:t>
            </a:r>
            <a:r>
              <a:rPr sz="2000" spc="-1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Employees </a:t>
            </a:r>
            <a:r>
              <a:rPr sz="2000" dirty="0">
                <a:latin typeface="Carlito"/>
                <a:cs typeface="Carlito"/>
              </a:rPr>
              <a:t>RENAME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TO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Staff;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78602" y="2906880"/>
            <a:ext cx="3700779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rlito"/>
                <a:cs typeface="Carlito"/>
              </a:rPr>
              <a:t>DROP</a:t>
            </a:r>
            <a:r>
              <a:rPr sz="2000" spc="-90" dirty="0">
                <a:latin typeface="Carlito"/>
                <a:cs typeface="Carlito"/>
              </a:rPr>
              <a:t> </a:t>
            </a:r>
            <a:r>
              <a:rPr sz="2000" spc="-35" dirty="0">
                <a:latin typeface="Carlito"/>
                <a:cs typeface="Carlito"/>
              </a:rPr>
              <a:t>TABLE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table_name;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855"/>
            <a:ext cx="10286365" cy="4308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 marR="6142990" indent="-323215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latin typeface="Carlito"/>
                <a:cs typeface="Carlito"/>
              </a:rPr>
              <a:t>CREATE</a:t>
            </a:r>
            <a:r>
              <a:rPr sz="2800" spc="-125" dirty="0">
                <a:latin typeface="Carlito"/>
                <a:cs typeface="Carlito"/>
              </a:rPr>
              <a:t> </a:t>
            </a:r>
            <a:r>
              <a:rPr sz="2800" spc="-35" dirty="0">
                <a:latin typeface="Carlito"/>
                <a:cs typeface="Carlito"/>
              </a:rPr>
              <a:t>TABLE</a:t>
            </a:r>
            <a:r>
              <a:rPr sz="2800" spc="-11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Orders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spc="-50" dirty="0">
                <a:latin typeface="Carlito"/>
                <a:cs typeface="Carlito"/>
              </a:rPr>
              <a:t>( </a:t>
            </a:r>
            <a:r>
              <a:rPr sz="2800" dirty="0">
                <a:latin typeface="Carlito"/>
                <a:cs typeface="Carlito"/>
              </a:rPr>
              <a:t>OrderID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INT</a:t>
            </a:r>
            <a:r>
              <a:rPr sz="2800" spc="-10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PRIMARY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spc="-55" dirty="0">
                <a:latin typeface="Carlito"/>
                <a:cs typeface="Carlito"/>
              </a:rPr>
              <a:t>KEY,</a:t>
            </a:r>
            <a:endParaRPr sz="2800" dirty="0">
              <a:latin typeface="Carlito"/>
              <a:cs typeface="Carlito"/>
            </a:endParaRPr>
          </a:p>
          <a:p>
            <a:pPr marL="335280" marR="751459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Carlito"/>
                <a:cs typeface="Carlito"/>
              </a:rPr>
              <a:t>CustomerID</a:t>
            </a:r>
            <a:r>
              <a:rPr sz="2800" spc="-11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INT, </a:t>
            </a:r>
            <a:r>
              <a:rPr sz="2800" spc="-10" dirty="0">
                <a:latin typeface="Carlito"/>
                <a:cs typeface="Carlito"/>
              </a:rPr>
              <a:t>OrderDate</a:t>
            </a:r>
            <a:r>
              <a:rPr sz="2800" spc="-95" dirty="0">
                <a:latin typeface="Carlito"/>
                <a:cs typeface="Carlito"/>
              </a:rPr>
              <a:t> </a:t>
            </a:r>
            <a:r>
              <a:rPr sz="2800" spc="-50" dirty="0">
                <a:latin typeface="Carlito"/>
                <a:cs typeface="Carlito"/>
              </a:rPr>
              <a:t>DATE,</a:t>
            </a:r>
            <a:endParaRPr sz="2800" dirty="0">
              <a:latin typeface="Carlito"/>
              <a:cs typeface="Carlito"/>
            </a:endParaRPr>
          </a:p>
          <a:p>
            <a:pPr marL="335280">
              <a:lnSpc>
                <a:spcPct val="100000"/>
              </a:lnSpc>
            </a:pPr>
            <a:r>
              <a:rPr sz="2800" dirty="0">
                <a:latin typeface="Carlito"/>
                <a:cs typeface="Carlito"/>
              </a:rPr>
              <a:t>FOREIGN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KEY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(CustomerID)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REFERENCES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Customers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(CustomerID)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800" spc="-25" dirty="0">
                <a:latin typeface="Carlito"/>
                <a:cs typeface="Carlito"/>
              </a:rPr>
              <a:t>);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25" dirty="0">
                <a:latin typeface="Carlito"/>
                <a:cs typeface="Carlito"/>
              </a:rPr>
              <a:t>ALTER</a:t>
            </a:r>
            <a:r>
              <a:rPr sz="2800" spc="-110" dirty="0">
                <a:latin typeface="Carlito"/>
                <a:cs typeface="Carlito"/>
              </a:rPr>
              <a:t> </a:t>
            </a:r>
            <a:r>
              <a:rPr sz="2800" spc="-35" dirty="0">
                <a:latin typeface="Carlito"/>
                <a:cs typeface="Carlito"/>
              </a:rPr>
              <a:t>TABLE</a:t>
            </a:r>
            <a:r>
              <a:rPr sz="2800" spc="-114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Orders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Carlito"/>
                <a:cs typeface="Carlito"/>
              </a:rPr>
              <a:t>ADD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FOREIGN</a:t>
            </a:r>
            <a:r>
              <a:rPr sz="2800" spc="-9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KEY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(CustomerID)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REFERENCES</a:t>
            </a:r>
            <a:r>
              <a:rPr sz="2800" spc="-9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Customers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(CustomerID);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3608</Words>
  <Application>Microsoft Office PowerPoint</Application>
  <PresentationFormat>Widescreen</PresentationFormat>
  <Paragraphs>360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Calibri Light</vt:lpstr>
      <vt:lpstr>Calisto MT</vt:lpstr>
      <vt:lpstr>Carlito</vt:lpstr>
      <vt:lpstr>Symbola</vt:lpstr>
      <vt:lpstr>Times New Roman</vt:lpstr>
      <vt:lpstr>Office Theme</vt:lpstr>
      <vt:lpstr>Into to SQL</vt:lpstr>
      <vt:lpstr>Introduction to SQL</vt:lpstr>
      <vt:lpstr>Overview of the SQL Query Language</vt:lpstr>
      <vt:lpstr>Classification of database languages</vt:lpstr>
      <vt:lpstr>PowerPoint Presentation</vt:lpstr>
      <vt:lpstr>PowerPoint Presentation</vt:lpstr>
      <vt:lpstr>PowerPoint Presentation</vt:lpstr>
      <vt:lpstr>Adding a New Column ALTER TABLE Employees</vt:lpstr>
      <vt:lpstr>PowerPoint Presentation</vt:lpstr>
      <vt:lpstr>INSERT INTO table_name (column1, column2, column3, ...) VALUES (value1, value2, value3, ...);</vt:lpstr>
      <vt:lpstr>DELETE FROM table_name WHERE condition;</vt:lpstr>
      <vt:lpstr>Basic Structure of SQL Queries</vt:lpstr>
      <vt:lpstr>Select Clause </vt:lpstr>
      <vt:lpstr>PowerPoint Presentation</vt:lpstr>
      <vt:lpstr>PowerPoint Presentation</vt:lpstr>
      <vt:lpstr>Select Clause with where clause</vt:lpstr>
      <vt:lpstr>PowerPoint Presentation</vt:lpstr>
      <vt:lpstr>PowerPoint Presentation</vt:lpstr>
      <vt:lpstr>Set Operation</vt:lpstr>
      <vt:lpstr>PowerPoint Presentation</vt:lpstr>
      <vt:lpstr>a) who have a loan or an account or both ?</vt:lpstr>
      <vt:lpstr>Queries on Multiple Relations</vt:lpstr>
      <vt:lpstr>Q Write a RELATIONAL ALGEBRA query to find the name of all the customers along with account balance, who have an account in the bank?</vt:lpstr>
      <vt:lpstr>PowerPoint Presentation</vt:lpstr>
      <vt:lpstr>Natural Join</vt:lpstr>
      <vt:lpstr>Q Write a SQL query to find the name of all the customers along with account balance, who have an account in the bank?</vt:lpstr>
      <vt:lpstr>Q Write a SQL query to find the name of all the customers along with account balance, who have an account in the bank?</vt:lpstr>
      <vt:lpstr>Outer Join</vt:lpstr>
      <vt:lpstr>Alias Operation/rename</vt:lpstr>
      <vt:lpstr>Q Write a SQL query to find the account_no along and balance with 8% interest, as Account, total_balance?</vt:lpstr>
      <vt:lpstr>Q Write a SQL query to find the account_no along and balance with 8% interest, as Account, total_balance?</vt:lpstr>
      <vt:lpstr>PowerPoint Presentation</vt:lpstr>
      <vt:lpstr>Aggregate Functions</vt:lpstr>
      <vt:lpstr>PowerPoint Presentation</vt:lpstr>
      <vt:lpstr>Q Consider a table along with two query?</vt:lpstr>
      <vt:lpstr>Ordering the Display of Tuples</vt:lpstr>
      <vt:lpstr>String Operations</vt:lpstr>
      <vt:lpstr>PowerPoint Presentation</vt:lpstr>
      <vt:lpstr>Q find all the branch name who have exactly 5 character in their name ?</vt:lpstr>
      <vt:lpstr>PowerPoint Presentation</vt:lpstr>
      <vt:lpstr>PowerPoint Presentation</vt:lpstr>
      <vt:lpstr>Group by clause</vt:lpstr>
      <vt:lpstr>Select branch_name, avg(balance) from account Group by branch_name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Into to SQL</dc:title>
  <dc:creator>Mahir  Mahbub</dc:creator>
  <cp:lastModifiedBy>Mahir  Mahbub</cp:lastModifiedBy>
  <cp:revision>1</cp:revision>
  <dcterms:created xsi:type="dcterms:W3CDTF">2024-02-27T15:04:15Z</dcterms:created>
  <dcterms:modified xsi:type="dcterms:W3CDTF">2024-02-27T15:32:54Z</dcterms:modified>
</cp:coreProperties>
</file>