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4"/>
  </p:notesMasterIdLst>
  <p:sldIdLst>
    <p:sldId id="256" r:id="rId13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3300" b="0" strike="noStrike" spc="-1">
                <a:solidFill>
                  <a:schemeClr val="dk1"/>
                </a:solidFill>
                <a:latin typeface="Arial" panose="020B0604020202020204"/>
              </a:rPr>
              <a:t>Click to move the slide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-2159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66E9C4E7-5386-4F5E-A185-4DA8F5B8D7D3}" type="slidenum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450AFDE-6EC8-4162-B868-20A8A2839259}" type="slidenum">
              <a: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5774CC-7298-41E4-9877-532F4AACDEAB}" type="slidenum">
              <a: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890F87-B702-497B-8310-AF06A68BEAB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-&gt; BigTable: http://labs.google.com/papers/bigtable.html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-&gt; Dynamo: http://www.allthingsdistributed.com/2007/10/amazons_dynamo.html and  http://www.allthingsdistributed.com/files/amazon-dynamo-sosp2007.pdf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-&gt; Amazon and consistency 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* http://www.allthingsdistributed.com/2010/02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  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* http://www.allthingsdistributed.com/2008/12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5900" indent="0">
              <a:lnSpc>
                <a:spcPct val="100000"/>
              </a:lnSpc>
              <a:buNone/>
            </a:pP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464043-7BDF-4278-827F-54A05324917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9A1D1B-C1F1-4CE8-BE67-7DFCDE510BA1}" type="slidenum">
              <a:rPr lang="en-US" sz="1200" b="0" strike="noStrike" spc="-1">
                <a:solidFill>
                  <a:schemeClr val="dk1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1C0FDB-838D-4AB8-B2C4-B350BD87BE21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C2B8DC-2EA9-4DDA-8671-58C4378C03F1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922B09-EF79-4EB3-84F0-F999E6F08B7C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5900" indent="-215900">
              <a:buNone/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2CF27C-AB35-4C84-BFA0-3C26D91BC8C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525A8D4-1247-4630-ACC9-1028FA625BE1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1388BC-E645-4C1F-94AB-61D2775EE7D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88B53-3E54-4416-88BA-2AB1C6343BE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2CEE7-EA15-4757-9DB3-B0735DFEB6B1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DAA330-9A19-4A9A-AC91-252D115E2EE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C40322-04BD-4988-9075-173CD25B6A8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5"/>
              </a:spcBef>
              <a:buNone/>
            </a:pP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BC2745-B334-4EE4-9890-25536138F87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BA066E9-9D4C-4D16-AD29-5840BA11D1E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E93B84-2C60-40CA-AAFE-9242D61CF45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254AAC-2B04-4164-B702-938A8B9C57BD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algn="ctr" defTabSz="685800">
              <a:lnSpc>
                <a:spcPct val="90000"/>
              </a:lnSpc>
              <a:buNone/>
            </a:pPr>
            <a:r>
              <a:rPr lang="en-US" sz="45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</a:t>
            </a:r>
            <a:r>
              <a:rPr lang="en-US" sz="4500" b="0" strike="noStrike" spc="-1">
                <a:solidFill>
                  <a:schemeClr val="dk1"/>
                </a:solidFill>
                <a:latin typeface="Times New Roman" panose="02020603050405020304"/>
              </a:rPr>
              <a:t>style</a:t>
            </a:r>
            <a:endParaRPr lang="en-US" sz="4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C3578A-3C94-4224-8F8F-676025800DFA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the </a:t>
            </a: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outline text format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Fifth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Outline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Level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Sixth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Outlin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e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Level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Se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ve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nth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Ou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tlin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e 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Lev</a:t>
            </a: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12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1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7427BB-6161-4334-95FC-FB1C5A670325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Click to edit the outline text format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Fifth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Sixth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Seventh Outline Level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12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1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912ED0A-D677-4665-A680-F354644C77F8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A7EB32-C721-4933-B8F3-AD1B3EC06D05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  <a:t>Presentation title - </a:t>
            </a:r>
            <a:fld id="{37191F0E-2EED-43CA-898D-A56C11A74244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Times New Roman" panose="020206030504050203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Times New Roman" panose="020206030504050203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Times New Roman" panose="020206030504050203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3620770-4680-4385-BE5C-16997719B67D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45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4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Click to edit Master text styles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A9755C-D92F-445C-AB4C-9C6128D97393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4BFDD1-F3DC-44A1-847D-3B544F3900B6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Click to edit Master text styles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Calibri" panose="020F0502020204030204"/>
              </a:rPr>
              <a:t>Third level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00150" lvl="3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Fourth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543050" lvl="4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350" b="0" strike="noStrike" spc="-1">
                <a:solidFill>
                  <a:schemeClr val="dk1"/>
                </a:solidFill>
                <a:latin typeface="Calibri" panose="020F0502020204030204"/>
              </a:rPr>
              <a:t>Fifth level</a:t>
            </a:r>
            <a:endParaRPr lang="en-US" sz="135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B532486-FCBD-439F-A9E7-D0916650656D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Click to edit Master title style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490ACA-78DA-4D7B-B4F9-BCC391F9E7AD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 flipV="1">
            <a:off x="457200" y="1417320"/>
            <a:ext cx="8217360" cy="21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</p:cxnSp>
      <p:sp>
        <p:nvSpPr>
          <p:cNvPr id="44" name="PlaceHolder 1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A966989-9C72-481F-90F2-849A3FE6D497}" type="slidenum">
              <a:rPr lang="en-GB" sz="9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9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"/>
          <p:cNvSpPr/>
          <p:nvPr/>
        </p:nvSpPr>
        <p:spPr>
          <a:xfrm>
            <a:off x="1392480" y="1361880"/>
            <a:ext cx="635832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2737440" y="3144600"/>
            <a:ext cx="370584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3600" b="0" strike="noStrike" spc="-1">
                <a:solidFill>
                  <a:schemeClr val="dk1"/>
                </a:solidFill>
                <a:latin typeface="Times New Roman" panose="02020603050405020304"/>
              </a:rPr>
              <a:t>Lecture: NoSQL </a:t>
            </a:r>
            <a:endParaRPr lang="en-US" sz="3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59BC09-BAFA-4FC9-9B72-695523E78CD7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How did we get here?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914120"/>
            <a:ext cx="7368840" cy="388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Explosion of social media sites (Facebook, Twitter) with large data needs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Rise of cloud-based solutions such as Amazon S3 (simple storage solution)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Just as moving to dynamically-typed languages (Python, Ruby, Groovy), a shift to dynamically-typed data with frequent schema changes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Open-source community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s-ES_tradnl" sz="3300" b="0" strike="noStrike" spc="-1">
                <a:solidFill>
                  <a:schemeClr val="dk1"/>
                </a:solidFill>
                <a:latin typeface="Times New Roman" panose="02020603050405020304"/>
              </a:rPr>
              <a:t>Why are RDBMS not suitable for Big Data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The context is Internet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RDBMSs assume that data are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Dense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Largely uniform (structured data)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Data coming from Internet are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Massive and sparse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Semi-structured or unstructured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With massive sparse data sets, the typical storage mechanisms and access methods get stretched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NoSQL Distinguishing Characteristics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83480" y="1677240"/>
            <a:ext cx="3657240" cy="414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 panose="02020603050405020304"/>
              </a:rPr>
              <a:t>Scalable replication and distribution</a:t>
            </a:r>
            <a:endParaRPr lang="en-US" sz="2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Potentially thousands of machines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Potentially distributed around the world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 panose="02020603050405020304"/>
              </a:rPr>
              <a:t>Queries need to return answers quickly</a:t>
            </a:r>
            <a:endParaRPr lang="en-US" sz="2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 panose="02020603050405020304"/>
              </a:rPr>
              <a:t>Mostly query, few updates</a:t>
            </a:r>
            <a:endParaRPr lang="en-US" sz="2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80000"/>
              </a:lnSpc>
              <a:spcBef>
                <a:spcPts val="750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0" y="1705320"/>
            <a:ext cx="3657240" cy="414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Asynchronous Inserts &amp; Updates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Schema-less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ACID transaction properties are not needed – BASE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CAP Theorem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Open source development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NoSQL Database Types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65"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Discussing NoSQL databases is complicated </a:t>
            </a:r>
            <a:br>
              <a:rPr sz="2400"/>
            </a:b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because there are a variety of types: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Sorted ordered Column Store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42900" lvl="1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Optimized for queries over large datasets, and store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columns of data together, instead of rows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Document databases: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42900" lvl="1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pair each key with a complex data structure known as a document.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Key-Value Store 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42900" lvl="1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are the simplest NoSQL databases. Every single item in the database is stored as an attribute name (or 'key'), together with its value.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Graph Databases :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42900" lvl="1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are used to store information about networks of data, such as social connections. 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9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541920" y="1483560"/>
            <a:ext cx="2508480" cy="250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Document Databases (Document Store)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Documents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Loosely structured sets of key/value pairs in documents, e.g., XML, JSON, BSON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Encapsulate and encode data in some standard formats or encodings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Are addressed in the database via a unique key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Documents are treated as a whole, avoiding splitting a document into its constituent name/value pairs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Allow documents retrieving by keys or contents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Notable for: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MongoDB (used in FourSquare, Github, and more)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CouchDB (used in Apple, BBC, Canonical, Cern, and more)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912960"/>
            <a:ext cx="8532360" cy="49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Garamond"/>
              </a:rPr>
              <a:t>Document Databases (Document Store)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30640" y="1875960"/>
            <a:ext cx="8138520" cy="484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The central concept is the notion of a "document“ which corresponds to a row in RDBMS.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A document comes in some standard formats like JSON (BSON). 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Documents are addressed in the database via a unique </a:t>
            </a:r>
            <a:r>
              <a:rPr lang="en-US" sz="2000" b="0" i="1" strike="noStrike" spc="-1">
                <a:solidFill>
                  <a:schemeClr val="dk1"/>
                </a:solidFill>
                <a:latin typeface="Times New Roman" panose="02020603050405020304"/>
              </a:rPr>
              <a:t>key</a:t>
            </a: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 that represents that document.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The database offers an API or query language that retrieves documents based on their contents.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/>
              </a:rPr>
              <a:t>Documents are schema free, i.e., different documents can have structures and schema that differ from one another. (An RDBMS requires that each row contain the same columns.)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7766F2-6E19-4381-95ED-15F9CB43A78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Document Databases, JSON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6" name="Content Placeholder 2"/>
          <p:cNvSpPr/>
          <p:nvPr/>
        </p:nvSpPr>
        <p:spPr>
          <a:xfrm>
            <a:off x="541800" y="1701360"/>
            <a:ext cx="7243560" cy="4498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rmAutofit fontScale="62058"/>
          </a:bodyPr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_id: ObjectId("51156a1e056d6f966f268f81"),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type: "Article",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author: "Derick Rethans",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title: "Introduction to Document Databases with MongoDB",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date: ISODate("2013-04-24T16:26:31.911Z"),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body: "This arti…"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},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{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_id: ObjectId("51156a1e056d6f966f268f82"),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type: "Book",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author: "Derick Rethans",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title: "php|architect's Guide to Date and Time Programming with PHP",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      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isbn: "978-0-9738621-5-7"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Key/Value stores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8560" y="154152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Store data in a schema-less way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Store data as maps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HashMaps or associative arrays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Provide a very efficient average running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time algorithm for accessing data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Notable for: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Couchbase (Zynga, Vimeo, NAVTEQ, ...)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Redis (Craiglist, Instagram, StackOverfow,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flickr, ...)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Amazon Dynamo (Amazon, Elsevier,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IMDb, ...)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Apache Cassandra (Facebook, Digg,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Reddit, Twitter,...)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Voldemort (LinkedIn, eBay, …)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Riak (Github, Comcast, Mochi, ...)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57760" y="1997280"/>
            <a:ext cx="2857320" cy="247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Sorted Ordered Column-Oriented Stores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8560" y="154152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Data are stored in a column-oriented way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Data efficiently stored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Avoids consuming space for storing nulls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Columns are grouped in column-families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Data isn’t stored as a single table but is stored by column families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Unit of data is a set of key/value pairs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Times New Roman" panose="02020603050405020304"/>
              </a:rPr>
              <a:t>Identified by “row-key” 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500" b="0" strike="noStrike" spc="-1">
                <a:solidFill>
                  <a:schemeClr val="dk1"/>
                </a:solidFill>
                <a:latin typeface="Times New Roman" panose="02020603050405020304"/>
              </a:rPr>
              <a:t>Ordered and sorted based on row-key</a:t>
            </a:r>
            <a:endParaRPr lang="en-US" sz="15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Notable for: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Google's Bigtable (used in all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Google's services)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HBase (Facebook, StumbleUpon, 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Hulu, Yahoo!, ...)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57640" y="3919680"/>
            <a:ext cx="3893760" cy="253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nb-NO" sz="3200" b="0" strike="noStrike" spc="-1">
                <a:solidFill>
                  <a:schemeClr val="dk1"/>
                </a:solidFill>
                <a:latin typeface="Times New Roman" panose="02020603050405020304"/>
              </a:rPr>
              <a:t>Graph Databases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Times New Roman" panose="02020603050405020304"/>
              </a:rPr>
              <a:t>Graph-oriented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Everything is stored as an edge, a node or an attribute.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Each node and edge can have any number of attributes.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Both the nodes and edges can be labelled.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Labels can be used to narrow searches.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017080" y="4073400"/>
            <a:ext cx="4002480" cy="264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28A368-C1B6-4292-86A4-D3AB1902E51A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NoSQL!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25960" y="156420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NoSQL databases are currently a hot topic in some parts of computing, with over a hundred </a:t>
            </a:r>
            <a:br>
              <a:rPr sz="2400"/>
            </a:b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different NoSQL databases.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65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469400" y="2379240"/>
            <a:ext cx="2842560" cy="420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Dealing with Big Data and Scalability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54152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Issues with scaling up when the dataset is just too big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RDBMS were not designed to be distributed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Traditional DBMSs are best designed to run well on a “single” machine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Larger volumes of data/operations requires to upgrade the server with faster CPUs or more memory known as  ‘scaling up’ or ‘</a:t>
            </a:r>
            <a:r>
              <a:rPr lang="en-US" sz="1800" b="0" strike="noStrike" spc="-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Vertical scaling</a:t>
            </a: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’</a:t>
            </a:r>
            <a:endParaRPr lang="en-US" sz="1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NoSQL solutions are designed to run on clusters or multi-node database solutions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Larger volumes of data/operations requires to add more machines to the cluster, Known as ‘scaling out’ or </a:t>
            </a:r>
            <a:r>
              <a:rPr lang="en-US" sz="1800" b="0" strike="noStrike" spc="-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‘horizontal scaling</a:t>
            </a: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’</a:t>
            </a:r>
            <a:endParaRPr lang="en-US" sz="1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Different approaches include:</a:t>
            </a:r>
            <a:endParaRPr lang="en-US" sz="1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9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Master-slave</a:t>
            </a:r>
            <a:endParaRPr lang="en-US" sz="19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9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Sharding (partitioning)</a:t>
            </a:r>
            <a:endParaRPr lang="en-US" sz="19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defTabSz="685800">
              <a:lnSpc>
                <a:spcPct val="90000"/>
              </a:lnSpc>
              <a:spcBef>
                <a:spcPts val="37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Scaling RDBMS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644"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Master-Slave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All writes are written to the master. All reads performed against the replicated slave databases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Critical reads may be incorrect as writes may not have been propagated down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Large data sets can pose problems as master needs to duplicate data to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Sharding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Any DB distributed across multiple machines needs to know in what machine a piece of data is stored or must be stored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A sharding system makes this decision for each row, using its key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NoSQL, No ACID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RDBMSs are based on ACID (Atomicity, Consistency, Isolation, and Durability) properties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NoSQL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Does not give importance to ACID properties </a:t>
            </a:r>
            <a:endParaRPr lang="en-US" sz="20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In some cases completely ignores them </a:t>
            </a:r>
            <a:endParaRPr lang="en-US" sz="20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In distributed parallel systems it is difficult/impossible to ensure ACID properties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Long-running transactions don't work because keeping resources blocked for a long time is not practical</a:t>
            </a:r>
            <a:endParaRPr lang="en-US" sz="20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BASE Transactions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Acronym contrived to be the opposite of ACID</a:t>
            </a:r>
            <a:endParaRPr lang="en-US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asically </a:t>
            </a:r>
            <a:r>
              <a:rPr lang="en-US" sz="24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vailable,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oft state,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ventually Consistent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7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Characteristics</a:t>
            </a:r>
            <a:endParaRPr lang="en-US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Weak consistency – stale data OK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Availability first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Best effort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Approximate answers OK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Aggressive (optimistic)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7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Simpler and faster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CAP Theorem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42080" y="1577160"/>
            <a:ext cx="7886520" cy="50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 congruent and logical way for assessing the problems involved in assuring ACID-like guarantees in distributed systems is provided by the CAP theorem </a:t>
            </a:r>
            <a:endParaRPr lang="en-US" sz="20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At most two of the following three can be maximized at one time </a:t>
            </a:r>
            <a:endParaRPr lang="en-US" sz="20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Consistency </a:t>
            </a:r>
            <a:endParaRPr lang="en-US" sz="16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Each client has the same view of the </a:t>
            </a:r>
            <a:br>
              <a:rPr sz="1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2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data </a:t>
            </a:r>
            <a:endParaRPr lang="en-US" sz="12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Availability </a:t>
            </a:r>
            <a:endParaRPr lang="en-US" sz="16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Each client can always read and write </a:t>
            </a:r>
            <a:endParaRPr lang="en-US" sz="12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Partition tolerance </a:t>
            </a:r>
            <a:endParaRPr lang="en-US" sz="16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System works well across distributed </a:t>
            </a:r>
            <a:br>
              <a:rPr sz="12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2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physical networks</a:t>
            </a:r>
            <a:endParaRPr lang="en-US" sz="12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66160" y="2826720"/>
            <a:ext cx="4590360" cy="398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CAP Theorem: Two out of Three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42080" y="1577160"/>
            <a:ext cx="7886520" cy="50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CAP theorem – At most two properties on three can be addressed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The choices could be as follows: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Availability is compromised but consistency and partition tolerance are preferred over it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The system has little or no partition tolerance. Consistency and availability are preferred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Consistency is compromised but systems are always available and can work when parts of it are partitioned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04640" y="427320"/>
            <a:ext cx="8528760" cy="95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Consistency or Availability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5016600" y="1940040"/>
            <a:ext cx="3916800" cy="3260880"/>
            <a:chOff x="5016600" y="1940040"/>
            <a:chExt cx="3916800" cy="3260880"/>
          </a:xfrm>
        </p:grpSpPr>
        <p:sp>
          <p:nvSpPr>
            <p:cNvPr id="121" name="Oval 3"/>
            <p:cNvSpPr/>
            <p:nvPr/>
          </p:nvSpPr>
          <p:spPr>
            <a:xfrm>
              <a:off x="5016600" y="1940040"/>
              <a:ext cx="2140200" cy="2052000"/>
            </a:xfrm>
            <a:prstGeom prst="ellipse">
              <a:avLst/>
            </a:prstGeom>
            <a:gradFill rotWithShape="0">
              <a:gsLst>
                <a:gs pos="0">
                  <a:srgbClr val="71A6DA"/>
                </a:gs>
                <a:gs pos="50000">
                  <a:srgbClr val="549ADA"/>
                </a:gs>
                <a:gs pos="100000">
                  <a:srgbClr val="448AC9"/>
                </a:gs>
              </a:gsLst>
              <a:lin ang="5400000"/>
            </a:gradFill>
            <a:ln>
              <a:solidFill>
                <a:srgbClr val="5B9BD5">
                  <a:shade val="95000"/>
                  <a:satMod val="105000"/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lang="en-US" sz="6000" b="1" strike="noStrike" spc="-1">
                  <a:solidFill>
                    <a:schemeClr val="lt1"/>
                  </a:solidFill>
                  <a:latin typeface="Calibri" panose="020F0502020204030204"/>
                  <a:ea typeface="MS PGothic" panose="020B0600070205080204" charset="-128"/>
                </a:rPr>
                <a:t>C</a:t>
              </a:r>
              <a:endParaRPr lang="en-US" sz="60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2" name="Oval 4"/>
            <p:cNvSpPr/>
            <p:nvPr/>
          </p:nvSpPr>
          <p:spPr>
            <a:xfrm>
              <a:off x="6660000" y="1940040"/>
              <a:ext cx="2273400" cy="2052000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lang="en-US" sz="6000" b="1" strike="noStrike" spc="-1">
                  <a:solidFill>
                    <a:schemeClr val="lt1"/>
                  </a:solidFill>
                  <a:latin typeface="Calibri" panose="020F0502020204030204"/>
                  <a:ea typeface="MS PGothic" panose="020B0600070205080204" charset="-128"/>
                </a:rPr>
                <a:t>A</a:t>
              </a:r>
              <a:endParaRPr lang="en-US" sz="6000" b="0" strike="noStrike" spc="-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3" name="Oval 5"/>
            <p:cNvSpPr/>
            <p:nvPr/>
          </p:nvSpPr>
          <p:spPr>
            <a:xfrm>
              <a:off x="5827320" y="3026880"/>
              <a:ext cx="2313360" cy="217404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5B9BD5">
                  <a:shade val="95000"/>
                  <a:satMod val="105000"/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lang="en-US" sz="6000" b="1" strike="noStrike" spc="-1">
                  <a:solidFill>
                    <a:schemeClr val="lt1"/>
                  </a:solidFill>
                  <a:latin typeface="Calibri" panose="020F0502020204030204"/>
                  <a:ea typeface="MS PGothic" panose="020B0600070205080204" charset="-128"/>
                </a:rPr>
                <a:t>P</a:t>
              </a:r>
              <a:endParaRPr lang="en-US" sz="6000" b="0" strike="noStrike" spc="-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4" name="Multiply 6"/>
            <p:cNvSpPr/>
            <p:nvPr/>
          </p:nvSpPr>
          <p:spPr>
            <a:xfrm>
              <a:off x="6747480" y="2940120"/>
              <a:ext cx="345960" cy="651960"/>
            </a:xfrm>
            <a:prstGeom prst="mathMultiply">
              <a:avLst>
                <a:gd name="adj1" fmla="val 23520"/>
              </a:avLst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 panose="020F0502020204030204"/>
                <a:ea typeface="MS PGothic" panose="020B0600070205080204" charset="-128"/>
              </a:endParaRPr>
            </a:p>
          </p:txBody>
        </p:sp>
      </p:grpSp>
      <p:sp>
        <p:nvSpPr>
          <p:cNvPr id="125" name="TextBox 7"/>
          <p:cNvSpPr/>
          <p:nvPr/>
        </p:nvSpPr>
        <p:spPr>
          <a:xfrm>
            <a:off x="441000" y="1482840"/>
            <a:ext cx="4892400" cy="5210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285750" indent="-285750" defTabSz="4572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Consistency and Availability is not “binary” decision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 defTabSz="4572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AP systems relax consistency in favor of availability – but are not inconsistent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 defTabSz="4572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CP systems sacrifice availability for consistency- but are not unavailable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 defTabSz="4572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This suggests both AP and CP systems can offer a degree of consistency, and availability, as well as partition tolerance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42080" y="365040"/>
            <a:ext cx="80726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42080" y="1577160"/>
            <a:ext cx="7886520" cy="50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There is no perfect NoSQL database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Every database has its advantages and disadvantages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Depending on the type of tasks (and preferences) to accomplish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NoSQL is a set of concepts, ideas, technologies, and software dealing with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Big data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Sparse un/semi-structured data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High horizontal scalability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Massive parallel processing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 </a:t>
            </a: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Different applications, goals, targets, approaches need different NoSQL solutions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Where would I use it?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1884240"/>
            <a:ext cx="8610120" cy="395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Where would I use a NoSQL database?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Do you have somewhere a large set of uncontrolled, unstructured, data that you are trying to fit into a RDBMS?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Log Analysis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Social Networking Feeds (many firms hooked in through Facebook or Twitter)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External feeds from partners 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Data that is not easily analyzed in a RDBMS such as time-based data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Large data feeds that need to be massaged before entry into an RDBMS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375"/>
              </a:spcBef>
              <a:buNone/>
            </a:pP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The Perfect Storm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7597"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Large datasets, acceptance of alternatives, and dynamically-typed data has come together in a perfect storm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Not a backlash/rebellion against RDBMS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SQL is a rich query language that cannot be rivaled by the current list of NoSQL offerings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So you have reached a point where a read-only cache and write-based RDBMS isn’t delivering the throughput necessary to support a particular application.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You need to examine alternatives and what alternatives are out there.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The NoSQL databases are a pragmatic response to growing scale of databases and the falling prices of commodity hardware. 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RDBMS Characteristics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Data stored in columns and tables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Relationships represented by data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Data Manipulation Language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Data Definition Language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Transactions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Abstraction from physical layer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Applications specify what, not how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Physical layer can change without modifying applications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Create indexes to support queries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  <a:ea typeface="MS PGothic" panose="020B0600070205080204" charset="-128"/>
              </a:rPr>
              <a:t>In Memory databases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Summary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Most likely, 10 years from now, the majority of data is still stored in RDBMS.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Leading users of NoSQL datastores are social networking sites such as Twitter, Facebook, LinkedIn, and Digg.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Not every problem is a nail and not every solution is a hammer.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100" b="0" strike="noStrike" spc="-1">
                <a:solidFill>
                  <a:schemeClr val="dk1"/>
                </a:solidFill>
                <a:latin typeface="Calibri" panose="020F0502020204030204"/>
              </a:rPr>
              <a:t>NoSQL has taken a field that was "dead" (database development) and suddenly brought it back to life. </a:t>
            </a:r>
            <a:endParaRPr lang="en-US" sz="21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Garamond"/>
              </a:rPr>
              <a:t>Transactions – ACID Properties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28560" y="1571400"/>
            <a:ext cx="7886520" cy="460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4133"/>
          </a:bodyPr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Atomic – All of the work in a transaction completes (commit) or none of it completes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transaction to transfer funds from one account to another involves making a withdrawal operation from the first account and a deposit operation on the second. If the deposit operation failed, you don’t want the withdrawal operation to happen either.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Consistent – A transaction transforms the database from one consistent state to another consistent state. Consistency is defined in terms of constraints.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database tracking a checking account may only allow unique check numbers to exist for each transaction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Isolated – The results of any changes made during a transaction are not visible until the transaction has committed.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teller looking up a balance must be isolated from a concurrent transaction involving a withdrawal from the same account. Only when the withdrawal transaction commits successfully and the teller looks at the balance again will the new balance be reported.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8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Durable – The results of a committed transaction survive failures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8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system crash or any other failure must not be allowed to lose the results of a transaction or the contents of the database. Durability is often achieved through separate transaction logs that can "re-create" all transactions from some picked point in time (like a backup).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80000"/>
              </a:lnSpc>
              <a:spcBef>
                <a:spcPts val="75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s-ES_tradnl" sz="3300" b="0" strike="noStrike" spc="-1">
                <a:solidFill>
                  <a:schemeClr val="dk1"/>
                </a:solidFill>
                <a:latin typeface="Times New Roman" panose="02020603050405020304"/>
              </a:rPr>
              <a:t>No SQL?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NoSQL stands for: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No Relational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No RDBMS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Not Only SQL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NoSQL is an umbrella term for all databases and data stores that don’t follow the RDBMS principles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class of products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 collection of several (related) concepts about data storage and manipulation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Often related to large data sets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indent="0" defTabSz="685800">
              <a:lnSpc>
                <a:spcPct val="90000"/>
              </a:lnSpc>
              <a:spcBef>
                <a:spcPts val="37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281200" y="1606680"/>
            <a:ext cx="3664440" cy="51850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NoSQL Definition</a:t>
            </a:r>
            <a:endParaRPr lang="en-US" sz="33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70160" y="1536480"/>
            <a:ext cx="52214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2467"/>
          </a:bodyPr>
          <a:p>
            <a:pPr indent="0" defTabSz="685800">
              <a:lnSpc>
                <a:spcPct val="90000"/>
              </a:lnSpc>
              <a:spcBef>
                <a:spcPts val="750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From www.nosql-database.org:</a:t>
            </a:r>
            <a:endParaRPr lang="en-US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0" defTabSz="685800">
              <a:lnSpc>
                <a:spcPct val="90000"/>
              </a:lnSpc>
              <a:spcBef>
                <a:spcPts val="375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 </a:t>
            </a:r>
            <a:endParaRPr lang="en-US" sz="24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s-ES_tradnl" sz="3300" b="0" strike="noStrike" spc="-1">
                <a:solidFill>
                  <a:schemeClr val="dk1"/>
                </a:solidFill>
                <a:latin typeface="Times New Roman" panose="02020603050405020304"/>
              </a:rPr>
              <a:t>Where does NoSQL come from?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Non-relational DBMSs are not new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But NoSQL represents a new incarnation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Due to massively scalable Internet applications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Based on distributed and parallel computing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Development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Starts with Google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First research paper published in 2003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Continues also thanks to Lucene's developers/Apache (Hadoop) and Amazon (Dynamo)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Then a lot of products and interests came from Facebook, Netfix, Yahoo, eBay, Hulu, IBM, and many more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chemeClr val="dk1"/>
                </a:solidFill>
                <a:latin typeface="Times New Roman" panose="02020603050405020304"/>
              </a:rPr>
              <a:t>Dynamo and BigTable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Three major papers were the seeds of the NoSQL movement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BigTable (Google)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chemeClr val="dk1"/>
                </a:solidFill>
                <a:latin typeface="Calibri" panose="020F0502020204030204"/>
              </a:rPr>
              <a:t>Dynamo (Amazon)</a:t>
            </a:r>
            <a:endParaRPr lang="en-US" sz="22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Distributed key-value data store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57250" lvl="2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Eventual consistency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 panose="020F0502020204030204"/>
              </a:rPr>
              <a:t>CAP Theorem (discuss in a sec ..)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lang="es-ES_tradnl" sz="3300" b="0" strike="noStrike" spc="-1">
                <a:solidFill>
                  <a:schemeClr val="dk1"/>
                </a:solidFill>
                <a:latin typeface="Times New Roman" panose="02020603050405020304"/>
              </a:rPr>
              <a:t>NoSQL and Big Data</a:t>
            </a:r>
            <a:endParaRPr lang="en-US" sz="33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NoSQL comes from Internet, thus it is often related to the “big data” concept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How much big are “big data”?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Over few terabytes Enough to start spanning multiple storage units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Times New Roman" panose="02020603050405020304"/>
              </a:rPr>
              <a:t>Challenges  </a:t>
            </a:r>
            <a:endParaRPr lang="en-US" sz="24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Efficiently storing and accessing large amounts of data is difficult, even more considering fault tolerance and backups 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Manipulating large data sets involves running immensely parallel processes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Managing continuously </a:t>
            </a:r>
            <a:r>
              <a:rPr lang="en-US" sz="1800" b="0" i="1" strike="noStrike" spc="-1">
                <a:solidFill>
                  <a:schemeClr val="dk1"/>
                </a:solidFill>
                <a:latin typeface="Times New Roman" panose="02020603050405020304"/>
              </a:rPr>
              <a:t>evolving schema </a:t>
            </a: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and metadata for </a:t>
            </a:r>
            <a:r>
              <a:rPr lang="en-US" sz="1800" b="0" i="1" strike="noStrike" spc="-1">
                <a:solidFill>
                  <a:schemeClr val="dk1"/>
                </a:solidFill>
                <a:latin typeface="Times New Roman" panose="02020603050405020304"/>
              </a:rPr>
              <a:t>semi-structured and un-structured</a:t>
            </a:r>
            <a:r>
              <a:rPr lang="en-US" sz="1800" b="0" strike="noStrike" spc="-1">
                <a:solidFill>
                  <a:schemeClr val="dk1"/>
                </a:solidFill>
                <a:latin typeface="Times New Roman" panose="02020603050405020304"/>
              </a:rPr>
              <a:t> data is difficult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12512</Words>
  <Application>WPS Presentation</Application>
  <PresentationFormat/>
  <Paragraphs>331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Arial</vt:lpstr>
      <vt:lpstr>MS PGothic</vt:lpstr>
      <vt:lpstr>Calibri</vt:lpstr>
      <vt:lpstr>Symbol</vt:lpstr>
      <vt:lpstr>Garamond</vt:lpstr>
      <vt:lpstr>AMGDT</vt:lpstr>
      <vt:lpstr>Microsoft YaHei</vt:lpstr>
      <vt:lpstr>Arial Unicode MS</vt:lpstr>
      <vt:lpstr>Times New Roman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NoSQL!</vt:lpstr>
      <vt:lpstr>RDBMS Characteristics</vt:lpstr>
      <vt:lpstr>Transactions – ACID Properties</vt:lpstr>
      <vt:lpstr>No SQL?</vt:lpstr>
      <vt:lpstr>NoSQL Definition</vt:lpstr>
      <vt:lpstr>Where does NoSQL come from?</vt:lpstr>
      <vt:lpstr>Dynamo and BigTable</vt:lpstr>
      <vt:lpstr>NoSQL and Big Data</vt:lpstr>
      <vt:lpstr>How did we get here?</vt:lpstr>
      <vt:lpstr>Why are RDBMS not suitable for Big Data</vt:lpstr>
      <vt:lpstr>NoSQL Distinguishing Characteristics</vt:lpstr>
      <vt:lpstr>NoSQL Database Types</vt:lpstr>
      <vt:lpstr>Document Databases (Document Store)</vt:lpstr>
      <vt:lpstr>Document Databases (Document Store)</vt:lpstr>
      <vt:lpstr>Document Databases, JSON</vt:lpstr>
      <vt:lpstr>Key/Value stores</vt:lpstr>
      <vt:lpstr>Sorted Ordered Column-Oriented Stores</vt:lpstr>
      <vt:lpstr>Graph Databases</vt:lpstr>
      <vt:lpstr>Dealing with Big Data and Scalability</vt:lpstr>
      <vt:lpstr>Scaling RDBMS</vt:lpstr>
      <vt:lpstr>NoSQL, No ACID</vt:lpstr>
      <vt:lpstr>BASE Transactions</vt:lpstr>
      <vt:lpstr>CAP Theorem</vt:lpstr>
      <vt:lpstr>CAP Theorem: Two out of Three</vt:lpstr>
      <vt:lpstr>Consistency or Availability</vt:lpstr>
      <vt:lpstr>Performance</vt:lpstr>
      <vt:lpstr>Where would I use it?</vt:lpstr>
      <vt:lpstr>The Perfect Storm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BAB AL SAFA</cp:lastModifiedBy>
  <cp:revision>464</cp:revision>
  <dcterms:created xsi:type="dcterms:W3CDTF">2009-12-29T10:39:00Z</dcterms:created>
  <dcterms:modified xsi:type="dcterms:W3CDTF">2024-05-08T00:14:50Z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(4:3)</vt:lpwstr>
  </property>
  <property fmtid="{D5CDD505-2E9C-101B-9397-08002B2CF9AE}" pid="4" name="Slides">
    <vt:i4>31</vt:i4>
  </property>
  <property fmtid="{D5CDD505-2E9C-101B-9397-08002B2CF9AE}" pid="5" name="ICV">
    <vt:lpwstr>2469DA46243E403B9B98E6F9F947567E_12</vt:lpwstr>
  </property>
  <property fmtid="{D5CDD505-2E9C-101B-9397-08002B2CF9AE}" pid="6" name="KSOProductBuildVer">
    <vt:lpwstr>1033-12.2.0.16909</vt:lpwstr>
  </property>
</Properties>
</file>