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4.svg" ContentType="image/svg+xml"/>
  <Override PartName="/ppt/media/image7.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9" r:id="rId10"/>
    <p:sldId id="270" r:id="rId11"/>
    <p:sldId id="271" r:id="rId12"/>
    <p:sldId id="263" r:id="rId13"/>
    <p:sldId id="264" r:id="rId14"/>
    <p:sldId id="265" r:id="rId15"/>
    <p:sldId id="266" r:id="rId16"/>
    <p:sldId id="267" r:id="rId17"/>
    <p:sldId id="268"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2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F0FAAB2-2B53-45DD-9B7B-ADEB27555A5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B3DA70C-0E0B-4CD2-AA8F-41BD40014B2A}">
      <dgm:prSet/>
      <dgm:spPr/>
      <dgm:t>
        <a:bodyPr/>
        <a:lstStyle/>
        <a:p>
          <a:pPr>
            <a:lnSpc>
              <a:spcPct val="100000"/>
            </a:lnSpc>
          </a:pPr>
          <a:r>
            <a:rPr lang="en-US" b="1" i="0"/>
            <a:t>Partitioning: </a:t>
          </a:r>
          <a:r>
            <a:rPr kumimoji="0" lang="en-US" altLang="en-US" b="0" i="0" u="none" strike="noStrike" cap="none" normalizeH="0" baseline="0">
              <a:effectLst/>
              <a:latin typeface="Arial" panose="020B0604020202020204" pitchFamily="34" charset="0"/>
            </a:rPr>
            <a:t>Partitioning is the process of dividing a software system's data into more manageable, standalone chunks.</a:t>
          </a:r>
          <a:r>
            <a:rPr lang="en-US" b="0" i="0"/>
            <a:t> </a:t>
          </a:r>
          <a:endParaRPr lang="en-US"/>
        </a:p>
      </dgm:t>
    </dgm:pt>
    <dgm:pt modelId="{D860EB73-4FC3-4A81-B0E2-F9D79D94C409}" cxnId="{DB0C7B1E-927C-4845-A803-DB4D1BA1D6A0}" type="parTrans">
      <dgm:prSet/>
      <dgm:spPr/>
      <dgm:t>
        <a:bodyPr/>
        <a:lstStyle/>
        <a:p>
          <a:endParaRPr lang="en-US"/>
        </a:p>
      </dgm:t>
    </dgm:pt>
    <dgm:pt modelId="{2EF0C11D-FB12-4B9F-8E15-7A874550973B}" cxnId="{DB0C7B1E-927C-4845-A803-DB4D1BA1D6A0}" type="sibTrans">
      <dgm:prSet/>
      <dgm:spPr/>
      <dgm:t>
        <a:bodyPr/>
        <a:lstStyle/>
        <a:p>
          <a:pPr>
            <a:lnSpc>
              <a:spcPct val="100000"/>
            </a:lnSpc>
          </a:pPr>
          <a:endParaRPr lang="en-US"/>
        </a:p>
      </dgm:t>
    </dgm:pt>
    <dgm:pt modelId="{3724D3F8-DF0A-488F-AC77-191B466C17D7}">
      <dgm:prSet/>
      <dgm:spPr/>
      <dgm:t>
        <a:bodyPr/>
        <a:lstStyle/>
        <a:p>
          <a:pPr>
            <a:lnSpc>
              <a:spcPct val="100000"/>
            </a:lnSpc>
          </a:pPr>
          <a:r>
            <a:rPr lang="en-US" b="1" i="0" dirty="0"/>
            <a:t>Replication</a:t>
          </a:r>
          <a:r>
            <a:rPr lang="en-US" b="0" i="0" dirty="0"/>
            <a:t> is the process of creating multiple copies of the same data and storing them into multiple machines. Each one of these copies is typically called a </a:t>
          </a:r>
          <a:r>
            <a:rPr lang="en-US" b="1" i="0" dirty="0"/>
            <a:t>replica</a:t>
          </a:r>
          <a:r>
            <a:rPr lang="en-US" b="0" i="0" dirty="0"/>
            <a:t>.</a:t>
          </a:r>
          <a:endParaRPr lang="en-US" dirty="0"/>
        </a:p>
      </dgm:t>
    </dgm:pt>
    <dgm:pt modelId="{F7518202-92E4-4E75-9033-701F84C10B5B}" cxnId="{5ACF922E-2A6A-410D-9CC2-E795E3390568}" type="sibTrans">
      <dgm:prSet/>
      <dgm:spPr/>
      <dgm:t>
        <a:bodyPr/>
        <a:lstStyle/>
        <a:p>
          <a:endParaRPr lang="en-US"/>
        </a:p>
      </dgm:t>
    </dgm:pt>
    <dgm:pt modelId="{311CFB87-821B-4F4A-8EC0-EB876D96DA6D}" cxnId="{5ACF922E-2A6A-410D-9CC2-E795E3390568}" type="parTrans">
      <dgm:prSet/>
      <dgm:spPr/>
      <dgm:t>
        <a:bodyPr/>
        <a:lstStyle/>
        <a:p>
          <a:endParaRPr lang="en-US"/>
        </a:p>
      </dgm:t>
    </dgm:pt>
    <dgm:pt modelId="{586E3370-986E-460F-9E40-8A56E5A9D853}" type="pres">
      <dgm:prSet presAssocID="{1F0FAAB2-2B53-45DD-9B7B-ADEB27555A51}" presName="root" presStyleCnt="0">
        <dgm:presLayoutVars>
          <dgm:dir/>
          <dgm:resizeHandles val="exact"/>
        </dgm:presLayoutVars>
      </dgm:prSet>
      <dgm:spPr/>
    </dgm:pt>
    <dgm:pt modelId="{E4DB152B-A9F1-4731-815B-26F6CF149D3E}" type="pres">
      <dgm:prSet presAssocID="{2B3DA70C-0E0B-4CD2-AA8F-41BD40014B2A}" presName="compNode" presStyleCnt="0"/>
      <dgm:spPr/>
    </dgm:pt>
    <dgm:pt modelId="{DB3BF0AE-ED85-414C-812B-351182084766}" type="pres">
      <dgm:prSet presAssocID="{2B3DA70C-0E0B-4CD2-AA8F-41BD40014B2A}" presName="bgRect" presStyleLbl="bgShp" presStyleIdx="0" presStyleCnt="2"/>
      <dgm:spPr/>
    </dgm:pt>
    <dgm:pt modelId="{A9CD0743-84C6-4F73-AA74-1889B8D2E89B}" type="pres">
      <dgm:prSet presAssocID="{2B3DA70C-0E0B-4CD2-AA8F-41BD40014B2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F8BF1323-02F6-43D3-8587-1FB4C18CCD96}" type="pres">
      <dgm:prSet presAssocID="{2B3DA70C-0E0B-4CD2-AA8F-41BD40014B2A}" presName="spaceRect" presStyleCnt="0"/>
      <dgm:spPr/>
    </dgm:pt>
    <dgm:pt modelId="{D93611FA-DA75-472B-848C-1E58A8A18A46}" type="pres">
      <dgm:prSet presAssocID="{2B3DA70C-0E0B-4CD2-AA8F-41BD40014B2A}" presName="parTx" presStyleLbl="revTx" presStyleIdx="0" presStyleCnt="2">
        <dgm:presLayoutVars>
          <dgm:chMax val="0"/>
          <dgm:chPref val="0"/>
        </dgm:presLayoutVars>
      </dgm:prSet>
      <dgm:spPr/>
    </dgm:pt>
    <dgm:pt modelId="{42CE4F3E-DC29-409E-A1BD-F74FFF76910F}" type="pres">
      <dgm:prSet presAssocID="{2EF0C11D-FB12-4B9F-8E15-7A874550973B}" presName="sibTrans" presStyleCnt="0"/>
      <dgm:spPr/>
    </dgm:pt>
    <dgm:pt modelId="{B7B11726-C85A-43DA-9D1D-07202F3D7696}" type="pres">
      <dgm:prSet presAssocID="{3724D3F8-DF0A-488F-AC77-191B466C17D7}" presName="compNode" presStyleCnt="0"/>
      <dgm:spPr/>
    </dgm:pt>
    <dgm:pt modelId="{984F707A-3573-400A-AF90-A341FCC4F734}" type="pres">
      <dgm:prSet presAssocID="{3724D3F8-DF0A-488F-AC77-191B466C17D7}" presName="bgRect" presStyleLbl="bgShp" presStyleIdx="1" presStyleCnt="2"/>
      <dgm:spPr/>
    </dgm:pt>
    <dgm:pt modelId="{954E0CFC-A0E6-4831-9505-E958595E63F4}" type="pres">
      <dgm:prSet presAssocID="{3724D3F8-DF0A-488F-AC77-191B466C17D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A0E3060E-1C77-4956-8A77-0687224EAA77}" type="pres">
      <dgm:prSet presAssocID="{3724D3F8-DF0A-488F-AC77-191B466C17D7}" presName="spaceRect" presStyleCnt="0"/>
      <dgm:spPr/>
    </dgm:pt>
    <dgm:pt modelId="{986E5B2C-1F41-483E-AD72-B7A9D4BEA681}" type="pres">
      <dgm:prSet presAssocID="{3724D3F8-DF0A-488F-AC77-191B466C17D7}" presName="parTx" presStyleLbl="revTx" presStyleIdx="1" presStyleCnt="2">
        <dgm:presLayoutVars>
          <dgm:chMax val="0"/>
          <dgm:chPref val="0"/>
        </dgm:presLayoutVars>
      </dgm:prSet>
      <dgm:spPr/>
    </dgm:pt>
  </dgm:ptLst>
  <dgm:cxnLst>
    <dgm:cxn modelId="{DB0C7B1E-927C-4845-A803-DB4D1BA1D6A0}" srcId="{1F0FAAB2-2B53-45DD-9B7B-ADEB27555A51}" destId="{2B3DA70C-0E0B-4CD2-AA8F-41BD40014B2A}" srcOrd="0" destOrd="0" parTransId="{D860EB73-4FC3-4A81-B0E2-F9D79D94C409}" sibTransId="{2EF0C11D-FB12-4B9F-8E15-7A874550973B}"/>
    <dgm:cxn modelId="{5ACF922E-2A6A-410D-9CC2-E795E3390568}" srcId="{1F0FAAB2-2B53-45DD-9B7B-ADEB27555A51}" destId="{3724D3F8-DF0A-488F-AC77-191B466C17D7}" srcOrd="1" destOrd="0" parTransId="{311CFB87-821B-4F4A-8EC0-EB876D96DA6D}" sibTransId="{F7518202-92E4-4E75-9033-701F84C10B5B}"/>
    <dgm:cxn modelId="{3DE51D5D-F452-4140-93B1-7677602041E0}" type="presOf" srcId="{1F0FAAB2-2B53-45DD-9B7B-ADEB27555A51}" destId="{586E3370-986E-460F-9E40-8A56E5A9D853}" srcOrd="0" destOrd="0" presId="urn:microsoft.com/office/officeart/2018/2/layout/IconVerticalSolidList"/>
    <dgm:cxn modelId="{2D057A86-A8E4-48D4-9298-F82482C856A0}" type="presOf" srcId="{2B3DA70C-0E0B-4CD2-AA8F-41BD40014B2A}" destId="{D93611FA-DA75-472B-848C-1E58A8A18A46}" srcOrd="0" destOrd="0" presId="urn:microsoft.com/office/officeart/2018/2/layout/IconVerticalSolidList"/>
    <dgm:cxn modelId="{CA0629BD-2A6D-4423-BBF4-C838D5DC8B68}" type="presOf" srcId="{3724D3F8-DF0A-488F-AC77-191B466C17D7}" destId="{986E5B2C-1F41-483E-AD72-B7A9D4BEA681}" srcOrd="0" destOrd="0" presId="urn:microsoft.com/office/officeart/2018/2/layout/IconVerticalSolidList"/>
    <dgm:cxn modelId="{91352EE9-AA85-4A9A-85D8-B39AD9C4F961}" type="presParOf" srcId="{586E3370-986E-460F-9E40-8A56E5A9D853}" destId="{E4DB152B-A9F1-4731-815B-26F6CF149D3E}" srcOrd="0" destOrd="0" presId="urn:microsoft.com/office/officeart/2018/2/layout/IconVerticalSolidList"/>
    <dgm:cxn modelId="{C1356286-55C6-48B9-89AB-954DF91BEB34}" type="presParOf" srcId="{E4DB152B-A9F1-4731-815B-26F6CF149D3E}" destId="{DB3BF0AE-ED85-414C-812B-351182084766}" srcOrd="0" destOrd="0" presId="urn:microsoft.com/office/officeart/2018/2/layout/IconVerticalSolidList"/>
    <dgm:cxn modelId="{0B0120CE-DB7B-4935-91D2-3754A6A25BEA}" type="presParOf" srcId="{E4DB152B-A9F1-4731-815B-26F6CF149D3E}" destId="{A9CD0743-84C6-4F73-AA74-1889B8D2E89B}" srcOrd="1" destOrd="0" presId="urn:microsoft.com/office/officeart/2018/2/layout/IconVerticalSolidList"/>
    <dgm:cxn modelId="{1AB79D49-BE03-4D66-B1B0-6D8F30C76FC7}" type="presParOf" srcId="{E4DB152B-A9F1-4731-815B-26F6CF149D3E}" destId="{F8BF1323-02F6-43D3-8587-1FB4C18CCD96}" srcOrd="2" destOrd="0" presId="urn:microsoft.com/office/officeart/2018/2/layout/IconVerticalSolidList"/>
    <dgm:cxn modelId="{AC7B0271-6E1F-4083-9CC8-FD8B91022CB7}" type="presParOf" srcId="{E4DB152B-A9F1-4731-815B-26F6CF149D3E}" destId="{D93611FA-DA75-472B-848C-1E58A8A18A46}" srcOrd="3" destOrd="0" presId="urn:microsoft.com/office/officeart/2018/2/layout/IconVerticalSolidList"/>
    <dgm:cxn modelId="{13EFF96C-9518-4CCE-BF3C-BF5B351C42D9}" type="presParOf" srcId="{586E3370-986E-460F-9E40-8A56E5A9D853}" destId="{42CE4F3E-DC29-409E-A1BD-F74FFF76910F}" srcOrd="1" destOrd="0" presId="urn:microsoft.com/office/officeart/2018/2/layout/IconVerticalSolidList"/>
    <dgm:cxn modelId="{81435913-F706-4980-82A7-894D8E2FDEA7}" type="presParOf" srcId="{586E3370-986E-460F-9E40-8A56E5A9D853}" destId="{B7B11726-C85A-43DA-9D1D-07202F3D7696}" srcOrd="2" destOrd="0" presId="urn:microsoft.com/office/officeart/2018/2/layout/IconVerticalSolidList"/>
    <dgm:cxn modelId="{CFA1A73A-A237-423A-98D6-65ADB82675E2}" type="presParOf" srcId="{B7B11726-C85A-43DA-9D1D-07202F3D7696}" destId="{984F707A-3573-400A-AF90-A341FCC4F734}" srcOrd="0" destOrd="0" presId="urn:microsoft.com/office/officeart/2018/2/layout/IconVerticalSolidList"/>
    <dgm:cxn modelId="{1DA41165-DA61-44C9-87FA-E52386304378}" type="presParOf" srcId="{B7B11726-C85A-43DA-9D1D-07202F3D7696}" destId="{954E0CFC-A0E6-4831-9505-E958595E63F4}" srcOrd="1" destOrd="0" presId="urn:microsoft.com/office/officeart/2018/2/layout/IconVerticalSolidList"/>
    <dgm:cxn modelId="{7DA737F3-ADF5-4CD2-883C-E217599CAFB6}" type="presParOf" srcId="{B7B11726-C85A-43DA-9D1D-07202F3D7696}" destId="{A0E3060E-1C77-4956-8A77-0687224EAA77}" srcOrd="2" destOrd="0" presId="urn:microsoft.com/office/officeart/2018/2/layout/IconVerticalSolidList"/>
    <dgm:cxn modelId="{025ECCD0-099A-49C5-87DF-470D76A416DE}" type="presParOf" srcId="{B7B11726-C85A-43DA-9D1D-07202F3D7696}" destId="{986E5B2C-1F41-483E-AD72-B7A9D4BEA681}"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502135" cy="3976561"/>
        <a:chOff x="0" y="0"/>
        <a:chExt cx="11502135" cy="3976561"/>
      </a:xfrm>
    </dsp:grpSpPr>
    <dsp:sp modelId="{DB3BF0AE-ED85-414C-812B-351182084766}">
      <dsp:nvSpPr>
        <dsp:cNvPr id="3" name="Rounded Rectangle 2"/>
        <dsp:cNvSpPr/>
      </dsp:nvSpPr>
      <dsp:spPr bwMode="white">
        <a:xfrm>
          <a:off x="0" y="646191"/>
          <a:ext cx="11502135" cy="1192968"/>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646191"/>
        <a:ext cx="11502135" cy="1192968"/>
      </dsp:txXfrm>
    </dsp:sp>
    <dsp:sp modelId="{A9CD0743-84C6-4F73-AA74-1889B8D2E89B}">
      <dsp:nvSpPr>
        <dsp:cNvPr id="4" name="Rectangles 3"/>
        <dsp:cNvSpPr/>
      </dsp:nvSpPr>
      <dsp:spPr bwMode="white">
        <a:xfrm>
          <a:off x="360873" y="914609"/>
          <a:ext cx="656133" cy="656133"/>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accent2"/>
        </a:fillRef>
        <a:effectRef idx="0">
          <a:scrgbClr r="0" g="0" b="0"/>
        </a:effectRef>
        <a:fontRef idx="minor">
          <a:schemeClr val="lt1"/>
        </a:fontRef>
      </dsp:style>
      <dsp:txXfrm>
        <a:off x="360873" y="914609"/>
        <a:ext cx="656133" cy="656133"/>
      </dsp:txXfrm>
    </dsp:sp>
    <dsp:sp modelId="{D93611FA-DA75-472B-848C-1E58A8A18A46}">
      <dsp:nvSpPr>
        <dsp:cNvPr id="5" name="Rectangles 4"/>
        <dsp:cNvSpPr/>
      </dsp:nvSpPr>
      <dsp:spPr bwMode="white">
        <a:xfrm>
          <a:off x="1377878" y="646191"/>
          <a:ext cx="10124257" cy="119296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6255" tIns="126255" rIns="126255" bIns="126255"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i="0">
              <a:solidFill>
                <a:schemeClr val="tx1"/>
              </a:solidFill>
            </a:rPr>
            <a:t>Partitioning: </a:t>
          </a:r>
          <a:r>
            <a:rPr kumimoji="0" lang="en-US" altLang="en-US" b="0" i="0" u="none" strike="noStrike" cap="none" normalizeH="0" baseline="0">
              <a:solidFill>
                <a:schemeClr val="tx1"/>
              </a:solidFill>
              <a:effectLst/>
              <a:latin typeface="Arial" panose="020B0604020202020204" pitchFamily="34" charset="0"/>
            </a:rPr>
            <a:t>Partitioning is the process of dividing a software system's data into more manageable, standalone chunks.</a:t>
          </a:r>
          <a:r>
            <a:rPr lang="en-US" b="0" i="0">
              <a:solidFill>
                <a:schemeClr val="tx1"/>
              </a:solidFill>
            </a:rPr>
            <a:t> </a:t>
          </a:r>
          <a:endParaRPr lang="en-US">
            <a:solidFill>
              <a:schemeClr val="tx1"/>
            </a:solidFill>
          </a:endParaRPr>
        </a:p>
      </dsp:txBody>
      <dsp:txXfrm>
        <a:off x="1377878" y="646191"/>
        <a:ext cx="10124257" cy="1192968"/>
      </dsp:txXfrm>
    </dsp:sp>
    <dsp:sp modelId="{984F707A-3573-400A-AF90-A341FCC4F734}">
      <dsp:nvSpPr>
        <dsp:cNvPr id="6" name="Rounded Rectangle 5"/>
        <dsp:cNvSpPr/>
      </dsp:nvSpPr>
      <dsp:spPr bwMode="white">
        <a:xfrm>
          <a:off x="0" y="2137402"/>
          <a:ext cx="11502135" cy="1192968"/>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2137402"/>
        <a:ext cx="11502135" cy="1192968"/>
      </dsp:txXfrm>
    </dsp:sp>
    <dsp:sp modelId="{954E0CFC-A0E6-4831-9505-E958595E63F4}">
      <dsp:nvSpPr>
        <dsp:cNvPr id="7" name="Rectangles 6"/>
        <dsp:cNvSpPr/>
      </dsp:nvSpPr>
      <dsp:spPr bwMode="white">
        <a:xfrm>
          <a:off x="360873" y="2405819"/>
          <a:ext cx="656133" cy="65613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accent3"/>
        </a:fillRef>
        <a:effectRef idx="0">
          <a:scrgbClr r="0" g="0" b="0"/>
        </a:effectRef>
        <a:fontRef idx="minor">
          <a:schemeClr val="lt1"/>
        </a:fontRef>
      </dsp:style>
      <dsp:txXfrm>
        <a:off x="360873" y="2405819"/>
        <a:ext cx="656133" cy="656133"/>
      </dsp:txXfrm>
    </dsp:sp>
    <dsp:sp modelId="{986E5B2C-1F41-483E-AD72-B7A9D4BEA681}">
      <dsp:nvSpPr>
        <dsp:cNvPr id="8" name="Rectangles 7"/>
        <dsp:cNvSpPr/>
      </dsp:nvSpPr>
      <dsp:spPr bwMode="white">
        <a:xfrm>
          <a:off x="1377878" y="2137402"/>
          <a:ext cx="10124257" cy="119296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6255" tIns="126255" rIns="126255" bIns="126255"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i="0" dirty="0">
              <a:solidFill>
                <a:schemeClr val="tx1"/>
              </a:solidFill>
            </a:rPr>
            <a:t>Replication</a:t>
          </a:r>
          <a:r>
            <a:rPr lang="en-US" b="0" i="0" dirty="0">
              <a:solidFill>
                <a:schemeClr val="tx1"/>
              </a:solidFill>
            </a:rPr>
            <a:t> is the process of creating multiple copies of the same data and storing them into multiple machines. Each one of these copies is typically called a </a:t>
          </a:r>
          <a:r>
            <a:rPr lang="en-US" b="1" i="0" dirty="0">
              <a:solidFill>
                <a:schemeClr val="tx1"/>
              </a:solidFill>
            </a:rPr>
            <a:t>replica</a:t>
          </a:r>
          <a:r>
            <a:rPr lang="en-US" b="0" i="0" dirty="0">
              <a:solidFill>
                <a:schemeClr val="tx1"/>
              </a:solidFill>
            </a:rPr>
            <a:t>.</a:t>
          </a:r>
          <a:endParaRPr lang="en-US" dirty="0">
            <a:solidFill>
              <a:schemeClr val="tx1"/>
            </a:solidFill>
          </a:endParaRPr>
        </a:p>
      </dsp:txBody>
      <dsp:txXfrm>
        <a:off x="1377878" y="2137402"/>
        <a:ext cx="10124257" cy="11929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73D55F9-11A3-4523-8F38-6BA37933791A}" type="datetime1">
              <a:rPr lang="en-US" smtClean="0"/>
            </a:fld>
            <a:endParaRPr lang="en-US"/>
          </a:p>
        </p:txBody>
      </p:sp>
      <p:sp>
        <p:nvSpPr>
          <p:cNvPr id="5" name="Footer Placeholder 4"/>
          <p:cNvSpPr>
            <a:spLocks noGrp="1"/>
          </p:cNvSpPr>
          <p:nvPr>
            <p:ph type="ftr" sz="quarter" idx="11"/>
          </p:nvPr>
        </p:nvSpPr>
        <p:spPr/>
        <p:txBody>
          <a:bodyPr/>
          <a:lstStyle/>
          <a:p>
            <a:r>
              <a:rPr lang="en-US"/>
              <a:t>Sample Footer Text</a:t>
            </a:r>
            <a:endParaRPr lang="en-US"/>
          </a:p>
        </p:txBody>
      </p:sp>
      <p:sp>
        <p:nvSpPr>
          <p:cNvPr id="6" name="Slide Number Placeholder 5"/>
          <p:cNvSpPr>
            <a:spLocks noGrp="1"/>
          </p:cNvSpPr>
          <p:nvPr>
            <p:ph type="sldNum" sz="quarter" idx="12"/>
          </p:nvPr>
        </p:nvSpPr>
        <p:spPr/>
        <p:txBody>
          <a:bodyPr/>
          <a:lstStyle/>
          <a:p>
            <a:fld id="{11A71338-8BA2-4C79-A6C5-5A8E30081D0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B4E757A-3EC2-4683-9080-1A460C37C843}" type="datetime1">
              <a:rPr lang="en-US" smtClean="0"/>
            </a:fld>
            <a:endParaRPr lang="en-US"/>
          </a:p>
        </p:txBody>
      </p:sp>
      <p:sp>
        <p:nvSpPr>
          <p:cNvPr id="5" name="Footer Placeholder 4"/>
          <p:cNvSpPr>
            <a:spLocks noGrp="1"/>
          </p:cNvSpPr>
          <p:nvPr>
            <p:ph type="ftr" sz="quarter" idx="11"/>
          </p:nvPr>
        </p:nvSpPr>
        <p:spPr/>
        <p:txBody>
          <a:bodyPr/>
          <a:lstStyle/>
          <a:p>
            <a:r>
              <a:rPr lang="en-US"/>
              <a:t>Sample Footer Text</a:t>
            </a:r>
            <a:endParaRPr lang="en-US"/>
          </a:p>
        </p:txBody>
      </p:sp>
      <p:sp>
        <p:nvSpPr>
          <p:cNvPr id="6" name="Slide Number Placeholder 5"/>
          <p:cNvSpPr>
            <a:spLocks noGrp="1"/>
          </p:cNvSpPr>
          <p:nvPr>
            <p:ph type="sldNum" sz="quarter" idx="12"/>
          </p:nvPr>
        </p:nvSpPr>
        <p:spPr/>
        <p:txBody>
          <a:bodyPr/>
          <a:lstStyle/>
          <a:p>
            <a:fld id="{11A71338-8BA2-4C79-A6C5-5A8E30081D0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523539" y="6324600"/>
            <a:ext cx="2560220" cy="365125"/>
          </a:xfrm>
        </p:spPr>
        <p:txBody>
          <a:bodyPr/>
          <a:lstStyle/>
          <a:p>
            <a:fld id="{5CC8096C-64ED-4153-A483-5C02E44AD5C3}" type="datetime1">
              <a:rPr lang="en-US" smtClean="0"/>
            </a:fld>
            <a:endParaRPr lang="en-US" dirty="0"/>
          </a:p>
        </p:txBody>
      </p:sp>
      <p:sp>
        <p:nvSpPr>
          <p:cNvPr id="5" name="Footer Placeholder 4"/>
          <p:cNvSpPr>
            <a:spLocks noGrp="1"/>
          </p:cNvSpPr>
          <p:nvPr>
            <p:ph type="ftr" sz="quarter" idx="11"/>
          </p:nvPr>
        </p:nvSpPr>
        <p:spPr>
          <a:xfrm>
            <a:off x="4267200" y="6319838"/>
            <a:ext cx="3982781" cy="365125"/>
          </a:xfrm>
        </p:spPr>
        <p:txBody>
          <a:bodyPr/>
          <a:lstStyle/>
          <a:p>
            <a:r>
              <a:rPr lang="en-US"/>
              <a:t>Sample Footer Text</a:t>
            </a:r>
            <a:endParaRPr lang="en-US"/>
          </a:p>
        </p:txBody>
      </p:sp>
      <p:sp>
        <p:nvSpPr>
          <p:cNvPr id="6" name="Slide Number Placeholder 5"/>
          <p:cNvSpPr>
            <a:spLocks noGrp="1"/>
          </p:cNvSpPr>
          <p:nvPr>
            <p:ph type="sldNum" sz="quarter" idx="12"/>
          </p:nvPr>
        </p:nvSpPr>
        <p:spPr/>
        <p:txBody>
          <a:bodyPr/>
          <a:lstStyle/>
          <a:p>
            <a:fld id="{11A71338-8BA2-4C79-A6C5-5A8E30081D0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1CB9D56B-6EBE-4E5F-99D9-2A3DBDF37D0A}" type="datetime1">
              <a:rPr lang="en-US" smtClean="0"/>
            </a:fld>
            <a:endParaRPr lang="en-US"/>
          </a:p>
        </p:txBody>
      </p:sp>
      <p:sp>
        <p:nvSpPr>
          <p:cNvPr id="5" name="Footer Placeholder 4"/>
          <p:cNvSpPr>
            <a:spLocks noGrp="1"/>
          </p:cNvSpPr>
          <p:nvPr>
            <p:ph type="ftr" sz="quarter" idx="11"/>
          </p:nvPr>
        </p:nvSpPr>
        <p:spPr/>
        <p:txBody>
          <a:bodyPr/>
          <a:lstStyle/>
          <a:p>
            <a:r>
              <a:rPr lang="en-US"/>
              <a:t>Sample Footer Text</a:t>
            </a:r>
            <a:endParaRPr lang="en-US"/>
          </a:p>
        </p:txBody>
      </p:sp>
      <p:sp>
        <p:nvSpPr>
          <p:cNvPr id="6" name="Slide Number Placeholder 5"/>
          <p:cNvSpPr>
            <a:spLocks noGrp="1"/>
          </p:cNvSpPr>
          <p:nvPr>
            <p:ph type="sldNum" sz="quarter" idx="12"/>
          </p:nvPr>
        </p:nvSpPr>
        <p:spPr/>
        <p:txBody>
          <a:bodyPr/>
          <a:lstStyle/>
          <a:p>
            <a:fld id="{11A71338-8BA2-4C79-A6C5-5A8E30081D0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C33F3CA-C7E3-432D-9282-18F13836509A}" type="datetime1">
              <a:rPr lang="en-US" smtClean="0"/>
            </a:fld>
            <a:endParaRPr lang="en-US" dirty="0"/>
          </a:p>
        </p:txBody>
      </p:sp>
      <p:sp>
        <p:nvSpPr>
          <p:cNvPr id="5" name="Footer Placeholder 4"/>
          <p:cNvSpPr>
            <a:spLocks noGrp="1"/>
          </p:cNvSpPr>
          <p:nvPr>
            <p:ph type="ftr" sz="quarter" idx="11"/>
          </p:nvPr>
        </p:nvSpPr>
        <p:spPr/>
        <p:txBody>
          <a:bodyPr/>
          <a:lstStyle/>
          <a:p>
            <a:r>
              <a:rPr lang="en-US"/>
              <a:t>Sample Footer Text</a:t>
            </a:r>
            <a:endParaRPr lang="en-US"/>
          </a:p>
        </p:txBody>
      </p:sp>
      <p:sp>
        <p:nvSpPr>
          <p:cNvPr id="6" name="Slide Number Placeholder 5"/>
          <p:cNvSpPr>
            <a:spLocks noGrp="1"/>
          </p:cNvSpPr>
          <p:nvPr>
            <p:ph type="sldNum" sz="quarter" idx="12"/>
          </p:nvPr>
        </p:nvSpPr>
        <p:spPr/>
        <p:txBody>
          <a:bodyPr/>
          <a:lstStyle/>
          <a:p>
            <a:fld id="{11A71338-8BA2-4C79-A6C5-5A8E30081D0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825625"/>
            <a:ext cx="5562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5BE9C62-1337-40B8-BA50-E9F4861DB4BC}" type="datetime1">
              <a:rPr lang="en-US" smtClean="0"/>
            </a:fld>
            <a:endParaRPr lang="en-US"/>
          </a:p>
        </p:txBody>
      </p:sp>
      <p:sp>
        <p:nvSpPr>
          <p:cNvPr id="6" name="Footer Placeholder 5"/>
          <p:cNvSpPr>
            <a:spLocks noGrp="1"/>
          </p:cNvSpPr>
          <p:nvPr>
            <p:ph type="ftr" sz="quarter" idx="11"/>
          </p:nvPr>
        </p:nvSpPr>
        <p:spPr/>
        <p:txBody>
          <a:bodyPr/>
          <a:lstStyle/>
          <a:p>
            <a:r>
              <a:rPr lang="en-US"/>
              <a:t>Sample Footer Text</a:t>
            </a:r>
            <a:endParaRPr lang="en-US"/>
          </a:p>
        </p:txBody>
      </p:sp>
      <p:sp>
        <p:nvSpPr>
          <p:cNvPr id="7" name="Slide Number Placeholder 6"/>
          <p:cNvSpPr>
            <a:spLocks noGrp="1"/>
          </p:cNvSpPr>
          <p:nvPr>
            <p:ph type="sldNum" sz="quarter" idx="12"/>
          </p:nvPr>
        </p:nvSpPr>
        <p:spPr/>
        <p:txBody>
          <a:bodyPr/>
          <a:lstStyle/>
          <a:p>
            <a:fld id="{11A71338-8BA2-4C79-A6C5-5A8E30081D0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3101975"/>
            <a:ext cx="5157787" cy="30876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101975"/>
            <a:ext cx="5183188" cy="30876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7C195EB-2DA3-4B24-8725-19BC22A7BE50}" type="datetime1">
              <a:rPr lang="en-US" smtClean="0"/>
            </a:fld>
            <a:endParaRPr lang="en-US"/>
          </a:p>
        </p:txBody>
      </p:sp>
      <p:sp>
        <p:nvSpPr>
          <p:cNvPr id="8" name="Footer Placeholder 7"/>
          <p:cNvSpPr>
            <a:spLocks noGrp="1"/>
          </p:cNvSpPr>
          <p:nvPr>
            <p:ph type="ftr" sz="quarter" idx="11"/>
          </p:nvPr>
        </p:nvSpPr>
        <p:spPr/>
        <p:txBody>
          <a:bodyPr/>
          <a:lstStyle/>
          <a:p>
            <a:r>
              <a:rPr lang="en-US"/>
              <a:t>Sample Footer Text</a:t>
            </a:r>
            <a:endParaRPr lang="en-US"/>
          </a:p>
        </p:txBody>
      </p:sp>
      <p:sp>
        <p:nvSpPr>
          <p:cNvPr id="9" name="Slide Number Placeholder 8"/>
          <p:cNvSpPr>
            <a:spLocks noGrp="1"/>
          </p:cNvSpPr>
          <p:nvPr>
            <p:ph type="sldNum" sz="quarter" idx="12"/>
          </p:nvPr>
        </p:nvSpPr>
        <p:spPr/>
        <p:txBody>
          <a:bodyPr/>
          <a:lstStyle/>
          <a:p>
            <a:fld id="{11A71338-8BA2-4C79-A6C5-5A8E30081D0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237E6-0076-4915-A5A8-B7C11FA4F374}" type="datetime1">
              <a:rPr lang="en-US" smtClean="0"/>
            </a:fld>
            <a:endParaRPr lang="en-US"/>
          </a:p>
        </p:txBody>
      </p:sp>
      <p:sp>
        <p:nvSpPr>
          <p:cNvPr id="4" name="Footer Placeholder 3"/>
          <p:cNvSpPr>
            <a:spLocks noGrp="1"/>
          </p:cNvSpPr>
          <p:nvPr>
            <p:ph type="ftr" sz="quarter" idx="11"/>
          </p:nvPr>
        </p:nvSpPr>
        <p:spPr/>
        <p:txBody>
          <a:bodyPr/>
          <a:lstStyle/>
          <a:p>
            <a:r>
              <a:rPr lang="en-US"/>
              <a:t>Sample Footer Text</a:t>
            </a:r>
            <a:endParaRPr lang="en-US"/>
          </a:p>
        </p:txBody>
      </p:sp>
      <p:sp>
        <p:nvSpPr>
          <p:cNvPr id="5" name="Slide Number Placeholder 4"/>
          <p:cNvSpPr>
            <a:spLocks noGrp="1"/>
          </p:cNvSpPr>
          <p:nvPr>
            <p:ph type="sldNum" sz="quarter" idx="12"/>
          </p:nvPr>
        </p:nvSpPr>
        <p:spPr/>
        <p:txBody>
          <a:bodyPr/>
          <a:lstStyle/>
          <a:p>
            <a:fld id="{11A71338-8BA2-4C79-A6C5-5A8E30081D0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5F58F-C0B5-422A-8E5A-6B99E5D80F0A}" type="datetime1">
              <a:rPr lang="en-US" smtClean="0"/>
            </a:fld>
            <a:endParaRPr lang="en-US"/>
          </a:p>
        </p:txBody>
      </p:sp>
      <p:sp>
        <p:nvSpPr>
          <p:cNvPr id="3" name="Footer Placeholder 2"/>
          <p:cNvSpPr>
            <a:spLocks noGrp="1"/>
          </p:cNvSpPr>
          <p:nvPr>
            <p:ph type="ftr" sz="quarter" idx="11"/>
          </p:nvPr>
        </p:nvSpPr>
        <p:spPr/>
        <p:txBody>
          <a:bodyPr/>
          <a:lstStyle/>
          <a:p>
            <a:r>
              <a:rPr lang="en-US"/>
              <a:t>Sample Footer Text</a:t>
            </a:r>
            <a:endParaRPr lang="en-US"/>
          </a:p>
        </p:txBody>
      </p:sp>
      <p:sp>
        <p:nvSpPr>
          <p:cNvPr id="4" name="Slide Number Placeholder 3"/>
          <p:cNvSpPr>
            <a:spLocks noGrp="1"/>
          </p:cNvSpPr>
          <p:nvPr>
            <p:ph type="sldNum" sz="quarter" idx="12"/>
          </p:nvPr>
        </p:nvSpPr>
        <p:spPr/>
        <p:txBody>
          <a:bodyPr/>
          <a:lstStyle/>
          <a:p>
            <a:fld id="{11A71338-8BA2-4C79-A6C5-5A8E30081D0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565E655-9687-48DF-A33F-F8824CCCB5D1}" type="datetime1">
              <a:rPr lang="en-US" smtClean="0"/>
            </a:fld>
            <a:endParaRPr lang="en-US"/>
          </a:p>
        </p:txBody>
      </p:sp>
      <p:sp>
        <p:nvSpPr>
          <p:cNvPr id="6" name="Footer Placeholder 5"/>
          <p:cNvSpPr>
            <a:spLocks noGrp="1"/>
          </p:cNvSpPr>
          <p:nvPr>
            <p:ph type="ftr" sz="quarter" idx="11"/>
          </p:nvPr>
        </p:nvSpPr>
        <p:spPr/>
        <p:txBody>
          <a:bodyPr/>
          <a:lstStyle/>
          <a:p>
            <a:r>
              <a:rPr lang="en-US"/>
              <a:t>Sample Footer Text</a:t>
            </a:r>
            <a:endParaRPr lang="en-US"/>
          </a:p>
        </p:txBody>
      </p:sp>
      <p:sp>
        <p:nvSpPr>
          <p:cNvPr id="7" name="Slide Number Placeholder 6"/>
          <p:cNvSpPr>
            <a:spLocks noGrp="1"/>
          </p:cNvSpPr>
          <p:nvPr>
            <p:ph type="sldNum" sz="quarter" idx="12"/>
          </p:nvPr>
        </p:nvSpPr>
        <p:spPr/>
        <p:txBody>
          <a:bodyPr/>
          <a:lstStyle/>
          <a:p>
            <a:fld id="{11A71338-8BA2-4C79-A6C5-5A8E30081D0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97FD56A-AAB8-4544-A495-D0645413C9E3}" type="datetime1">
              <a:rPr lang="en-US" smtClean="0"/>
            </a:fld>
            <a:endParaRPr lang="en-US"/>
          </a:p>
        </p:txBody>
      </p:sp>
      <p:sp>
        <p:nvSpPr>
          <p:cNvPr id="6" name="Footer Placeholder 5"/>
          <p:cNvSpPr>
            <a:spLocks noGrp="1"/>
          </p:cNvSpPr>
          <p:nvPr>
            <p:ph type="ftr" sz="quarter" idx="11"/>
          </p:nvPr>
        </p:nvSpPr>
        <p:spPr/>
        <p:txBody>
          <a:bodyPr/>
          <a:lstStyle/>
          <a:p>
            <a:r>
              <a:rPr lang="en-US"/>
              <a:t>Sample Footer Text</a:t>
            </a:r>
            <a:endParaRPr lang="en-US"/>
          </a:p>
        </p:txBody>
      </p:sp>
      <p:sp>
        <p:nvSpPr>
          <p:cNvPr id="7" name="Slide Number Placeholder 6"/>
          <p:cNvSpPr>
            <a:spLocks noGrp="1"/>
          </p:cNvSpPr>
          <p:nvPr>
            <p:ph type="sldNum" sz="quarter" idx="12"/>
          </p:nvPr>
        </p:nvSpPr>
        <p:spPr/>
        <p:txBody>
          <a:bodyPr/>
          <a:lstStyle/>
          <a:p>
            <a:fld id="{11A71338-8BA2-4C79-A6C5-5A8E30081D0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p:cNvGrpSpPr/>
          <p:nvPr/>
        </p:nvGrpSpPr>
        <p:grpSpPr>
          <a:xfrm>
            <a:off x="-11413" y="0"/>
            <a:ext cx="12214827" cy="6858000"/>
            <a:chOff x="-6214" y="-1"/>
            <a:chExt cx="12214827" cy="6858000"/>
          </a:xfrm>
        </p:grpSpPr>
        <p:cxnSp>
          <p:nvCxnSpPr>
            <p:cNvPr id="81" name="Straight Connector 80"/>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fld>
            <a:endParaRPr lang="en-US" dirty="0"/>
          </a:p>
        </p:txBody>
      </p:sp>
      <p:sp>
        <p:nvSpPr>
          <p:cNvPr id="5" name="Footer Placeholder 4"/>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fld>
            <a:endParaRPr lang="en-US" dirty="0"/>
          </a:p>
        </p:txBody>
      </p:sp>
      <p:sp>
        <p:nvSpPr>
          <p:cNvPr id="77" name="Freeform: Shape 76"/>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en.wikipedia.org/wiki/Paxos_(computer_science)" TargetMode="External"/><Relationship Id="rId1" Type="http://schemas.openxmlformats.org/officeDocument/2006/relationships/hyperlink" Target="https://raft.github.i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charset="0"/>
              <a:cs typeface="Times New Roman" panose="02020603050405020304" charset="0"/>
            </a:endParaRPr>
          </a:p>
        </p:txBody>
      </p:sp>
      <p:sp>
        <p:nvSpPr>
          <p:cNvPr id="11" name="Rectangle 10"/>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charset="0"/>
              <a:cs typeface="Times New Roman" panose="02020603050405020304" charset="0"/>
            </a:endParaRPr>
          </a:p>
        </p:txBody>
      </p:sp>
      <p:sp>
        <p:nvSpPr>
          <p:cNvPr id="13" name="Right Triangle 12"/>
          <p:cNvSpPr>
            <a:spLocks noGrp="1" noRot="1" noChangeAspect="1" noMove="1" noResize="1" noEditPoints="1" noAdjustHandles="1" noChangeArrowheads="1" noChangeShapeType="1" noTextEdit="1"/>
          </p:cNvSpPr>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grpSp>
        <p:nvGrpSpPr>
          <p:cNvPr id="15" name="Group 14"/>
          <p:cNvGrpSpPr>
            <a:grpSpLocks noGrp="1" noRot="1" noChangeAspect="1" noMove="1" noResize="1" noUngrp="1"/>
          </p:cNvGrpSpPr>
          <p:nvPr/>
        </p:nvGrpSpPr>
        <p:grpSpPr>
          <a:xfrm>
            <a:off x="-6214" y="-1"/>
            <a:ext cx="12214827" cy="6858000"/>
            <a:chOff x="-6214" y="-1"/>
            <a:chExt cx="12214827" cy="6858000"/>
          </a:xfrm>
        </p:grpSpPr>
        <p:cxnSp>
          <p:nvCxnSpPr>
            <p:cNvPr id="16" name="Straight Connector 15"/>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453142" y="725467"/>
            <a:ext cx="5414255" cy="2784496"/>
          </a:xfrm>
        </p:spPr>
        <p:txBody>
          <a:bodyPr>
            <a:normAutofit/>
          </a:bodyPr>
          <a:lstStyle/>
          <a:p>
            <a:pPr algn="l"/>
            <a:r>
              <a:rPr lang="en-US" b="1" i="0" dirty="0">
                <a:solidFill>
                  <a:schemeClr val="tx2">
                    <a:alpha val="80000"/>
                  </a:schemeClr>
                </a:solidFill>
                <a:effectLst/>
                <a:highlight>
                  <a:srgbClr val="ECF0F1"/>
                </a:highlight>
                <a:latin typeface="Times New Roman" panose="02020603050405020304" charset="0"/>
                <a:cs typeface="Times New Roman" panose="02020603050405020304" charset="0"/>
              </a:rPr>
              <a:t>Partitioning and Replication</a:t>
            </a:r>
            <a:br>
              <a:rPr lang="en-US" b="1" i="0" dirty="0">
                <a:solidFill>
                  <a:schemeClr val="tx2">
                    <a:alpha val="80000"/>
                  </a:schemeClr>
                </a:solidFill>
                <a:effectLst/>
                <a:highlight>
                  <a:srgbClr val="ECF0F1"/>
                </a:highlight>
                <a:latin typeface="Times New Roman" panose="02020603050405020304" charset="0"/>
                <a:cs typeface="Times New Roman" panose="02020603050405020304" charset="0"/>
              </a:rPr>
            </a:br>
            <a:endParaRPr lang="en-US" dirty="0">
              <a:solidFill>
                <a:schemeClr val="tx2">
                  <a:alpha val="80000"/>
                </a:schemeClr>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453142" y="3602038"/>
            <a:ext cx="5414255" cy="1560594"/>
          </a:xfrm>
        </p:spPr>
        <p:txBody>
          <a:bodyPr>
            <a:normAutofit/>
          </a:bodyPr>
          <a:lstStyle/>
          <a:p>
            <a:pPr algn="l"/>
            <a:r>
              <a:rPr lang="en-US" dirty="0">
                <a:solidFill>
                  <a:schemeClr val="tx2">
                    <a:alpha val="80000"/>
                  </a:schemeClr>
                </a:solidFill>
                <a:latin typeface="Times New Roman" panose="02020603050405020304" charset="0"/>
                <a:cs typeface="Times New Roman" panose="02020603050405020304" charset="0"/>
              </a:rPr>
              <a:t>Mahir Mahbub</a:t>
            </a:r>
            <a:endParaRPr lang="en-US" dirty="0">
              <a:solidFill>
                <a:schemeClr val="tx2">
                  <a:alpha val="80000"/>
                </a:schemeClr>
              </a:solidFill>
              <a:latin typeface="Times New Roman" panose="02020603050405020304" charset="0"/>
              <a:cs typeface="Times New Roman" panose="02020603050405020304" charset="0"/>
            </a:endParaRPr>
          </a:p>
          <a:p>
            <a:pPr algn="l"/>
            <a:r>
              <a:rPr lang="en-US" dirty="0">
                <a:solidFill>
                  <a:schemeClr val="tx2">
                    <a:alpha val="80000"/>
                  </a:schemeClr>
                </a:solidFill>
                <a:latin typeface="Times New Roman" panose="02020603050405020304" charset="0"/>
                <a:cs typeface="Times New Roman" panose="02020603050405020304" charset="0"/>
              </a:rPr>
              <a:t>Lecturer</a:t>
            </a:r>
            <a:endParaRPr lang="en-US" dirty="0">
              <a:solidFill>
                <a:schemeClr val="tx2">
                  <a:alpha val="80000"/>
                </a:schemeClr>
              </a:solidFill>
              <a:latin typeface="Times New Roman" panose="02020603050405020304" charset="0"/>
              <a:cs typeface="Times New Roman" panose="02020603050405020304" charset="0"/>
            </a:endParaRPr>
          </a:p>
          <a:p>
            <a:pPr algn="l"/>
            <a:r>
              <a:rPr lang="en-US" dirty="0">
                <a:solidFill>
                  <a:schemeClr val="tx2">
                    <a:alpha val="80000"/>
                  </a:schemeClr>
                </a:solidFill>
                <a:latin typeface="Times New Roman" panose="02020603050405020304" charset="0"/>
                <a:cs typeface="Times New Roman" panose="02020603050405020304" charset="0"/>
              </a:rPr>
              <a:t>Dept. of IRE, BDU</a:t>
            </a:r>
            <a:endParaRPr lang="en-US" dirty="0">
              <a:solidFill>
                <a:schemeClr val="tx2">
                  <a:alpha val="80000"/>
                </a:schemeClr>
              </a:solidFill>
              <a:latin typeface="Times New Roman" panose="02020603050405020304" charset="0"/>
              <a:cs typeface="Times New Roman" panose="02020603050405020304" charset="0"/>
            </a:endParaRPr>
          </a:p>
        </p:txBody>
      </p:sp>
      <p:pic>
        <p:nvPicPr>
          <p:cNvPr id="4" name="Picture 3" descr="A colorful lines on a white background&#10;&#10;Description automatically generated"/>
          <p:cNvPicPr>
            <a:picLocks noChangeAspect="1"/>
          </p:cNvPicPr>
          <p:nvPr/>
        </p:nvPicPr>
        <p:blipFill rotWithShape="1">
          <a:blip r:embed="rId1"/>
          <a:srcRect l="18970" r="21395" b="-1"/>
          <a:stretch>
            <a:fillRect/>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of Partitioning</a:t>
            </a:r>
            <a:endParaRPr lang="en-US" dirty="0"/>
          </a:p>
        </p:txBody>
      </p:sp>
      <p:sp>
        <p:nvSpPr>
          <p:cNvPr id="3" name="Content Placeholder 2"/>
          <p:cNvSpPr>
            <a:spLocks noGrp="1"/>
          </p:cNvSpPr>
          <p:nvPr>
            <p:ph idx="1"/>
          </p:nvPr>
        </p:nvSpPr>
        <p:spPr/>
        <p:txBody>
          <a:bodyPr/>
          <a:lstStyle/>
          <a:p>
            <a:pPr algn="just"/>
            <a:r>
              <a:rPr lang="en-US" b="0" i="0" dirty="0">
                <a:solidFill>
                  <a:srgbClr val="000000"/>
                </a:solidFill>
                <a:effectLst/>
                <a:highlight>
                  <a:srgbClr val="ECF0F1"/>
                </a:highlight>
                <a:latin typeface="Roboto Slab" panose="020F0502020204030204" pitchFamily="2" charset="0"/>
              </a:rPr>
              <a:t>One way to avoid this is to create indexes based on those additional attributes, which can be used to find which partition holds a record and then search only this partition. However, this index will also need to be partitioned, which means any write request will generate two updates on the underlying system, one for the actual data and one for each index. If a data record and the corresponding records for its indexes reside on separate machines, we face similar challenges as described above for replication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p:cNvSpPr>
            <a:spLocks noGrp="1" noRot="1" noChangeAspect="1" noMove="1" noResize="1" noEditPoints="1" noAdjustHandles="1" noChangeArrowheads="1" noChangeShapeType="1" noTextEdit="1"/>
          </p:cNvSpPr>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p:cNvSpPr>
            <a:spLocks noGrp="1" noRot="1" noChangeAspect="1" noMove="1" noResize="1" noEditPoints="1" noAdjustHandles="1" noChangeArrowheads="1" noChangeShapeType="1" noTextEdit="1"/>
          </p:cNvSpPr>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p:cNvGrpSpPr>
            <a:grpSpLocks noGrp="1" noRot="1" noChangeAspect="1" noMove="1" noResize="1" noUngrp="1"/>
          </p:cNvGrpSpPr>
          <p:nvPr/>
        </p:nvGrpSpPr>
        <p:grpSpPr>
          <a:xfrm>
            <a:off x="0" y="0"/>
            <a:ext cx="12214827" cy="6858000"/>
            <a:chOff x="-6214" y="-1"/>
            <a:chExt cx="12214827" cy="6858000"/>
          </a:xfrm>
        </p:grpSpPr>
        <p:cxnSp>
          <p:nvCxnSpPr>
            <p:cNvPr id="17" name="Straight Connector 16"/>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457200" y="728906"/>
            <a:ext cx="10754527" cy="2228755"/>
          </a:xfrm>
        </p:spPr>
        <p:txBody>
          <a:bodyPr anchor="b">
            <a:normAutofit/>
          </a:bodyPr>
          <a:lstStyle/>
          <a:p>
            <a:r>
              <a:rPr lang="en-US" b="1" i="0">
                <a:solidFill>
                  <a:schemeClr val="tx2"/>
                </a:solidFill>
                <a:effectLst/>
                <a:highlight>
                  <a:srgbClr val="ECF0F1"/>
                </a:highlight>
                <a:latin typeface="Roboto Slab" panose="020F0502020204030204" pitchFamily="2" charset="0"/>
              </a:rPr>
              <a:t>Benefit of Replication</a:t>
            </a:r>
            <a:br>
              <a:rPr lang="en-US" b="1" i="0">
                <a:solidFill>
                  <a:schemeClr val="tx2"/>
                </a:solidFill>
                <a:effectLst/>
                <a:highlight>
                  <a:srgbClr val="ECF0F1"/>
                </a:highlight>
                <a:latin typeface="Roboto Slab" panose="020F0502020204030204" pitchFamily="2" charset="0"/>
              </a:rPr>
            </a:br>
            <a:endParaRPr lang="en-US">
              <a:solidFill>
                <a:schemeClr val="tx2"/>
              </a:solidFill>
            </a:endParaRPr>
          </a:p>
        </p:txBody>
      </p:sp>
      <p:sp>
        <p:nvSpPr>
          <p:cNvPr id="3" name="Content Placeholder 2"/>
          <p:cNvSpPr>
            <a:spLocks noGrp="1"/>
          </p:cNvSpPr>
          <p:nvPr>
            <p:ph idx="1"/>
          </p:nvPr>
        </p:nvSpPr>
        <p:spPr>
          <a:xfrm>
            <a:off x="457200" y="2769295"/>
            <a:ext cx="11100212" cy="3041224"/>
          </a:xfrm>
        </p:spPr>
        <p:txBody>
          <a:bodyPr anchor="t">
            <a:normAutofit lnSpcReduction="10000"/>
          </a:bodyPr>
          <a:lstStyle/>
          <a:p>
            <a:r>
              <a:rPr lang="en-US" sz="2400" b="0" i="0" dirty="0">
                <a:solidFill>
                  <a:schemeClr val="tx2"/>
                </a:solidFill>
                <a:effectLst/>
                <a:highlight>
                  <a:srgbClr val="ECF0F1"/>
                </a:highlight>
                <a:latin typeface="Roboto Slab" panose="020F0502020204030204" pitchFamily="2" charset="0"/>
              </a:rPr>
              <a:t>The main benefit of replication is increased fault tolerance</a:t>
            </a:r>
            <a:r>
              <a:rPr lang="en-US" sz="2400" dirty="0">
                <a:solidFill>
                  <a:schemeClr val="tx2"/>
                </a:solidFill>
                <a:highlight>
                  <a:srgbClr val="ECF0F1"/>
                </a:highlight>
                <a:latin typeface="Roboto Slab" panose="020F0502020204030204" pitchFamily="2" charset="0"/>
              </a:rPr>
              <a:t> and scalability</a:t>
            </a:r>
            <a:r>
              <a:rPr lang="en-US" sz="2400" b="0" i="0" dirty="0">
                <a:solidFill>
                  <a:schemeClr val="tx2"/>
                </a:solidFill>
                <a:effectLst/>
                <a:highlight>
                  <a:srgbClr val="ECF0F1"/>
                </a:highlight>
                <a:latin typeface="Roboto Slab" panose="020F0502020204030204" pitchFamily="2" charset="0"/>
              </a:rPr>
              <a:t>. </a:t>
            </a:r>
            <a:endParaRPr lang="en-US" sz="2400" b="0" i="0" dirty="0">
              <a:solidFill>
                <a:schemeClr val="tx2"/>
              </a:solidFill>
              <a:effectLst/>
              <a:highlight>
                <a:srgbClr val="ECF0F1"/>
              </a:highlight>
              <a:latin typeface="Roboto Slab" panose="020F0502020204030204" pitchFamily="2" charset="0"/>
            </a:endParaRPr>
          </a:p>
          <a:p>
            <a:r>
              <a:rPr lang="en-US" sz="2400" b="0" i="0" dirty="0">
                <a:solidFill>
                  <a:schemeClr val="tx2"/>
                </a:solidFill>
                <a:effectLst/>
                <a:highlight>
                  <a:srgbClr val="ECF0F1"/>
                </a:highlight>
                <a:latin typeface="Roboto Slab" panose="020F0502020204030204" pitchFamily="2" charset="0"/>
              </a:rPr>
              <a:t>Since the same data is stored redundantly in multiple machines, the whole system can tolerate failure of one or more machines since the users can access the data from a different machine that functions normally.</a:t>
            </a:r>
            <a:endParaRPr lang="en-US" sz="2400" dirty="0">
              <a:solidFill>
                <a:schemeClr val="tx2"/>
              </a:solidFill>
              <a:highlight>
                <a:srgbClr val="ECF0F1"/>
              </a:highlight>
              <a:latin typeface="Roboto Slab" panose="020F0502020204030204" pitchFamily="2" charset="0"/>
            </a:endParaRPr>
          </a:p>
          <a:p>
            <a:r>
              <a:rPr lang="en-US" sz="2400" dirty="0">
                <a:solidFill>
                  <a:schemeClr val="tx2"/>
                </a:solidFill>
                <a:highlight>
                  <a:srgbClr val="ECF0F1"/>
                </a:highlight>
                <a:latin typeface="Roboto Slab" panose="020F0502020204030204" pitchFamily="2" charset="0"/>
              </a:rPr>
              <a:t>One can add more backup replicas which can then serve some of those read requests reducing the load on the other replicas.</a:t>
            </a:r>
            <a:br>
              <a:rPr lang="en-US" sz="2400" dirty="0">
                <a:solidFill>
                  <a:schemeClr val="tx2"/>
                </a:solidFill>
                <a:highlight>
                  <a:srgbClr val="ECF0F1"/>
                </a:highlight>
                <a:latin typeface="Roboto Slab" panose="020F0502020204030204" pitchFamily="2" charset="0"/>
              </a:rPr>
            </a:br>
            <a:endParaRPr lang="en-US" sz="2400" dirty="0">
              <a:solidFill>
                <a:schemeClr val="tx2"/>
              </a:solidFill>
              <a:highlight>
                <a:srgbClr val="ECF0F1"/>
              </a:highlight>
              <a:latin typeface="Roboto Slab" panose="020F0502020204030204"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p:cNvSpPr>
            <a:spLocks noGrp="1" noRot="1" noChangeAspect="1" noMove="1" noResize="1" noEditPoints="1" noAdjustHandles="1" noChangeArrowheads="1" noChangeShapeType="1" noTextEdit="1"/>
          </p:cNvSpPr>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charset="0"/>
              <a:cs typeface="Times New Roman" panose="02020603050405020304" charset="0"/>
            </a:endParaRPr>
          </a:p>
        </p:txBody>
      </p:sp>
      <p:sp>
        <p:nvSpPr>
          <p:cNvPr id="48" name="Rectangle 47"/>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charset="0"/>
              <a:cs typeface="Times New Roman" panose="02020603050405020304" charset="0"/>
            </a:endParaRPr>
          </a:p>
        </p:txBody>
      </p:sp>
      <p:sp>
        <p:nvSpPr>
          <p:cNvPr id="49" name="Right Triangle 48"/>
          <p:cNvSpPr>
            <a:spLocks noGrp="1" noRot="1" noChangeAspect="1" noMove="1" noResize="1" noEditPoints="1" noAdjustHandles="1" noChangeArrowheads="1" noChangeShapeType="1" noTextEdit="1"/>
          </p:cNvSpPr>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charset="0"/>
              <a:cs typeface="Times New Roman" panose="02020603050405020304" charset="0"/>
            </a:endParaRPr>
          </a:p>
        </p:txBody>
      </p:sp>
      <p:sp>
        <p:nvSpPr>
          <p:cNvPr id="50" name="Freeform: Shape 49"/>
          <p:cNvSpPr>
            <a:spLocks noGrp="1" noRot="1" noChangeAspect="1" noMove="1" noResize="1" noEditPoints="1" noAdjustHandles="1" noChangeArrowheads="1" noChangeShapeType="1" noTextEdit="1"/>
          </p:cNvSpPr>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charset="0"/>
              <a:cs typeface="Times New Roman" panose="02020603050405020304" charset="0"/>
            </a:endParaRPr>
          </a:p>
        </p:txBody>
      </p:sp>
      <p:grpSp>
        <p:nvGrpSpPr>
          <p:cNvPr id="51" name="Group 50"/>
          <p:cNvGrpSpPr>
            <a:grpSpLocks noGrp="1" noRot="1" noChangeAspect="1" noMove="1" noResize="1" noUngrp="1"/>
          </p:cNvGrpSpPr>
          <p:nvPr/>
        </p:nvGrpSpPr>
        <p:grpSpPr>
          <a:xfrm>
            <a:off x="0" y="0"/>
            <a:ext cx="12214827" cy="6858000"/>
            <a:chOff x="-6214" y="-1"/>
            <a:chExt cx="12214827" cy="6858000"/>
          </a:xfrm>
        </p:grpSpPr>
        <p:cxnSp>
          <p:nvCxnSpPr>
            <p:cNvPr id="17" name="Straight Connector 16"/>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457200" y="728907"/>
            <a:ext cx="10754527" cy="942448"/>
          </a:xfrm>
        </p:spPr>
        <p:txBody>
          <a:bodyPr anchor="b">
            <a:normAutofit/>
          </a:bodyPr>
          <a:lstStyle/>
          <a:p>
            <a:r>
              <a:rPr lang="en-US" b="1" dirty="0">
                <a:solidFill>
                  <a:schemeClr val="tx2"/>
                </a:solidFill>
                <a:highlight>
                  <a:srgbClr val="ECF0F1"/>
                </a:highlight>
                <a:latin typeface="Times New Roman" panose="02020603050405020304" charset="0"/>
                <a:cs typeface="Times New Roman" panose="02020603050405020304" charset="0"/>
              </a:rPr>
              <a:t>R</a:t>
            </a:r>
            <a:r>
              <a:rPr lang="en-US" b="1" i="0" dirty="0">
                <a:solidFill>
                  <a:schemeClr val="tx2"/>
                </a:solidFill>
                <a:effectLst/>
                <a:highlight>
                  <a:srgbClr val="ECF0F1"/>
                </a:highlight>
                <a:latin typeface="Times New Roman" panose="02020603050405020304" charset="0"/>
                <a:cs typeface="Times New Roman" panose="02020603050405020304" charset="0"/>
              </a:rPr>
              <a:t>eplication Protocols</a:t>
            </a:r>
            <a:endParaRPr lang="en-US" dirty="0">
              <a:solidFill>
                <a:schemeClr val="tx2"/>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2176138"/>
            <a:ext cx="11545319" cy="3634381"/>
          </a:xfrm>
        </p:spPr>
        <p:txBody>
          <a:bodyPr anchor="t">
            <a:normAutofit/>
          </a:bodyPr>
          <a:lstStyle/>
          <a:p>
            <a:pPr algn="just"/>
            <a:r>
              <a:rPr lang="en-US" sz="2400" b="1" dirty="0">
                <a:solidFill>
                  <a:schemeClr val="tx2"/>
                </a:solidFill>
                <a:latin typeface="Times New Roman" panose="02020603050405020304" charset="0"/>
                <a:cs typeface="Times New Roman" panose="02020603050405020304" charset="0"/>
              </a:rPr>
              <a:t>Case Study: </a:t>
            </a:r>
            <a:r>
              <a:rPr lang="en-US" sz="2400" b="0" i="0" dirty="0">
                <a:solidFill>
                  <a:schemeClr val="tx2"/>
                </a:solidFill>
                <a:effectLst/>
                <a:highlight>
                  <a:srgbClr val="ECF0F1"/>
                </a:highlight>
                <a:latin typeface="Times New Roman" panose="02020603050405020304" charset="0"/>
                <a:cs typeface="Times New Roman" panose="02020603050405020304" charset="0"/>
              </a:rPr>
              <a:t>Imagine a system that stores the bank balances of users. Now think what would happen if a user tries to deposit some money to his account, one of the replicas handles the request successfully with the user completing the transaction, but then the machine fails. The user then tries to check his balance, but the request is sent to a different replica (as the original has crashed) that hasn’t seen the original deposit request and is thus showing to the user his old balance.</a:t>
            </a:r>
            <a:endParaRPr lang="en-US" sz="2400" dirty="0">
              <a:solidFill>
                <a:schemeClr val="tx2"/>
              </a:solidFill>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Rectangle 48"/>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Right Triangle 49"/>
          <p:cNvSpPr>
            <a:spLocks noGrp="1" noRot="1" noChangeAspect="1" noMove="1" noResize="1" noEditPoints="1" noAdjustHandles="1" noChangeArrowheads="1" noChangeShapeType="1" noTextEdit="1"/>
          </p:cNvSpPr>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p:cNvSpPr>
            <a:spLocks noGrp="1" noRot="1" noChangeAspect="1" noMove="1" noResize="1" noEditPoints="1" noAdjustHandles="1" noChangeArrowheads="1" noChangeShapeType="1" noTextEdit="1"/>
          </p:cNvSpPr>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2" name="Group 51"/>
          <p:cNvGrpSpPr>
            <a:grpSpLocks noGrp="1" noRot="1" noChangeAspect="1" noMove="1" noResize="1" noUngrp="1"/>
          </p:cNvGrpSpPr>
          <p:nvPr/>
        </p:nvGrpSpPr>
        <p:grpSpPr>
          <a:xfrm>
            <a:off x="0" y="0"/>
            <a:ext cx="12214827" cy="6858000"/>
            <a:chOff x="-6214" y="-1"/>
            <a:chExt cx="12214827" cy="6858000"/>
          </a:xfrm>
        </p:grpSpPr>
        <p:cxnSp>
          <p:nvCxnSpPr>
            <p:cNvPr id="17" name="Straight Connector 16"/>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457200" y="728906"/>
            <a:ext cx="10754527" cy="1061973"/>
          </a:xfrm>
        </p:spPr>
        <p:txBody>
          <a:bodyPr anchor="b">
            <a:normAutofit/>
          </a:bodyPr>
          <a:lstStyle/>
          <a:p>
            <a:r>
              <a:rPr lang="en-US" b="1" dirty="0">
                <a:solidFill>
                  <a:schemeClr val="tx2"/>
                </a:solidFill>
              </a:rPr>
              <a:t>Replication Protocol (Contd.)</a:t>
            </a:r>
            <a:endParaRPr lang="en-US" b="1" dirty="0">
              <a:solidFill>
                <a:schemeClr val="tx2"/>
              </a:solidFill>
            </a:endParaRPr>
          </a:p>
        </p:txBody>
      </p:sp>
      <p:sp>
        <p:nvSpPr>
          <p:cNvPr id="3" name="Content Placeholder 2"/>
          <p:cNvSpPr>
            <a:spLocks noGrp="1"/>
          </p:cNvSpPr>
          <p:nvPr>
            <p:ph idx="1"/>
          </p:nvPr>
        </p:nvSpPr>
        <p:spPr>
          <a:xfrm>
            <a:off x="457201" y="2295662"/>
            <a:ext cx="11235123" cy="3514857"/>
          </a:xfrm>
        </p:spPr>
        <p:txBody>
          <a:bodyPr anchor="t">
            <a:normAutofit/>
          </a:bodyPr>
          <a:lstStyle/>
          <a:p>
            <a:pPr algn="just"/>
            <a:r>
              <a:rPr lang="en-US" sz="2400" b="0" i="0" dirty="0">
                <a:solidFill>
                  <a:schemeClr val="tx2"/>
                </a:solidFill>
                <a:effectLst/>
                <a:highlight>
                  <a:srgbClr val="ECF0F1"/>
                </a:highlight>
                <a:latin typeface="Roboto Slab" panose="020F0502020204030204" pitchFamily="2" charset="0"/>
              </a:rPr>
              <a:t>For this reason, systems that make use of replication usually make an effort to ensure any updates to the dataset are done in a safe way, so that issues like that don’t happen. This is done through a sophisticated set of rules that define how different replicas communicate when an update needs to be performed and when a request should be considered successful. These are known as </a:t>
            </a:r>
            <a:r>
              <a:rPr lang="en-US" sz="2400" b="1" i="0" dirty="0">
                <a:solidFill>
                  <a:schemeClr val="tx2"/>
                </a:solidFill>
                <a:effectLst/>
                <a:highlight>
                  <a:srgbClr val="ECF0F1"/>
                </a:highlight>
                <a:latin typeface="Roboto Slab" panose="020F0502020204030204" pitchFamily="2" charset="0"/>
              </a:rPr>
              <a:t>replication protocols</a:t>
            </a:r>
            <a:r>
              <a:rPr lang="en-US" sz="2400" b="0" i="0" dirty="0">
                <a:solidFill>
                  <a:schemeClr val="tx2"/>
                </a:solidFill>
                <a:effectLst/>
                <a:highlight>
                  <a:srgbClr val="ECF0F1"/>
                </a:highlight>
                <a:latin typeface="Roboto Slab" panose="020F0502020204030204" pitchFamily="2" charset="0"/>
              </a:rPr>
              <a:t>.</a:t>
            </a:r>
            <a:endParaRPr lang="en-US" sz="2400" dirty="0">
              <a:solidFill>
                <a:schemeClr val="tx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p:cNvSpPr>
            <a:spLocks noGrp="1" noRot="1" noChangeAspect="1" noMove="1" noResize="1" noEditPoints="1" noAdjustHandles="1" noChangeArrowheads="1" noChangeShapeType="1" noTextEdit="1"/>
          </p:cNvSpPr>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ight Triangle 53"/>
          <p:cNvSpPr>
            <a:spLocks noGrp="1" noRot="1" noChangeAspect="1" noMove="1" noResize="1" noEditPoints="1" noAdjustHandles="1" noChangeArrowheads="1" noChangeShapeType="1" noTextEdit="1"/>
          </p:cNvSpPr>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55"/>
          <p:cNvSpPr>
            <a:spLocks noGrp="1" noRot="1" noChangeAspect="1" noMove="1" noResize="1" noEditPoints="1" noAdjustHandles="1" noChangeArrowheads="1" noChangeShapeType="1" noTextEdit="1"/>
          </p:cNvSpPr>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8" name="Group 57"/>
          <p:cNvGrpSpPr>
            <a:grpSpLocks noGrp="1" noRot="1" noChangeAspect="1" noMove="1" noResize="1" noUngrp="1"/>
          </p:cNvGrpSpPr>
          <p:nvPr/>
        </p:nvGrpSpPr>
        <p:grpSpPr>
          <a:xfrm>
            <a:off x="0" y="0"/>
            <a:ext cx="12214827" cy="6858000"/>
            <a:chOff x="-6214" y="-1"/>
            <a:chExt cx="12214827" cy="6858000"/>
          </a:xfrm>
        </p:grpSpPr>
        <p:cxnSp>
          <p:nvCxnSpPr>
            <p:cNvPr id="92" name="Straight Connector 91"/>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457200" y="728906"/>
            <a:ext cx="10754527" cy="900621"/>
          </a:xfrm>
        </p:spPr>
        <p:txBody>
          <a:bodyPr anchor="b">
            <a:normAutofit/>
          </a:bodyPr>
          <a:lstStyle/>
          <a:p>
            <a:r>
              <a:rPr lang="en-US" b="1" dirty="0">
                <a:solidFill>
                  <a:schemeClr val="tx2"/>
                </a:solidFill>
                <a:highlight>
                  <a:srgbClr val="ECF0F1"/>
                </a:highlight>
                <a:latin typeface="Roboto Slab" panose="020F0502020204030204" pitchFamily="2" charset="0"/>
              </a:rPr>
              <a:t>P</a:t>
            </a:r>
            <a:r>
              <a:rPr lang="en-US" b="1" i="0" dirty="0">
                <a:solidFill>
                  <a:schemeClr val="tx2"/>
                </a:solidFill>
                <a:effectLst/>
                <a:highlight>
                  <a:srgbClr val="ECF0F1"/>
                </a:highlight>
                <a:latin typeface="Roboto Slab" panose="020F0502020204030204" pitchFamily="2" charset="0"/>
              </a:rPr>
              <a:t>rimary-backup </a:t>
            </a:r>
            <a:r>
              <a:rPr lang="en-US" b="1" dirty="0">
                <a:solidFill>
                  <a:schemeClr val="tx2"/>
                </a:solidFill>
                <a:highlight>
                  <a:srgbClr val="ECF0F1"/>
                </a:highlight>
                <a:latin typeface="Roboto Slab" panose="020F0502020204030204" pitchFamily="2" charset="0"/>
              </a:rPr>
              <a:t>R</a:t>
            </a:r>
            <a:r>
              <a:rPr lang="en-US" b="1" i="0" dirty="0">
                <a:solidFill>
                  <a:schemeClr val="tx2"/>
                </a:solidFill>
                <a:effectLst/>
                <a:highlight>
                  <a:srgbClr val="ECF0F1"/>
                </a:highlight>
                <a:latin typeface="Roboto Slab" panose="020F0502020204030204" pitchFamily="2" charset="0"/>
              </a:rPr>
              <a:t>eplication</a:t>
            </a:r>
            <a:endParaRPr lang="en-US" b="1" dirty="0">
              <a:solidFill>
                <a:schemeClr val="tx2"/>
              </a:solidFill>
            </a:endParaRPr>
          </a:p>
        </p:txBody>
      </p:sp>
      <p:sp>
        <p:nvSpPr>
          <p:cNvPr id="93" name="Content Placeholder 2"/>
          <p:cNvSpPr>
            <a:spLocks noGrp="1"/>
          </p:cNvSpPr>
          <p:nvPr>
            <p:ph idx="1"/>
          </p:nvPr>
        </p:nvSpPr>
        <p:spPr>
          <a:xfrm>
            <a:off x="457200" y="2134310"/>
            <a:ext cx="11718185" cy="3676209"/>
          </a:xfrm>
        </p:spPr>
        <p:txBody>
          <a:bodyPr anchor="t">
            <a:normAutofit/>
          </a:bodyPr>
          <a:lstStyle/>
          <a:p>
            <a:pPr algn="just">
              <a:lnSpc>
                <a:spcPct val="100000"/>
              </a:lnSpc>
            </a:pPr>
            <a:r>
              <a:rPr lang="en-US" sz="2400" b="0" i="0" dirty="0">
                <a:solidFill>
                  <a:schemeClr val="tx2"/>
                </a:solidFill>
                <a:effectLst/>
                <a:highlight>
                  <a:srgbClr val="ECF0F1"/>
                </a:highlight>
                <a:latin typeface="Roboto Slab" panose="020F0502020204030204" pitchFamily="2" charset="0"/>
              </a:rPr>
              <a:t>In primary-backup replication, one of the replicas is designated as the primary and the other replicas are the backups. </a:t>
            </a:r>
            <a:endParaRPr lang="en-US" sz="2400" b="0" i="0" dirty="0">
              <a:solidFill>
                <a:schemeClr val="tx2"/>
              </a:solidFill>
              <a:effectLst/>
              <a:highlight>
                <a:srgbClr val="ECF0F1"/>
              </a:highlight>
              <a:latin typeface="Roboto Slab" panose="020F0502020204030204" pitchFamily="2" charset="0"/>
            </a:endParaRPr>
          </a:p>
          <a:p>
            <a:pPr algn="just">
              <a:lnSpc>
                <a:spcPct val="100000"/>
              </a:lnSpc>
            </a:pPr>
            <a:r>
              <a:rPr lang="en-US" sz="2400" b="0" i="0" dirty="0">
                <a:solidFill>
                  <a:schemeClr val="tx2"/>
                </a:solidFill>
                <a:effectLst/>
                <a:highlight>
                  <a:srgbClr val="ECF0F1"/>
                </a:highlight>
                <a:latin typeface="Roboto Slab" panose="020F0502020204030204" pitchFamily="2" charset="0"/>
              </a:rPr>
              <a:t>All the write requests need to go through the primary replica, which is then responsible for making sure the backup replicas have also performed them before acknowledging to the client that the request has been completed. </a:t>
            </a:r>
            <a:endParaRPr lang="en-US" sz="2400" b="0" i="0" dirty="0">
              <a:solidFill>
                <a:schemeClr val="tx2"/>
              </a:solidFill>
              <a:effectLst/>
              <a:highlight>
                <a:srgbClr val="ECF0F1"/>
              </a:highlight>
              <a:latin typeface="Roboto Slab" panose="020F0502020204030204" pitchFamily="2" charset="0"/>
            </a:endParaRPr>
          </a:p>
          <a:p>
            <a:pPr algn="just">
              <a:lnSpc>
                <a:spcPct val="100000"/>
              </a:lnSpc>
            </a:pPr>
            <a:r>
              <a:rPr lang="en-US" sz="2400" b="0" i="0" dirty="0">
                <a:solidFill>
                  <a:schemeClr val="tx2"/>
                </a:solidFill>
                <a:effectLst/>
                <a:highlight>
                  <a:srgbClr val="ECF0F1"/>
                </a:highlight>
                <a:latin typeface="Roboto Slab" panose="020F0502020204030204" pitchFamily="2" charset="0"/>
              </a:rPr>
              <a:t>As a result, backup replicas can only serve read requests. If the primary replica fails, then one of the backup replicas needs to be designated as the new primary. Until this has happened, no write requests can be served.</a:t>
            </a:r>
            <a:endParaRPr lang="en-US" sz="2400" b="0" i="0" dirty="0">
              <a:solidFill>
                <a:schemeClr val="tx2"/>
              </a:solidFill>
              <a:effectLst/>
              <a:highlight>
                <a:srgbClr val="ECF0F1"/>
              </a:highlight>
              <a:latin typeface="Roboto Slab" panose="020F0502020204030204"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p:cNvSpPr>
            <a:spLocks noGrp="1" noRot="1" noChangeAspect="1" noMove="1" noResize="1" noEditPoints="1" noAdjustHandles="1" noChangeArrowheads="1" noChangeShapeType="1" noTextEdit="1"/>
          </p:cNvSpPr>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p:cNvSpPr>
            <a:spLocks noGrp="1" noRot="1" noChangeAspect="1" noMove="1" noResize="1" noEditPoints="1" noAdjustHandles="1" noChangeArrowheads="1" noChangeShapeType="1" noTextEdit="1"/>
          </p:cNvSpPr>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p:cNvGrpSpPr>
            <a:grpSpLocks noGrp="1" noRot="1" noChangeAspect="1" noMove="1" noResize="1" noUngrp="1"/>
          </p:cNvGrpSpPr>
          <p:nvPr/>
        </p:nvGrpSpPr>
        <p:grpSpPr>
          <a:xfrm>
            <a:off x="0" y="0"/>
            <a:ext cx="12214827" cy="6858000"/>
            <a:chOff x="-6214" y="-1"/>
            <a:chExt cx="12214827" cy="6858000"/>
          </a:xfrm>
        </p:grpSpPr>
        <p:cxnSp>
          <p:nvCxnSpPr>
            <p:cNvPr id="17" name="Straight Connector 16"/>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457200" y="728907"/>
            <a:ext cx="10754527" cy="978414"/>
          </a:xfrm>
        </p:spPr>
        <p:txBody>
          <a:bodyPr anchor="b">
            <a:normAutofit/>
          </a:bodyPr>
          <a:lstStyle/>
          <a:p>
            <a:r>
              <a:rPr lang="en-US" b="1" dirty="0">
                <a:solidFill>
                  <a:schemeClr val="tx2"/>
                </a:solidFill>
                <a:highlight>
                  <a:srgbClr val="ECF0F1"/>
                </a:highlight>
                <a:latin typeface="Roboto Slab" panose="020F0502020204030204" pitchFamily="2" charset="0"/>
              </a:rPr>
              <a:t>C</a:t>
            </a:r>
            <a:r>
              <a:rPr lang="en-US" b="1" i="0" dirty="0">
                <a:solidFill>
                  <a:schemeClr val="tx2"/>
                </a:solidFill>
                <a:effectLst/>
                <a:highlight>
                  <a:srgbClr val="ECF0F1"/>
                </a:highlight>
                <a:latin typeface="Roboto Slab" panose="020F0502020204030204" pitchFamily="2" charset="0"/>
              </a:rPr>
              <a:t>onsensus-based </a:t>
            </a:r>
            <a:r>
              <a:rPr lang="en-US" b="1" dirty="0">
                <a:solidFill>
                  <a:schemeClr val="tx2"/>
                </a:solidFill>
                <a:highlight>
                  <a:srgbClr val="ECF0F1"/>
                </a:highlight>
                <a:latin typeface="Roboto Slab" panose="020F0502020204030204" pitchFamily="2" charset="0"/>
              </a:rPr>
              <a:t>R</a:t>
            </a:r>
            <a:r>
              <a:rPr lang="en-US" b="1" i="0" dirty="0">
                <a:solidFill>
                  <a:schemeClr val="tx2"/>
                </a:solidFill>
                <a:effectLst/>
                <a:highlight>
                  <a:srgbClr val="ECF0F1"/>
                </a:highlight>
                <a:latin typeface="Roboto Slab" panose="020F0502020204030204" pitchFamily="2" charset="0"/>
              </a:rPr>
              <a:t>eplication</a:t>
            </a:r>
            <a:endParaRPr lang="en-US" b="1" dirty="0">
              <a:solidFill>
                <a:schemeClr val="tx2"/>
              </a:solidFill>
            </a:endParaRPr>
          </a:p>
        </p:txBody>
      </p:sp>
      <p:sp>
        <p:nvSpPr>
          <p:cNvPr id="7" name="Content Placeholder 2"/>
          <p:cNvSpPr>
            <a:spLocks noGrp="1"/>
          </p:cNvSpPr>
          <p:nvPr>
            <p:ph idx="1"/>
          </p:nvPr>
        </p:nvSpPr>
        <p:spPr>
          <a:xfrm>
            <a:off x="457200" y="2145203"/>
            <a:ext cx="11751411" cy="3665316"/>
          </a:xfrm>
        </p:spPr>
        <p:txBody>
          <a:bodyPr anchor="t">
            <a:normAutofit lnSpcReduction="10000"/>
          </a:bodyPr>
          <a:lstStyle/>
          <a:p>
            <a:r>
              <a:rPr lang="en-US" sz="2400" b="0" i="0" dirty="0">
                <a:solidFill>
                  <a:schemeClr val="tx2"/>
                </a:solidFill>
                <a:effectLst/>
                <a:highlight>
                  <a:srgbClr val="ECF0F1"/>
                </a:highlight>
                <a:latin typeface="Roboto Slab" panose="020F0502020204030204" pitchFamily="2" charset="0"/>
              </a:rPr>
              <a:t>In consensus-based replication, any of the replicas can process write or read requests. However, in order to do this, they have to communicate with the other replicas to make sure any read requests return the right data and write requests will update all the replicas properly. </a:t>
            </a:r>
            <a:endParaRPr lang="en-US" sz="2400" b="0" i="0" dirty="0">
              <a:solidFill>
                <a:schemeClr val="tx2"/>
              </a:solidFill>
              <a:effectLst/>
              <a:highlight>
                <a:srgbClr val="ECF0F1"/>
              </a:highlight>
              <a:latin typeface="Roboto Slab" panose="020F0502020204030204" pitchFamily="2" charset="0"/>
            </a:endParaRPr>
          </a:p>
          <a:p>
            <a:r>
              <a:rPr lang="en-US" sz="2400" b="0" i="0" dirty="0">
                <a:solidFill>
                  <a:schemeClr val="tx2"/>
                </a:solidFill>
                <a:effectLst/>
                <a:highlight>
                  <a:srgbClr val="ECF0F1"/>
                </a:highlight>
                <a:latin typeface="Roboto Slab" panose="020F0502020204030204" pitchFamily="2" charset="0"/>
              </a:rPr>
              <a:t>In other words, they ensure all the replicas are in agreement or consensus, hence the name. </a:t>
            </a:r>
            <a:endParaRPr lang="en-US" sz="2400" b="0" i="0" dirty="0">
              <a:solidFill>
                <a:schemeClr val="tx2"/>
              </a:solidFill>
              <a:effectLst/>
              <a:highlight>
                <a:srgbClr val="ECF0F1"/>
              </a:highlight>
              <a:latin typeface="Roboto Slab" panose="020F0502020204030204" pitchFamily="2" charset="0"/>
            </a:endParaRPr>
          </a:p>
          <a:p>
            <a:r>
              <a:rPr lang="en-US" sz="2400" b="0" i="0" dirty="0">
                <a:solidFill>
                  <a:schemeClr val="tx2"/>
                </a:solidFill>
                <a:effectLst/>
                <a:highlight>
                  <a:srgbClr val="ECF0F1"/>
                </a:highlight>
                <a:latin typeface="Roboto Slab" panose="020F0502020204030204" pitchFamily="2" charset="0"/>
              </a:rPr>
              <a:t>The simplest way to do this is by creating groups of replicas that have to coordinate with each other to process read or write requests. Such a group is typically called a quorum.</a:t>
            </a:r>
            <a:endParaRPr lang="en-US" sz="2400" dirty="0">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p:cNvSpPr>
            <a:spLocks noGrp="1" noRot="1" noChangeAspect="1" noMove="1" noResize="1" noEditPoints="1" noAdjustHandles="1" noChangeArrowheads="1" noChangeShapeType="1" noTextEdit="1"/>
          </p:cNvSpPr>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p:cNvSpPr>
            <a:spLocks noGrp="1" noRot="1" noChangeAspect="1" noMove="1" noResize="1" noEditPoints="1" noAdjustHandles="1" noChangeArrowheads="1" noChangeShapeType="1" noTextEdit="1"/>
          </p:cNvSpPr>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p:cNvGrpSpPr>
            <a:grpSpLocks noGrp="1" noRot="1" noChangeAspect="1" noMove="1" noResize="1" noUngrp="1"/>
          </p:cNvGrpSpPr>
          <p:nvPr/>
        </p:nvGrpSpPr>
        <p:grpSpPr>
          <a:xfrm>
            <a:off x="0" y="0"/>
            <a:ext cx="12214827" cy="6858000"/>
            <a:chOff x="-6214" y="-1"/>
            <a:chExt cx="12214827" cy="6858000"/>
          </a:xfrm>
        </p:grpSpPr>
        <p:cxnSp>
          <p:nvCxnSpPr>
            <p:cNvPr id="17" name="Straight Connector 16"/>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457200" y="728907"/>
            <a:ext cx="10754527" cy="867672"/>
          </a:xfrm>
        </p:spPr>
        <p:txBody>
          <a:bodyPr anchor="b">
            <a:normAutofit/>
          </a:bodyPr>
          <a:lstStyle/>
          <a:p>
            <a:r>
              <a:rPr lang="en-US" b="1">
                <a:solidFill>
                  <a:schemeClr val="tx2"/>
                </a:solidFill>
                <a:highlight>
                  <a:srgbClr val="ECF0F1"/>
                </a:highlight>
                <a:latin typeface="Roboto Slab" panose="020F0502020204030204" pitchFamily="2" charset="0"/>
              </a:rPr>
              <a:t>C</a:t>
            </a:r>
            <a:r>
              <a:rPr lang="en-US" b="1" i="0">
                <a:solidFill>
                  <a:schemeClr val="tx2"/>
                </a:solidFill>
                <a:effectLst/>
                <a:highlight>
                  <a:srgbClr val="ECF0F1"/>
                </a:highlight>
                <a:latin typeface="Roboto Slab" panose="020F0502020204030204" pitchFamily="2" charset="0"/>
              </a:rPr>
              <a:t>onsensus-based </a:t>
            </a:r>
            <a:r>
              <a:rPr lang="en-US" b="1">
                <a:solidFill>
                  <a:schemeClr val="tx2"/>
                </a:solidFill>
                <a:highlight>
                  <a:srgbClr val="ECF0F1"/>
                </a:highlight>
                <a:latin typeface="Roboto Slab" panose="020F0502020204030204" pitchFamily="2" charset="0"/>
              </a:rPr>
              <a:t>R</a:t>
            </a:r>
            <a:r>
              <a:rPr lang="en-US" b="1" i="0">
                <a:solidFill>
                  <a:schemeClr val="tx2"/>
                </a:solidFill>
                <a:effectLst/>
                <a:highlight>
                  <a:srgbClr val="ECF0F1"/>
                </a:highlight>
                <a:latin typeface="Roboto Slab" panose="020F0502020204030204" pitchFamily="2" charset="0"/>
              </a:rPr>
              <a:t>eplication</a:t>
            </a:r>
            <a:endParaRPr lang="en-US" dirty="0">
              <a:solidFill>
                <a:schemeClr val="tx2"/>
              </a:solidFill>
            </a:endParaRPr>
          </a:p>
        </p:txBody>
      </p:sp>
      <p:sp>
        <p:nvSpPr>
          <p:cNvPr id="3" name="Content Placeholder 2"/>
          <p:cNvSpPr>
            <a:spLocks noGrp="1"/>
          </p:cNvSpPr>
          <p:nvPr>
            <p:ph idx="1"/>
          </p:nvPr>
        </p:nvSpPr>
        <p:spPr>
          <a:xfrm>
            <a:off x="457200" y="1923718"/>
            <a:ext cx="11943935" cy="3886801"/>
          </a:xfrm>
        </p:spPr>
        <p:txBody>
          <a:bodyPr anchor="t">
            <a:normAutofit lnSpcReduction="10000"/>
          </a:bodyPr>
          <a:lstStyle/>
          <a:p>
            <a:pPr>
              <a:lnSpc>
                <a:spcPct val="100000"/>
              </a:lnSpc>
            </a:pPr>
            <a:r>
              <a:rPr lang="en-US" sz="2400" b="0" i="0">
                <a:solidFill>
                  <a:schemeClr val="tx2"/>
                </a:solidFill>
                <a:effectLst/>
                <a:highlight>
                  <a:srgbClr val="ECF0F1"/>
                </a:highlight>
                <a:latin typeface="Roboto Slab" panose="020F0502020204030204" pitchFamily="2" charset="0"/>
              </a:rPr>
              <a:t>The simplest protocols make use of majority quorums, which are groups that contain more than half the replicas. When using majority quorums, replicas make sure write requests have been performed to more than half of the replicas (&gt; 50%). </a:t>
            </a:r>
            <a:endParaRPr lang="en-US" sz="2400" b="0" i="0">
              <a:solidFill>
                <a:schemeClr val="tx2"/>
              </a:solidFill>
              <a:effectLst/>
              <a:highlight>
                <a:srgbClr val="ECF0F1"/>
              </a:highlight>
              <a:latin typeface="Roboto Slab" panose="020F0502020204030204" pitchFamily="2" charset="0"/>
            </a:endParaRPr>
          </a:p>
          <a:p>
            <a:pPr>
              <a:lnSpc>
                <a:spcPct val="100000"/>
              </a:lnSpc>
            </a:pPr>
            <a:r>
              <a:rPr lang="en-US" sz="2400" b="0" i="0">
                <a:solidFill>
                  <a:schemeClr val="tx2"/>
                </a:solidFill>
                <a:effectLst/>
                <a:highlight>
                  <a:srgbClr val="ECF0F1"/>
                </a:highlight>
                <a:latin typeface="Roboto Slab" panose="020F0502020204030204" pitchFamily="2" charset="0"/>
              </a:rPr>
              <a:t>In the same way, read requests read data from more than half of the replicas. In this way, replicas can ensure every read request reflects all the completed write requests as the read and the write quorums will always contain one replica that has seen all the write requests so far. Of course, the actual protocol is a lot more complicated than this, so I won’t go into more detail here. </a:t>
            </a:r>
            <a:endParaRPr lang="en-US" sz="2400" b="0" i="0">
              <a:solidFill>
                <a:schemeClr val="tx2"/>
              </a:solidFill>
              <a:effectLst/>
              <a:highlight>
                <a:srgbClr val="ECF0F1"/>
              </a:highlight>
              <a:latin typeface="Roboto Slab" panose="020F0502020204030204" pitchFamily="2" charset="0"/>
            </a:endParaRPr>
          </a:p>
          <a:p>
            <a:pPr>
              <a:lnSpc>
                <a:spcPct val="100000"/>
              </a:lnSpc>
            </a:pPr>
            <a:r>
              <a:rPr lang="en-US" sz="2400" b="0" i="0">
                <a:solidFill>
                  <a:schemeClr val="tx2"/>
                </a:solidFill>
                <a:effectLst/>
                <a:highlight>
                  <a:srgbClr val="ECF0F1"/>
                </a:highlight>
                <a:latin typeface="Roboto Slab" panose="020F0502020204030204" pitchFamily="2" charset="0"/>
              </a:rPr>
              <a:t>Some examples of consensus-based replication protocols are </a:t>
            </a:r>
            <a:r>
              <a:rPr lang="en-US" sz="2400" b="0" i="0">
                <a:solidFill>
                  <a:schemeClr val="tx2"/>
                </a:solidFill>
                <a:effectLst/>
                <a:highlight>
                  <a:srgbClr val="ECF0F1"/>
                </a:highlight>
                <a:latin typeface="Roboto Slab" panose="020F0502020204030204" pitchFamily="2" charset="0"/>
                <a:hlinkClick r:id="rId1"/>
              </a:rPr>
              <a:t>Raft</a:t>
            </a:r>
            <a:r>
              <a:rPr lang="en-US" sz="2400" b="0" i="0">
                <a:solidFill>
                  <a:schemeClr val="tx2"/>
                </a:solidFill>
                <a:effectLst/>
                <a:highlight>
                  <a:srgbClr val="ECF0F1"/>
                </a:highlight>
                <a:latin typeface="Roboto Slab" panose="020F0502020204030204" pitchFamily="2" charset="0"/>
              </a:rPr>
              <a:t> and </a:t>
            </a:r>
            <a:r>
              <a:rPr lang="en-US" sz="2400" b="0" i="0">
                <a:solidFill>
                  <a:schemeClr val="tx2"/>
                </a:solidFill>
                <a:effectLst/>
                <a:highlight>
                  <a:srgbClr val="ECF0F1"/>
                </a:highlight>
                <a:latin typeface="Roboto Slab" panose="020F0502020204030204" pitchFamily="2" charset="0"/>
                <a:hlinkClick r:id="rId2"/>
              </a:rPr>
              <a:t>Paxos</a:t>
            </a:r>
            <a:r>
              <a:rPr lang="en-US" sz="2400" b="0" i="0">
                <a:solidFill>
                  <a:schemeClr val="tx2"/>
                </a:solidFill>
                <a:effectLst/>
                <a:highlight>
                  <a:srgbClr val="ECF0F1"/>
                </a:highlight>
                <a:latin typeface="Roboto Slab" panose="020F0502020204030204" pitchFamily="2" charset="0"/>
              </a:rPr>
              <a:t>.</a:t>
            </a:r>
            <a:endParaRPr lang="en-US" sz="2400" dirty="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p:cNvSpPr>
            <a:spLocks noGrp="1" noRot="1" noChangeAspect="1" noMove="1" noResize="1" noEditPoints="1" noAdjustHandles="1" noChangeArrowheads="1" noChangeShapeType="1" noTextEdit="1"/>
          </p:cNvSpPr>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p:cNvSpPr>
            <a:spLocks noGrp="1" noRot="1" noChangeAspect="1" noMove="1" noResize="1" noEditPoints="1" noAdjustHandles="1" noChangeArrowheads="1" noChangeShapeType="1" noTextEdit="1"/>
          </p:cNvSpPr>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p:cNvGrpSpPr>
            <a:grpSpLocks noGrp="1" noRot="1" noChangeAspect="1" noMove="1" noResize="1" noUngrp="1"/>
          </p:cNvGrpSpPr>
          <p:nvPr/>
        </p:nvGrpSpPr>
        <p:grpSpPr>
          <a:xfrm>
            <a:off x="0" y="0"/>
            <a:ext cx="12214827" cy="6858000"/>
            <a:chOff x="-6214" y="-1"/>
            <a:chExt cx="12214827" cy="6858000"/>
          </a:xfrm>
        </p:grpSpPr>
        <p:cxnSp>
          <p:nvCxnSpPr>
            <p:cNvPr id="17" name="Straight Connector 16"/>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457200" y="728906"/>
            <a:ext cx="10754527" cy="712247"/>
          </a:xfrm>
        </p:spPr>
        <p:txBody>
          <a:bodyPr anchor="b">
            <a:normAutofit/>
          </a:bodyPr>
          <a:lstStyle/>
          <a:p>
            <a:r>
              <a:rPr lang="en-US" b="1" dirty="0">
                <a:solidFill>
                  <a:schemeClr val="tx2"/>
                </a:solidFill>
              </a:rPr>
              <a:t>Conclusion</a:t>
            </a:r>
            <a:endParaRPr lang="en-US" b="1" dirty="0">
              <a:solidFill>
                <a:schemeClr val="tx2"/>
              </a:solidFill>
            </a:endParaRPr>
          </a:p>
        </p:txBody>
      </p:sp>
      <p:sp>
        <p:nvSpPr>
          <p:cNvPr id="3" name="Content Placeholder 2"/>
          <p:cNvSpPr>
            <a:spLocks noGrp="1"/>
          </p:cNvSpPr>
          <p:nvPr>
            <p:ph idx="1"/>
          </p:nvPr>
        </p:nvSpPr>
        <p:spPr>
          <a:xfrm>
            <a:off x="457200" y="1596578"/>
            <a:ext cx="11907665" cy="4213941"/>
          </a:xfrm>
        </p:spPr>
        <p:txBody>
          <a:bodyPr anchor="t">
            <a:normAutofit lnSpcReduction="10000"/>
          </a:bodyPr>
          <a:lstStyle/>
          <a:p>
            <a:pPr>
              <a:lnSpc>
                <a:spcPct val="100000"/>
              </a:lnSpc>
            </a:pPr>
            <a:r>
              <a:rPr lang="en-US" sz="2400" b="0" i="0" dirty="0">
                <a:solidFill>
                  <a:schemeClr val="tx2"/>
                </a:solidFill>
                <a:effectLst/>
                <a:highlight>
                  <a:srgbClr val="ECF0F1"/>
                </a:highlight>
                <a:latin typeface="Roboto Slab" panose="020F0502020204030204" pitchFamily="2" charset="0"/>
              </a:rPr>
              <a:t>Finally, there are many systems that employ both replication and partitioning. In this way, they can reap the benefits of both techniques, but they are also subject to the limitations of both. </a:t>
            </a:r>
            <a:endParaRPr lang="en-US" sz="2400" b="0" i="0" dirty="0">
              <a:solidFill>
                <a:schemeClr val="tx2"/>
              </a:solidFill>
              <a:effectLst/>
              <a:highlight>
                <a:srgbClr val="ECF0F1"/>
              </a:highlight>
              <a:latin typeface="Roboto Slab" panose="020F0502020204030204" pitchFamily="2" charset="0"/>
            </a:endParaRPr>
          </a:p>
          <a:p>
            <a:pPr>
              <a:lnSpc>
                <a:spcPct val="100000"/>
              </a:lnSpc>
            </a:pPr>
            <a:r>
              <a:rPr lang="en-US" sz="2400" b="0" i="0" dirty="0">
                <a:solidFill>
                  <a:schemeClr val="tx2"/>
                </a:solidFill>
                <a:effectLst/>
                <a:highlight>
                  <a:srgbClr val="ECF0F1"/>
                </a:highlight>
                <a:latin typeface="Roboto Slab" panose="020F0502020204030204" pitchFamily="2" charset="0"/>
              </a:rPr>
              <a:t>The common pattern of doing this is splitting the dataset into separate partitions and then creating multiple replicas for each partition. </a:t>
            </a:r>
            <a:endParaRPr lang="en-US" sz="2400" b="0" i="0" dirty="0">
              <a:solidFill>
                <a:schemeClr val="tx2"/>
              </a:solidFill>
              <a:effectLst/>
              <a:highlight>
                <a:srgbClr val="ECF0F1"/>
              </a:highlight>
              <a:latin typeface="Roboto Slab" panose="020F0502020204030204" pitchFamily="2" charset="0"/>
            </a:endParaRPr>
          </a:p>
          <a:p>
            <a:pPr>
              <a:lnSpc>
                <a:spcPct val="100000"/>
              </a:lnSpc>
            </a:pPr>
            <a:r>
              <a:rPr lang="en-US" sz="2400" b="0" i="0" dirty="0">
                <a:solidFill>
                  <a:schemeClr val="tx2"/>
                </a:solidFill>
                <a:effectLst/>
                <a:highlight>
                  <a:srgbClr val="ECF0F1"/>
                </a:highlight>
                <a:latin typeface="Roboto Slab" panose="020F0502020204030204" pitchFamily="2" charset="0"/>
              </a:rPr>
              <a:t>The replicas for each partition coordinate with each other as I explained above to complete requests. The system decides whether it also requires communication across partitions depending on what kind of operations and guarantees it needs to provide to its users.</a:t>
            </a:r>
            <a:endParaRPr lang="en-US" sz="2400" b="0" i="0" dirty="0">
              <a:solidFill>
                <a:schemeClr val="tx2"/>
              </a:solidFill>
              <a:effectLst/>
              <a:highlight>
                <a:srgbClr val="ECF0F1"/>
              </a:highlight>
              <a:latin typeface="Roboto Slab" panose="020F0502020204030204" pitchFamily="2" charset="0"/>
            </a:endParaRPr>
          </a:p>
          <a:p>
            <a:pPr>
              <a:lnSpc>
                <a:spcPct val="100000"/>
              </a:lnSpc>
            </a:pPr>
            <a:br>
              <a:rPr lang="en-US" sz="2400" dirty="0">
                <a:solidFill>
                  <a:schemeClr val="tx2"/>
                </a:solidFill>
              </a:rPr>
            </a:br>
            <a:endParaRPr lang="en-US" sz="2400"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p:cNvSpPr>
            <a:spLocks noGrp="1" noRot="1" noChangeAspect="1" noMove="1" noResize="1" noEditPoints="1" noAdjustHandles="1" noChangeArrowheads="1" noChangeShapeType="1" noTextEdit="1"/>
          </p:cNvSpPr>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charset="0"/>
              <a:cs typeface="Times New Roman" panose="02020603050405020304" charset="0"/>
            </a:endParaRPr>
          </a:p>
        </p:txBody>
      </p:sp>
      <p:sp>
        <p:nvSpPr>
          <p:cNvPr id="115" name="Rectangle 114"/>
          <p:cNvSpPr>
            <a:spLocks noGrp="1" noRot="1" noChangeAspect="1" noMove="1" noResize="1" noEditPoints="1" noAdjustHandles="1" noChangeArrowheads="1" noChangeShapeType="1" noTextEdit="1"/>
          </p:cNvSpPr>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charset="0"/>
              <a:cs typeface="Times New Roman" panose="02020603050405020304" charset="0"/>
            </a:endParaRPr>
          </a:p>
        </p:txBody>
      </p:sp>
      <p:sp>
        <p:nvSpPr>
          <p:cNvPr id="117" name="Right Triangle 116"/>
          <p:cNvSpPr>
            <a:spLocks noGrp="1" noRot="1" noChangeAspect="1" noMove="1" noResize="1" noEditPoints="1" noAdjustHandles="1" noChangeArrowheads="1" noChangeShapeType="1" noTextEdit="1"/>
          </p:cNvSpPr>
          <p:nvPr/>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grpSp>
        <p:nvGrpSpPr>
          <p:cNvPr id="119" name="Group 118"/>
          <p:cNvGrpSpPr>
            <a:grpSpLocks noGrp="1" noRot="1" noChangeAspect="1" noMove="1" noResize="1" noUngrp="1"/>
          </p:cNvGrpSpPr>
          <p:nvPr/>
        </p:nvGrpSpPr>
        <p:grpSpPr>
          <a:xfrm>
            <a:off x="0" y="-1"/>
            <a:ext cx="12214827" cy="6858000"/>
            <a:chOff x="-6214" y="-1"/>
            <a:chExt cx="12214827" cy="6858000"/>
          </a:xfrm>
        </p:grpSpPr>
        <p:cxnSp>
          <p:nvCxnSpPr>
            <p:cNvPr id="120" name="Straight Connector 119"/>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0" name="Rectangle 149"/>
          <p:cNvSpPr>
            <a:spLocks noGrp="1" noRot="1" noChangeAspect="1" noMove="1" noResize="1" noEditPoints="1" noAdjustHandles="1" noChangeArrowheads="1" noChangeShapeType="1" noTextEdit="1"/>
          </p:cNvSpPr>
          <p:nvPr/>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charset="0"/>
              <a:cs typeface="Times New Roman" panose="02020603050405020304" charset="0"/>
            </a:endParaRPr>
          </a:p>
        </p:txBody>
      </p:sp>
      <p:graphicFrame>
        <p:nvGraphicFramePr>
          <p:cNvPr id="8" name="Content Placeholder 2"/>
          <p:cNvGraphicFramePr>
            <a:graphicFrameLocks noGrp="1"/>
          </p:cNvGraphicFramePr>
          <p:nvPr>
            <p:ph idx="1"/>
          </p:nvPr>
        </p:nvGraphicFramePr>
        <p:xfrm>
          <a:off x="304804" y="2057416"/>
          <a:ext cx="11502135" cy="397656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charset="0"/>
              <a:cs typeface="Times New Roman" panose="02020603050405020304" charset="0"/>
            </a:endParaRPr>
          </a:p>
        </p:txBody>
      </p:sp>
      <p:sp>
        <p:nvSpPr>
          <p:cNvPr id="139" name="Rectangle 138"/>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charset="0"/>
              <a:cs typeface="Times New Roman" panose="02020603050405020304" charset="0"/>
            </a:endParaRPr>
          </a:p>
        </p:txBody>
      </p:sp>
      <p:sp>
        <p:nvSpPr>
          <p:cNvPr id="140" name="Right Triangle 139"/>
          <p:cNvSpPr>
            <a:spLocks noGrp="1" noRot="1" noChangeAspect="1" noMove="1" noResize="1" noEditPoints="1" noAdjustHandles="1" noChangeArrowheads="1" noChangeShapeType="1" noTextEdit="1"/>
          </p:cNvSpPr>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141" name="Flowchart: Document 140"/>
          <p:cNvSpPr>
            <a:spLocks noGrp="1" noRot="1" noChangeAspect="1" noMove="1" noResize="1" noEditPoints="1" noAdjustHandles="1" noChangeArrowheads="1" noChangeShapeType="1" noTextEdit="1"/>
          </p:cNvSpPr>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charset="0"/>
              <a:cs typeface="Times New Roman" panose="02020603050405020304" charset="0"/>
            </a:endParaRPr>
          </a:p>
        </p:txBody>
      </p:sp>
      <p:grpSp>
        <p:nvGrpSpPr>
          <p:cNvPr id="57" name="Group 56"/>
          <p:cNvGrpSpPr>
            <a:grpSpLocks noGrp="1" noRot="1" noChangeAspect="1" noMove="1" noResize="1" noUngrp="1"/>
          </p:cNvGrpSpPr>
          <p:nvPr/>
        </p:nvGrpSpPr>
        <p:grpSpPr>
          <a:xfrm>
            <a:off x="0" y="0"/>
            <a:ext cx="12214827" cy="6858000"/>
            <a:chOff x="-6214" y="-1"/>
            <a:chExt cx="12214827" cy="6858000"/>
          </a:xfrm>
        </p:grpSpPr>
        <p:cxnSp>
          <p:nvCxnSpPr>
            <p:cNvPr id="58" name="Straight Connector 57"/>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5791200" y="732348"/>
            <a:ext cx="5410199" cy="2240735"/>
          </a:xfrm>
        </p:spPr>
        <p:txBody>
          <a:bodyPr>
            <a:normAutofit/>
          </a:bodyPr>
          <a:lstStyle/>
          <a:p>
            <a:r>
              <a:rPr lang="en-US">
                <a:solidFill>
                  <a:schemeClr val="tx2"/>
                </a:solidFill>
                <a:latin typeface="Times New Roman" panose="02020603050405020304" charset="0"/>
                <a:cs typeface="Times New Roman" panose="02020603050405020304" charset="0"/>
              </a:rPr>
              <a:t>Partitioning</a:t>
            </a:r>
            <a:endParaRPr lang="en-US">
              <a:solidFill>
                <a:schemeClr val="tx2"/>
              </a:solidFill>
              <a:latin typeface="Times New Roman" panose="02020603050405020304" charset="0"/>
              <a:cs typeface="Times New Roman" panose="02020603050405020304" charset="0"/>
            </a:endParaRPr>
          </a:p>
        </p:txBody>
      </p:sp>
      <p:pic>
        <p:nvPicPr>
          <p:cNvPr id="8" name="Picture 7" descr="Exclamation mark on a yellow background"/>
          <p:cNvPicPr>
            <a:picLocks noChangeAspect="1"/>
          </p:cNvPicPr>
          <p:nvPr/>
        </p:nvPicPr>
        <p:blipFill rotWithShape="1">
          <a:blip r:embed="rId1"/>
          <a:srcRect l="24221" r="11303"/>
          <a:stretch>
            <a:fillRect/>
          </a:stretch>
        </p:blipFill>
        <p:spPr>
          <a:xfrm>
            <a:off x="347648" y="721081"/>
            <a:ext cx="4748765" cy="5523877"/>
          </a:xfrm>
          <a:prstGeom prst="rect">
            <a:avLst/>
          </a:prstGeom>
        </p:spPr>
      </p:pic>
      <p:sp>
        <p:nvSpPr>
          <p:cNvPr id="142" name="Content Placeholder 2"/>
          <p:cNvSpPr>
            <a:spLocks noGrp="1"/>
          </p:cNvSpPr>
          <p:nvPr>
            <p:ph idx="1"/>
          </p:nvPr>
        </p:nvSpPr>
        <p:spPr>
          <a:xfrm>
            <a:off x="5791200" y="3264832"/>
            <a:ext cx="5410199" cy="2980124"/>
          </a:xfrm>
        </p:spPr>
        <p:txBody>
          <a:bodyPr>
            <a:normAutofit/>
          </a:bodyPr>
          <a:lstStyle/>
          <a:p>
            <a:pPr>
              <a:lnSpc>
                <a:spcPct val="100000"/>
              </a:lnSpc>
            </a:pPr>
            <a:r>
              <a:rPr lang="en-US" sz="1700" b="0" i="0">
                <a:solidFill>
                  <a:schemeClr val="tx2"/>
                </a:solidFill>
                <a:effectLst/>
                <a:highlight>
                  <a:srgbClr val="ECF0F1"/>
                </a:highlight>
                <a:latin typeface="Times New Roman" panose="02020603050405020304" charset="0"/>
                <a:cs typeface="Times New Roman" panose="02020603050405020304" charset="0"/>
              </a:rPr>
              <a:t>Each one of those units is typically called a </a:t>
            </a:r>
            <a:r>
              <a:rPr lang="en-US" sz="1700" b="1" i="0">
                <a:solidFill>
                  <a:schemeClr val="tx2"/>
                </a:solidFill>
                <a:effectLst/>
                <a:highlight>
                  <a:srgbClr val="ECF0F1"/>
                </a:highlight>
                <a:latin typeface="Times New Roman" panose="02020603050405020304" charset="0"/>
                <a:cs typeface="Times New Roman" panose="02020603050405020304" charset="0"/>
              </a:rPr>
              <a:t>partition</a:t>
            </a:r>
            <a:r>
              <a:rPr lang="en-US" sz="1700" b="0" i="0">
                <a:solidFill>
                  <a:schemeClr val="tx2"/>
                </a:solidFill>
                <a:effectLst/>
                <a:highlight>
                  <a:srgbClr val="ECF0F1"/>
                </a:highlight>
                <a:latin typeface="Times New Roman" panose="02020603050405020304" charset="0"/>
                <a:cs typeface="Times New Roman" panose="02020603050405020304" charset="0"/>
              </a:rPr>
              <a:t>. </a:t>
            </a:r>
            <a:endParaRPr lang="en-US" sz="1700" b="0" i="0">
              <a:solidFill>
                <a:schemeClr val="tx2"/>
              </a:solidFill>
              <a:effectLst/>
              <a:highlight>
                <a:srgbClr val="ECF0F1"/>
              </a:highlight>
              <a:latin typeface="Times New Roman" panose="02020603050405020304" charset="0"/>
              <a:cs typeface="Times New Roman" panose="02020603050405020304" charset="0"/>
            </a:endParaRPr>
          </a:p>
          <a:p>
            <a:pPr>
              <a:lnSpc>
                <a:spcPct val="100000"/>
              </a:lnSpc>
            </a:pPr>
            <a:r>
              <a:rPr lang="en-US" sz="1700" b="0" i="0">
                <a:solidFill>
                  <a:schemeClr val="tx2"/>
                </a:solidFill>
                <a:effectLst/>
                <a:highlight>
                  <a:srgbClr val="ECF0F1"/>
                </a:highlight>
                <a:latin typeface="Times New Roman" panose="02020603050405020304" charset="0"/>
                <a:cs typeface="Times New Roman" panose="02020603050405020304" charset="0"/>
              </a:rPr>
              <a:t>We can then assign one or more partitions to a single machine, where this machine will be responsible for serving requests for the associated data. </a:t>
            </a:r>
            <a:endParaRPr lang="en-US" sz="1700" b="0" i="0">
              <a:solidFill>
                <a:schemeClr val="tx2"/>
              </a:solidFill>
              <a:effectLst/>
              <a:highlight>
                <a:srgbClr val="ECF0F1"/>
              </a:highlight>
              <a:latin typeface="Times New Roman" panose="02020603050405020304" charset="0"/>
              <a:cs typeface="Times New Roman" panose="02020603050405020304" charset="0"/>
            </a:endParaRPr>
          </a:p>
          <a:p>
            <a:pPr>
              <a:lnSpc>
                <a:spcPct val="100000"/>
              </a:lnSpc>
            </a:pPr>
            <a:r>
              <a:rPr lang="en-US" sz="1700" b="0" i="0">
                <a:solidFill>
                  <a:schemeClr val="tx2"/>
                </a:solidFill>
                <a:effectLst/>
                <a:highlight>
                  <a:srgbClr val="ECF0F1"/>
                </a:highlight>
                <a:latin typeface="Times New Roman" panose="02020603050405020304" charset="0"/>
                <a:cs typeface="Times New Roman" panose="02020603050405020304" charset="0"/>
              </a:rPr>
              <a:t>These requests can generally belong in two main categories: requests that retrieve some data (read requests) and requests that update some data or create new data (write requests).</a:t>
            </a:r>
            <a:endParaRPr lang="en-US" sz="1700">
              <a:solidFill>
                <a:schemeClr val="tx2"/>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charset="0"/>
              <a:cs typeface="Times New Roman" panose="02020603050405020304" charset="0"/>
            </a:endParaRPr>
          </a:p>
        </p:txBody>
      </p:sp>
      <p:sp>
        <p:nvSpPr>
          <p:cNvPr id="12" name="Rectangle 11"/>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charset="0"/>
              <a:cs typeface="Times New Roman" panose="02020603050405020304" charset="0"/>
            </a:endParaRPr>
          </a:p>
        </p:txBody>
      </p:sp>
      <p:sp>
        <p:nvSpPr>
          <p:cNvPr id="14" name="Right Triangle 13"/>
          <p:cNvSpPr>
            <a:spLocks noGrp="1" noRot="1" noChangeAspect="1" noMove="1" noResize="1" noEditPoints="1" noAdjustHandles="1" noChangeArrowheads="1" noChangeShapeType="1" noTextEdit="1"/>
          </p:cNvSpPr>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16" name="Flowchart: Document 15"/>
          <p:cNvSpPr>
            <a:spLocks noGrp="1" noRot="1" noChangeAspect="1" noMove="1" noResize="1" noEditPoints="1" noAdjustHandles="1" noChangeArrowheads="1" noChangeShapeType="1" noTextEdit="1"/>
          </p:cNvSpPr>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charset="0"/>
              <a:cs typeface="Times New Roman" panose="02020603050405020304" charset="0"/>
            </a:endParaRPr>
          </a:p>
        </p:txBody>
      </p:sp>
      <p:grpSp>
        <p:nvGrpSpPr>
          <p:cNvPr id="18" name="Group 17"/>
          <p:cNvGrpSpPr>
            <a:grpSpLocks noGrp="1" noRot="1" noChangeAspect="1" noMove="1" noResize="1" noUngrp="1"/>
          </p:cNvGrpSpPr>
          <p:nvPr/>
        </p:nvGrpSpPr>
        <p:grpSpPr>
          <a:xfrm>
            <a:off x="0" y="0"/>
            <a:ext cx="12214827" cy="6858000"/>
            <a:chOff x="-6214" y="-1"/>
            <a:chExt cx="12214827" cy="6858000"/>
          </a:xfrm>
        </p:grpSpPr>
        <p:cxnSp>
          <p:nvCxnSpPr>
            <p:cNvPr id="19" name="Straight Connector 18"/>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5791200" y="732349"/>
            <a:ext cx="5410199" cy="1787436"/>
          </a:xfrm>
        </p:spPr>
        <p:txBody>
          <a:bodyPr>
            <a:normAutofit/>
          </a:bodyPr>
          <a:lstStyle/>
          <a:p>
            <a:r>
              <a:rPr lang="en-US" dirty="0">
                <a:solidFill>
                  <a:schemeClr val="tx2"/>
                </a:solidFill>
                <a:latin typeface="Times New Roman" panose="02020603050405020304" charset="0"/>
                <a:cs typeface="Times New Roman" panose="02020603050405020304" charset="0"/>
              </a:rPr>
              <a:t>Benefit of Partitioning</a:t>
            </a:r>
            <a:endParaRPr lang="en-US" dirty="0">
              <a:solidFill>
                <a:schemeClr val="tx2"/>
              </a:solidFill>
              <a:latin typeface="Times New Roman" panose="02020603050405020304" charset="0"/>
              <a:cs typeface="Times New Roman" panose="02020603050405020304" charset="0"/>
            </a:endParaRPr>
          </a:p>
        </p:txBody>
      </p:sp>
      <p:pic>
        <p:nvPicPr>
          <p:cNvPr id="7" name="Graphic 6" descr="Disconnected"/>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17222" y="978211"/>
            <a:ext cx="5009616" cy="5009616"/>
          </a:xfrm>
          <a:prstGeom prst="rect">
            <a:avLst/>
          </a:prstGeom>
        </p:spPr>
      </p:pic>
      <p:sp>
        <p:nvSpPr>
          <p:cNvPr id="8" name="Content Placeholder 2"/>
          <p:cNvSpPr>
            <a:spLocks noGrp="1"/>
          </p:cNvSpPr>
          <p:nvPr>
            <p:ph idx="1"/>
          </p:nvPr>
        </p:nvSpPr>
        <p:spPr>
          <a:xfrm>
            <a:off x="5791200" y="2559266"/>
            <a:ext cx="5410199" cy="3685690"/>
          </a:xfrm>
        </p:spPr>
        <p:txBody>
          <a:bodyPr>
            <a:normAutofit/>
          </a:bodyPr>
          <a:lstStyle/>
          <a:p>
            <a:pPr>
              <a:lnSpc>
                <a:spcPct val="100000"/>
              </a:lnSpc>
            </a:pPr>
            <a:r>
              <a:rPr lang="en-US" sz="1600" dirty="0">
                <a:solidFill>
                  <a:schemeClr val="tx2"/>
                </a:solidFill>
                <a:highlight>
                  <a:srgbClr val="ECF0F1"/>
                </a:highlight>
                <a:latin typeface="Times New Roman" panose="02020603050405020304" charset="0"/>
                <a:cs typeface="Times New Roman" panose="02020603050405020304" charset="0"/>
              </a:rPr>
              <a:t>T</a:t>
            </a:r>
            <a:r>
              <a:rPr lang="en-US" sz="1600" b="0" i="0" dirty="0">
                <a:solidFill>
                  <a:schemeClr val="tx2"/>
                </a:solidFill>
                <a:effectLst/>
                <a:highlight>
                  <a:srgbClr val="ECF0F1"/>
                </a:highlight>
                <a:latin typeface="Times New Roman" panose="02020603050405020304" charset="0"/>
                <a:cs typeface="Times New Roman" panose="02020603050405020304" charset="0"/>
              </a:rPr>
              <a:t>he system becomes </a:t>
            </a:r>
            <a:r>
              <a:rPr lang="en-US" sz="1600" b="1" i="0" dirty="0">
                <a:solidFill>
                  <a:schemeClr val="tx2"/>
                </a:solidFill>
                <a:effectLst/>
                <a:highlight>
                  <a:srgbClr val="ECF0F1"/>
                </a:highlight>
                <a:latin typeface="Times New Roman" panose="02020603050405020304" charset="0"/>
                <a:cs typeface="Times New Roman" panose="02020603050405020304" charset="0"/>
              </a:rPr>
              <a:t>fault-tolerant</a:t>
            </a:r>
            <a:r>
              <a:rPr lang="en-US" sz="1600" b="0" i="0" dirty="0">
                <a:solidFill>
                  <a:schemeClr val="tx2"/>
                </a:solidFill>
                <a:effectLst/>
                <a:highlight>
                  <a:srgbClr val="ECF0F1"/>
                </a:highlight>
                <a:latin typeface="Times New Roman" panose="02020603050405020304" charset="0"/>
                <a:cs typeface="Times New Roman" panose="02020603050405020304" charset="0"/>
              </a:rPr>
              <a:t> to failures. Failure of a single machine means only the affected partitions are impacted and users accessing data from the other partitions can continue using the system. </a:t>
            </a:r>
            <a:endParaRPr lang="en-US" sz="1600" b="0" i="0" dirty="0">
              <a:solidFill>
                <a:schemeClr val="tx2"/>
              </a:solidFill>
              <a:effectLst/>
              <a:highlight>
                <a:srgbClr val="ECF0F1"/>
              </a:highlight>
              <a:latin typeface="Times New Roman" panose="02020603050405020304" charset="0"/>
              <a:cs typeface="Times New Roman" panose="02020603050405020304" charset="0"/>
            </a:endParaRPr>
          </a:p>
          <a:p>
            <a:pPr>
              <a:lnSpc>
                <a:spcPct val="100000"/>
              </a:lnSpc>
            </a:pPr>
            <a:r>
              <a:rPr lang="en-US" sz="1600" b="0" i="0" dirty="0">
                <a:solidFill>
                  <a:schemeClr val="tx2"/>
                </a:solidFill>
                <a:effectLst/>
                <a:highlight>
                  <a:srgbClr val="ECF0F1"/>
                </a:highlight>
                <a:latin typeface="Times New Roman" panose="02020603050405020304" charset="0"/>
                <a:cs typeface="Times New Roman" panose="02020603050405020304" charset="0"/>
              </a:rPr>
              <a:t>Partitioning a system also makes it easier to </a:t>
            </a:r>
            <a:r>
              <a:rPr lang="en-US" sz="1600" b="1" i="0" dirty="0">
                <a:solidFill>
                  <a:schemeClr val="tx2"/>
                </a:solidFill>
                <a:effectLst/>
                <a:highlight>
                  <a:srgbClr val="ECF0F1"/>
                </a:highlight>
                <a:latin typeface="Times New Roman" panose="02020603050405020304" charset="0"/>
                <a:cs typeface="Times New Roman" panose="02020603050405020304" charset="0"/>
              </a:rPr>
              <a:t>scale</a:t>
            </a:r>
            <a:r>
              <a:rPr lang="en-US" sz="1600" b="0" i="0" dirty="0">
                <a:solidFill>
                  <a:schemeClr val="tx2"/>
                </a:solidFill>
                <a:effectLst/>
                <a:highlight>
                  <a:srgbClr val="ECF0F1"/>
                </a:highlight>
                <a:latin typeface="Times New Roman" panose="02020603050405020304" charset="0"/>
                <a:cs typeface="Times New Roman" panose="02020603050405020304" charset="0"/>
              </a:rPr>
              <a:t>.</a:t>
            </a:r>
            <a:endParaRPr lang="en-US" sz="1600" b="0" i="0" dirty="0">
              <a:solidFill>
                <a:schemeClr val="tx2"/>
              </a:solidFill>
              <a:effectLst/>
              <a:highlight>
                <a:srgbClr val="ECF0F1"/>
              </a:highlight>
              <a:latin typeface="Times New Roman" panose="02020603050405020304" charset="0"/>
              <a:cs typeface="Times New Roman" panose="02020603050405020304" charset="0"/>
            </a:endParaRPr>
          </a:p>
          <a:p>
            <a:pPr>
              <a:lnSpc>
                <a:spcPct val="100000"/>
              </a:lnSpc>
            </a:pPr>
            <a:r>
              <a:rPr lang="en-US" sz="1600" dirty="0">
                <a:solidFill>
                  <a:schemeClr val="tx2"/>
                </a:solidFill>
                <a:highlight>
                  <a:srgbClr val="ECF0F1"/>
                </a:highlight>
                <a:latin typeface="Times New Roman" panose="02020603050405020304" charset="0"/>
                <a:cs typeface="Times New Roman" panose="02020603050405020304" charset="0"/>
              </a:rPr>
              <a:t>A</a:t>
            </a:r>
            <a:r>
              <a:rPr lang="en-US" sz="1600" b="0" i="0" dirty="0">
                <a:solidFill>
                  <a:schemeClr val="tx2"/>
                </a:solidFill>
                <a:effectLst/>
                <a:highlight>
                  <a:srgbClr val="ECF0F1"/>
                </a:highlight>
                <a:latin typeface="Times New Roman" panose="02020603050405020304" charset="0"/>
                <a:cs typeface="Times New Roman" panose="02020603050405020304" charset="0"/>
              </a:rPr>
              <a:t> partitioned system can also provide better and more </a:t>
            </a:r>
            <a:r>
              <a:rPr lang="en-US" sz="1600" b="1" i="0" dirty="0">
                <a:solidFill>
                  <a:schemeClr val="tx2"/>
                </a:solidFill>
                <a:effectLst/>
                <a:highlight>
                  <a:srgbClr val="ECF0F1"/>
                </a:highlight>
                <a:latin typeface="Times New Roman" panose="02020603050405020304" charset="0"/>
                <a:cs typeface="Times New Roman" panose="02020603050405020304" charset="0"/>
              </a:rPr>
              <a:t>reliable</a:t>
            </a:r>
            <a:r>
              <a:rPr lang="en-US" sz="1600" b="0" i="0" dirty="0">
                <a:solidFill>
                  <a:schemeClr val="tx2"/>
                </a:solidFill>
                <a:effectLst/>
                <a:highlight>
                  <a:srgbClr val="ECF0F1"/>
                </a:highlight>
                <a:latin typeface="Times New Roman" panose="02020603050405020304" charset="0"/>
                <a:cs typeface="Times New Roman" panose="02020603050405020304" charset="0"/>
              </a:rPr>
              <a:t> performance. This is thanks to the fact that each machine needs to handle a smaller workload and can serve it more efficiently. There is also less interference between workloads from different partitions</a:t>
            </a:r>
            <a:endParaRPr lang="en-US" sz="1600" b="0" i="0" dirty="0">
              <a:solidFill>
                <a:schemeClr val="tx2"/>
              </a:solidFill>
              <a:effectLst/>
              <a:highlight>
                <a:srgbClr val="ECF0F1"/>
              </a:highlight>
              <a:latin typeface="Times New Roman" panose="02020603050405020304" charset="0"/>
              <a:cs typeface="Times New Roman" panose="02020603050405020304" charset="0"/>
            </a:endParaRPr>
          </a:p>
          <a:p>
            <a:pPr>
              <a:lnSpc>
                <a:spcPct val="100000"/>
              </a:lnSpc>
            </a:pPr>
            <a:endParaRPr lang="en-US" sz="1600" dirty="0">
              <a:solidFill>
                <a:schemeClr val="tx2"/>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p:cNvSpPr>
            <a:spLocks noGrp="1" noRot="1" noChangeAspect="1" noMove="1" noResize="1" noEditPoints="1" noAdjustHandles="1" noChangeArrowheads="1" noChangeShapeType="1" noTextEdit="1"/>
          </p:cNvSpPr>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p:cNvSpPr>
            <a:spLocks noGrp="1" noRot="1" noChangeAspect="1" noMove="1" noResize="1" noEditPoints="1" noAdjustHandles="1" noChangeArrowheads="1" noChangeShapeType="1" noTextEdit="1"/>
          </p:cNvSpPr>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p:cNvGrpSpPr>
            <a:grpSpLocks noGrp="1" noRot="1" noChangeAspect="1" noMove="1" noResize="1" noUngrp="1"/>
          </p:cNvGrpSpPr>
          <p:nvPr/>
        </p:nvGrpSpPr>
        <p:grpSpPr>
          <a:xfrm>
            <a:off x="0" y="0"/>
            <a:ext cx="12214827" cy="6858000"/>
            <a:chOff x="-6214" y="-1"/>
            <a:chExt cx="12214827" cy="6858000"/>
          </a:xfrm>
        </p:grpSpPr>
        <p:cxnSp>
          <p:nvCxnSpPr>
            <p:cNvPr id="17" name="Straight Connector 16"/>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457200" y="728906"/>
            <a:ext cx="10754527" cy="1286095"/>
          </a:xfrm>
        </p:spPr>
        <p:txBody>
          <a:bodyPr anchor="b">
            <a:normAutofit/>
          </a:bodyPr>
          <a:lstStyle/>
          <a:p>
            <a:r>
              <a:rPr lang="en-US" dirty="0">
                <a:solidFill>
                  <a:schemeClr val="tx2"/>
                </a:solidFill>
              </a:rPr>
              <a:t>Types of Partitioning</a:t>
            </a:r>
            <a:endParaRPr lang="en-US" dirty="0">
              <a:solidFill>
                <a:schemeClr val="tx2"/>
              </a:solidFill>
            </a:endParaRPr>
          </a:p>
        </p:txBody>
      </p:sp>
      <p:sp>
        <p:nvSpPr>
          <p:cNvPr id="3" name="Content Placeholder 2"/>
          <p:cNvSpPr>
            <a:spLocks noGrp="1"/>
          </p:cNvSpPr>
          <p:nvPr>
            <p:ph idx="1"/>
          </p:nvPr>
        </p:nvSpPr>
        <p:spPr>
          <a:xfrm>
            <a:off x="457200" y="2519784"/>
            <a:ext cx="11115205" cy="3290735"/>
          </a:xfrm>
        </p:spPr>
        <p:txBody>
          <a:bodyPr anchor="t">
            <a:normAutofit/>
          </a:bodyPr>
          <a:lstStyle/>
          <a:p>
            <a:r>
              <a:rPr lang="en-US" sz="2000" b="1" i="0" dirty="0">
                <a:solidFill>
                  <a:schemeClr val="tx2"/>
                </a:solidFill>
                <a:effectLst/>
                <a:highlight>
                  <a:srgbClr val="ECF0F1"/>
                </a:highlight>
                <a:latin typeface="Roboto Slab" panose="020F0502020204030204" pitchFamily="2" charset="0"/>
              </a:rPr>
              <a:t>Horizontal partitioning</a:t>
            </a:r>
            <a:r>
              <a:rPr lang="en-US" sz="2000" b="0" i="0" dirty="0">
                <a:solidFill>
                  <a:schemeClr val="tx2"/>
                </a:solidFill>
                <a:effectLst/>
                <a:highlight>
                  <a:srgbClr val="ECF0F1"/>
                </a:highlight>
                <a:latin typeface="Roboto Slab" panose="020F0502020204030204" pitchFamily="2" charset="0"/>
              </a:rPr>
              <a:t> is when you split a dataset, so that each data record (e.g. a row in a relational database) is kept as a whole in a single partition. This means each partition can hold one or more data records</a:t>
            </a:r>
            <a:endParaRPr lang="en-US" sz="2000" b="0" i="0" dirty="0">
              <a:solidFill>
                <a:schemeClr val="tx2"/>
              </a:solidFill>
              <a:effectLst/>
              <a:highlight>
                <a:srgbClr val="ECF0F1"/>
              </a:highlight>
              <a:latin typeface="Roboto Slab" panose="020F0502020204030204" pitchFamily="2" charset="0"/>
            </a:endParaRPr>
          </a:p>
          <a:p>
            <a:r>
              <a:rPr lang="en-US" sz="2000" b="1" i="0" dirty="0">
                <a:solidFill>
                  <a:schemeClr val="tx2"/>
                </a:solidFill>
                <a:effectLst/>
                <a:highlight>
                  <a:srgbClr val="ECF0F1"/>
                </a:highlight>
                <a:latin typeface="Roboto Slab" panose="020F0502020204030204" pitchFamily="2" charset="0"/>
              </a:rPr>
              <a:t>Vertical partitioning</a:t>
            </a:r>
            <a:r>
              <a:rPr lang="en-US" sz="2000" b="0" i="0" dirty="0">
                <a:solidFill>
                  <a:schemeClr val="tx2"/>
                </a:solidFill>
                <a:effectLst/>
                <a:highlight>
                  <a:srgbClr val="ECF0F1"/>
                </a:highlight>
                <a:latin typeface="Roboto Slab" panose="020F0502020204030204" pitchFamily="2" charset="0"/>
              </a:rPr>
              <a:t> is when you split a dataset, so that each data record is split into pieces and each piece can be assigned to a different partition. This means each partition can hold pieces from multiple records, but each partition might not necessarily contain a data record as a whole.</a:t>
            </a:r>
            <a:endParaRPr lang="en-US" sz="2000" dirty="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Rectangle 155"/>
          <p:cNvSpPr>
            <a:spLocks noGrp="1" noRot="1" noChangeAspect="1" noMove="1" noResize="1" noEditPoints="1" noAdjustHandles="1" noChangeArrowheads="1" noChangeShapeType="1" noTextEdit="1"/>
          </p:cNvSpPr>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 name="Group 15"/>
          <p:cNvGrpSpPr>
            <a:grpSpLocks noGrp="1" noRot="1" noChangeAspect="1" noMove="1" noResize="1" noUngrp="1"/>
          </p:cNvGrpSpPr>
          <p:nvPr/>
        </p:nvGrpSpPr>
        <p:grpSpPr>
          <a:xfrm>
            <a:off x="-6214" y="-1"/>
            <a:ext cx="12214827" cy="6858000"/>
            <a:chOff x="-6214" y="-1"/>
            <a:chExt cx="12214827" cy="6858000"/>
          </a:xfrm>
        </p:grpSpPr>
        <p:cxnSp>
          <p:nvCxnSpPr>
            <p:cNvPr id="17" name="Straight Connector 16"/>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7" name="Freeform: Shape 156"/>
          <p:cNvSpPr>
            <a:spLocks noGrp="1" noRot="1" noChangeAspect="1" noMove="1" noResize="1" noEditPoints="1" noAdjustHandles="1" noChangeArrowheads="1" noChangeShapeType="1" noTextEdit="1"/>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8" name="Freeform: Shape 157"/>
          <p:cNvSpPr>
            <a:spLocks noGrp="1" noRot="1" noChangeAspect="1" noMove="1" noResize="1" noEditPoints="1" noAdjustHandles="1" noChangeArrowheads="1" noChangeShapeType="1" noTextEdit="1"/>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9" name="Rectangle 158"/>
          <p:cNvSpPr>
            <a:spLocks noGrp="1" noRot="1" noChangeAspect="1" noMove="1" noResize="1" noEditPoints="1" noAdjustHandles="1" noChangeArrowheads="1" noChangeShapeType="1" noTextEdit="1"/>
          </p:cNvSpPr>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0" name="Group 159"/>
          <p:cNvGrpSpPr>
            <a:grpSpLocks noGrp="1" noRot="1" noChangeAspect="1" noMove="1" noResize="1" noUngrp="1"/>
          </p:cNvGrpSpPr>
          <p:nvPr/>
        </p:nvGrpSpPr>
        <p:grpSpPr>
          <a:xfrm>
            <a:off x="-6214" y="-1"/>
            <a:ext cx="12214827" cy="6858000"/>
            <a:chOff x="-6214" y="-1"/>
            <a:chExt cx="12214827" cy="6858000"/>
          </a:xfrm>
        </p:grpSpPr>
        <p:cxnSp>
          <p:nvCxnSpPr>
            <p:cNvPr id="54" name="Straight Connector 53"/>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61" name="Freeform: Shape 160"/>
          <p:cNvSpPr>
            <a:spLocks noGrp="1" noRot="1" noChangeAspect="1" noMove="1" noResize="1" noEditPoints="1" noAdjustHandles="1" noChangeArrowheads="1" noChangeShapeType="1" noTextEdit="1"/>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62" name="Group 161"/>
          <p:cNvGrpSpPr>
            <a:grpSpLocks noGrp="1" noRot="1" noChangeAspect="1" noMove="1" noResize="1" noUngrp="1"/>
          </p:cNvGrpSpPr>
          <p:nvPr/>
        </p:nvGrpSpPr>
        <p:grpSpPr>
          <a:xfrm>
            <a:off x="-6214" y="-1"/>
            <a:ext cx="12214827" cy="6858000"/>
            <a:chOff x="-6214" y="-1"/>
            <a:chExt cx="12214827" cy="6858000"/>
          </a:xfrm>
        </p:grpSpPr>
        <p:cxnSp>
          <p:nvCxnSpPr>
            <p:cNvPr id="87" name="Straight Connector 86"/>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63" name="Rectangle 162"/>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4" name="Rectangle 163"/>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5" name="Right Triangle 164"/>
          <p:cNvSpPr>
            <a:spLocks noGrp="1" noRot="1" noChangeAspect="1" noMove="1" noResize="1" noEditPoints="1" noAdjustHandles="1" noChangeArrowheads="1" noChangeShapeType="1" noTextEdit="1"/>
          </p:cNvSpPr>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Shape 165"/>
          <p:cNvSpPr>
            <a:spLocks noGrp="1" noRot="1" noChangeAspect="1" noMove="1" noResize="1" noEditPoints="1" noAdjustHandles="1" noChangeArrowheads="1" noChangeShapeType="1" noTextEdit="1"/>
          </p:cNvSpPr>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67" name="Group 166"/>
          <p:cNvGrpSpPr>
            <a:grpSpLocks noGrp="1" noRot="1" noChangeAspect="1" noMove="1" noResize="1" noUngrp="1"/>
          </p:cNvGrpSpPr>
          <p:nvPr/>
        </p:nvGrpSpPr>
        <p:grpSpPr>
          <a:xfrm>
            <a:off x="-6214" y="-1"/>
            <a:ext cx="12214827" cy="6858000"/>
            <a:chOff x="-6214" y="-1"/>
            <a:chExt cx="12214827" cy="6858000"/>
          </a:xfrm>
        </p:grpSpPr>
        <p:cxnSp>
          <p:nvCxnSpPr>
            <p:cNvPr id="126" name="Straight Connector 125"/>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453142" y="168276"/>
            <a:ext cx="11239186" cy="1622602"/>
          </a:xfrm>
        </p:spPr>
        <p:txBody>
          <a:bodyPr vert="horz" lIns="91440" tIns="45720" rIns="91440" bIns="45720" rtlCol="0" anchor="ctr">
            <a:normAutofit/>
          </a:bodyPr>
          <a:lstStyle/>
          <a:p>
            <a:r>
              <a:rPr lang="en-US" sz="4800" dirty="0">
                <a:solidFill>
                  <a:schemeClr val="tx2"/>
                </a:solidFill>
              </a:rPr>
              <a:t>Visual Representation of Partitioning</a:t>
            </a:r>
            <a:endParaRPr lang="en-US" sz="4800" dirty="0">
              <a:solidFill>
                <a:schemeClr val="tx2"/>
              </a:solidFill>
            </a:endParaRPr>
          </a:p>
        </p:txBody>
      </p:sp>
      <p:pic>
        <p:nvPicPr>
          <p:cNvPr id="9" name="Content Placeholder 8" descr="A blue and pink buttons&#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38292" y="2484360"/>
            <a:ext cx="10311910" cy="3763847"/>
          </a:xfrm>
          <a:prstGeom prst="rect">
            <a:avLst/>
          </a:prstGeom>
        </p:spPr>
      </p:pic>
      <p:sp>
        <p:nvSpPr>
          <p:cNvPr id="7" name="AutoShape 8"/>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charset="0"/>
              <a:cs typeface="Times New Roman" panose="02020603050405020304" charset="0"/>
            </a:endParaRPr>
          </a:p>
        </p:txBody>
      </p:sp>
      <p:sp>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charset="0"/>
              <a:cs typeface="Times New Roman" panose="02020603050405020304" charset="0"/>
            </a:endParaRPr>
          </a:p>
        </p:txBody>
      </p:sp>
      <p:sp>
        <p:nvSpPr>
          <p:cNvPr id="12" name="Right Triangle 11"/>
          <p:cNvSpPr>
            <a:spLocks noGrp="1" noRot="1" noChangeAspect="1" noMove="1" noResize="1" noEditPoints="1" noAdjustHandles="1" noChangeArrowheads="1" noChangeShapeType="1" noTextEdit="1"/>
          </p:cNvSpPr>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charset="0"/>
              <a:cs typeface="Times New Roman" panose="02020603050405020304" charset="0"/>
            </a:endParaRPr>
          </a:p>
        </p:txBody>
      </p:sp>
      <p:sp>
        <p:nvSpPr>
          <p:cNvPr id="14" name="Freeform: Shape 13"/>
          <p:cNvSpPr>
            <a:spLocks noGrp="1" noRot="1" noChangeAspect="1" noMove="1" noResize="1" noEditPoints="1" noAdjustHandles="1" noChangeArrowheads="1" noChangeShapeType="1" noTextEdit="1"/>
          </p:cNvSpPr>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charset="0"/>
              <a:cs typeface="Times New Roman" panose="02020603050405020304" charset="0"/>
            </a:endParaRPr>
          </a:p>
        </p:txBody>
      </p:sp>
      <p:grpSp>
        <p:nvGrpSpPr>
          <p:cNvPr id="16" name="Group 15"/>
          <p:cNvGrpSpPr>
            <a:grpSpLocks noGrp="1" noRot="1" noChangeAspect="1" noMove="1" noResize="1" noUngrp="1"/>
          </p:cNvGrpSpPr>
          <p:nvPr/>
        </p:nvGrpSpPr>
        <p:grpSpPr>
          <a:xfrm>
            <a:off x="0" y="0"/>
            <a:ext cx="12214827" cy="6858000"/>
            <a:chOff x="-6214" y="-1"/>
            <a:chExt cx="12214827" cy="6858000"/>
          </a:xfrm>
        </p:grpSpPr>
        <p:cxnSp>
          <p:nvCxnSpPr>
            <p:cNvPr id="17" name="Straight Connector 16"/>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457200" y="728907"/>
            <a:ext cx="10754527" cy="1097722"/>
          </a:xfrm>
        </p:spPr>
        <p:txBody>
          <a:bodyPr anchor="b">
            <a:normAutofit/>
          </a:bodyPr>
          <a:lstStyle/>
          <a:p>
            <a:r>
              <a:rPr lang="en-US" dirty="0">
                <a:solidFill>
                  <a:schemeClr val="tx2"/>
                </a:solidFill>
                <a:latin typeface="Times New Roman" panose="02020603050405020304" charset="0"/>
                <a:cs typeface="Times New Roman" panose="02020603050405020304" charset="0"/>
              </a:rPr>
              <a:t>Some Types of Partitioning</a:t>
            </a:r>
            <a:endParaRPr lang="en-US" dirty="0">
              <a:solidFill>
                <a:schemeClr val="tx2"/>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1" y="2153768"/>
            <a:ext cx="11545320" cy="3656751"/>
          </a:xfrm>
        </p:spPr>
        <p:txBody>
          <a:bodyPr anchor="t">
            <a:normAutofit fontScale="92500" lnSpcReduction="10000"/>
          </a:bodyPr>
          <a:lstStyle/>
          <a:p>
            <a:pPr algn="just">
              <a:lnSpc>
                <a:spcPct val="100000"/>
              </a:lnSpc>
              <a:buFont typeface="Arial" panose="020B0604020202020204" pitchFamily="34" charset="0"/>
              <a:buChar char="•"/>
            </a:pPr>
            <a:r>
              <a:rPr lang="en-US" sz="2400" b="1" i="0" dirty="0">
                <a:solidFill>
                  <a:schemeClr val="tx2"/>
                </a:solidFill>
                <a:effectLst/>
                <a:latin typeface="Times New Roman" panose="02020603050405020304" charset="0"/>
                <a:cs typeface="Times New Roman" panose="02020603050405020304" charset="0"/>
              </a:rPr>
              <a:t>Round-robin: </a:t>
            </a:r>
            <a:r>
              <a:rPr lang="en-US" sz="2400" b="0" i="0" dirty="0">
                <a:solidFill>
                  <a:schemeClr val="tx2"/>
                </a:solidFill>
                <a:effectLst/>
                <a:latin typeface="Times New Roman" panose="02020603050405020304" charset="0"/>
                <a:cs typeface="Times New Roman" panose="02020603050405020304" charset="0"/>
              </a:rPr>
              <a:t>Assigns new rows to partitions in a cyclic, rotation-based manner, distributing data evenly across partitions. This technique is simple to implement and can provide basic load balancing. It's useful for resizing partitions that are not equal in size. However, the table must not have primary keys.</a:t>
            </a:r>
            <a:endParaRPr lang="en-US" sz="2400" b="0" i="0" dirty="0">
              <a:solidFill>
                <a:schemeClr val="tx2"/>
              </a:solidFill>
              <a:effectLst/>
              <a:latin typeface="Times New Roman" panose="02020603050405020304" charset="0"/>
              <a:cs typeface="Times New Roman" panose="02020603050405020304" charset="0"/>
            </a:endParaRPr>
          </a:p>
          <a:p>
            <a:pPr algn="just">
              <a:lnSpc>
                <a:spcPct val="100000"/>
              </a:lnSpc>
              <a:buFont typeface="Arial" panose="020B0604020202020204" pitchFamily="34" charset="0"/>
              <a:buChar char="•"/>
            </a:pPr>
            <a:r>
              <a:rPr lang="en-US" sz="2400" b="1" i="0" dirty="0">
                <a:solidFill>
                  <a:schemeClr val="tx2"/>
                </a:solidFill>
                <a:effectLst/>
                <a:latin typeface="Times New Roman" panose="02020603050405020304" charset="0"/>
                <a:cs typeface="Times New Roman" panose="02020603050405020304" charset="0"/>
              </a:rPr>
              <a:t>Hash-based: </a:t>
            </a:r>
            <a:r>
              <a:rPr lang="en-US" sz="2400" b="0" i="0" dirty="0">
                <a:solidFill>
                  <a:schemeClr val="tx2"/>
                </a:solidFill>
                <a:effectLst/>
                <a:latin typeface="Times New Roman" panose="02020603050405020304" charset="0"/>
                <a:cs typeface="Times New Roman" panose="02020603050405020304" charset="0"/>
              </a:rPr>
              <a:t>Analyzes data using a hash function to determine which division it belongs to. This technique can help with load balancing and quick data retrieval.</a:t>
            </a:r>
            <a:endParaRPr lang="en-US" sz="2400" b="0" i="0" dirty="0">
              <a:solidFill>
                <a:schemeClr val="tx2"/>
              </a:solidFill>
              <a:effectLst/>
              <a:latin typeface="Times New Roman" panose="02020603050405020304" charset="0"/>
              <a:cs typeface="Times New Roman" panose="02020603050405020304" charset="0"/>
            </a:endParaRPr>
          </a:p>
          <a:p>
            <a:pPr algn="just">
              <a:lnSpc>
                <a:spcPct val="100000"/>
              </a:lnSpc>
              <a:buFont typeface="Arial" panose="020B0604020202020204" pitchFamily="34" charset="0"/>
              <a:buChar char="•"/>
            </a:pPr>
            <a:r>
              <a:rPr lang="en-US" sz="2400" b="1" i="0" dirty="0">
                <a:solidFill>
                  <a:schemeClr val="tx2"/>
                </a:solidFill>
                <a:effectLst/>
                <a:latin typeface="Times New Roman" panose="02020603050405020304" charset="0"/>
                <a:cs typeface="Times New Roman" panose="02020603050405020304" charset="0"/>
              </a:rPr>
              <a:t>Range: </a:t>
            </a:r>
            <a:r>
              <a:rPr lang="en-US" sz="2400" b="0" i="0" dirty="0">
                <a:solidFill>
                  <a:schemeClr val="tx2"/>
                </a:solidFill>
                <a:effectLst/>
                <a:latin typeface="Times New Roman" panose="02020603050405020304" charset="0"/>
                <a:cs typeface="Times New Roman" panose="02020603050405020304" charset="0"/>
              </a:rPr>
              <a:t>Assigns a given range of values to a partition.</a:t>
            </a:r>
            <a:endParaRPr lang="en-US" sz="2400" b="0" i="0" dirty="0">
              <a:solidFill>
                <a:schemeClr val="tx2"/>
              </a:solidFill>
              <a:effectLst/>
              <a:latin typeface="Times New Roman" panose="02020603050405020304" charset="0"/>
              <a:cs typeface="Times New Roman" panose="02020603050405020304" charset="0"/>
            </a:endParaRPr>
          </a:p>
          <a:p>
            <a:pPr algn="just">
              <a:lnSpc>
                <a:spcPct val="100000"/>
              </a:lnSpc>
              <a:buFont typeface="Arial" panose="020B0604020202020204" pitchFamily="34" charset="0"/>
              <a:buChar char="•"/>
            </a:pPr>
            <a:r>
              <a:rPr lang="en-US" sz="2400" b="1" i="0" dirty="0">
                <a:solidFill>
                  <a:schemeClr val="tx2"/>
                </a:solidFill>
                <a:effectLst/>
                <a:latin typeface="Times New Roman" panose="02020603050405020304" charset="0"/>
                <a:cs typeface="Times New Roman" panose="02020603050405020304" charset="0"/>
              </a:rPr>
              <a:t>Consistent hashing: </a:t>
            </a:r>
            <a:r>
              <a:rPr lang="en-US" sz="2400" b="0" i="0" dirty="0">
                <a:solidFill>
                  <a:schemeClr val="tx2"/>
                </a:solidFill>
                <a:effectLst/>
                <a:latin typeface="Times New Roman" panose="02020603050405020304" charset="0"/>
                <a:cs typeface="Times New Roman" panose="02020603050405020304" charset="0"/>
              </a:rPr>
              <a:t>Uses a hash function to ensure that resources required by computer programs are efficiently stored in memory, and that in-memory data structures are loaded evenly to make information retrieval more efficient.</a:t>
            </a:r>
            <a:endParaRPr lang="en-US" sz="2400" b="0" i="0" dirty="0">
              <a:solidFill>
                <a:schemeClr val="tx2"/>
              </a:solidFill>
              <a:effectLst/>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of Partitioning</a:t>
            </a:r>
            <a:endParaRPr lang="en-US" dirty="0"/>
          </a:p>
        </p:txBody>
      </p:sp>
      <p:sp>
        <p:nvSpPr>
          <p:cNvPr id="3" name="Content Placeholder 2"/>
          <p:cNvSpPr>
            <a:spLocks noGrp="1"/>
          </p:cNvSpPr>
          <p:nvPr>
            <p:ph idx="1"/>
          </p:nvPr>
        </p:nvSpPr>
        <p:spPr>
          <a:xfrm>
            <a:off x="457200" y="1825625"/>
            <a:ext cx="10722932" cy="4874978"/>
          </a:xfrm>
        </p:spPr>
        <p:txBody>
          <a:bodyPr>
            <a:normAutofit fontScale="92500" lnSpcReduction="10000"/>
          </a:bodyPr>
          <a:lstStyle/>
          <a:p>
            <a:pPr algn="just"/>
            <a:r>
              <a:rPr lang="en-US" b="0" i="0" dirty="0">
                <a:solidFill>
                  <a:srgbClr val="000000"/>
                </a:solidFill>
                <a:effectLst/>
                <a:highlight>
                  <a:srgbClr val="ECF0F1"/>
                </a:highlight>
                <a:latin typeface="Roboto Slab" panose="020F0502020204030204" pitchFamily="2" charset="0"/>
              </a:rPr>
              <a:t>One challenge around partitioning is the fact that you have to decide how you want to partition the data. </a:t>
            </a:r>
            <a:endParaRPr lang="en-US" b="0" i="0" dirty="0">
              <a:solidFill>
                <a:srgbClr val="000000"/>
              </a:solidFill>
              <a:effectLst/>
              <a:highlight>
                <a:srgbClr val="ECF0F1"/>
              </a:highlight>
              <a:latin typeface="Roboto Slab" panose="020F0502020204030204" pitchFamily="2" charset="0"/>
            </a:endParaRPr>
          </a:p>
          <a:p>
            <a:pPr algn="just"/>
            <a:r>
              <a:rPr lang="en-US" b="0" i="0" dirty="0">
                <a:solidFill>
                  <a:srgbClr val="000000"/>
                </a:solidFill>
                <a:effectLst/>
                <a:highlight>
                  <a:srgbClr val="ECF0F1"/>
                </a:highlight>
                <a:latin typeface="Roboto Slab" panose="020F0502020204030204" pitchFamily="2" charset="0"/>
              </a:rPr>
              <a:t>Usually, the way you partition the data depends on how you access it most frequently, so that you can access it in an efficient way. </a:t>
            </a:r>
            <a:endParaRPr lang="en-US" b="0" i="0" dirty="0">
              <a:solidFill>
                <a:srgbClr val="000000"/>
              </a:solidFill>
              <a:effectLst/>
              <a:highlight>
                <a:srgbClr val="ECF0F1"/>
              </a:highlight>
              <a:latin typeface="Roboto Slab" panose="020F0502020204030204" pitchFamily="2" charset="0"/>
            </a:endParaRPr>
          </a:p>
          <a:p>
            <a:pPr algn="just"/>
            <a:r>
              <a:rPr lang="en-US" b="0" i="0" dirty="0">
                <a:solidFill>
                  <a:srgbClr val="000000"/>
                </a:solidFill>
                <a:effectLst/>
                <a:highlight>
                  <a:srgbClr val="ECF0F1"/>
                </a:highlight>
                <a:latin typeface="Roboto Slab" panose="020F0502020204030204" pitchFamily="2" charset="0"/>
              </a:rPr>
              <a:t>For example, if you are typically searching data for a single user based on their username, then you can use the username of a user as a partition key. </a:t>
            </a:r>
            <a:endParaRPr lang="en-US" b="0" i="0" dirty="0">
              <a:solidFill>
                <a:srgbClr val="000000"/>
              </a:solidFill>
              <a:effectLst/>
              <a:highlight>
                <a:srgbClr val="ECF0F1"/>
              </a:highlight>
              <a:latin typeface="Roboto Slab" panose="020F0502020204030204" pitchFamily="2" charset="0"/>
            </a:endParaRPr>
          </a:p>
          <a:p>
            <a:pPr algn="just"/>
            <a:r>
              <a:rPr lang="en-US" b="0" i="0" dirty="0">
                <a:solidFill>
                  <a:srgbClr val="000000"/>
                </a:solidFill>
                <a:effectLst/>
                <a:highlight>
                  <a:srgbClr val="ECF0F1"/>
                </a:highlight>
                <a:latin typeface="Roboto Slab" panose="020F0502020204030204" pitchFamily="2" charset="0"/>
              </a:rPr>
              <a:t>This will allow your system to quickly locate the partition that contains a user with a specific username and retrieve the corresponding record.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of Partitioning</a:t>
            </a:r>
            <a:endParaRPr lang="en-US" dirty="0"/>
          </a:p>
        </p:txBody>
      </p:sp>
      <p:sp>
        <p:nvSpPr>
          <p:cNvPr id="3" name="Content Placeholder 2"/>
          <p:cNvSpPr>
            <a:spLocks noGrp="1"/>
          </p:cNvSpPr>
          <p:nvPr>
            <p:ph idx="1"/>
          </p:nvPr>
        </p:nvSpPr>
        <p:spPr/>
        <p:txBody>
          <a:bodyPr>
            <a:normAutofit lnSpcReduction="10000"/>
          </a:bodyPr>
          <a:lstStyle/>
          <a:p>
            <a:pPr algn="just"/>
            <a:r>
              <a:rPr lang="en-US" b="0" i="0" dirty="0">
                <a:solidFill>
                  <a:srgbClr val="000000"/>
                </a:solidFill>
                <a:effectLst/>
                <a:highlight>
                  <a:srgbClr val="ECF0F1"/>
                </a:highlight>
                <a:latin typeface="Roboto Slab" panose="020F0502020204030204" pitchFamily="2" charset="0"/>
              </a:rPr>
              <a:t>However, there are cases where a system needs to access data in different ways. </a:t>
            </a:r>
            <a:endParaRPr lang="en-US" b="0" i="0" dirty="0">
              <a:solidFill>
                <a:srgbClr val="000000"/>
              </a:solidFill>
              <a:effectLst/>
              <a:highlight>
                <a:srgbClr val="ECF0F1"/>
              </a:highlight>
              <a:latin typeface="Roboto Slab" panose="020F0502020204030204" pitchFamily="2" charset="0"/>
            </a:endParaRPr>
          </a:p>
          <a:p>
            <a:pPr algn="just"/>
            <a:r>
              <a:rPr lang="en-US" b="0" i="0" dirty="0">
                <a:solidFill>
                  <a:srgbClr val="000000"/>
                </a:solidFill>
                <a:effectLst/>
                <a:highlight>
                  <a:srgbClr val="ECF0F1"/>
                </a:highlight>
                <a:latin typeface="Roboto Slab" panose="020F0502020204030204" pitchFamily="2" charset="0"/>
              </a:rPr>
              <a:t>For example, your system might also need to find a user based on their date of birth or some other attribute. This might mean the system needs to search the whole dataset, thus accessing all the partitions, which will negate some of the benefits derived from partitioning. </a:t>
            </a:r>
            <a:endParaRPr lang="en-US" b="0" i="0" dirty="0">
              <a:solidFill>
                <a:srgbClr val="000000"/>
              </a:solidFill>
              <a:effectLst/>
              <a:highlight>
                <a:srgbClr val="ECF0F1"/>
              </a:highlight>
              <a:latin typeface="Roboto Slab" panose="020F0502020204030204" pitchFamily="2" charset="0"/>
            </a:endParaRPr>
          </a:p>
          <a:p>
            <a:pPr algn="just"/>
            <a:r>
              <a:rPr lang="en-US" b="0" i="0" dirty="0">
                <a:solidFill>
                  <a:srgbClr val="000000"/>
                </a:solidFill>
                <a:effectLst/>
                <a:highlight>
                  <a:srgbClr val="ECF0F1"/>
                </a:highlight>
                <a:latin typeface="Roboto Slab" panose="020F0502020204030204" pitchFamily="2" charset="0"/>
              </a:rPr>
              <a:t>For example, single-machine failures can make the whole system unavailable again. </a:t>
            </a:r>
            <a:endParaRPr lang="en-US" dirty="0"/>
          </a:p>
        </p:txBody>
      </p:sp>
    </p:spTree>
  </p:cSld>
  <p:clrMapOvr>
    <a:masterClrMapping/>
  </p:clrMapOvr>
</p:sld>
</file>

<file path=ppt/theme/theme1.xml><?xml version="1.0" encoding="utf-8"?>
<a:theme xmlns:a="http://schemas.openxmlformats.org/drawingml/2006/main" name="SineVTI">
  <a:themeElements>
    <a:clrScheme name="AnalogousFromRegularSeed_2SEEDS">
      <a:dk1>
        <a:srgbClr val="000000"/>
      </a:dk1>
      <a:lt1>
        <a:srgbClr val="FFFFFF"/>
      </a:lt1>
      <a:dk2>
        <a:srgbClr val="213B35"/>
      </a:dk2>
      <a:lt2>
        <a:srgbClr val="E2E8E2"/>
      </a:lt2>
      <a:accent1>
        <a:srgbClr val="CA1FCD"/>
      </a:accent1>
      <a:accent2>
        <a:srgbClr val="9431DF"/>
      </a:accent2>
      <a:accent3>
        <a:srgbClr val="DF3199"/>
      </a:accent3>
      <a:accent4>
        <a:srgbClr val="38BB1C"/>
      </a:accent4>
      <a:accent5>
        <a:srgbClr val="29BA4C"/>
      </a:accent5>
      <a:accent6>
        <a:srgbClr val="1CB983"/>
      </a:accent6>
      <a:hlink>
        <a:srgbClr val="339632"/>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7790</Words>
  <Application>WPS Presentation</Application>
  <PresentationFormat>Widescreen</PresentationFormat>
  <Paragraphs>89</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Roboto Slab</vt:lpstr>
      <vt:lpstr>Calibri</vt:lpstr>
      <vt:lpstr>Google Sans</vt:lpstr>
      <vt:lpstr>AMGDT</vt:lpstr>
      <vt:lpstr>Avenir Next LT Pro</vt:lpstr>
      <vt:lpstr>Posterama</vt:lpstr>
      <vt:lpstr>Microsoft YaHei</vt:lpstr>
      <vt:lpstr>Arial Unicode MS</vt:lpstr>
      <vt:lpstr>Times New Roman</vt:lpstr>
      <vt:lpstr>SineVTI</vt:lpstr>
      <vt:lpstr>Partitioning and Replication </vt:lpstr>
      <vt:lpstr>PowerPoint 演示文稿</vt:lpstr>
      <vt:lpstr>Partitioning</vt:lpstr>
      <vt:lpstr>Benefit of Partitioning</vt:lpstr>
      <vt:lpstr>Types of Partitioning</vt:lpstr>
      <vt:lpstr>Visual Representation of Partitioning</vt:lpstr>
      <vt:lpstr>Some Types of Partitioning</vt:lpstr>
      <vt:lpstr>Challenges of Partitioning</vt:lpstr>
      <vt:lpstr>Challenges of Partitioning</vt:lpstr>
      <vt:lpstr>Challenges of Partitioning</vt:lpstr>
      <vt:lpstr>Benefit of Replication </vt:lpstr>
      <vt:lpstr>Replication Protocols</vt:lpstr>
      <vt:lpstr>Replication Protocol (Contd.)</vt:lpstr>
      <vt:lpstr>Primary-backup Replication</vt:lpstr>
      <vt:lpstr>Consensus-based Replication</vt:lpstr>
      <vt:lpstr>Consensus-based Replication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Partitioning and Replication </dc:title>
  <dc:creator>Mahir Mahbub</dc:creator>
  <cp:lastModifiedBy>BAB AL SAFA</cp:lastModifiedBy>
  <cp:revision>2</cp:revision>
  <dcterms:created xsi:type="dcterms:W3CDTF">2024-04-28T04:50:00Z</dcterms:created>
  <dcterms:modified xsi:type="dcterms:W3CDTF">2024-05-08T00:00:03Z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9907970FE531429B8B2BDF0FFCBFDC3D_12</vt:lpwstr>
  </property>
  <property fmtid="{D5CDD505-2E9C-101B-9397-08002B2CF9AE}" pid="3" name="KSOProductBuildVer">
    <vt:lpwstr>1033-12.2.0.16909</vt:lpwstr>
  </property>
</Properties>
</file>