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8" r:id="rId4"/>
    <p:sldId id="259" r:id="rId5"/>
    <p:sldId id="260" r:id="rId6"/>
    <p:sldId id="261" r:id="rId7"/>
    <p:sldId id="374" r:id="rId8"/>
    <p:sldId id="262" r:id="rId9"/>
    <p:sldId id="375" r:id="rId10"/>
    <p:sldId id="486" r:id="rId11"/>
    <p:sldId id="466" r:id="rId12"/>
    <p:sldId id="376" r:id="rId13"/>
    <p:sldId id="377" r:id="rId14"/>
    <p:sldId id="378" r:id="rId15"/>
    <p:sldId id="379" r:id="rId16"/>
    <p:sldId id="473" r:id="rId17"/>
    <p:sldId id="383" r:id="rId18"/>
    <p:sldId id="457" r:id="rId19"/>
    <p:sldId id="384" r:id="rId20"/>
    <p:sldId id="385" r:id="rId21"/>
    <p:sldId id="386" r:id="rId22"/>
    <p:sldId id="456" r:id="rId23"/>
    <p:sldId id="389" r:id="rId24"/>
    <p:sldId id="390" r:id="rId25"/>
    <p:sldId id="391" r:id="rId26"/>
    <p:sldId id="472" r:id="rId27"/>
    <p:sldId id="392" r:id="rId28"/>
    <p:sldId id="474" r:id="rId29"/>
    <p:sldId id="393" r:id="rId30"/>
    <p:sldId id="394" r:id="rId31"/>
    <p:sldId id="395" r:id="rId32"/>
    <p:sldId id="460" r:id="rId33"/>
    <p:sldId id="396" r:id="rId34"/>
    <p:sldId id="399" r:id="rId35"/>
    <p:sldId id="400" r:id="rId36"/>
    <p:sldId id="401" r:id="rId37"/>
    <p:sldId id="397" r:id="rId38"/>
    <p:sldId id="398" r:id="rId39"/>
    <p:sldId id="475" r:id="rId40"/>
    <p:sldId id="464" r:id="rId41"/>
    <p:sldId id="402" r:id="rId42"/>
    <p:sldId id="403" r:id="rId43"/>
    <p:sldId id="461" r:id="rId44"/>
    <p:sldId id="404" r:id="rId45"/>
    <p:sldId id="462" r:id="rId46"/>
    <p:sldId id="405" r:id="rId47"/>
    <p:sldId id="407" r:id="rId48"/>
    <p:sldId id="406" r:id="rId49"/>
    <p:sldId id="476" r:id="rId50"/>
    <p:sldId id="477" r:id="rId51"/>
  </p:sldIdLst>
  <p:sldSz cx="9144000" cy="6858000" type="screen4x3"/>
  <p:notesSz cx="7077075" cy="9363075"/>
  <p:custShowLst>
    <p:custShow name="Custom Show 1" id="0">
      <p:sldLst>
        <p:sld r:id="rId4"/>
        <p:sld r:id="rId7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33"/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094" y="120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55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A5EF3F1-DA56-4558-863E-F6BA967775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84DD419-3535-4A48-90CB-EEC704CA654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0557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algn="r"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24810323-6DAF-43FA-9378-1F51BC33E22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1B9A42BA-5180-4824-9288-4620201EDE5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algn="r" defTabSz="939299">
              <a:defRPr sz="1200"/>
            </a:lvl1pPr>
          </a:lstStyle>
          <a:p>
            <a:pPr>
              <a:defRPr/>
            </a:pPr>
            <a:fld id="{2B4FE77A-4BC7-4182-A064-BAC477140E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4CC2E74-C414-421A-AFA7-7AD5503D68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76AF616-AB90-4E7F-8CBD-E18628BDFD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0557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algn="r"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547EFD-2E4E-4F1E-9C38-1769A19FE9A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703263"/>
            <a:ext cx="4683125" cy="3511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057C0FA9-CCA1-411E-AF38-6F0D142B673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038" y="4447781"/>
            <a:ext cx="5188999" cy="421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EDAACFE1-A46E-4F3E-BEDA-71DF3423BDD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4B26FC4F-FD39-427A-9FA6-FD8C598E63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algn="r" defTabSz="939299">
              <a:defRPr sz="1200"/>
            </a:lvl1pPr>
          </a:lstStyle>
          <a:p>
            <a:pPr>
              <a:defRPr/>
            </a:pPr>
            <a:fld id="{712C5CB1-8AEC-4E8C-8D41-16374A299E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C710CEB-22F3-41CD-90AC-F7BAF3542A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3F42A7-D8EF-4891-925D-7E3DD5A5A6E0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17A8628-2E10-4B87-827A-4034D181A7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9B71CC91-60F8-414F-AF44-F9B23756A5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849C3F0A-D3BE-431D-8731-738A67BF7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EC7B4E-2CDE-43FC-862B-874E947E3B53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CF0DBB6-F167-40B1-BD30-66A89FB253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D5648EE5-B87E-4EDB-BA16-A97C715730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671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4086FC41-E2AE-4EAC-9688-53E3C91407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E25011-1670-4CE3-BA67-0AA254803E9B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6BB9046-C372-4B9F-A730-72AEAB6F4A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1BEC3E14-3FBD-489B-9D20-6FF1575AC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005414BF-A812-43BB-9D8F-B7D74E967B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E3E7743-31B1-4691-9E91-5BA74FD0DB51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1CA2EACE-7817-405D-8E26-786659F87C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E5A893CB-7BEF-4C84-ABB4-CD6B7DADD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69145523-6817-433F-88BD-678AA35B32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1B770F2-308C-4A9B-A23B-435D5915A235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D06FA43-FDA7-4E8F-B43E-9AF6CC94E4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70DDF17D-ADEA-4E9A-8EF4-876D073C2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87638FD7-C90F-4071-A7EF-2DB2E11D1A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089E59-5288-4760-A9A0-62E5B0DA78E8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4B5762A4-1CBF-4ACA-894E-C405911D45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7930EC58-BDEE-4554-BC64-E193B9C51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26E82F3B-31B3-4FE7-B569-08C987FD01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05355E-C95C-4955-9542-AA99986381A6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5800415-5BE2-4338-B010-B68BD2AAC3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00A8043-F678-4A90-AA22-1BB70F9D0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89A2C9D5-37F8-46BF-A4B2-B8B3BEA4B2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5E3FF6-A043-4717-ACA2-A42D20435F2A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E26EBCF-CCF9-49D6-9BC9-0B42E960DB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20239E20-9258-406C-ABA4-4100B448CB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1DBA71E5-18EF-43E7-93DD-CA6F880BF7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DC68A-4FDB-4EB8-B0A0-36C89B51C904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0EFA33CB-C944-4E9D-B3A5-D032771D16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C2307F3D-2E4B-472D-8C41-D1FFB2107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3D93A8BB-72D5-40E9-B777-4CC9355B40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FDFC39-5922-4703-9593-C8F577919411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8CCF976-4F51-4193-AF19-DEA748741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F6FF947C-4F92-49A0-8338-0BEA886FA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68D50FF3-548E-49DD-BF1B-5A9FCEB953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993EA4-DB1C-4EB9-9D70-9176870586F2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20225422-21CC-4388-95E7-E7F6FAD9A3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550AD905-B675-4756-A7AC-ED64B5BA4C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A97A0F60-CAAE-44B0-BFC7-D2B5A2AD8A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87AF91-D497-4A2A-9CF7-83341342ED42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5DFFDEC-6CD5-4870-B34B-50D2844EE4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FD080F3-D25F-4C23-81CF-DA77256DD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976FFAED-2FF8-4D66-B01E-6292648A66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0666C75-7846-4C8C-B05F-FF2B1C433BE3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9CAF5A83-C0E8-4D27-B0D7-392C313057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624F80F9-AD06-4E60-A7ED-149E7D0CD0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706DAE9B-72C6-4AB5-AA81-FA49D8E229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CC47F2-2D23-40BE-ADC6-8BAB13C14907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7B075ECB-C588-48CB-B818-C27F2601E6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FC78AF38-A0FE-4A09-B2EA-FB2B302F2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CAAB1F8-3C5C-4084-A416-14E9E398E9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C4551E-79EF-4EB9-AD43-3F871E54125F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369A3B3B-201F-46B2-893A-1D73404CC3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6E7B5ED3-04B5-4709-AF58-E2F759886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373D0620-18CE-4EEB-A483-FFFC64065D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7FAE17A-5850-47AF-BD6B-4A77A4F66E3D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48144288-3E3C-4038-A8FA-43B30A32AE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F3DFC066-7CD4-4D10-9316-DA45514835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FE72A0C0-9D16-4634-931D-4AD6D20FCE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2548EB7-031F-4272-92F5-040B035B7FEE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A4DEAFBB-2AE6-4997-9687-F5319EE462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DA1C9B7B-4954-4D5E-A074-28106B1F4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435C9500-8870-48AB-A892-FABBAC0E64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8668EFA-2A36-4BA4-8C6A-A22A5F4C6843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36CB7810-C4D8-4500-887F-593BB66BEB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E4FD67AC-AE93-4534-8FCF-300F36E2D8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4ED77D39-C4CF-42B1-B7BC-62CF52564C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FDF64C-DC3E-4F2B-8DB0-0516B4714C04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BC632CD1-158A-493F-AF7B-4891B758C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4E64ACB8-363D-46E8-A50B-4C95ED8F0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8D44F4CC-759D-40DB-AE6E-F4B7580A1B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B433C4-8C6D-4550-9B55-7CB9502FDA22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25DCC2B8-3380-45BC-846B-5D74265D5F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D70E39F4-F62D-4B49-8B23-A17F44086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525EFA79-6B40-4BAE-B465-FC627633F7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D6E6AB2-C815-41CC-805B-FD057B97D4DA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47E3AA64-1A35-415F-B004-A48FD2B00B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4D541752-A539-4B8E-81F4-0B6B3976FD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DDBA4B5E-E521-489C-981D-4650B86DDD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A8164C-E56D-453B-8BF0-F91DB4DDE413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AAD55101-E206-4D39-AEBA-2F57F10F03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B86B736B-70D5-4868-BF05-18C87C317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F5A7988B-18A6-4E89-B7A3-02CD5A8B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CD13F24-5BFF-454F-A8F8-2726B16156DD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3A39C31-73EB-4715-B4B8-68D4B837F1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85F3768-7479-497E-B124-A7E267648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15017605-FDBE-4B46-A5B0-72CDB0CBAC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E13A8B-1D51-4621-9E0E-B95B3008146F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53446CE3-7C83-40D6-AB55-C1D99AE745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BA71277-192D-417C-A3A5-329F395CD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B558C610-88D3-4504-B5AF-9FABE55A81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1712E8D-A9B1-4AED-8842-7A8211E2CD89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71746E2E-0D20-42D1-8310-E28C6FD505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FD18663B-7759-40DD-A3E6-23CBF1E59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B4337770-7844-4A04-83EA-35523F5634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3F081B9-7F72-419C-A546-4D65D98C6F26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D853E449-0813-43CB-BEC0-AF0E683C35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32E0DD41-D9FE-4417-B62C-673DF5F63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DD3C0E97-452C-487F-AF1E-2E66B472B92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33" tIns="46967" rIns="93933" bIns="46967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7946EDC-FA4E-4215-A1CA-23FE0BF9B063}" type="slidenum">
              <a:rPr lang="en-US" altLang="en-US" sz="1200"/>
              <a:pPr algn="r"/>
              <a:t>40</a:t>
            </a:fld>
            <a:endParaRPr lang="en-US" altLang="en-US" sz="12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07333D96-9AC0-4079-88ED-43D75263FF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B00B03B5-F5F8-4980-8324-22A10213D3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F2521F39-8E8C-4231-AE56-7CC7368F8A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166CC6A-D7F8-4FC1-AE4A-34B30201E9C2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F08163B5-2A72-4445-89C6-6B3810EE02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731FA53B-7A9B-429A-8F1F-8663E9A59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A4F6718A-909C-43DD-B7BA-BAAEBC8B4B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48FDF21-D105-4B87-9279-FCE45DD57D14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793B07E5-AD8E-4B5F-85FA-E147EBD618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B552E5FA-AB31-4F5E-84F2-0C6CE157B5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06C052F9-20D6-43DD-AB9C-CAF599A60AC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33" tIns="46967" rIns="93933" bIns="46967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E1FF5AD-5CB1-4E7B-98A0-95B41459EA86}" type="slidenum">
              <a:rPr lang="en-US" altLang="en-US" sz="1200"/>
              <a:pPr algn="r"/>
              <a:t>43</a:t>
            </a:fld>
            <a:endParaRPr lang="en-US" altLang="en-US" sz="12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27875C20-7615-45E5-B268-B2C1DF9283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0909B40E-5D7C-4E79-A645-879ECEBA2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23F42997-C7B2-4A11-8D56-D64E827659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359A90-A8B8-4F81-831A-3BCF90C62844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323C353F-E845-4930-8E04-7049E6D31C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761ECED8-F4EF-4111-B87C-934BF9E834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4F6E02B4-FEBB-4677-90E6-EEA8EFB817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EC8FF7E-76D9-4C86-97F5-34ED9D16B540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2B5FBC03-FF2A-40FE-837B-A50CB360FE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FE6F0AC2-D159-40A6-BF2F-381077503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88BE9332-730C-4FD9-BFB5-D6C420F4BE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473FF8-80CA-4070-986D-4E58807A6391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7B86C939-0C4A-4142-A475-155827AA17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62FE7FF8-2BA0-4331-9004-C859D03D8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9CFB7107-1C42-472A-9833-6940DF3869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A762164-D93F-4E35-B0AE-B1934AD126B6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1D1397A-8E5F-4649-BED7-5E5A8D0FC2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7F5DD1DF-B9FD-494B-A0D4-6579635A74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B83D08ED-0EA7-4108-B0A7-C2ADB06175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B751FF-3195-43B6-8E87-B76E2297E6E9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9D628FF2-38BC-476A-A0BE-379815531F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9E66156D-6842-4190-9FCA-9766AB0651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77682520-0B29-4E2C-B8EF-EF500DD163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D4282C8-423F-4181-AE0E-76D77C441D47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B3871E10-70A6-45E0-910F-2523537873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5941599-5110-4A37-8FEC-F97D85E09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6879A709-AA35-4A6D-9BE7-88A1C74F4B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36EA57-3AEE-45DA-8B41-1ABDFD322964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BBA83F35-444C-4933-A1C1-4CC1BA8825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3691D86C-4522-4521-AEF2-79F8224DB4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CC37B962-6721-4CB2-BF2F-A4994C84C2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B49C02-3301-417A-946C-48DBBC639D36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58B57A18-7C07-4567-AFE0-C16DB8E58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A712ECB-F40C-4324-82FD-AB0F331C22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D3682090-4C7F-4BBF-B210-69B6532E8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B3E72A-CBD0-4A8B-906B-5F408CB939CB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C675BEA-E819-45DB-9D5B-FCC7D29962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E6245AE6-F975-4CB6-A6FD-9F8E48BBA4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994C62E2-AFD2-4FBB-8598-15205348FB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C6A394-E874-4EE6-A573-E94510DFC5D6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CFC8D8E-E673-4821-A709-6157065E4C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AC43F747-DB06-4B73-9E6F-9FE6A13AC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89A5D0ED-8039-462C-9918-44EC24382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1544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6632BBE-1115-4220-824C-3B5594CF6A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C8A780A1-76A4-49C6-9392-A7424AEF5A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8313" y="1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007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D4DA61-87AB-460D-AEB0-FE8D3EDB7D3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6AAA1-2333-44AA-91AA-24B6645ECE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49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9C673-AB40-4D1B-8EBB-D31889AC11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0AFAD-5202-4DC8-910E-5324B558AB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041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7661275" cy="2374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388" y="3621088"/>
            <a:ext cx="7661275" cy="237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4D526BE-0226-4133-88E4-C4A29BE0FD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54210-18DD-438C-A438-474022748B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57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262" y="1067662"/>
            <a:ext cx="7885475" cy="5263469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428750" indent="-228600">
              <a:buFont typeface="Arial" panose="020B0604020202020204" pitchFamily="34" charset="0"/>
              <a:buChar char="•"/>
              <a:defRPr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46D9D1-3A0B-4830-9771-FFCB254C68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D0A47-6CB3-4B55-A2F3-FFAD4B8D19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898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740F89-6A40-434A-B633-C16AB606E22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96338-A5C8-4BE9-90AA-26742F29AB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550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5EB6FE-917B-4F3A-9B86-96E6B879D1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32A46-16AA-4A4D-B778-6DEAB1732F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60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14F52-F5E6-44C7-822C-993C316B65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B1451-3DBA-4F47-AF18-2B3B790297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465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9296ADE-28BF-4F61-80BD-82007B19032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74CC4-4EC6-4A9E-8278-BF4C2829BC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58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FA04AE8-455A-4676-B112-CF373CC2B8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88B30-A0A7-464E-87E9-AC20B5CBEB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41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DB9B5C1-D15B-4CB1-B2CD-9214149684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1685C-BC0B-4770-911B-2B32F0172F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74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D6D2DB4-B98B-4F92-B13C-EE5489A63B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05C00-BA5B-4ACD-A27C-AD7DDA5DAA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23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A046C81-2276-441D-9E49-14A55272A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543171" name="Rectangle 3">
            <a:extLst>
              <a:ext uri="{FF2B5EF4-FFF2-40B4-BE49-F238E27FC236}">
                <a16:creationId xmlns:a16="http://schemas.microsoft.com/office/drawing/2014/main" id="{94FDBCE7-B8B5-4475-A996-42A0E008C53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E223EF9-3EAE-426A-A27B-0C1FBF69E2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55E79249-6ECF-4C34-A00A-9EE8FF0E2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1543173" name="Text Box 5">
            <a:extLst>
              <a:ext uri="{FF2B5EF4-FFF2-40B4-BE49-F238E27FC236}">
                <a16:creationId xmlns:a16="http://schemas.microsoft.com/office/drawing/2014/main" id="{B3070CAB-1519-4AFA-BA1A-20FF2EC75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14.</a:t>
            </a:r>
            <a:fld id="{55FD8A8D-17A3-4AAC-BE47-EA12BE456641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1543174" name="Rectangle 6">
            <a:extLst>
              <a:ext uri="{FF2B5EF4-FFF2-40B4-BE49-F238E27FC236}">
                <a16:creationId xmlns:a16="http://schemas.microsoft.com/office/drawing/2014/main" id="{BA8FD198-5285-49F7-96E8-ED3486954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28050157-A7F4-4D2D-8803-07D0D26FB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B28619C-B39E-43A8-A32E-F263649EC642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1010703623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951510025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951510025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1010703623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9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0" y="0"/>
            <a:ext cx="812345" cy="103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>
            <a:extLst>
              <a:ext uri="{FF2B5EF4-FFF2-40B4-BE49-F238E27FC236}">
                <a16:creationId xmlns:a16="http://schemas.microsoft.com/office/drawing/2014/main" id="{202BE090-6788-417E-BB14-AB226465082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14: Indexing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778" name="Rectangle 2">
            <a:extLst>
              <a:ext uri="{FF2B5EF4-FFF2-40B4-BE49-F238E27FC236}">
                <a16:creationId xmlns:a16="http://schemas.microsoft.com/office/drawing/2014/main" id="{71DBFB25-C332-4E15-B164-4E01F55305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968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Secondary Indices Example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14B819D-50FE-4933-AE5F-989AA66F724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900113" y="1196950"/>
            <a:ext cx="7686675" cy="48180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Secondary index on salary field of instructor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Index record points to a bucket that contains pointers to all the actual records with that particular search-key value.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Secondary indices have to be dense</a:t>
            </a:r>
          </a:p>
        </p:txBody>
      </p:sp>
      <p:pic>
        <p:nvPicPr>
          <p:cNvPr id="23557" name="Picture 7">
            <a:extLst>
              <a:ext uri="{FF2B5EF4-FFF2-40B4-BE49-F238E27FC236}">
                <a16:creationId xmlns:a16="http://schemas.microsoft.com/office/drawing/2014/main" id="{676DB81F-D9AB-4AD6-84B4-BF691501F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59" y="1700204"/>
            <a:ext cx="6553190" cy="321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355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826" name="Rectangle 2">
            <a:extLst>
              <a:ext uri="{FF2B5EF4-FFF2-40B4-BE49-F238E27FC236}">
                <a16:creationId xmlns:a16="http://schemas.microsoft.com/office/drawing/2014/main" id="{FE7A2C49-1A11-4078-8A81-EA64D95ADA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Clustering vs Nonclustering Indices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2949146-9391-4615-A79E-36372130C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dirty="0"/>
              <a:t>Indices offer substantial benefits when searching for records.</a:t>
            </a:r>
          </a:p>
          <a:p>
            <a:r>
              <a:rPr lang="en-US" altLang="en-US" dirty="0"/>
              <a:t>BUT: indices imposes overhead on database modification</a:t>
            </a:r>
          </a:p>
          <a:p>
            <a:pPr lvl="1"/>
            <a:r>
              <a:rPr lang="en-US" altLang="en-US" dirty="0"/>
              <a:t>when a record is inserted or deleted, every index on the relation must be updated</a:t>
            </a:r>
          </a:p>
          <a:p>
            <a:pPr lvl="1"/>
            <a:r>
              <a:rPr lang="en-US" altLang="en-US" dirty="0"/>
              <a:t>When a record is updated, any index on an updated attribute must be updated</a:t>
            </a:r>
          </a:p>
          <a:p>
            <a:r>
              <a:rPr lang="en-US" altLang="en-US" dirty="0"/>
              <a:t>Sequential scan using clustering index is efficient, but a sequential scan using a secondary (</a:t>
            </a:r>
            <a:r>
              <a:rPr lang="en-US" altLang="en-US" dirty="0" err="1"/>
              <a:t>nonclustering</a:t>
            </a:r>
            <a:r>
              <a:rPr lang="en-US" altLang="en-US" dirty="0"/>
              <a:t>) index is expensive on magnetic disk</a:t>
            </a:r>
          </a:p>
          <a:p>
            <a:pPr lvl="1"/>
            <a:r>
              <a:rPr lang="en-US" altLang="en-US" dirty="0"/>
              <a:t>Each record access may fetch a new block from disk</a:t>
            </a:r>
          </a:p>
          <a:p>
            <a:pPr lvl="1"/>
            <a:r>
              <a:rPr lang="en-US" altLang="en-US" dirty="0"/>
              <a:t>Each block fetch on magnetic disk requires about 5 to 10 milliseconds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538" name="Rectangle 2">
            <a:extLst>
              <a:ext uri="{FF2B5EF4-FFF2-40B4-BE49-F238E27FC236}">
                <a16:creationId xmlns:a16="http://schemas.microsoft.com/office/drawing/2014/main" id="{DF94CC11-5F95-4840-A50B-BD3BEEFCB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Multilevel Index</a:t>
            </a:r>
          </a:p>
        </p:txBody>
      </p:sp>
      <p:sp>
        <p:nvSpPr>
          <p:cNvPr id="1345539" name="Rectangle 3">
            <a:extLst>
              <a:ext uri="{FF2B5EF4-FFF2-40B4-BE49-F238E27FC236}">
                <a16:creationId xmlns:a16="http://schemas.microsoft.com/office/drawing/2014/main" id="{B96E43A7-D9BD-4C17-BB74-FEBE960D61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2" y="1074198"/>
            <a:ext cx="7696724" cy="5117052"/>
          </a:xfrm>
        </p:spPr>
        <p:txBody>
          <a:bodyPr/>
          <a:lstStyle/>
          <a:p>
            <a:r>
              <a:rPr lang="en-US" altLang="en-US" dirty="0"/>
              <a:t>If index does not fit in memory, access becomes expensive.</a:t>
            </a:r>
          </a:p>
          <a:p>
            <a:r>
              <a:rPr lang="en-US" altLang="en-US" dirty="0"/>
              <a:t>Solution: treat index kept on disk as a sequential file and construct a sparse index on it.</a:t>
            </a:r>
          </a:p>
          <a:p>
            <a:pPr lvl="1"/>
            <a:r>
              <a:rPr lang="en-US" altLang="en-US" dirty="0"/>
              <a:t>outer index – a sparse index of the basic index</a:t>
            </a:r>
          </a:p>
          <a:p>
            <a:pPr lvl="1"/>
            <a:r>
              <a:rPr lang="en-US" altLang="en-US" dirty="0"/>
              <a:t>inner index – the basic index file</a:t>
            </a:r>
          </a:p>
          <a:p>
            <a:r>
              <a:rPr lang="en-US" altLang="en-US" dirty="0"/>
              <a:t>If even outer index is too large to fit in main memory, yet another level of index can be created, and so on.</a:t>
            </a:r>
          </a:p>
          <a:p>
            <a:r>
              <a:rPr lang="en-US" altLang="en-US" dirty="0"/>
              <a:t>Indices at all levels must be updated on insertion or deletion from the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55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586" name="Rectangle 2">
            <a:extLst>
              <a:ext uri="{FF2B5EF4-FFF2-40B4-BE49-F238E27FC236}">
                <a16:creationId xmlns:a16="http://schemas.microsoft.com/office/drawing/2014/main" id="{730D8243-5BFC-4F26-8398-A21C749924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257451"/>
            <a:ext cx="8077200" cy="436563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Multilevel Index (Cont.)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86" y="1495424"/>
            <a:ext cx="4618839" cy="44542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4" name="Rectangle 2">
            <a:extLst>
              <a:ext uri="{FF2B5EF4-FFF2-40B4-BE49-F238E27FC236}">
                <a16:creationId xmlns:a16="http://schemas.microsoft.com/office/drawing/2014/main" id="{1776D91E-94B0-4CCF-BA5E-7866FC2B3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Update:  Deletion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D47DCDE-E174-43EB-A520-C2E39222D1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765" y="3465513"/>
            <a:ext cx="7581531" cy="3275012"/>
          </a:xfrm>
        </p:spPr>
        <p:txBody>
          <a:bodyPr/>
          <a:lstStyle/>
          <a:p>
            <a:r>
              <a:rPr lang="en-US" altLang="en-US" b="1" dirty="0"/>
              <a:t>Single-level index entry deletion:</a:t>
            </a:r>
          </a:p>
          <a:p>
            <a:pPr lvl="1"/>
            <a:r>
              <a:rPr lang="en-US" altLang="en-US" b="1" dirty="0"/>
              <a:t>Dense indices</a:t>
            </a:r>
            <a:r>
              <a:rPr lang="en-US" altLang="en-US" dirty="0"/>
              <a:t> – deletion of search-key is similar to file record deletion.</a:t>
            </a:r>
          </a:p>
          <a:p>
            <a:pPr lvl="1"/>
            <a:r>
              <a:rPr lang="en-US" altLang="en-US" b="1" dirty="0"/>
              <a:t>Sparse indices</a:t>
            </a:r>
            <a:r>
              <a:rPr lang="en-US" altLang="en-US" dirty="0"/>
              <a:t> –</a:t>
            </a:r>
          </a:p>
          <a:p>
            <a:pPr lvl="2"/>
            <a:r>
              <a:rPr lang="en-US" altLang="en-US" dirty="0"/>
              <a:t> if an entry for the search key exists in the index, it is deleted by replacing the entry in the index with the next search-key value in the file (in search-key order).  </a:t>
            </a:r>
          </a:p>
          <a:p>
            <a:pPr lvl="2"/>
            <a:r>
              <a:rPr lang="en-US" altLang="en-US" dirty="0"/>
              <a:t>If the next search-key value already has an index entry, the entry is deleted instead of being replaced.</a:t>
            </a:r>
          </a:p>
        </p:txBody>
      </p:sp>
      <p:pic>
        <p:nvPicPr>
          <p:cNvPr id="31748" name="Picture 7">
            <a:extLst>
              <a:ext uri="{FF2B5EF4-FFF2-40B4-BE49-F238E27FC236}">
                <a16:creationId xmlns:a16="http://schemas.microsoft.com/office/drawing/2014/main" id="{D8078A4D-BD66-4B0A-A59B-4E627C564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3" y="890588"/>
            <a:ext cx="60642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3">
            <a:extLst>
              <a:ext uri="{FF2B5EF4-FFF2-40B4-BE49-F238E27FC236}">
                <a16:creationId xmlns:a16="http://schemas.microsoft.com/office/drawing/2014/main" id="{EC5EB7AA-615E-4396-BE67-AC06B9C00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766" y="1739900"/>
            <a:ext cx="3112733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If deleted record was the only record in the file with its particular search-key value, the search-key is deleted from the index also.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82" name="Rectangle 2">
            <a:extLst>
              <a:ext uri="{FF2B5EF4-FFF2-40B4-BE49-F238E27FC236}">
                <a16:creationId xmlns:a16="http://schemas.microsoft.com/office/drawing/2014/main" id="{716639AD-F8B6-495F-99BB-A8C15DA67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Update:  Insertion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5E24636-92A6-40B8-ACF3-4EDA7B7562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b="1" dirty="0"/>
              <a:t>Single-level index insertion:</a:t>
            </a:r>
          </a:p>
          <a:p>
            <a:pPr lvl="1"/>
            <a:r>
              <a:rPr lang="en-US" altLang="en-US" dirty="0"/>
              <a:t>Perform a lookup using the search-key value of the record to be inserted.</a:t>
            </a:r>
          </a:p>
          <a:p>
            <a:pPr lvl="1"/>
            <a:r>
              <a:rPr lang="en-US" altLang="en-US" b="1" dirty="0"/>
              <a:t>Dense indices</a:t>
            </a:r>
            <a:r>
              <a:rPr lang="en-US" altLang="en-US" dirty="0"/>
              <a:t> – if the search-key value does not appear in the index, insert it</a:t>
            </a:r>
          </a:p>
          <a:p>
            <a:pPr lvl="2"/>
            <a:r>
              <a:rPr lang="en-US" altLang="en-US" dirty="0"/>
              <a:t>Indices are maintained as sequential files</a:t>
            </a:r>
          </a:p>
          <a:p>
            <a:pPr lvl="2"/>
            <a:r>
              <a:rPr lang="en-US" altLang="en-US" dirty="0"/>
              <a:t>Need to create space for new entry, overflow blocks may be required</a:t>
            </a:r>
          </a:p>
          <a:p>
            <a:pPr lvl="1"/>
            <a:r>
              <a:rPr lang="en-US" altLang="en-US" b="1" dirty="0"/>
              <a:t>Sparse indices</a:t>
            </a:r>
            <a:r>
              <a:rPr lang="en-US" altLang="en-US" dirty="0"/>
              <a:t> – if index stores an entry for each block of the file, no change needs to be made to the index unless a new block is created.  </a:t>
            </a:r>
          </a:p>
          <a:p>
            <a:pPr lvl="2"/>
            <a:r>
              <a:rPr lang="en-US" altLang="en-US" dirty="0"/>
              <a:t>If a new block is created, the first search-key value appearing in the new block is inserted into the index.</a:t>
            </a:r>
          </a:p>
          <a:p>
            <a:r>
              <a:rPr lang="en-US" altLang="en-US" b="1" dirty="0"/>
              <a:t>Multilevel insertion and deletion:</a:t>
            </a:r>
            <a:r>
              <a:rPr lang="en-US" altLang="en-US" dirty="0"/>
              <a:t>  algorithms are simple extensions of the single-level algorithms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221E-9C52-442B-B60E-604C6F42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Indices on Multiple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3A1F-9167-438A-AF27-3662D79CF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Composite search key</a:t>
            </a:r>
            <a:r>
              <a:rPr lang="en-IN" dirty="0"/>
              <a:t>  </a:t>
            </a:r>
          </a:p>
          <a:p>
            <a:pPr lvl="1"/>
            <a:r>
              <a:rPr lang="en-IN" dirty="0"/>
              <a:t>E.g., index on </a:t>
            </a:r>
            <a:r>
              <a:rPr lang="en-IN" i="1" dirty="0"/>
              <a:t>instructor</a:t>
            </a:r>
            <a:r>
              <a:rPr lang="en-IN" dirty="0"/>
              <a:t> relation on attributes (</a:t>
            </a:r>
            <a:r>
              <a:rPr lang="en-IN" i="1" dirty="0"/>
              <a:t>name, ID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Values are sorted lexicographically</a:t>
            </a:r>
          </a:p>
          <a:p>
            <a:pPr lvl="2"/>
            <a:r>
              <a:rPr lang="en-IN" dirty="0"/>
              <a:t>E.g.  (John, 12121) &lt; (John, 13514)  and </a:t>
            </a:r>
            <a:br>
              <a:rPr lang="en-IN" dirty="0"/>
            </a:br>
            <a:r>
              <a:rPr lang="en-IN" dirty="0"/>
              <a:t>        (John, 13514) &lt; (Peter, 11223)</a:t>
            </a:r>
          </a:p>
          <a:p>
            <a:pPr lvl="1"/>
            <a:r>
              <a:rPr lang="en-IN" dirty="0"/>
              <a:t>Can query on just </a:t>
            </a:r>
            <a:r>
              <a:rPr lang="en-IN" i="1" dirty="0"/>
              <a:t>name</a:t>
            </a:r>
            <a:r>
              <a:rPr lang="en-IN" dirty="0"/>
              <a:t>, or on (</a:t>
            </a:r>
            <a:r>
              <a:rPr lang="en-IN" i="1" dirty="0"/>
              <a:t>name, ID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1815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874" name="Rectangle 2">
            <a:extLst>
              <a:ext uri="{FF2B5EF4-FFF2-40B4-BE49-F238E27FC236}">
                <a16:creationId xmlns:a16="http://schemas.microsoft.com/office/drawing/2014/main" id="{DEFA663B-A102-4E3E-8A2F-E81DCB5BED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Index Files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2162B0D-B51D-446C-A191-D7BE1B404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767" y="1310327"/>
            <a:ext cx="7508521" cy="46142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Disadvantage of indexed-sequential files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Performance degrades as file grows, since many overflow blocks get created.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Periodic reorganization of entire file is required.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Advantage of B</a:t>
            </a:r>
            <a:r>
              <a:rPr lang="en-US" altLang="en-US" baseline="30000" dirty="0"/>
              <a:t>+</a:t>
            </a:r>
            <a:r>
              <a:rPr lang="en-US" altLang="en-US" dirty="0"/>
              <a:t>-tree index files: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Automatically reorganizes itself with small, local, changes, in the face of insertions and deletions.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Reorganization of entire file is not required to maintain performance.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(Minor) disadvantage of B</a:t>
            </a:r>
            <a:r>
              <a:rPr lang="en-US" altLang="en-US" baseline="30000" dirty="0"/>
              <a:t>+</a:t>
            </a:r>
            <a:r>
              <a:rPr lang="en-US" altLang="en-US" dirty="0"/>
              <a:t>-trees: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Extra insertion and deletion overhead, space overhead.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Advantages of B</a:t>
            </a:r>
            <a:r>
              <a:rPr lang="en-US" altLang="en-US" baseline="30000" dirty="0"/>
              <a:t>+</a:t>
            </a:r>
            <a:r>
              <a:rPr lang="en-US" altLang="en-US" dirty="0"/>
              <a:t>-trees outweigh disadvantages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</a:t>
            </a:r>
            <a:r>
              <a:rPr lang="en-US" altLang="en-US" baseline="30000" dirty="0"/>
              <a:t>+</a:t>
            </a:r>
            <a:r>
              <a:rPr lang="en-US" altLang="en-US" dirty="0"/>
              <a:t>-trees are used extensively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72A0A4B5-93E8-4A46-9ABB-B723A76A3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Example of B</a:t>
            </a:r>
            <a:r>
              <a:rPr lang="en-US" altLang="en-US" baseline="30000">
                <a:effectLst/>
              </a:rPr>
              <a:t>+</a:t>
            </a:r>
            <a:r>
              <a:rPr lang="en-US" altLang="en-US">
                <a:effectLst/>
              </a:rPr>
              <a:t>-Tree</a:t>
            </a:r>
          </a:p>
        </p:txBody>
      </p:sp>
      <p:cxnSp>
        <p:nvCxnSpPr>
          <p:cNvPr id="39939" name="Straight Connector 2">
            <a:extLst>
              <a:ext uri="{FF2B5EF4-FFF2-40B4-BE49-F238E27FC236}">
                <a16:creationId xmlns:a16="http://schemas.microsoft.com/office/drawing/2014/main" id="{BC2EC05F-0D0B-4482-9874-0FF50420CFF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266825" y="5692775"/>
            <a:ext cx="468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0" name="Straight Connector 4">
            <a:extLst>
              <a:ext uri="{FF2B5EF4-FFF2-40B4-BE49-F238E27FC236}">
                <a16:creationId xmlns:a16="http://schemas.microsoft.com/office/drawing/2014/main" id="{933E215A-0801-419F-B5A4-24B70097A42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270000" y="2995613"/>
            <a:ext cx="19050" cy="268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9941" name="Group 11">
            <a:extLst>
              <a:ext uri="{FF2B5EF4-FFF2-40B4-BE49-F238E27FC236}">
                <a16:creationId xmlns:a16="http://schemas.microsoft.com/office/drawing/2014/main" id="{EF92FA19-AB38-4BA7-99E1-186F98390EB1}"/>
              </a:ext>
            </a:extLst>
          </p:cNvPr>
          <p:cNvGrpSpPr>
            <a:grpSpLocks/>
          </p:cNvGrpSpPr>
          <p:nvPr/>
        </p:nvGrpSpPr>
        <p:grpSpPr bwMode="auto">
          <a:xfrm>
            <a:off x="141288" y="1176338"/>
            <a:ext cx="8891587" cy="5030787"/>
            <a:chOff x="141288" y="1176338"/>
            <a:chExt cx="8891587" cy="5030787"/>
          </a:xfrm>
        </p:grpSpPr>
        <p:pic>
          <p:nvPicPr>
            <p:cNvPr id="39942" name="Picture 5">
              <a:extLst>
                <a:ext uri="{FF2B5EF4-FFF2-40B4-BE49-F238E27FC236}">
                  <a16:creationId xmlns:a16="http://schemas.microsoft.com/office/drawing/2014/main" id="{D1B731C9-62E9-453D-8BC8-11CED13F88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288" y="1176338"/>
              <a:ext cx="8891587" cy="5030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3" name="Rectangle 10">
              <a:extLst>
                <a:ext uri="{FF2B5EF4-FFF2-40B4-BE49-F238E27FC236}">
                  <a16:creationId xmlns:a16="http://schemas.microsoft.com/office/drawing/2014/main" id="{DB162ECD-DB94-4A27-B11D-FEFC23CCB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609" y="3051960"/>
              <a:ext cx="64794" cy="22419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65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-65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  <p:sp>
          <p:nvSpPr>
            <p:cNvPr id="39944" name="Rectangle 13">
              <a:extLst>
                <a:ext uri="{FF2B5EF4-FFF2-40B4-BE49-F238E27FC236}">
                  <a16:creationId xmlns:a16="http://schemas.microsoft.com/office/drawing/2014/main" id="{6E563E24-5E98-4177-9D3D-31217A7F2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717" y="5315675"/>
              <a:ext cx="100548" cy="3688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65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-65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>
            <a:extLst>
              <a:ext uri="{FF2B5EF4-FFF2-40B4-BE49-F238E27FC236}">
                <a16:creationId xmlns:a16="http://schemas.microsoft.com/office/drawing/2014/main" id="{07CFB251-EA2C-47DA-B685-A75D8DCDB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Index Files (Cont.)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FD53499C-F106-46F2-BF14-D21BEF327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585907"/>
            <a:ext cx="7246937" cy="4244975"/>
          </a:xfrm>
        </p:spPr>
        <p:txBody>
          <a:bodyPr/>
          <a:lstStyle/>
          <a:p>
            <a:r>
              <a:rPr lang="en-US" altLang="en-US" dirty="0"/>
              <a:t>All paths from root to leaf are of the same length</a:t>
            </a:r>
          </a:p>
          <a:p>
            <a:r>
              <a:rPr lang="en-US" altLang="en-US" dirty="0"/>
              <a:t>Each node that is not a root or a leaf has between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i="1" dirty="0"/>
              <a:t>n</a:t>
            </a:r>
            <a:r>
              <a:rPr lang="en-US" altLang="en-US" dirty="0"/>
              <a:t>/2</a:t>
            </a:r>
            <a:r>
              <a:rPr lang="en-US" altLang="en-US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 and </a:t>
            </a:r>
            <a:r>
              <a:rPr lang="en-US" altLang="en-US" i="1" dirty="0"/>
              <a:t>n</a:t>
            </a:r>
            <a:r>
              <a:rPr lang="en-US" altLang="en-US" dirty="0"/>
              <a:t> children.</a:t>
            </a:r>
          </a:p>
          <a:p>
            <a:r>
              <a:rPr lang="en-US" altLang="en-US" dirty="0"/>
              <a:t>A leaf node has between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–1)/2</a:t>
            </a:r>
            <a:r>
              <a:rPr lang="en-US" altLang="en-US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 and </a:t>
            </a:r>
            <a:r>
              <a:rPr lang="en-US" altLang="en-US" i="1" dirty="0"/>
              <a:t>n</a:t>
            </a:r>
            <a:r>
              <a:rPr lang="en-US" altLang="en-US" dirty="0"/>
              <a:t>–1 values</a:t>
            </a:r>
          </a:p>
          <a:p>
            <a:r>
              <a:rPr lang="en-US" altLang="en-US" dirty="0"/>
              <a:t>Special cases: </a:t>
            </a:r>
          </a:p>
          <a:p>
            <a:pPr lvl="1"/>
            <a:r>
              <a:rPr lang="en-US" altLang="en-US" dirty="0"/>
              <a:t>If the root is not a leaf, it has at least 2 children.</a:t>
            </a:r>
          </a:p>
          <a:p>
            <a:pPr lvl="1"/>
            <a:r>
              <a:rPr lang="en-US" altLang="en-US" dirty="0"/>
              <a:t>If the root is a leaf (that is, there are no other nodes in the tree), it can have between 0 and (</a:t>
            </a:r>
            <a:r>
              <a:rPr lang="en-US" altLang="en-US" i="1" dirty="0"/>
              <a:t>n</a:t>
            </a:r>
            <a:r>
              <a:rPr lang="en-US" altLang="en-US" dirty="0"/>
              <a:t>–1) values.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50EC1053-5CAA-4B1C-B11A-D206AA519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1158116"/>
            <a:ext cx="660400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A B</a:t>
            </a:r>
            <a:r>
              <a:rPr kumimoji="0" lang="en-US" altLang="en-US" sz="1700" baseline="30000" dirty="0"/>
              <a:t>+</a:t>
            </a:r>
            <a:r>
              <a:rPr kumimoji="0" lang="en-US" altLang="en-US" sz="1700" dirty="0"/>
              <a:t>-tree is a rooted tree satisfying the following properties: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>
            <a:extLst>
              <a:ext uri="{FF2B5EF4-FFF2-40B4-BE49-F238E27FC236}">
                <a16:creationId xmlns:a16="http://schemas.microsoft.com/office/drawing/2014/main" id="{0CF0364C-58B4-4A6A-9B92-073801C0C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F57DD97-E2B1-42A4-90D4-BD88E0EEBB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224828"/>
            <a:ext cx="7814845" cy="3861525"/>
          </a:xfrm>
        </p:spPr>
        <p:txBody>
          <a:bodyPr/>
          <a:lstStyle/>
          <a:p>
            <a:r>
              <a:rPr lang="en-US" altLang="en-US" dirty="0"/>
              <a:t>Basic Concepts</a:t>
            </a:r>
          </a:p>
          <a:p>
            <a:r>
              <a:rPr lang="en-US" altLang="en-US" dirty="0"/>
              <a:t>Ordered Indices </a:t>
            </a:r>
          </a:p>
          <a:p>
            <a:r>
              <a:rPr lang="en-US" altLang="en-US" dirty="0"/>
              <a:t>B</a:t>
            </a:r>
            <a:r>
              <a:rPr lang="en-US" altLang="en-US" baseline="30000" dirty="0"/>
              <a:t>+</a:t>
            </a:r>
            <a:r>
              <a:rPr lang="en-US" altLang="en-US" dirty="0"/>
              <a:t>-Tree Index Files</a:t>
            </a:r>
          </a:p>
          <a:p>
            <a:r>
              <a:rPr lang="en-US" altLang="en-US" dirty="0"/>
              <a:t>B-Tree Index Files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970" name="Rectangle 2">
            <a:extLst>
              <a:ext uri="{FF2B5EF4-FFF2-40B4-BE49-F238E27FC236}">
                <a16:creationId xmlns:a16="http://schemas.microsoft.com/office/drawing/2014/main" id="{68085FC6-4A92-4F65-BAF7-E4906F989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Node Structure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E2DF636-C20B-414E-A588-A610771C9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pPr>
              <a:tabLst>
                <a:tab pos="1655763" algn="l"/>
              </a:tabLst>
            </a:pPr>
            <a:r>
              <a:rPr lang="en-US" altLang="en-US" dirty="0"/>
              <a:t>Typical node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lvl="1">
              <a:tabLst>
                <a:tab pos="1655763" algn="l"/>
              </a:tabLst>
            </a:pPr>
            <a:r>
              <a:rPr lang="en-US" altLang="en-US" dirty="0"/>
              <a:t>K</a:t>
            </a:r>
            <a:r>
              <a:rPr lang="en-US" altLang="en-US" baseline="-25000" dirty="0"/>
              <a:t>i</a:t>
            </a:r>
            <a:r>
              <a:rPr lang="en-US" altLang="en-US" dirty="0"/>
              <a:t> are the search-key values </a:t>
            </a:r>
          </a:p>
          <a:p>
            <a:pPr lvl="1">
              <a:tabLst>
                <a:tab pos="1655763" algn="l"/>
              </a:tabLst>
            </a:pPr>
            <a:r>
              <a:rPr lang="en-US" altLang="en-US" dirty="0"/>
              <a:t>P</a:t>
            </a:r>
            <a:r>
              <a:rPr lang="en-US" altLang="en-US" baseline="-25000" dirty="0"/>
              <a:t>i</a:t>
            </a:r>
            <a:r>
              <a:rPr lang="en-US" altLang="en-US" dirty="0"/>
              <a:t> are pointers to children (for non-leaf nodes) or pointers to records or buckets of records (for leaf nodes).</a:t>
            </a:r>
          </a:p>
          <a:p>
            <a:pPr>
              <a:tabLst>
                <a:tab pos="1655763" algn="l"/>
              </a:tabLst>
            </a:pPr>
            <a:r>
              <a:rPr lang="en-US" altLang="en-US" dirty="0"/>
              <a:t>The search-keys in a node are ordered </a:t>
            </a:r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K</a:t>
            </a:r>
            <a:r>
              <a:rPr lang="en-US" altLang="en-US" baseline="-25000" dirty="0"/>
              <a:t>1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/>
              <a:t>K</a:t>
            </a:r>
            <a:r>
              <a:rPr lang="en-US" altLang="en-US" baseline="-25000" dirty="0"/>
              <a:t>2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/>
              <a:t>K</a:t>
            </a:r>
            <a:r>
              <a:rPr lang="en-US" altLang="en-US" baseline="-25000" dirty="0"/>
              <a:t>3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/>
              <a:t>. . .</a:t>
            </a:r>
            <a:r>
              <a:rPr lang="en-US" altLang="en-US" baseline="-25000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n</a:t>
            </a:r>
            <a:r>
              <a:rPr lang="en-US" altLang="en-US" i="1" baseline="-25000" dirty="0"/>
              <a:t>–</a:t>
            </a:r>
            <a:r>
              <a:rPr lang="en-US" altLang="en-US" baseline="-25000" dirty="0"/>
              <a:t>1</a:t>
            </a:r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r>
              <a:rPr lang="en-US" altLang="en-US" baseline="-25000" dirty="0"/>
              <a:t>        </a:t>
            </a:r>
            <a:r>
              <a:rPr lang="en-US" altLang="en-US" dirty="0"/>
              <a:t>(Initially assume no duplicate keys, address duplicates later)</a:t>
            </a:r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endParaRPr lang="en-US" altLang="en-US" dirty="0"/>
          </a:p>
        </p:txBody>
      </p:sp>
      <p:pic>
        <p:nvPicPr>
          <p:cNvPr id="43012" name="Picture 6">
            <a:extLst>
              <a:ext uri="{FF2B5EF4-FFF2-40B4-BE49-F238E27FC236}">
                <a16:creationId xmlns:a16="http://schemas.microsoft.com/office/drawing/2014/main" id="{61F7658D-8529-4C17-B4AA-522328E48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37" y="1648063"/>
            <a:ext cx="5813424" cy="45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018" name="Rectangle 2">
            <a:extLst>
              <a:ext uri="{FF2B5EF4-FFF2-40B4-BE49-F238E27FC236}">
                <a16:creationId xmlns:a16="http://schemas.microsoft.com/office/drawing/2014/main" id="{30825248-ECF3-42B1-B321-CDFB41005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Leaf Nodes in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3B428D0-E1FF-4080-8E20-A5CE39542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589088"/>
            <a:ext cx="7933909" cy="4876800"/>
          </a:xfrm>
        </p:spPr>
        <p:txBody>
          <a:bodyPr/>
          <a:lstStyle/>
          <a:p>
            <a:r>
              <a:rPr lang="en-US" altLang="en-US" dirty="0"/>
              <a:t>For </a:t>
            </a:r>
            <a:r>
              <a:rPr lang="en-US" altLang="en-US" i="1" dirty="0" err="1"/>
              <a:t>i</a:t>
            </a:r>
            <a:r>
              <a:rPr lang="en-US" altLang="en-US" dirty="0"/>
              <a:t> = 1, 2, . . ., </a:t>
            </a:r>
            <a:r>
              <a:rPr lang="en-US" altLang="en-US" i="1" dirty="0"/>
              <a:t>n–</a:t>
            </a:r>
            <a:r>
              <a:rPr lang="en-US" altLang="en-US" dirty="0"/>
              <a:t>1, pointer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points to a file record with search-key value 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i</a:t>
            </a:r>
            <a:r>
              <a:rPr lang="en-US" altLang="en-US" dirty="0"/>
              <a:t>, </a:t>
            </a:r>
          </a:p>
          <a:p>
            <a:r>
              <a:rPr lang="en-US" altLang="en-US" dirty="0"/>
              <a:t>If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,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are leaf nodes and </a:t>
            </a: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&lt; </a:t>
            </a:r>
            <a:r>
              <a:rPr lang="en-US" altLang="en-US" i="1" dirty="0"/>
              <a:t>j, L</a:t>
            </a:r>
            <a:r>
              <a:rPr lang="en-US" altLang="en-US" i="1" baseline="-25000" dirty="0"/>
              <a:t>i</a:t>
            </a:r>
            <a:r>
              <a:rPr lang="ja-JP" altLang="en-US" dirty="0"/>
              <a:t>’</a:t>
            </a:r>
            <a:r>
              <a:rPr lang="en-US" altLang="ja-JP" dirty="0"/>
              <a:t>s search-key values are less than or equal to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ja-JP" altLang="en-US" dirty="0"/>
              <a:t>’</a:t>
            </a:r>
            <a:r>
              <a:rPr lang="en-US" altLang="ja-JP" dirty="0"/>
              <a:t>s search-key values</a:t>
            </a:r>
          </a:p>
          <a:p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 points to next leaf node in search-key order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76855706-2897-4A1C-BB15-612E6E125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379" y="1161707"/>
            <a:ext cx="312310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Properties of a leaf node:</a:t>
            </a:r>
          </a:p>
        </p:txBody>
      </p:sp>
      <p:grpSp>
        <p:nvGrpSpPr>
          <p:cNvPr id="45061" name="Group 7">
            <a:extLst>
              <a:ext uri="{FF2B5EF4-FFF2-40B4-BE49-F238E27FC236}">
                <a16:creationId xmlns:a16="http://schemas.microsoft.com/office/drawing/2014/main" id="{0ABF95CC-E6C9-439C-8C6C-8B69BDB3EC8C}"/>
              </a:ext>
            </a:extLst>
          </p:cNvPr>
          <p:cNvGrpSpPr>
            <a:grpSpLocks/>
          </p:cNvGrpSpPr>
          <p:nvPr/>
        </p:nvGrpSpPr>
        <p:grpSpPr bwMode="auto">
          <a:xfrm>
            <a:off x="1100138" y="3052254"/>
            <a:ext cx="7505700" cy="3295650"/>
            <a:chOff x="961" y="2239"/>
            <a:chExt cx="4527" cy="1961"/>
          </a:xfrm>
        </p:grpSpPr>
        <p:pic>
          <p:nvPicPr>
            <p:cNvPr id="45062" name="Picture 8">
              <a:extLst>
                <a:ext uri="{FF2B5EF4-FFF2-40B4-BE49-F238E27FC236}">
                  <a16:creationId xmlns:a16="http://schemas.microsoft.com/office/drawing/2014/main" id="{012C4B4A-CC70-4617-8C41-85390F3903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48" b="9171"/>
            <a:stretch>
              <a:fillRect/>
            </a:stretch>
          </p:blipFill>
          <p:spPr bwMode="auto">
            <a:xfrm>
              <a:off x="961" y="2537"/>
              <a:ext cx="4521" cy="1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63" name="Picture 8">
              <a:extLst>
                <a:ext uri="{FF2B5EF4-FFF2-40B4-BE49-F238E27FC236}">
                  <a16:creationId xmlns:a16="http://schemas.microsoft.com/office/drawing/2014/main" id="{7BD2BFE1-0AF9-488E-85E2-AE4A1033A7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744"/>
            <a:stretch>
              <a:fillRect/>
            </a:stretch>
          </p:blipFill>
          <p:spPr bwMode="auto">
            <a:xfrm>
              <a:off x="967" y="2239"/>
              <a:ext cx="4521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0977D842-A55D-45FB-A569-781D6F374B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Non-Leaf Nodes in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22285B4-4C44-43C2-9590-DFD402152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r>
              <a:rPr lang="en-US" altLang="en-US" dirty="0"/>
              <a:t>Non leaf nodes form a multi-level sparse index on the leaf nodes.  For a non-leaf node with </a:t>
            </a:r>
            <a:r>
              <a:rPr lang="en-US" altLang="en-US" i="1" dirty="0"/>
              <a:t>m</a:t>
            </a:r>
            <a:r>
              <a:rPr lang="en-US" altLang="en-US" dirty="0"/>
              <a:t> pointers:</a:t>
            </a:r>
          </a:p>
          <a:p>
            <a:pPr lvl="1"/>
            <a:r>
              <a:rPr lang="en-US" altLang="en-US" dirty="0"/>
              <a:t>All the search-keys in the subtree to which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 points are less than </a:t>
            </a:r>
            <a:r>
              <a:rPr lang="en-US" altLang="en-US" i="1" dirty="0"/>
              <a:t>K</a:t>
            </a:r>
            <a:r>
              <a:rPr lang="en-US" altLang="en-US" baseline="-25000" dirty="0"/>
              <a:t>1 </a:t>
            </a:r>
            <a:endParaRPr lang="en-US" altLang="en-US" dirty="0"/>
          </a:p>
          <a:p>
            <a:pPr lvl="1"/>
            <a:r>
              <a:rPr lang="en-US" altLang="en-US" dirty="0"/>
              <a:t>For 2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– 1, all the search-keys in the subtree to which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points have values greater than or equal to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ym typeface="Symbol" panose="05050102010706020507" pitchFamily="18" charset="2"/>
              </a:rPr>
              <a:t>–1</a:t>
            </a:r>
            <a:r>
              <a:rPr lang="en-US" altLang="en-US" dirty="0">
                <a:sym typeface="Symbol" panose="05050102010706020507" pitchFamily="18" charset="2"/>
              </a:rPr>
              <a:t> and less than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i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All the search-keys in the subtree to which </a:t>
            </a:r>
            <a:r>
              <a:rPr lang="en-US" altLang="en-US" i="1" dirty="0" err="1">
                <a:sym typeface="Symbol" panose="05050102010706020507" pitchFamily="18" charset="2"/>
              </a:rPr>
              <a:t>P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points have values greater than or equal to </a:t>
            </a:r>
            <a:r>
              <a:rPr lang="en-US" altLang="en-US" i="1" dirty="0" err="1">
                <a:sym typeface="Symbol" panose="05050102010706020507" pitchFamily="18" charset="2"/>
              </a:rPr>
              <a:t>K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–1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General structure</a:t>
            </a:r>
          </a:p>
        </p:txBody>
      </p:sp>
      <p:pic>
        <p:nvPicPr>
          <p:cNvPr id="47108" name="Picture 6">
            <a:extLst>
              <a:ext uri="{FF2B5EF4-FFF2-40B4-BE49-F238E27FC236}">
                <a16:creationId xmlns:a16="http://schemas.microsoft.com/office/drawing/2014/main" id="{62FC7E36-0E9F-4C04-A7DA-9617738A4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34" y="3750667"/>
            <a:ext cx="5147161" cy="39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62" name="Rectangle 2">
            <a:extLst>
              <a:ext uri="{FF2B5EF4-FFF2-40B4-BE49-F238E27FC236}">
                <a16:creationId xmlns:a16="http://schemas.microsoft.com/office/drawing/2014/main" id="{32E1A6C6-86FE-48FF-AA43-AFD7CE8AD8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F1965228-E904-49E0-AF36-1FD378CB67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8365" y="1317612"/>
            <a:ext cx="6946897" cy="4254513"/>
          </a:xfrm>
        </p:spPr>
        <p:txBody>
          <a:bodyPr/>
          <a:lstStyle/>
          <a:p>
            <a:r>
              <a:rPr kumimoji="0" lang="en-US" altLang="en-US" dirty="0"/>
              <a:t>B</a:t>
            </a:r>
            <a:r>
              <a:rPr kumimoji="0" lang="en-US" altLang="en-US" baseline="30000" dirty="0"/>
              <a:t>+</a:t>
            </a:r>
            <a:r>
              <a:rPr kumimoji="0" lang="en-US" altLang="en-US" dirty="0"/>
              <a:t>-tree for </a:t>
            </a:r>
            <a:r>
              <a:rPr kumimoji="0" lang="en-US" altLang="en-US" i="1" dirty="0"/>
              <a:t>instructor </a:t>
            </a:r>
            <a:r>
              <a:rPr kumimoji="0" lang="en-US" altLang="en-US" dirty="0"/>
              <a:t>file (</a:t>
            </a:r>
            <a:r>
              <a:rPr kumimoji="0" lang="en-US" altLang="en-US" i="1" dirty="0"/>
              <a:t>n</a:t>
            </a:r>
            <a:r>
              <a:rPr kumimoji="0" lang="en-US" altLang="en-US" dirty="0"/>
              <a:t> = 6)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Leaf nodes must have between 3 and 5 values </a:t>
            </a:r>
            <a:br>
              <a:rPr lang="en-US" altLang="en-US" dirty="0"/>
            </a:br>
            <a:r>
              <a:rPr lang="en-US" altLang="en-US" dirty="0"/>
              <a:t>(</a:t>
            </a:r>
            <a:r>
              <a:rPr lang="en-US" altLang="en-US" dirty="0">
                <a:sym typeface="Symbol" panose="05050102010706020507" pitchFamily="18" charset="2"/>
              </a:rPr>
              <a:t>(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–1)/2 and </a:t>
            </a:r>
            <a:r>
              <a:rPr lang="en-US" altLang="en-US" i="1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–1, with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= 6).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Non-leaf nodes other than root must have between 3 and 6 children </a:t>
            </a:r>
            <a:r>
              <a:rPr lang="en-US" altLang="en-US" dirty="0"/>
              <a:t>(</a:t>
            </a:r>
            <a:r>
              <a:rPr lang="en-US" altLang="en-US" dirty="0">
                <a:sym typeface="Symbol" panose="05050102010706020507" pitchFamily="18" charset="2"/>
              </a:rPr>
              <a:t>(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/2 and </a:t>
            </a:r>
            <a:r>
              <a:rPr lang="en-US" altLang="en-US" i="1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with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=6).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Root must have at least 2 children.</a:t>
            </a:r>
          </a:p>
        </p:txBody>
      </p:sp>
      <p:pic>
        <p:nvPicPr>
          <p:cNvPr id="48133" name="Picture 6">
            <a:extLst>
              <a:ext uri="{FF2B5EF4-FFF2-40B4-BE49-F238E27FC236}">
                <a16:creationId xmlns:a16="http://schemas.microsoft.com/office/drawing/2014/main" id="{33F38C9F-4795-45E8-AC13-8552F375D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1892290"/>
            <a:ext cx="854075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210" name="Rectangle 2">
            <a:extLst>
              <a:ext uri="{FF2B5EF4-FFF2-40B4-BE49-F238E27FC236}">
                <a16:creationId xmlns:a16="http://schemas.microsoft.com/office/drawing/2014/main" id="{2236C35C-12A7-41B6-BCCD-455129331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Observations about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30320B58-A814-4C25-9DB6-EE3253185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r>
              <a:rPr lang="en-US" altLang="en-US" dirty="0"/>
              <a:t>Since the inter-node connections are done by pointers, </a:t>
            </a:r>
            <a:r>
              <a:rPr lang="ja-JP" altLang="en-US" dirty="0"/>
              <a:t>“</a:t>
            </a:r>
            <a:r>
              <a:rPr lang="en-US" altLang="ja-JP" dirty="0"/>
              <a:t>logically</a:t>
            </a:r>
            <a:r>
              <a:rPr lang="ja-JP" altLang="en-US" dirty="0"/>
              <a:t>”</a:t>
            </a:r>
            <a:r>
              <a:rPr lang="en-US" altLang="ja-JP" dirty="0"/>
              <a:t> close blocks need not be </a:t>
            </a:r>
            <a:r>
              <a:rPr lang="ja-JP" altLang="en-US" dirty="0"/>
              <a:t>“</a:t>
            </a:r>
            <a:r>
              <a:rPr lang="en-US" altLang="ja-JP" dirty="0"/>
              <a:t>physically</a:t>
            </a:r>
            <a:r>
              <a:rPr lang="ja-JP" altLang="en-US" dirty="0"/>
              <a:t>”</a:t>
            </a:r>
            <a:r>
              <a:rPr lang="en-US" altLang="ja-JP" dirty="0"/>
              <a:t> close.</a:t>
            </a:r>
          </a:p>
          <a:p>
            <a:r>
              <a:rPr lang="en-US" altLang="en-US" dirty="0"/>
              <a:t>The non-leaf levels of the B</a:t>
            </a:r>
            <a:r>
              <a:rPr lang="en-US" altLang="en-US" baseline="30000" dirty="0"/>
              <a:t>+</a:t>
            </a:r>
            <a:r>
              <a:rPr lang="en-US" altLang="en-US" dirty="0"/>
              <a:t>-tree form a hierarchy of sparse indices.</a:t>
            </a:r>
          </a:p>
          <a:p>
            <a:r>
              <a:rPr lang="en-US" altLang="en-US" dirty="0"/>
              <a:t>The B</a:t>
            </a:r>
            <a:r>
              <a:rPr lang="en-US" altLang="en-US" baseline="30000" dirty="0"/>
              <a:t>+</a:t>
            </a:r>
            <a:r>
              <a:rPr lang="en-US" altLang="en-US" dirty="0"/>
              <a:t>-tree contains a relatively small number of levels</a:t>
            </a:r>
          </a:p>
          <a:p>
            <a:pPr lvl="2"/>
            <a:r>
              <a:rPr lang="en-US" altLang="en-US" dirty="0"/>
              <a:t>Level below root has at least 2*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dirty="0"/>
              <a:t>n/2</a:t>
            </a:r>
            <a:r>
              <a:rPr lang="en-US" altLang="en-US" dirty="0">
                <a:sym typeface="Symbol" panose="05050102010706020507" pitchFamily="18" charset="2"/>
              </a:rPr>
              <a:t> </a:t>
            </a:r>
            <a:r>
              <a:rPr lang="en-US" altLang="en-US" dirty="0"/>
              <a:t>values</a:t>
            </a:r>
          </a:p>
          <a:p>
            <a:pPr lvl="2"/>
            <a:r>
              <a:rPr lang="en-US" altLang="en-US" dirty="0"/>
              <a:t>Next level has at least 2*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dirty="0"/>
              <a:t>n/2</a:t>
            </a:r>
            <a:r>
              <a:rPr lang="en-US" altLang="en-US" dirty="0">
                <a:sym typeface="Symbol" panose="05050102010706020507" pitchFamily="18" charset="2"/>
              </a:rPr>
              <a:t> * </a:t>
            </a:r>
            <a:r>
              <a:rPr lang="en-US" altLang="en-US" dirty="0"/>
              <a:t>n/2</a:t>
            </a:r>
            <a:r>
              <a:rPr lang="en-US" altLang="en-US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 values</a:t>
            </a:r>
          </a:p>
          <a:p>
            <a:pPr lvl="2"/>
            <a:r>
              <a:rPr lang="en-US" altLang="en-US" dirty="0"/>
              <a:t>.. etc.</a:t>
            </a:r>
          </a:p>
          <a:p>
            <a:pPr lvl="1"/>
            <a:r>
              <a:rPr lang="en-US" altLang="en-US" dirty="0"/>
              <a:t>If there are </a:t>
            </a:r>
            <a:r>
              <a:rPr lang="en-US" altLang="en-US" i="1" dirty="0"/>
              <a:t>K</a:t>
            </a:r>
            <a:r>
              <a:rPr lang="en-US" altLang="en-US" dirty="0"/>
              <a:t> search-key values in the file, the tree height is no more than </a:t>
            </a:r>
            <a:r>
              <a:rPr lang="en-US" altLang="en-US" dirty="0">
                <a:sym typeface="Symbol" panose="05050102010706020507" pitchFamily="18" charset="2"/>
              </a:rPr>
              <a:t> </a:t>
            </a:r>
            <a:r>
              <a:rPr lang="en-US" altLang="en-US" dirty="0" err="1"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/2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)</a:t>
            </a:r>
            <a:endParaRPr lang="en-US" altLang="en-US" dirty="0"/>
          </a:p>
          <a:p>
            <a:pPr lvl="1"/>
            <a:r>
              <a:rPr lang="en-US" altLang="en-US" dirty="0"/>
              <a:t>thus searches can be conducted efficiently.</a:t>
            </a:r>
          </a:p>
          <a:p>
            <a:r>
              <a:rPr lang="en-US" altLang="en-US" dirty="0"/>
              <a:t>Insertions and deletions to the main file can be handled efficiently, as the index can be restructured in logarithmic time (as we shall see).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258" name="Rectangle 2">
            <a:extLst>
              <a:ext uri="{FF2B5EF4-FFF2-40B4-BE49-F238E27FC236}">
                <a16:creationId xmlns:a16="http://schemas.microsoft.com/office/drawing/2014/main" id="{392FDAD7-CC47-40E9-9944-E39B35E9C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Queries on B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CF2E9BB-363F-4829-9C71-04DBA21FE6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2788" y="1171852"/>
            <a:ext cx="8077200" cy="306359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b="1" dirty="0"/>
              <a:t>   function</a:t>
            </a:r>
            <a:r>
              <a:rPr lang="en-US" altLang="en-US" dirty="0"/>
              <a:t> </a:t>
            </a:r>
            <a:r>
              <a:rPr lang="en-US" altLang="en-US" i="1" dirty="0"/>
              <a:t>find</a:t>
            </a:r>
            <a:r>
              <a:rPr lang="en-US" altLang="en-US" dirty="0"/>
              <a:t>(</a:t>
            </a:r>
            <a:r>
              <a:rPr lang="en-US" altLang="en-US" i="1" dirty="0"/>
              <a:t>v)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1.</a:t>
            </a:r>
            <a:r>
              <a:rPr lang="en-US" altLang="en-US" dirty="0"/>
              <a:t>    </a:t>
            </a:r>
            <a:r>
              <a:rPr lang="en-US" altLang="en-US" i="1" dirty="0"/>
              <a:t>C=root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2.</a:t>
            </a:r>
            <a:r>
              <a:rPr lang="en-US" altLang="en-US" dirty="0"/>
              <a:t>    </a:t>
            </a:r>
            <a:r>
              <a:rPr lang="en-US" altLang="en-US" b="1" dirty="0"/>
              <a:t>while</a:t>
            </a:r>
            <a:r>
              <a:rPr lang="en-US" altLang="en-US" dirty="0"/>
              <a:t> (C is not a leaf node)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be least number </a:t>
            </a:r>
            <a:r>
              <a:rPr lang="en-US" altLang="en-US" dirty="0" err="1"/>
              <a:t>s.t.</a:t>
            </a:r>
            <a:r>
              <a:rPr lang="en-US" altLang="en-US" dirty="0"/>
              <a:t> </a:t>
            </a:r>
            <a:r>
              <a:rPr lang="en-US" altLang="en-US" i="1" dirty="0"/>
              <a:t>V </a:t>
            </a:r>
            <a:r>
              <a:rPr lang="en-US" altLang="en-US" i="1" dirty="0">
                <a:sym typeface="Symbol" panose="05050102010706020507" pitchFamily="18" charset="2"/>
              </a:rPr>
              <a:t> 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.</a:t>
            </a:r>
            <a:endParaRPr lang="en-US" altLang="en-US" dirty="0"/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b="1" dirty="0"/>
              <a:t>if</a:t>
            </a:r>
            <a:r>
              <a:rPr lang="en-US" altLang="en-US" dirty="0"/>
              <a:t> there is no such number </a:t>
            </a:r>
            <a:r>
              <a:rPr lang="en-US" altLang="en-US" i="1" dirty="0" err="1"/>
              <a:t>i</a:t>
            </a:r>
            <a:r>
              <a:rPr lang="en-US" altLang="en-US" i="1" dirty="0"/>
              <a:t> then 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i="1" dirty="0"/>
              <a:t>     S</a:t>
            </a:r>
            <a:r>
              <a:rPr lang="en-US" altLang="en-US" dirty="0"/>
              <a:t>et </a:t>
            </a:r>
            <a:r>
              <a:rPr lang="en-US" altLang="en-US" i="1" dirty="0"/>
              <a:t>C</a:t>
            </a:r>
            <a:r>
              <a:rPr lang="en-US" altLang="en-US" dirty="0"/>
              <a:t> = </a:t>
            </a:r>
            <a:r>
              <a:rPr lang="en-US" altLang="en-US" i="1" dirty="0">
                <a:sym typeface="Symbol" panose="05050102010706020507" pitchFamily="18" charset="2"/>
              </a:rPr>
              <a:t>last non-null pointer in C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b="1" dirty="0"/>
              <a:t>else</a:t>
            </a:r>
            <a:r>
              <a:rPr lang="en-US" altLang="en-US" dirty="0"/>
              <a:t> </a:t>
            </a:r>
            <a:r>
              <a:rPr lang="en-US" altLang="en-US" b="1" dirty="0"/>
              <a:t>if</a:t>
            </a:r>
            <a:r>
              <a:rPr lang="en-US" altLang="en-US" dirty="0"/>
              <a:t> (</a:t>
            </a:r>
            <a:r>
              <a:rPr lang="en-US" altLang="en-US" i="1" dirty="0"/>
              <a:t>v</a:t>
            </a:r>
            <a:r>
              <a:rPr lang="en-US" altLang="en-US" dirty="0"/>
              <a:t> = </a:t>
            </a:r>
            <a:r>
              <a:rPr lang="en-US" altLang="en-US" dirty="0" err="1"/>
              <a:t>C.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) Set C =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+1  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b="1" dirty="0"/>
              <a:t>else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set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dirty="0" err="1">
                <a:sym typeface="Symbol" panose="05050102010706020507" pitchFamily="18" charset="2"/>
              </a:rPr>
              <a:t>C.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i</a:t>
            </a:r>
            <a:endParaRPr lang="en-US" alt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3.</a:t>
            </a:r>
            <a:r>
              <a:rPr lang="en-US" altLang="en-US" b="1" dirty="0"/>
              <a:t>    if</a:t>
            </a:r>
            <a:r>
              <a:rPr lang="en-US" altLang="en-US" dirty="0"/>
              <a:t> for some </a:t>
            </a:r>
            <a:r>
              <a:rPr lang="en-US" altLang="en-US" i="1" dirty="0" err="1"/>
              <a:t>i</a:t>
            </a:r>
            <a:r>
              <a:rPr lang="en-US" altLang="en-US" i="1" dirty="0"/>
              <a:t>, K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= V  </a:t>
            </a:r>
            <a:r>
              <a:rPr lang="en-US" altLang="en-US" b="1" dirty="0"/>
              <a:t>then </a:t>
            </a:r>
            <a:r>
              <a:rPr lang="en-US" altLang="en-US" dirty="0"/>
              <a:t>return </a:t>
            </a:r>
            <a:r>
              <a:rPr lang="en-US" altLang="en-US" dirty="0" err="1">
                <a:sym typeface="Symbol" panose="05050102010706020507" pitchFamily="18" charset="2"/>
              </a:rPr>
              <a:t>C.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i</a:t>
            </a:r>
            <a:endParaRPr lang="en-US" alt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4.</a:t>
            </a:r>
            <a:r>
              <a:rPr lang="en-US" altLang="en-US" b="1" dirty="0"/>
              <a:t>    else</a:t>
            </a:r>
            <a:r>
              <a:rPr lang="en-US" altLang="en-US" dirty="0"/>
              <a:t> return null /* no record with search-key value </a:t>
            </a:r>
            <a:r>
              <a:rPr lang="en-US" altLang="en-US" i="1" dirty="0"/>
              <a:t>v</a:t>
            </a:r>
            <a:r>
              <a:rPr lang="en-US" altLang="en-US" dirty="0"/>
              <a:t> exists. */</a:t>
            </a:r>
          </a:p>
        </p:txBody>
      </p:sp>
      <p:pic>
        <p:nvPicPr>
          <p:cNvPr id="52228" name="Picture 5">
            <a:extLst>
              <a:ext uri="{FF2B5EF4-FFF2-40B4-BE49-F238E27FC236}">
                <a16:creationId xmlns:a16="http://schemas.microsoft.com/office/drawing/2014/main" id="{9190CDA6-99CA-468E-8876-5BC595D78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3" y="4390278"/>
            <a:ext cx="8799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6DF6-63EB-470C-BD9E-242E7BEB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Queries on B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-Trees (Cont.)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F413-94C5-4CF8-8E2C-0431E6BE2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7492753" cy="5263469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Range queries </a:t>
            </a:r>
            <a:r>
              <a:rPr lang="en-IN" dirty="0"/>
              <a:t>find all records with search key values in a given range</a:t>
            </a:r>
          </a:p>
          <a:p>
            <a:pPr lvl="1"/>
            <a:r>
              <a:rPr lang="en-IN" dirty="0"/>
              <a:t>See book for details of </a:t>
            </a:r>
            <a:r>
              <a:rPr lang="en-IN" b="1" dirty="0"/>
              <a:t>function</a:t>
            </a:r>
            <a:r>
              <a:rPr lang="en-IN" dirty="0"/>
              <a:t> </a:t>
            </a:r>
            <a:r>
              <a:rPr lang="en-IN" i="1" dirty="0" err="1"/>
              <a:t>findRange</a:t>
            </a:r>
            <a:r>
              <a:rPr lang="en-IN" dirty="0"/>
              <a:t>(</a:t>
            </a:r>
            <a:r>
              <a:rPr lang="en-IN" i="1" dirty="0"/>
              <a:t>lb, </a:t>
            </a:r>
            <a:r>
              <a:rPr lang="en-IN" i="1" dirty="0" err="1"/>
              <a:t>ub</a:t>
            </a:r>
            <a:r>
              <a:rPr lang="en-IN" dirty="0"/>
              <a:t>) which returns set of all such records</a:t>
            </a:r>
          </a:p>
          <a:p>
            <a:pPr lvl="1"/>
            <a:r>
              <a:rPr lang="en-IN" dirty="0"/>
              <a:t>Real implementations usually provide an iterator interface to fetch matching records one at a time, using a </a:t>
            </a:r>
            <a:r>
              <a:rPr lang="en-IN" i="1" dirty="0"/>
              <a:t>next</a:t>
            </a:r>
            <a:r>
              <a:rPr lang="en-IN" dirty="0"/>
              <a:t>() function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0AA3AE9-E764-4908-8660-DA48FB99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2" y="2921893"/>
            <a:ext cx="8799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251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306" name="Rectangle 2">
            <a:extLst>
              <a:ext uri="{FF2B5EF4-FFF2-40B4-BE49-F238E27FC236}">
                <a16:creationId xmlns:a16="http://schemas.microsoft.com/office/drawing/2014/main" id="{20E78310-226A-4F26-A324-B393FB9FC0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Queries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+-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Trees (Cont.)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439CD959-12F2-4D14-81BF-E6AB3B4E52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dirty="0"/>
              <a:t>If there are </a:t>
            </a:r>
            <a:r>
              <a:rPr lang="en-US" altLang="en-US" i="1" dirty="0"/>
              <a:t>K</a:t>
            </a:r>
            <a:r>
              <a:rPr lang="en-US" altLang="en-US" dirty="0"/>
              <a:t> search-key values in the file, the height of the tree is no more than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dirty="0" err="1"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/2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).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A node is generally the same size as a disk block, typically 4 kilobytes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and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is typically around 100 (40 bytes per index entry).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With 1 million search key values and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= 100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at most </a:t>
            </a:r>
            <a:r>
              <a:rPr lang="en-US" altLang="en-US" i="1" dirty="0">
                <a:sym typeface="Symbol" panose="05050102010706020507" pitchFamily="18" charset="2"/>
              </a:rPr>
              <a:t> log</a:t>
            </a:r>
            <a:r>
              <a:rPr lang="en-US" altLang="en-US" baseline="-25000" dirty="0">
                <a:sym typeface="Symbol" panose="05050102010706020507" pitchFamily="18" charset="2"/>
              </a:rPr>
              <a:t>50</a:t>
            </a:r>
            <a:r>
              <a:rPr lang="en-US" altLang="en-US" dirty="0">
                <a:sym typeface="Symbol" panose="05050102010706020507" pitchFamily="18" charset="2"/>
              </a:rPr>
              <a:t>(1,000,000) = 4 nodes are accessed in a lookup traversal from root to leaf.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Contrast this with a balanced binary tree with 1 million search key values — around 20 nodes are accessed in a lookup</a:t>
            </a:r>
          </a:p>
          <a:p>
            <a:pPr lvl="1"/>
            <a:r>
              <a:rPr lang="en-US" altLang="en-US" dirty="0"/>
              <a:t>above difference is significant since every node access may need a disk I/O, costing around 20 milliseconds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79D2-91BF-492A-AA16-1170C417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Non-Unique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A0CD0-2FB8-4EBE-B71C-1EE1F9261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IN" dirty="0"/>
              <a:t>If a search key </a:t>
            </a:r>
            <a:r>
              <a:rPr lang="en-IN" i="1" dirty="0"/>
              <a:t>a</a:t>
            </a:r>
            <a:r>
              <a:rPr lang="en-IN" sz="2000" i="1" baseline="-25000" dirty="0"/>
              <a:t>i</a:t>
            </a:r>
            <a:r>
              <a:rPr lang="en-IN" i="1" dirty="0"/>
              <a:t> </a:t>
            </a:r>
            <a:r>
              <a:rPr lang="en-IN" dirty="0"/>
              <a:t> is not unique, create instead an index on a composite key (</a:t>
            </a:r>
            <a:r>
              <a:rPr lang="en-IN" i="1" dirty="0"/>
              <a:t>a</a:t>
            </a:r>
            <a:r>
              <a:rPr lang="en-IN" i="1" baseline="-25000" dirty="0"/>
              <a:t>i </a:t>
            </a:r>
            <a:r>
              <a:rPr lang="en-IN" dirty="0"/>
              <a:t>, </a:t>
            </a:r>
            <a:r>
              <a:rPr lang="en-IN" i="1" dirty="0"/>
              <a:t>A</a:t>
            </a:r>
            <a:r>
              <a:rPr lang="en-IN" sz="2000" i="1" baseline="-25000" dirty="0"/>
              <a:t>p</a:t>
            </a:r>
            <a:r>
              <a:rPr lang="en-IN" dirty="0"/>
              <a:t>), which is unique</a:t>
            </a:r>
          </a:p>
          <a:p>
            <a:pPr lvl="1"/>
            <a:r>
              <a:rPr lang="en-IN" i="1" dirty="0"/>
              <a:t>A</a:t>
            </a:r>
            <a:r>
              <a:rPr lang="en-IN" sz="2000" i="1" baseline="-25000" dirty="0"/>
              <a:t>p</a:t>
            </a:r>
            <a:r>
              <a:rPr lang="en-IN" dirty="0"/>
              <a:t> could be a primary key, record ID, or any other attribute that guarantees uniqueness</a:t>
            </a:r>
          </a:p>
          <a:p>
            <a:r>
              <a:rPr lang="en-IN" dirty="0"/>
              <a:t>Search for </a:t>
            </a:r>
            <a:r>
              <a:rPr lang="en-IN" i="1" dirty="0"/>
              <a:t>a</a:t>
            </a:r>
            <a:r>
              <a:rPr lang="en-IN" sz="2000" i="1" baseline="-25000" dirty="0"/>
              <a:t>i</a:t>
            </a:r>
            <a:r>
              <a:rPr lang="en-IN" i="1" dirty="0"/>
              <a:t> = v </a:t>
            </a:r>
            <a:r>
              <a:rPr lang="en-IN" dirty="0"/>
              <a:t>can be implemented by a range search on composite key, with range (</a:t>
            </a:r>
            <a:r>
              <a:rPr lang="en-IN" i="1" dirty="0"/>
              <a:t>v, </a:t>
            </a:r>
            <a:r>
              <a:rPr lang="en-IN" sz="2000" i="1" dirty="0"/>
              <a:t>-</a:t>
            </a:r>
            <a:r>
              <a:rPr lang="en-IN" sz="2000" dirty="0"/>
              <a:t> ∞</a:t>
            </a:r>
            <a:r>
              <a:rPr lang="en-IN" dirty="0"/>
              <a:t>) to (</a:t>
            </a:r>
            <a:r>
              <a:rPr lang="en-IN" i="1" dirty="0"/>
              <a:t>v, </a:t>
            </a:r>
            <a:r>
              <a:rPr lang="en-IN" sz="2000" i="1" dirty="0"/>
              <a:t>+</a:t>
            </a:r>
            <a:r>
              <a:rPr lang="en-IN" sz="2000" dirty="0"/>
              <a:t> ∞</a:t>
            </a:r>
            <a:r>
              <a:rPr lang="en-IN" dirty="0"/>
              <a:t>)</a:t>
            </a:r>
          </a:p>
          <a:p>
            <a:r>
              <a:rPr lang="en-US" altLang="en-US" dirty="0"/>
              <a:t>But more I/O operations are needed to fetch the actual records</a:t>
            </a:r>
          </a:p>
          <a:p>
            <a:pPr lvl="1"/>
            <a:r>
              <a:rPr lang="en-US" altLang="en-US" dirty="0"/>
              <a:t>If the index is clustering, all accesses are sequential</a:t>
            </a:r>
          </a:p>
          <a:p>
            <a:pPr lvl="1"/>
            <a:r>
              <a:rPr lang="en-US" altLang="en-US" dirty="0"/>
              <a:t>If the index is non-clustering, each record access may need an I/O operation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547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54" name="Rectangle 2">
            <a:extLst>
              <a:ext uri="{FF2B5EF4-FFF2-40B4-BE49-F238E27FC236}">
                <a16:creationId xmlns:a16="http://schemas.microsoft.com/office/drawing/2014/main" id="{D9BC46D2-8B96-4350-99BF-D7488E007C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-Trees:  Insertion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0EC1EF23-2948-434B-835A-29D4CD150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pPr marL="0" indent="0">
              <a:buFont typeface="Monotype Sorts" charset="0"/>
              <a:buNone/>
              <a:defRPr/>
            </a:pPr>
            <a:r>
              <a:rPr lang="en-US" dirty="0">
                <a:ea typeface="ＭＳ Ｐゴシック" charset="0"/>
              </a:rPr>
              <a:t>Assume record already added to the file.  Let 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i="1" dirty="0" err="1">
                <a:ea typeface="ＭＳ Ｐゴシック" charset="-128"/>
              </a:rPr>
              <a:t>pr</a:t>
            </a:r>
            <a:r>
              <a:rPr lang="en-US" dirty="0">
                <a:ea typeface="ＭＳ Ｐゴシック" charset="-128"/>
              </a:rPr>
              <a:t> be pointer to the record, and let 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-128"/>
              </a:rPr>
              <a:t>v be the search key value of the record</a:t>
            </a:r>
          </a:p>
          <a:p>
            <a:pPr>
              <a:buFont typeface="Monotype Sort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Find the leaf node in which the search-key value would appear</a:t>
            </a:r>
          </a:p>
          <a:p>
            <a:pPr marL="800100" lvl="1" indent="-342900">
              <a:buFont typeface="Monotype Sort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If there is room in the leaf node, insert (v, </a:t>
            </a:r>
            <a:r>
              <a:rPr lang="en-US" i="1" dirty="0" err="1">
                <a:ea typeface="ＭＳ Ｐゴシック" charset="0"/>
              </a:rPr>
              <a:t>pr</a:t>
            </a:r>
            <a:r>
              <a:rPr lang="en-US" dirty="0">
                <a:ea typeface="ＭＳ Ｐゴシック" charset="0"/>
              </a:rPr>
              <a:t>) pair in the leaf node</a:t>
            </a:r>
          </a:p>
          <a:p>
            <a:pPr marL="800100" lvl="1" indent="-342900">
              <a:buFont typeface="Monotype Sort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Otherwise, split the node (along with the new (</a:t>
            </a:r>
            <a:r>
              <a:rPr lang="en-US" i="1" dirty="0">
                <a:ea typeface="ＭＳ Ｐゴシック" charset="0"/>
              </a:rPr>
              <a:t>v, </a:t>
            </a:r>
            <a:r>
              <a:rPr lang="en-US" i="1" dirty="0" err="1">
                <a:ea typeface="ＭＳ Ｐゴシック" charset="0"/>
              </a:rPr>
              <a:t>pr</a:t>
            </a:r>
            <a:r>
              <a:rPr lang="en-US" dirty="0">
                <a:ea typeface="ＭＳ Ｐゴシック" charset="0"/>
              </a:rPr>
              <a:t>)  entry) as discussed in the next slide, and propagate updates to parent nodes.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Rectangle 2">
            <a:extLst>
              <a:ext uri="{FF2B5EF4-FFF2-40B4-BE49-F238E27FC236}">
                <a16:creationId xmlns:a16="http://schemas.microsoft.com/office/drawing/2014/main" id="{F3BCB465-833C-46CA-9A94-74540559D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Basic Concepts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1872072-543E-4407-92E7-BD753A24D6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257" y="1135063"/>
            <a:ext cx="7448364" cy="5203825"/>
          </a:xfrm>
        </p:spPr>
        <p:txBody>
          <a:bodyPr/>
          <a:lstStyle/>
          <a:p>
            <a:r>
              <a:rPr lang="en-US" altLang="en-US" dirty="0"/>
              <a:t>Indexing mechanisms used to speed up access to desired data.</a:t>
            </a:r>
          </a:p>
          <a:p>
            <a:pPr lvl="1"/>
            <a:r>
              <a:rPr lang="en-US" altLang="en-US" dirty="0"/>
              <a:t>E.g., author catalog in library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Search Key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- attribute to set of attributes used to look up records in a file.</a:t>
            </a:r>
          </a:p>
          <a:p>
            <a:r>
              <a:rPr lang="en-US" altLang="en-US" dirty="0"/>
              <a:t>An </a:t>
            </a:r>
            <a:r>
              <a:rPr lang="en-US" altLang="en-US" b="1" dirty="0">
                <a:solidFill>
                  <a:srgbClr val="002060"/>
                </a:solidFill>
              </a:rPr>
              <a:t>index file </a:t>
            </a:r>
            <a:r>
              <a:rPr lang="en-US" altLang="en-US" dirty="0"/>
              <a:t>consists of records (called </a:t>
            </a:r>
            <a:r>
              <a:rPr lang="en-US" altLang="en-US" b="1" dirty="0">
                <a:solidFill>
                  <a:srgbClr val="002060"/>
                </a:solidFill>
              </a:rPr>
              <a:t>index entries</a:t>
            </a:r>
            <a:r>
              <a:rPr lang="en-US" altLang="en-US" dirty="0"/>
              <a:t>) of the form</a:t>
            </a: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Index files are typically much smaller than the original file </a:t>
            </a:r>
          </a:p>
          <a:p>
            <a:r>
              <a:rPr lang="en-US" altLang="en-US" dirty="0"/>
              <a:t>Two basic kinds of indices:</a:t>
            </a:r>
          </a:p>
          <a:p>
            <a:pPr lvl="1"/>
            <a:r>
              <a:rPr lang="en-US" altLang="en-US" b="1" dirty="0"/>
              <a:t>Ordered indices:  </a:t>
            </a:r>
            <a:r>
              <a:rPr lang="en-US" altLang="en-US" dirty="0"/>
              <a:t>search keys are stored in sorted order</a:t>
            </a:r>
          </a:p>
          <a:p>
            <a:pPr lvl="1"/>
            <a:r>
              <a:rPr lang="en-US" altLang="en-US" b="1" dirty="0"/>
              <a:t>Hash indices:</a:t>
            </a:r>
            <a:r>
              <a:rPr lang="en-US" altLang="en-US" dirty="0"/>
              <a:t>  search keys are distributed uniformly across </a:t>
            </a:r>
            <a:r>
              <a:rPr lang="ja-JP" altLang="en-US" dirty="0"/>
              <a:t>“</a:t>
            </a:r>
            <a:r>
              <a:rPr lang="en-US" altLang="ja-JP" dirty="0"/>
              <a:t>buckets</a:t>
            </a:r>
            <a:r>
              <a:rPr lang="ja-JP" altLang="en-US" dirty="0"/>
              <a:t>”</a:t>
            </a:r>
            <a:r>
              <a:rPr lang="en-US" altLang="ja-JP" dirty="0"/>
              <a:t> using a </a:t>
            </a:r>
            <a:r>
              <a:rPr lang="ja-JP" altLang="en-US" dirty="0"/>
              <a:t>“</a:t>
            </a:r>
            <a:r>
              <a:rPr lang="en-US" altLang="ja-JP" dirty="0"/>
              <a:t>hash function</a:t>
            </a:r>
            <a:r>
              <a:rPr lang="ja-JP" altLang="en-US" dirty="0"/>
              <a:t>”</a:t>
            </a:r>
            <a:r>
              <a:rPr lang="en-US" altLang="ja-JP" dirty="0"/>
              <a:t>. </a:t>
            </a:r>
            <a:endParaRPr lang="en-US" altLang="en-US" dirty="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16F06304-6B39-487A-8AC9-A9EBD9D3B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633" y="2848225"/>
            <a:ext cx="1506538" cy="384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search-key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680F23AC-7EEA-420A-A744-115488080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0421" y="2846638"/>
            <a:ext cx="1184275" cy="384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pointer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02" name="Rectangle 2">
            <a:extLst>
              <a:ext uri="{FF2B5EF4-FFF2-40B4-BE49-F238E27FC236}">
                <a16:creationId xmlns:a16="http://schemas.microsoft.com/office/drawing/2014/main" id="{5AEA49CE-1282-437D-9DE8-9A9CBC595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-Trees:  Insertion (Cont.)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E2BDD1D5-5CBB-491F-96EF-2F18E241B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067662"/>
            <a:ext cx="7671358" cy="5263469"/>
          </a:xfrm>
        </p:spPr>
        <p:txBody>
          <a:bodyPr/>
          <a:lstStyle/>
          <a:p>
            <a:r>
              <a:rPr lang="en-US" altLang="en-US" dirty="0"/>
              <a:t>Splitting a leaf node:</a:t>
            </a:r>
          </a:p>
          <a:p>
            <a:pPr lvl="1"/>
            <a:r>
              <a:rPr lang="en-US" altLang="en-US" dirty="0"/>
              <a:t>take the </a:t>
            </a:r>
            <a:r>
              <a:rPr lang="en-US" altLang="en-US" i="1" dirty="0"/>
              <a:t>n </a:t>
            </a:r>
            <a:r>
              <a:rPr lang="en-US" altLang="en-US" dirty="0"/>
              <a:t>(search-key value, pointer) pairs (including the one being inserted) in sorted order.  Place the first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/2 in the original node, and the rest in a new node.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let the new node be </a:t>
            </a:r>
            <a:r>
              <a:rPr lang="en-US" altLang="en-US" i="1" dirty="0">
                <a:sym typeface="Symbol" panose="05050102010706020507" pitchFamily="18" charset="2"/>
              </a:rPr>
              <a:t>p,</a:t>
            </a:r>
            <a:r>
              <a:rPr lang="en-US" altLang="en-US" dirty="0">
                <a:sym typeface="Symbol" panose="05050102010706020507" pitchFamily="18" charset="2"/>
              </a:rPr>
              <a:t> and let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be the least key value in </a:t>
            </a:r>
            <a:r>
              <a:rPr lang="en-US" altLang="en-US" i="1" dirty="0">
                <a:sym typeface="Symbol" panose="05050102010706020507" pitchFamily="18" charset="2"/>
              </a:rPr>
              <a:t>p.  </a:t>
            </a:r>
            <a:r>
              <a:rPr lang="en-US" altLang="en-US" dirty="0">
                <a:sym typeface="Symbol" panose="05050102010706020507" pitchFamily="18" charset="2"/>
              </a:rPr>
              <a:t>Insert (</a:t>
            </a:r>
            <a:r>
              <a:rPr lang="en-US" altLang="en-US" i="1" dirty="0" err="1">
                <a:sym typeface="Symbol" panose="05050102010706020507" pitchFamily="18" charset="2"/>
              </a:rPr>
              <a:t>k,p</a:t>
            </a:r>
            <a:r>
              <a:rPr lang="en-US" altLang="en-US" dirty="0">
                <a:sym typeface="Symbol" panose="05050102010706020507" pitchFamily="18" charset="2"/>
              </a:rPr>
              <a:t>) in the parent of the node being split.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the parent is full, split it and </a:t>
            </a:r>
            <a:r>
              <a:rPr lang="en-US" altLang="en-US" b="1" dirty="0">
                <a:sym typeface="Symbol" panose="05050102010706020507" pitchFamily="18" charset="2"/>
              </a:rPr>
              <a:t>propagate</a:t>
            </a:r>
            <a:r>
              <a:rPr lang="en-US" altLang="en-US" dirty="0">
                <a:sym typeface="Symbol" panose="05050102010706020507" pitchFamily="18" charset="2"/>
              </a:rPr>
              <a:t> the split further up.</a:t>
            </a:r>
          </a:p>
          <a:p>
            <a:r>
              <a:rPr lang="en-US" altLang="en-US" dirty="0"/>
              <a:t>Splitting of nodes proceeds upwards till a node that is not full is found. </a:t>
            </a:r>
          </a:p>
          <a:p>
            <a:pPr lvl="1"/>
            <a:r>
              <a:rPr lang="en-US" altLang="en-US" dirty="0"/>
              <a:t>In the worst case the root node may be split increasing the height of the tree by 1. </a:t>
            </a: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DE51FAA6-8AF6-49C8-87EF-D5809D2C0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0" y="5266942"/>
            <a:ext cx="77676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Result of splitting node containing Brandt, </a:t>
            </a:r>
            <a:r>
              <a:rPr kumimoji="0" lang="en-US" altLang="en-US" dirty="0" err="1"/>
              <a:t>Califieri</a:t>
            </a:r>
            <a:r>
              <a:rPr kumimoji="0" lang="en-US" altLang="en-US" dirty="0"/>
              <a:t> and Crick on inserting Adams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Next step: insert entry with (</a:t>
            </a:r>
            <a:r>
              <a:rPr kumimoji="0" lang="en-US" altLang="en-US" dirty="0" err="1"/>
              <a:t>Califieri</a:t>
            </a:r>
            <a:r>
              <a:rPr kumimoji="0" lang="en-US" altLang="en-US" dirty="0"/>
              <a:t>, pointer-to-new-node) into parent</a:t>
            </a:r>
          </a:p>
        </p:txBody>
      </p:sp>
      <p:pic>
        <p:nvPicPr>
          <p:cNvPr id="60421" name="Picture 5">
            <a:extLst>
              <a:ext uri="{FF2B5EF4-FFF2-40B4-BE49-F238E27FC236}">
                <a16:creationId xmlns:a16="http://schemas.microsoft.com/office/drawing/2014/main" id="{F278061A-08BF-43DD-B040-80CA73068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2" y="4407112"/>
            <a:ext cx="6093618" cy="58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450" name="Rectangle 2">
            <a:extLst>
              <a:ext uri="{FF2B5EF4-FFF2-40B4-BE49-F238E27FC236}">
                <a16:creationId xmlns:a16="http://schemas.microsoft.com/office/drawing/2014/main" id="{E838D612-2617-4F65-ABEC-C50DAA4A2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91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 Insertion</a:t>
            </a: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CE08564C-3C9F-41D5-9400-251991EBA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738" y="5921375"/>
            <a:ext cx="475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B</a:t>
            </a:r>
            <a:r>
              <a:rPr kumimoji="0" lang="en-US" altLang="en-US" sz="1700" baseline="30000" dirty="0"/>
              <a:t>+</a:t>
            </a:r>
            <a:r>
              <a:rPr kumimoji="0" lang="en-US" altLang="en-US" sz="1700" dirty="0"/>
              <a:t>-Tree before and after insertion of </a:t>
            </a:r>
            <a:r>
              <a:rPr kumimoji="0" lang="ja-JP" altLang="en-US" sz="1700" dirty="0"/>
              <a:t>“</a:t>
            </a:r>
            <a:r>
              <a:rPr kumimoji="0" lang="en-US" altLang="ja-JP" sz="1700" dirty="0"/>
              <a:t>Adams</a:t>
            </a:r>
            <a:r>
              <a:rPr kumimoji="0" lang="ja-JP" altLang="en-US" sz="1700" dirty="0"/>
              <a:t>”</a:t>
            </a:r>
            <a:endParaRPr kumimoji="0" lang="en-US" altLang="en-US" sz="1700" dirty="0"/>
          </a:p>
        </p:txBody>
      </p:sp>
      <p:pic>
        <p:nvPicPr>
          <p:cNvPr id="62468" name="Picture 5">
            <a:extLst>
              <a:ext uri="{FF2B5EF4-FFF2-40B4-BE49-F238E27FC236}">
                <a16:creationId xmlns:a16="http://schemas.microsoft.com/office/drawing/2014/main" id="{908B9831-6927-4293-9513-3CC8AD660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3627438"/>
            <a:ext cx="8799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5">
            <a:extLst>
              <a:ext uri="{FF2B5EF4-FFF2-40B4-BE49-F238E27FC236}">
                <a16:creationId xmlns:a16="http://schemas.microsoft.com/office/drawing/2014/main" id="{6EBD748B-6617-409C-8E4E-B8A47F755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24"/>
          <a:stretch>
            <a:fillRect/>
          </a:stretch>
        </p:blipFill>
        <p:spPr bwMode="auto">
          <a:xfrm>
            <a:off x="249238" y="936625"/>
            <a:ext cx="8648700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0" name="TextBox 4">
            <a:extLst>
              <a:ext uri="{FF2B5EF4-FFF2-40B4-BE49-F238E27FC236}">
                <a16:creationId xmlns:a16="http://schemas.microsoft.com/office/drawing/2014/main" id="{B9608D1A-A4D1-4489-8DD9-690D5B521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8" y="3822700"/>
            <a:ext cx="1673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2471" name="Straight Arrow Connector 6">
            <a:extLst>
              <a:ext uri="{FF2B5EF4-FFF2-40B4-BE49-F238E27FC236}">
                <a16:creationId xmlns:a16="http://schemas.microsoft.com/office/drawing/2014/main" id="{756C3830-99E7-4D37-A022-A1FBEA88158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6550" y="4224338"/>
            <a:ext cx="609600" cy="9334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2" name="Straight Arrow Connector 9">
            <a:extLst>
              <a:ext uri="{FF2B5EF4-FFF2-40B4-BE49-F238E27FC236}">
                <a16:creationId xmlns:a16="http://schemas.microsoft.com/office/drawing/2014/main" id="{73A022AF-F6F2-45BE-8617-910EF8586C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58850" y="4224338"/>
            <a:ext cx="700088" cy="193675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DD05024D-2613-4FC9-A668-F687AB1ED6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 Insertion</a:t>
            </a:r>
          </a:p>
        </p:txBody>
      </p:sp>
      <p:pic>
        <p:nvPicPr>
          <p:cNvPr id="64516" name="Picture 5">
            <a:extLst>
              <a:ext uri="{FF2B5EF4-FFF2-40B4-BE49-F238E27FC236}">
                <a16:creationId xmlns:a16="http://schemas.microsoft.com/office/drawing/2014/main" id="{A9B13163-588D-40FB-9312-86ACA9DB5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3989388"/>
            <a:ext cx="8512175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5">
            <a:extLst>
              <a:ext uri="{FF2B5EF4-FFF2-40B4-BE49-F238E27FC236}">
                <a16:creationId xmlns:a16="http://schemas.microsoft.com/office/drawing/2014/main" id="{90502F59-2918-434A-99BF-461D75571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089025"/>
            <a:ext cx="87995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8" name="Text Box 3">
            <a:extLst>
              <a:ext uri="{FF2B5EF4-FFF2-40B4-BE49-F238E27FC236}">
                <a16:creationId xmlns:a16="http://schemas.microsoft.com/office/drawing/2014/main" id="{42FA8B7C-AFE7-455C-BDCE-6A5F1875A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715" y="3426653"/>
            <a:ext cx="506177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b="1" dirty="0"/>
              <a:t>B</a:t>
            </a:r>
            <a:r>
              <a:rPr kumimoji="0" lang="en-US" altLang="en-US" sz="1700" b="1" baseline="30000" dirty="0"/>
              <a:t>+</a:t>
            </a:r>
            <a:r>
              <a:rPr kumimoji="0" lang="en-US" altLang="en-US" sz="1700" b="1" dirty="0"/>
              <a:t>-Tree before and after insertion of </a:t>
            </a:r>
            <a:r>
              <a:rPr kumimoji="0" lang="ja-JP" altLang="en-US" sz="1700" b="1" dirty="0"/>
              <a:t>“</a:t>
            </a:r>
            <a:r>
              <a:rPr kumimoji="0" lang="en-US" altLang="ja-JP" sz="1700" b="1" dirty="0" err="1"/>
              <a:t>Lamport</a:t>
            </a:r>
            <a:r>
              <a:rPr kumimoji="0" lang="ja-JP" altLang="en-US" sz="1700" b="1" dirty="0"/>
              <a:t>”</a:t>
            </a:r>
            <a:endParaRPr kumimoji="0" lang="en-US" altLang="en-US" sz="1700" b="1" dirty="0"/>
          </a:p>
        </p:txBody>
      </p:sp>
      <p:cxnSp>
        <p:nvCxnSpPr>
          <p:cNvPr id="64519" name="Straight Arrow Connector 17">
            <a:extLst>
              <a:ext uri="{FF2B5EF4-FFF2-40B4-BE49-F238E27FC236}">
                <a16:creationId xmlns:a16="http://schemas.microsoft.com/office/drawing/2014/main" id="{5E3D2B5F-0BCB-4ED5-801C-3FDBFC82FB39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999163" y="3343275"/>
            <a:ext cx="1658937" cy="3492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0" name="Straight Arrow Connector 18">
            <a:extLst>
              <a:ext uri="{FF2B5EF4-FFF2-40B4-BE49-F238E27FC236}">
                <a16:creationId xmlns:a16="http://schemas.microsoft.com/office/drawing/2014/main" id="{2EDE0897-E491-47F8-8FAC-8204193C2565}"/>
              </a:ext>
            </a:extLst>
          </p:cNvPr>
          <p:cNvCxnSpPr>
            <a:cxnSpLocks noChangeShapeType="1"/>
            <a:stCxn id="64523" idx="0"/>
          </p:cNvCxnSpPr>
          <p:nvPr/>
        </p:nvCxnSpPr>
        <p:spPr bwMode="auto">
          <a:xfrm flipH="1" flipV="1">
            <a:off x="4645025" y="5997575"/>
            <a:ext cx="839788" cy="29686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1" name="TextBox 19">
            <a:extLst>
              <a:ext uri="{FF2B5EF4-FFF2-40B4-BE49-F238E27FC236}">
                <a16:creationId xmlns:a16="http://schemas.microsoft.com/office/drawing/2014/main" id="{FDC0295E-D1B0-4F2C-928D-3DFC7F7B1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150" y="3692525"/>
            <a:ext cx="16716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4522" name="Straight Arrow Connector 20">
            <a:extLst>
              <a:ext uri="{FF2B5EF4-FFF2-40B4-BE49-F238E27FC236}">
                <a16:creationId xmlns:a16="http://schemas.microsoft.com/office/drawing/2014/main" id="{F737DEC2-23E1-44C5-969C-37FF0B1D6702}"/>
              </a:ext>
            </a:extLst>
          </p:cNvPr>
          <p:cNvCxnSpPr>
            <a:cxnSpLocks noChangeShapeType="1"/>
            <a:stCxn id="64523" idx="0"/>
          </p:cNvCxnSpPr>
          <p:nvPr/>
        </p:nvCxnSpPr>
        <p:spPr bwMode="auto">
          <a:xfrm flipV="1">
            <a:off x="5484813" y="6032500"/>
            <a:ext cx="215900" cy="261938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3" name="TextBox 26">
            <a:extLst>
              <a:ext uri="{FF2B5EF4-FFF2-40B4-BE49-F238E27FC236}">
                <a16:creationId xmlns:a16="http://schemas.microsoft.com/office/drawing/2014/main" id="{554B1C0E-750F-4F61-9B68-F1F2DD512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9788" y="6294438"/>
            <a:ext cx="16716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4524" name="Straight Arrow Connector 31">
            <a:extLst>
              <a:ext uri="{FF2B5EF4-FFF2-40B4-BE49-F238E27FC236}">
                <a16:creationId xmlns:a16="http://schemas.microsoft.com/office/drawing/2014/main" id="{C16081F2-1872-439F-A985-1D15150B3909}"/>
              </a:ext>
            </a:extLst>
          </p:cNvPr>
          <p:cNvCxnSpPr>
            <a:cxnSpLocks noChangeShapeType="1"/>
            <a:stCxn id="64521" idx="2"/>
          </p:cNvCxnSpPr>
          <p:nvPr/>
        </p:nvCxnSpPr>
        <p:spPr bwMode="auto">
          <a:xfrm flipH="1">
            <a:off x="5992813" y="4032250"/>
            <a:ext cx="2138362" cy="22701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5" name="Straight Arrow Connector 34">
            <a:extLst>
              <a:ext uri="{FF2B5EF4-FFF2-40B4-BE49-F238E27FC236}">
                <a16:creationId xmlns:a16="http://schemas.microsoft.com/office/drawing/2014/main" id="{DA6BACEE-8DD7-4B86-9060-0CBAB45CBE42}"/>
              </a:ext>
            </a:extLst>
          </p:cNvPr>
          <p:cNvCxnSpPr>
            <a:cxnSpLocks noChangeShapeType="1"/>
            <a:stCxn id="64521" idx="2"/>
          </p:cNvCxnSpPr>
          <p:nvPr/>
        </p:nvCxnSpPr>
        <p:spPr bwMode="auto">
          <a:xfrm flipH="1">
            <a:off x="6627813" y="4032250"/>
            <a:ext cx="1503362" cy="53181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>
            <a:extLst>
              <a:ext uri="{FF2B5EF4-FFF2-40B4-BE49-F238E27FC236}">
                <a16:creationId xmlns:a16="http://schemas.microsoft.com/office/drawing/2014/main" id="{CE06EF58-53E3-49D2-A223-7EC0F27F85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0900" y="1067662"/>
            <a:ext cx="7663837" cy="5263469"/>
          </a:xfrm>
        </p:spPr>
        <p:txBody>
          <a:bodyPr/>
          <a:lstStyle/>
          <a:p>
            <a:r>
              <a:rPr lang="en-US" altLang="en-US" dirty="0"/>
              <a:t>Splitting a non-leaf node: when inserting (</a:t>
            </a:r>
            <a:r>
              <a:rPr lang="en-US" altLang="en-US" dirty="0" err="1"/>
              <a:t>k,p</a:t>
            </a:r>
            <a:r>
              <a:rPr lang="en-US" altLang="en-US" dirty="0"/>
              <a:t>) into an already full internal node N</a:t>
            </a:r>
          </a:p>
          <a:p>
            <a:pPr lvl="1"/>
            <a:r>
              <a:rPr lang="en-US" altLang="en-US" dirty="0"/>
              <a:t>Copy N to an in-memory area M with space for n+1 pointers and n keys</a:t>
            </a:r>
          </a:p>
          <a:p>
            <a:pPr lvl="1"/>
            <a:r>
              <a:rPr lang="en-US" altLang="en-US" dirty="0"/>
              <a:t>Insert (</a:t>
            </a:r>
            <a:r>
              <a:rPr lang="en-US" altLang="en-US" dirty="0" err="1"/>
              <a:t>k,p</a:t>
            </a:r>
            <a:r>
              <a:rPr lang="en-US" altLang="en-US" dirty="0"/>
              <a:t>) into M</a:t>
            </a:r>
          </a:p>
          <a:p>
            <a:pPr lvl="1"/>
            <a:r>
              <a:rPr lang="en-US" altLang="en-US" dirty="0"/>
              <a:t>Copy P</a:t>
            </a:r>
            <a:r>
              <a:rPr lang="en-US" altLang="en-US" baseline="-25000" dirty="0"/>
              <a:t>1</a:t>
            </a:r>
            <a:r>
              <a:rPr lang="en-US" altLang="en-US" dirty="0"/>
              <a:t>,K</a:t>
            </a:r>
            <a:r>
              <a:rPr lang="en-US" altLang="en-US" baseline="-25000" dirty="0"/>
              <a:t>1</a:t>
            </a:r>
            <a:r>
              <a:rPr lang="en-US" altLang="en-US" dirty="0"/>
              <a:t>, …, K </a:t>
            </a:r>
            <a:r>
              <a:rPr lang="en-US" altLang="en-US" baseline="-25000" dirty="0">
                <a:sym typeface="Symbol" panose="05050102010706020507" pitchFamily="18" charset="2"/>
              </a:rPr>
              <a:t></a:t>
            </a:r>
            <a:r>
              <a:rPr lang="en-US" altLang="en-US" baseline="-25000" dirty="0"/>
              <a:t>n/2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baseline="-25000" dirty="0"/>
              <a:t>-1</a:t>
            </a:r>
            <a:r>
              <a:rPr lang="en-US" altLang="en-US" dirty="0"/>
              <a:t>,P </a:t>
            </a:r>
            <a:r>
              <a:rPr lang="en-US" altLang="en-US" baseline="-25000" dirty="0">
                <a:sym typeface="Symbol" panose="05050102010706020507" pitchFamily="18" charset="2"/>
              </a:rPr>
              <a:t></a:t>
            </a:r>
            <a:r>
              <a:rPr lang="en-US" altLang="en-US" baseline="-25000" dirty="0"/>
              <a:t>n/2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 from M back into node N</a:t>
            </a:r>
          </a:p>
          <a:p>
            <a:pPr lvl="1"/>
            <a:r>
              <a:rPr lang="en-US" altLang="en-US" dirty="0"/>
              <a:t>Copy </a:t>
            </a:r>
            <a:r>
              <a:rPr lang="en-US" altLang="en-US" dirty="0" err="1"/>
              <a:t>P</a:t>
            </a:r>
            <a:r>
              <a:rPr lang="en-US" altLang="en-US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baseline="-25000" dirty="0" err="1"/>
              <a:t>n</a:t>
            </a:r>
            <a:r>
              <a:rPr lang="en-US" altLang="en-US" baseline="-25000" dirty="0"/>
              <a:t>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baseline="-25000" dirty="0"/>
              <a:t>+1</a:t>
            </a:r>
            <a:r>
              <a:rPr lang="en-US" altLang="en-US" dirty="0"/>
              <a:t>,K</a:t>
            </a:r>
            <a:r>
              <a:rPr lang="en-US" altLang="en-US" baseline="-25000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</a:t>
            </a:r>
            <a:r>
              <a:rPr lang="en-US" altLang="en-US" baseline="-25000" dirty="0"/>
              <a:t>n/2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baseline="-25000" dirty="0"/>
              <a:t>+1</a:t>
            </a:r>
            <a:r>
              <a:rPr lang="en-US" altLang="en-US" dirty="0"/>
              <a:t>,…,K</a:t>
            </a:r>
            <a:r>
              <a:rPr lang="en-US" altLang="en-US" baseline="-25000" dirty="0"/>
              <a:t>n</a:t>
            </a:r>
            <a:r>
              <a:rPr lang="en-US" altLang="en-US" dirty="0"/>
              <a:t>,P</a:t>
            </a:r>
            <a:r>
              <a:rPr lang="en-US" altLang="en-US" baseline="-25000" dirty="0"/>
              <a:t>n+1</a:t>
            </a:r>
            <a:r>
              <a:rPr lang="en-US" altLang="en-US" dirty="0"/>
              <a:t> from M into newly allocated node N</a:t>
            </a:r>
            <a:r>
              <a:rPr lang="en-US" altLang="ja-JP" dirty="0"/>
              <a:t>'</a:t>
            </a:r>
          </a:p>
          <a:p>
            <a:pPr lvl="1"/>
            <a:r>
              <a:rPr lang="en-US" altLang="en-US" dirty="0"/>
              <a:t>Insert (K</a:t>
            </a:r>
            <a:r>
              <a:rPr lang="en-US" altLang="en-US" baseline="-25000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</a:t>
            </a:r>
            <a:r>
              <a:rPr lang="en-US" altLang="en-US" baseline="-25000" dirty="0"/>
              <a:t>n/2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,N</a:t>
            </a:r>
            <a:r>
              <a:rPr lang="en-US" altLang="ja-JP" dirty="0"/>
              <a:t>') into parent N</a:t>
            </a:r>
          </a:p>
          <a:p>
            <a:r>
              <a:rPr lang="en-US" altLang="ja-JP" dirty="0"/>
              <a:t>Example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en-US" b="1" dirty="0">
                <a:solidFill>
                  <a:srgbClr val="002060"/>
                </a:solidFill>
              </a:rPr>
              <a:t>Read pseudocode in book!</a:t>
            </a:r>
          </a:p>
        </p:txBody>
      </p:sp>
      <p:sp>
        <p:nvSpPr>
          <p:cNvPr id="1386499" name="Rectangle 3">
            <a:extLst>
              <a:ext uri="{FF2B5EF4-FFF2-40B4-BE49-F238E27FC236}">
                <a16:creationId xmlns:a16="http://schemas.microsoft.com/office/drawing/2014/main" id="{5CA6F855-5988-4CAA-B377-25BEFECDF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Insertion in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 (Cont.)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087" y="4272724"/>
            <a:ext cx="3933825" cy="10191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42" name="Rectangle 2">
            <a:extLst>
              <a:ext uri="{FF2B5EF4-FFF2-40B4-BE49-F238E27FC236}">
                <a16:creationId xmlns:a16="http://schemas.microsoft.com/office/drawing/2014/main" id="{E790C1DE-1CD9-4461-92B8-625B97C51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Examples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Deletion</a:t>
            </a:r>
          </a:p>
        </p:txBody>
      </p:sp>
      <p:sp>
        <p:nvSpPr>
          <p:cNvPr id="1392643" name="Rectangle 3">
            <a:extLst>
              <a:ext uri="{FF2B5EF4-FFF2-40B4-BE49-F238E27FC236}">
                <a16:creationId xmlns:a16="http://schemas.microsoft.com/office/drawing/2014/main" id="{F5C37CA4-E90F-42D8-BD02-1C88F38D3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6138863"/>
            <a:ext cx="6724650" cy="3254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 dirty="0"/>
              <a:t>Deleting </a:t>
            </a:r>
            <a:r>
              <a:rPr lang="ja-JP" altLang="en-US" sz="1600" dirty="0"/>
              <a:t>“</a:t>
            </a:r>
            <a:r>
              <a:rPr lang="en-US" altLang="ja-JP" sz="1600" dirty="0"/>
              <a:t>Srinivasan</a:t>
            </a:r>
            <a:r>
              <a:rPr lang="ja-JP" altLang="en-US" sz="1600" dirty="0"/>
              <a:t>”</a:t>
            </a:r>
            <a:r>
              <a:rPr lang="en-US" altLang="ja-JP" sz="1600" dirty="0"/>
              <a:t> causes </a:t>
            </a:r>
            <a:r>
              <a:rPr lang="en-US" altLang="ja-JP" sz="1600" b="1" dirty="0">
                <a:solidFill>
                  <a:srgbClr val="002060"/>
                </a:solidFill>
              </a:rPr>
              <a:t>merging</a:t>
            </a:r>
            <a:r>
              <a:rPr lang="en-US" altLang="ja-JP" sz="1600" dirty="0">
                <a:solidFill>
                  <a:srgbClr val="000090"/>
                </a:solidFill>
              </a:rPr>
              <a:t> </a:t>
            </a:r>
            <a:r>
              <a:rPr lang="en-US" altLang="ja-JP" sz="1600" dirty="0"/>
              <a:t>of under-full leaves</a:t>
            </a:r>
            <a:endParaRPr lang="en-US" altLang="en-US" sz="1600" dirty="0"/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7F660BFA-4145-4785-8B7A-3D8CE2FC6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3" y="3201988"/>
            <a:ext cx="4365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800" b="1"/>
              <a:t>Before and after deleting </a:t>
            </a:r>
            <a:r>
              <a:rPr kumimoji="0" lang="ja-JP" altLang="en-US" sz="1800" b="1"/>
              <a:t>“</a:t>
            </a:r>
            <a:r>
              <a:rPr kumimoji="0" lang="en-US" altLang="ja-JP" sz="1800" b="1"/>
              <a:t>Srinivasan</a:t>
            </a:r>
            <a:r>
              <a:rPr kumimoji="0" lang="ja-JP" altLang="en-US" sz="1800" b="1"/>
              <a:t>”</a:t>
            </a:r>
            <a:endParaRPr kumimoji="0" lang="en-US" altLang="en-US" sz="1800" b="1"/>
          </a:p>
        </p:txBody>
      </p:sp>
      <p:pic>
        <p:nvPicPr>
          <p:cNvPr id="67589" name="Picture 5">
            <a:extLst>
              <a:ext uri="{FF2B5EF4-FFF2-40B4-BE49-F238E27FC236}">
                <a16:creationId xmlns:a16="http://schemas.microsoft.com/office/drawing/2014/main" id="{7A14B557-B456-46E1-A0D5-DA00D5DC7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993775"/>
            <a:ext cx="87995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0" name="Picture 5">
            <a:extLst>
              <a:ext uri="{FF2B5EF4-FFF2-40B4-BE49-F238E27FC236}">
                <a16:creationId xmlns:a16="http://schemas.microsoft.com/office/drawing/2014/main" id="{4B0D9BE3-DBBE-46DF-851D-8E18AF828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3614738"/>
            <a:ext cx="8480425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7591" name="Straight Arrow Connector 2">
            <a:extLst>
              <a:ext uri="{FF2B5EF4-FFF2-40B4-BE49-F238E27FC236}">
                <a16:creationId xmlns:a16="http://schemas.microsoft.com/office/drawing/2014/main" id="{E8AF7CB5-FE1F-473A-8FB7-DBCFCB0D15A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127875" y="3135313"/>
            <a:ext cx="1062038" cy="881062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2" name="Straight Arrow Connector 4">
            <a:extLst>
              <a:ext uri="{FF2B5EF4-FFF2-40B4-BE49-F238E27FC236}">
                <a16:creationId xmlns:a16="http://schemas.microsoft.com/office/drawing/2014/main" id="{B3E328F5-0D41-4AFF-9978-790C11243FBA}"/>
              </a:ext>
            </a:extLst>
          </p:cNvPr>
          <p:cNvCxnSpPr>
            <a:cxnSpLocks noChangeShapeType="1"/>
            <a:stCxn id="67593" idx="0"/>
          </p:cNvCxnSpPr>
          <p:nvPr/>
        </p:nvCxnSpPr>
        <p:spPr bwMode="auto">
          <a:xfrm flipV="1">
            <a:off x="8196263" y="3109913"/>
            <a:ext cx="84137" cy="9207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593" name="TextBox 10">
            <a:extLst>
              <a:ext uri="{FF2B5EF4-FFF2-40B4-BE49-F238E27FC236}">
                <a16:creationId xmlns:a16="http://schemas.microsoft.com/office/drawing/2014/main" id="{5D6D24F8-37D8-4EA0-891E-8569D0427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4030663"/>
            <a:ext cx="16716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7594" name="Straight Arrow Connector 6">
            <a:extLst>
              <a:ext uri="{FF2B5EF4-FFF2-40B4-BE49-F238E27FC236}">
                <a16:creationId xmlns:a16="http://schemas.microsoft.com/office/drawing/2014/main" id="{A5BD43E8-539D-45CB-B023-2A2D892853F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008938" y="4392613"/>
            <a:ext cx="155575" cy="1192212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4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690" name="Rectangle 2">
            <a:extLst>
              <a:ext uri="{FF2B5EF4-FFF2-40B4-BE49-F238E27FC236}">
                <a16:creationId xmlns:a16="http://schemas.microsoft.com/office/drawing/2014/main" id="{B14BF1D5-A01B-43A5-AEA1-79D9E7AE59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Examples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Deletion (Cont.)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769ECC-7F0A-46D4-A357-7C4C53884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99" y="5560128"/>
            <a:ext cx="7603814" cy="811393"/>
          </a:xfrm>
        </p:spPr>
        <p:txBody>
          <a:bodyPr/>
          <a:lstStyle/>
          <a:p>
            <a:pPr>
              <a:buSzPct val="100000"/>
            </a:pPr>
            <a:r>
              <a:rPr lang="en-US" altLang="en-US" dirty="0"/>
              <a:t>Leaf containing Singh and Wu became </a:t>
            </a:r>
            <a:r>
              <a:rPr lang="en-US" altLang="en-US" dirty="0" err="1"/>
              <a:t>underfull</a:t>
            </a:r>
            <a:r>
              <a:rPr lang="en-US" altLang="en-US" dirty="0"/>
              <a:t>, and </a:t>
            </a:r>
            <a:r>
              <a:rPr lang="en-US" altLang="en-US" b="1" dirty="0">
                <a:solidFill>
                  <a:srgbClr val="002060"/>
                </a:solidFill>
              </a:rPr>
              <a:t>borrowed a value </a:t>
            </a:r>
            <a:r>
              <a:rPr lang="en-US" altLang="en-US" dirty="0"/>
              <a:t>Kim from its left sibling</a:t>
            </a:r>
          </a:p>
          <a:p>
            <a:pPr>
              <a:buSzPct val="100000"/>
            </a:pPr>
            <a:r>
              <a:rPr lang="en-US" altLang="en-US" dirty="0"/>
              <a:t>Search-key value in the parent changes as a result</a:t>
            </a:r>
          </a:p>
          <a:p>
            <a:endParaRPr lang="en-IN" dirty="0"/>
          </a:p>
        </p:txBody>
      </p:sp>
      <p:sp>
        <p:nvSpPr>
          <p:cNvPr id="69635" name="Text Box 4">
            <a:extLst>
              <a:ext uri="{FF2B5EF4-FFF2-40B4-BE49-F238E27FC236}">
                <a16:creationId xmlns:a16="http://schemas.microsoft.com/office/drawing/2014/main" id="{A7BCB34C-3F8B-4590-9F2F-2EA6BD76E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57513"/>
            <a:ext cx="5573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800" b="1"/>
              <a:t>Before and after deleting </a:t>
            </a:r>
            <a:r>
              <a:rPr kumimoji="0" lang="ja-JP" altLang="en-US" sz="1800" b="1"/>
              <a:t>“</a:t>
            </a:r>
            <a:r>
              <a:rPr kumimoji="0" lang="en-US" altLang="ja-JP" sz="1800" b="1"/>
              <a:t>Singh</a:t>
            </a:r>
            <a:r>
              <a:rPr kumimoji="0" lang="ja-JP" altLang="en-US" sz="1800" b="1"/>
              <a:t>”</a:t>
            </a:r>
            <a:r>
              <a:rPr kumimoji="0" lang="en-US" altLang="ja-JP" sz="1800" b="1"/>
              <a:t> and </a:t>
            </a:r>
            <a:r>
              <a:rPr kumimoji="0" lang="ja-JP" altLang="en-US" sz="1800" b="1"/>
              <a:t>“</a:t>
            </a:r>
            <a:r>
              <a:rPr kumimoji="0" lang="en-US" altLang="ja-JP" sz="1800" b="1"/>
              <a:t>Wu</a:t>
            </a:r>
            <a:r>
              <a:rPr kumimoji="0" lang="ja-JP" altLang="en-US" sz="1800" b="1"/>
              <a:t>”</a:t>
            </a:r>
            <a:endParaRPr kumimoji="0" lang="en-US" altLang="en-US" sz="1800" b="1"/>
          </a:p>
        </p:txBody>
      </p:sp>
      <p:pic>
        <p:nvPicPr>
          <p:cNvPr id="69636" name="Picture 6">
            <a:extLst>
              <a:ext uri="{FF2B5EF4-FFF2-40B4-BE49-F238E27FC236}">
                <a16:creationId xmlns:a16="http://schemas.microsoft.com/office/drawing/2014/main" id="{F3B3AF8F-8D69-4B6F-B1C4-F13C36951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99" y="3365500"/>
            <a:ext cx="7751451" cy="215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6739" name="Rectangle 3">
            <a:extLst>
              <a:ext uri="{FF2B5EF4-FFF2-40B4-BE49-F238E27FC236}">
                <a16:creationId xmlns:a16="http://schemas.microsoft.com/office/drawing/2014/main" id="{A6DEF79F-415A-4045-9E33-875430F36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5557838"/>
            <a:ext cx="7848600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00000"/>
            </a:pPr>
            <a:endParaRPr lang="en-US" altLang="en-US" sz="1800" dirty="0"/>
          </a:p>
        </p:txBody>
      </p:sp>
      <p:pic>
        <p:nvPicPr>
          <p:cNvPr id="69638" name="Picture 5">
            <a:extLst>
              <a:ext uri="{FF2B5EF4-FFF2-40B4-BE49-F238E27FC236}">
                <a16:creationId xmlns:a16="http://schemas.microsoft.com/office/drawing/2014/main" id="{7031477D-FE1E-48E9-A94B-4B0DB0379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763588"/>
            <a:ext cx="7394575" cy="206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639" name="Straight Arrow Connector 6">
            <a:extLst>
              <a:ext uri="{FF2B5EF4-FFF2-40B4-BE49-F238E27FC236}">
                <a16:creationId xmlns:a16="http://schemas.microsoft.com/office/drawing/2014/main" id="{BAB70170-1873-487C-B06E-BDAF090F08E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697788" y="3044825"/>
            <a:ext cx="603250" cy="58261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0" name="Straight Arrow Connector 7">
            <a:extLst>
              <a:ext uri="{FF2B5EF4-FFF2-40B4-BE49-F238E27FC236}">
                <a16:creationId xmlns:a16="http://schemas.microsoft.com/office/drawing/2014/main" id="{F1D3FB4B-7B2A-4135-9BBC-5CC42A333A70}"/>
              </a:ext>
            </a:extLst>
          </p:cNvPr>
          <p:cNvCxnSpPr>
            <a:cxnSpLocks noChangeShapeType="1"/>
            <a:stCxn id="69641" idx="2"/>
          </p:cNvCxnSpPr>
          <p:nvPr/>
        </p:nvCxnSpPr>
        <p:spPr bwMode="auto">
          <a:xfrm flipH="1">
            <a:off x="7062788" y="3979863"/>
            <a:ext cx="1244600" cy="76200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1" name="TextBox 8">
            <a:extLst>
              <a:ext uri="{FF2B5EF4-FFF2-40B4-BE49-F238E27FC236}">
                <a16:creationId xmlns:a16="http://schemas.microsoft.com/office/drawing/2014/main" id="{9DFC9008-37D2-4B48-AA6B-D05113988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2363" y="3641725"/>
            <a:ext cx="16716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9642" name="Straight Arrow Connector 9">
            <a:extLst>
              <a:ext uri="{FF2B5EF4-FFF2-40B4-BE49-F238E27FC236}">
                <a16:creationId xmlns:a16="http://schemas.microsoft.com/office/drawing/2014/main" id="{1C2D8507-ABA3-4443-80C6-9161432A079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996238" y="4003675"/>
            <a:ext cx="279400" cy="9588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673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738" name="Rectangle 2">
            <a:extLst>
              <a:ext uri="{FF2B5EF4-FFF2-40B4-BE49-F238E27FC236}">
                <a16:creationId xmlns:a16="http://schemas.microsoft.com/office/drawing/2014/main" id="{0415B992-C488-40FB-BAAD-F48710B67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Deletion (Cont.)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9ECA9A-044B-470E-8DE7-B129B807E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5207180"/>
            <a:ext cx="8089900" cy="1525588"/>
          </a:xfrm>
        </p:spPr>
        <p:txBody>
          <a:bodyPr/>
          <a:lstStyle/>
          <a:p>
            <a:pPr>
              <a:lnSpc>
                <a:spcPct val="90000"/>
              </a:lnSpc>
              <a:buSzPct val="100000"/>
            </a:pPr>
            <a:r>
              <a:rPr lang="en-US" altLang="en-US" dirty="0"/>
              <a:t>Node with Gold and Katz became </a:t>
            </a:r>
            <a:r>
              <a:rPr lang="en-US" altLang="en-US" dirty="0" err="1"/>
              <a:t>underfull</a:t>
            </a:r>
            <a:r>
              <a:rPr lang="en-US" altLang="en-US" dirty="0"/>
              <a:t>, and was merged with its sibling 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en-US" dirty="0"/>
              <a:t>Parent node becomes </a:t>
            </a:r>
            <a:r>
              <a:rPr lang="en-US" altLang="en-US" dirty="0" err="1"/>
              <a:t>underfull</a:t>
            </a:r>
            <a:r>
              <a:rPr lang="en-US" altLang="en-US" dirty="0"/>
              <a:t>, and is merged with its sibling</a:t>
            </a:r>
          </a:p>
          <a:p>
            <a:pPr lvl="1">
              <a:lnSpc>
                <a:spcPct val="90000"/>
              </a:lnSpc>
              <a:buSzPct val="90000"/>
            </a:pPr>
            <a:r>
              <a:rPr lang="en-US" altLang="en-US" dirty="0"/>
              <a:t>Value separating two nodes (at the parent) is pulled down when merging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en-US" dirty="0"/>
              <a:t>Root node then has only one child, and is deleted</a:t>
            </a:r>
          </a:p>
          <a:p>
            <a:endParaRPr lang="en-IN" dirty="0"/>
          </a:p>
        </p:txBody>
      </p:sp>
      <p:sp>
        <p:nvSpPr>
          <p:cNvPr id="71683" name="Text Box 5">
            <a:extLst>
              <a:ext uri="{FF2B5EF4-FFF2-40B4-BE49-F238E27FC236}">
                <a16:creationId xmlns:a16="http://schemas.microsoft.com/office/drawing/2014/main" id="{D9AC414E-2F56-4030-94CC-D8851473F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8" y="3092450"/>
            <a:ext cx="7239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 dirty="0"/>
              <a:t>Before and after deletion of </a:t>
            </a:r>
            <a:r>
              <a:rPr kumimoji="0" lang="ja-JP" altLang="en-US" sz="1800" b="1" dirty="0"/>
              <a:t>“</a:t>
            </a:r>
            <a:r>
              <a:rPr kumimoji="0" lang="en-US" altLang="ja-JP" sz="1800" b="1" dirty="0"/>
              <a:t>Gold</a:t>
            </a:r>
            <a:r>
              <a:rPr kumimoji="0" lang="ja-JP" altLang="en-US" sz="1800" b="1" dirty="0"/>
              <a:t>”</a:t>
            </a:r>
            <a:endParaRPr kumimoji="0" lang="en-US" altLang="en-US" sz="1800" b="1" dirty="0"/>
          </a:p>
        </p:txBody>
      </p:sp>
      <p:sp>
        <p:nvSpPr>
          <p:cNvPr id="1394691" name="Rectangle 3">
            <a:extLst>
              <a:ext uri="{FF2B5EF4-FFF2-40B4-BE49-F238E27FC236}">
                <a16:creationId xmlns:a16="http://schemas.microsoft.com/office/drawing/2014/main" id="{FF7E8AD8-9CD0-4739-9F91-A1A5F4EE4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8" y="5240338"/>
            <a:ext cx="8375650" cy="161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rgbClr val="002060"/>
              </a:buClr>
              <a:buSzPct val="100000"/>
            </a:pPr>
            <a:endParaRPr lang="en-US" altLang="en-US" sz="1800" dirty="0"/>
          </a:p>
        </p:txBody>
      </p:sp>
      <p:pic>
        <p:nvPicPr>
          <p:cNvPr id="71685" name="Picture 5">
            <a:extLst>
              <a:ext uri="{FF2B5EF4-FFF2-40B4-BE49-F238E27FC236}">
                <a16:creationId xmlns:a16="http://schemas.microsoft.com/office/drawing/2014/main" id="{7CFD5971-7249-4304-86FB-FAD1687CF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4" y="3617234"/>
            <a:ext cx="7386637" cy="135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6">
            <a:extLst>
              <a:ext uri="{FF2B5EF4-FFF2-40B4-BE49-F238E27FC236}">
                <a16:creationId xmlns:a16="http://schemas.microsoft.com/office/drawing/2014/main" id="{0357EE14-672C-43E0-B8A3-A7C524BC6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857621"/>
            <a:ext cx="7832724" cy="2177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469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546" name="Rectangle 2">
            <a:extLst>
              <a:ext uri="{FF2B5EF4-FFF2-40B4-BE49-F238E27FC236}">
                <a16:creationId xmlns:a16="http://schemas.microsoft.com/office/drawing/2014/main" id="{CA89C9C7-A0F1-4DFE-A7F7-F0B51C77B8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-Trees: Deletion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83E7FC6-C6EF-42C0-961C-4E4CAC729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726362" cy="4137025"/>
          </a:xfrm>
        </p:spPr>
        <p:txBody>
          <a:bodyPr/>
          <a:lstStyle/>
          <a:p>
            <a:pPr marL="0" indent="0">
              <a:buFont typeface="Monotype Sorts" pitchFamily="-65" charset="2"/>
              <a:buNone/>
            </a:pPr>
            <a:r>
              <a:rPr lang="en-US" altLang="en-US" dirty="0"/>
              <a:t>Assume record already deleted from file.  Let </a:t>
            </a:r>
            <a:r>
              <a:rPr lang="en-US" altLang="en-US" i="1" dirty="0"/>
              <a:t>V </a:t>
            </a:r>
            <a:r>
              <a:rPr lang="en-US" altLang="en-US" dirty="0"/>
              <a:t>be the search key value of the record, and </a:t>
            </a:r>
            <a:r>
              <a:rPr lang="en-US" altLang="en-US" i="1" dirty="0" err="1"/>
              <a:t>Pr</a:t>
            </a:r>
            <a:r>
              <a:rPr lang="en-US" altLang="en-US" i="1" dirty="0"/>
              <a:t> </a:t>
            </a:r>
            <a:r>
              <a:rPr lang="en-US" altLang="en-US" dirty="0"/>
              <a:t>be the pointer to the record.</a:t>
            </a:r>
          </a:p>
          <a:p>
            <a:r>
              <a:rPr lang="en-US" altLang="en-US" dirty="0"/>
              <a:t>Remove (</a:t>
            </a:r>
            <a:r>
              <a:rPr lang="en-US" altLang="en-US" i="1" dirty="0" err="1"/>
              <a:t>Pr</a:t>
            </a:r>
            <a:r>
              <a:rPr lang="en-US" altLang="en-US" i="1" dirty="0"/>
              <a:t>, V</a:t>
            </a:r>
            <a:r>
              <a:rPr lang="en-US" altLang="en-US" dirty="0"/>
              <a:t>) from the leaf node </a:t>
            </a:r>
          </a:p>
          <a:p>
            <a:r>
              <a:rPr lang="en-US" altLang="en-US" dirty="0"/>
              <a:t>If the node has too few entries due to the removal, and the entries in the node and a sibling fit into a single node, then </a:t>
            </a:r>
            <a:r>
              <a:rPr lang="en-US" altLang="en-US" b="1" i="1" dirty="0">
                <a:solidFill>
                  <a:srgbClr val="002060"/>
                </a:solidFill>
              </a:rPr>
              <a:t>merge siblings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Insert all the search-key values in the two nodes into a single node (the one on the left), and delete the other node.</a:t>
            </a:r>
          </a:p>
          <a:p>
            <a:pPr lvl="1"/>
            <a:r>
              <a:rPr lang="en-US" altLang="en-US" dirty="0"/>
              <a:t>Delete the pair (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i–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),</a:t>
            </a:r>
            <a:r>
              <a:rPr lang="en-US" altLang="en-US" dirty="0"/>
              <a:t> where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is the pointer to the deleted node, from its parent, recursively using the above procedure.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594" name="Rectangle 2">
            <a:extLst>
              <a:ext uri="{FF2B5EF4-FFF2-40B4-BE49-F238E27FC236}">
                <a16:creationId xmlns:a16="http://schemas.microsoft.com/office/drawing/2014/main" id="{CBDBB047-2A7A-424F-A653-F0216E143D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-Trees:  Deletion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4A9C507A-C832-48F4-8E37-E91D992769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067662"/>
            <a:ext cx="7671358" cy="5263469"/>
          </a:xfrm>
        </p:spPr>
        <p:txBody>
          <a:bodyPr/>
          <a:lstStyle/>
          <a:p>
            <a:r>
              <a:rPr lang="en-US" altLang="en-US" dirty="0"/>
              <a:t>Otherwise, if the node has too few entries due to the removal, but the entries in the node and a sibling do not fit into a single node, then </a:t>
            </a:r>
            <a:r>
              <a:rPr lang="en-US" altLang="en-US" b="1" dirty="0"/>
              <a:t>redistribute pointers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Redistribute the pointers between the node and a sibling such that both have more than the minimum number of entries.</a:t>
            </a:r>
          </a:p>
          <a:p>
            <a:pPr lvl="1"/>
            <a:r>
              <a:rPr lang="en-US" altLang="en-US" dirty="0"/>
              <a:t>Update the corresponding search-key value in the parent of the node.</a:t>
            </a:r>
          </a:p>
          <a:p>
            <a:r>
              <a:rPr lang="en-US" altLang="en-US" dirty="0"/>
              <a:t>The node deletions may cascade upwards till a node which has 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i="1" dirty="0">
                <a:sym typeface="Symbol" panose="05050102010706020507" pitchFamily="18" charset="2"/>
              </a:rPr>
              <a:t>n/2</a:t>
            </a:r>
            <a:r>
              <a:rPr lang="en-US" altLang="en-US" dirty="0">
                <a:sym typeface="Symbol" panose="05050102010706020507" pitchFamily="18" charset="2"/>
              </a:rPr>
              <a:t> or more pointers is found.  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If the root node has only one pointer after deletion, it is deleted and the sole child becomes the root. </a:t>
            </a:r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62C4-70E4-4B04-9728-8C6A4A7E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 of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7283-6EFA-4F36-9232-9E3700724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89" y="1067662"/>
            <a:ext cx="7635848" cy="5263469"/>
          </a:xfrm>
        </p:spPr>
        <p:txBody>
          <a:bodyPr/>
          <a:lstStyle/>
          <a:p>
            <a:r>
              <a:rPr lang="en-IN" dirty="0"/>
              <a:t>Cost (in terms of number of I/O operations) of insertion and deletion of a single entry proportional to height of the tree</a:t>
            </a:r>
          </a:p>
          <a:p>
            <a:pPr lvl="1"/>
            <a:r>
              <a:rPr lang="en-IN" dirty="0"/>
              <a:t>With K entries and maximum fanout of n, worst case complexity of insert/delete of an entry is O(</a:t>
            </a:r>
            <a:r>
              <a:rPr lang="en-US" altLang="en-US" dirty="0" err="1"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/2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))</a:t>
            </a:r>
          </a:p>
          <a:p>
            <a:r>
              <a:rPr lang="en-IN" dirty="0"/>
              <a:t>In practice, number of I/O operations is less:</a:t>
            </a:r>
          </a:p>
          <a:p>
            <a:pPr lvl="1"/>
            <a:r>
              <a:rPr lang="en-IN" dirty="0"/>
              <a:t>Internal nodes tend to be in buffer</a:t>
            </a:r>
          </a:p>
          <a:p>
            <a:pPr lvl="1"/>
            <a:r>
              <a:rPr lang="en-IN" dirty="0"/>
              <a:t>Splits/merges are rare, most insert/delete operations only affect a leaf node</a:t>
            </a:r>
          </a:p>
          <a:p>
            <a:r>
              <a:rPr lang="en-IN" dirty="0"/>
              <a:t>Average node occupancy depends on insertion order</a:t>
            </a:r>
          </a:p>
          <a:p>
            <a:pPr lvl="1"/>
            <a:r>
              <a:rPr lang="en-IN" dirty="0"/>
              <a:t>2/3rds with random, ½ with insertion in sorted order</a:t>
            </a:r>
          </a:p>
        </p:txBody>
      </p:sp>
    </p:spTree>
    <p:extLst>
      <p:ext uri="{BB962C8B-B14F-4D97-AF65-F5344CB8AC3E}">
        <p14:creationId xmlns:p14="http://schemas.microsoft.com/office/powerpoint/2010/main" val="128943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Rectangle 2">
            <a:extLst>
              <a:ext uri="{FF2B5EF4-FFF2-40B4-BE49-F238E27FC236}">
                <a16:creationId xmlns:a16="http://schemas.microsoft.com/office/drawing/2014/main" id="{E63D3C7E-96EA-4A31-B122-60E5F49F3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Evaluation Metrics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7764C8B-2890-4967-BE1D-831825A2E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239116"/>
            <a:ext cx="7680236" cy="4561613"/>
          </a:xfrm>
        </p:spPr>
        <p:txBody>
          <a:bodyPr/>
          <a:lstStyle/>
          <a:p>
            <a:r>
              <a:rPr lang="en-US" altLang="en-US"/>
              <a:t>Access types supported efficiently.  E.g., </a:t>
            </a:r>
          </a:p>
          <a:p>
            <a:pPr lvl="1"/>
            <a:r>
              <a:rPr lang="en-US" altLang="en-US"/>
              <a:t>Records with a specified value in the attribute</a:t>
            </a:r>
          </a:p>
          <a:p>
            <a:pPr lvl="1"/>
            <a:r>
              <a:rPr lang="en-US" altLang="en-US"/>
              <a:t>Records with an attribute value falling in a specified range of values.</a:t>
            </a:r>
          </a:p>
          <a:p>
            <a:r>
              <a:rPr lang="en-US" altLang="en-US"/>
              <a:t>Access time</a:t>
            </a:r>
          </a:p>
          <a:p>
            <a:r>
              <a:rPr lang="en-US" altLang="en-US"/>
              <a:t>Insertion time</a:t>
            </a:r>
          </a:p>
          <a:p>
            <a:r>
              <a:rPr lang="en-US" altLang="en-US"/>
              <a:t>Deletion time</a:t>
            </a:r>
          </a:p>
          <a:p>
            <a:r>
              <a:rPr lang="en-US" altLang="en-US"/>
              <a:t>Space overhead</a:t>
            </a:r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218" name="Rectangle 2">
            <a:extLst>
              <a:ext uri="{FF2B5EF4-FFF2-40B4-BE49-F238E27FC236}">
                <a16:creationId xmlns:a16="http://schemas.microsoft.com/office/drawing/2014/main" id="{4ADEE6F3-0B11-4064-A787-F9D92355E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Non-Unique Search Keys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48E0CEAC-F890-4E41-9E95-5A1FB87C60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dirty="0"/>
              <a:t>Alternatives to scheme described earlier</a:t>
            </a:r>
          </a:p>
          <a:p>
            <a:pPr lvl="1"/>
            <a:r>
              <a:rPr lang="en-US" altLang="en-US" dirty="0"/>
              <a:t>Buckets on separate block (bad idea)</a:t>
            </a:r>
          </a:p>
          <a:p>
            <a:pPr lvl="1"/>
            <a:r>
              <a:rPr lang="en-US" altLang="en-US" dirty="0"/>
              <a:t>List of tuple pointers with each key</a:t>
            </a:r>
          </a:p>
          <a:p>
            <a:pPr lvl="2"/>
            <a:r>
              <a:rPr lang="en-US" altLang="en-US" dirty="0"/>
              <a:t>Extra code to handle long lists</a:t>
            </a:r>
          </a:p>
          <a:p>
            <a:pPr lvl="2"/>
            <a:r>
              <a:rPr lang="en-US" altLang="en-US" dirty="0"/>
              <a:t>Deletion of a tuple can be expensive if there are many duplicates on search key (why?)</a:t>
            </a:r>
          </a:p>
          <a:p>
            <a:pPr lvl="3"/>
            <a:r>
              <a:rPr lang="en-US" altLang="en-US" dirty="0"/>
              <a:t>Worst case complexity may be linear!</a:t>
            </a:r>
          </a:p>
          <a:p>
            <a:pPr lvl="2"/>
            <a:r>
              <a:rPr lang="en-US" altLang="en-US" dirty="0"/>
              <a:t>Low space overhead, no extra cost for queries</a:t>
            </a:r>
          </a:p>
          <a:p>
            <a:pPr lvl="1"/>
            <a:r>
              <a:rPr lang="en-US" altLang="en-US" dirty="0"/>
              <a:t>Make search key unique by adding a record-identifier</a:t>
            </a:r>
          </a:p>
          <a:p>
            <a:pPr lvl="2"/>
            <a:r>
              <a:rPr lang="en-US" altLang="en-US" dirty="0"/>
              <a:t>Extra storage overhead for keys</a:t>
            </a:r>
          </a:p>
          <a:p>
            <a:pPr lvl="2"/>
            <a:r>
              <a:rPr lang="en-US" altLang="en-US" dirty="0"/>
              <a:t>Simpler code for insertion/deletion</a:t>
            </a:r>
          </a:p>
          <a:p>
            <a:pPr lvl="2"/>
            <a:r>
              <a:rPr lang="en-US" altLang="en-US" dirty="0"/>
              <a:t>Widely used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786" name="Rectangle 2">
            <a:extLst>
              <a:ext uri="{FF2B5EF4-FFF2-40B4-BE49-F238E27FC236}">
                <a16:creationId xmlns:a16="http://schemas.microsoft.com/office/drawing/2014/main" id="{6A7DABC9-666D-48A7-8697-BEBBE64CB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File Organization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0208F6CF-7BC5-4615-B7CB-874B2A53E6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dirty="0"/>
              <a:t>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Organization:</a:t>
            </a:r>
          </a:p>
          <a:p>
            <a:pPr lvl="1"/>
            <a:r>
              <a:rPr lang="en-US" altLang="en-US" dirty="0"/>
              <a:t>Leaf nodes in a 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 store records, instead of pointers</a:t>
            </a:r>
          </a:p>
          <a:p>
            <a:pPr lvl="1"/>
            <a:r>
              <a:rPr lang="en-US" altLang="en-US" dirty="0"/>
              <a:t>Helps keep data records clustered even when there are insertions/deletions/updates</a:t>
            </a:r>
          </a:p>
          <a:p>
            <a:r>
              <a:rPr lang="en-US" altLang="en-US" dirty="0"/>
              <a:t>Leaf nodes are still required to be half full</a:t>
            </a:r>
          </a:p>
          <a:p>
            <a:pPr lvl="1"/>
            <a:r>
              <a:rPr lang="en-US" altLang="en-US" dirty="0"/>
              <a:t>Since records are larger than pointers, the maximum number of records that can be stored in a leaf node is less than the number of pointers in a nonleaf node.</a:t>
            </a:r>
          </a:p>
          <a:p>
            <a:r>
              <a:rPr lang="en-US" altLang="en-US" dirty="0"/>
              <a:t>Insertion and deletion are handled in the same way as insertion and deletion of entries in a B</a:t>
            </a:r>
            <a:r>
              <a:rPr lang="en-US" altLang="en-US" baseline="30000" dirty="0"/>
              <a:t>+</a:t>
            </a:r>
            <a:r>
              <a:rPr lang="en-US" altLang="en-US" dirty="0"/>
              <a:t>-tree index.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834" name="Rectangle 2">
            <a:extLst>
              <a:ext uri="{FF2B5EF4-FFF2-40B4-BE49-F238E27FC236}">
                <a16:creationId xmlns:a16="http://schemas.microsoft.com/office/drawing/2014/main" id="{5E3137BC-85B8-436E-B94E-EFBF9F68E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File Organization (Cont.)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C688EE2E-9570-48EE-AAD2-33D9FAB9D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49" y="1206560"/>
            <a:ext cx="7619747" cy="5030787"/>
          </a:xfrm>
        </p:spPr>
        <p:txBody>
          <a:bodyPr/>
          <a:lstStyle/>
          <a:p>
            <a:r>
              <a:rPr lang="en-US" altLang="en-US" dirty="0"/>
              <a:t>Example of B+-tree File Organization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Good space utilization important since records use more space than pointers.  </a:t>
            </a:r>
          </a:p>
          <a:p>
            <a:r>
              <a:rPr lang="en-US" altLang="en-US" dirty="0"/>
              <a:t>To improve space utilization, involve more sibling nodes in redistribution during splits and merges</a:t>
            </a:r>
          </a:p>
          <a:p>
            <a:pPr lvl="1"/>
            <a:r>
              <a:rPr lang="en-US" altLang="en-US" dirty="0"/>
              <a:t>Involving 2 siblings in redistribution (to avoid split / merge where possible) results in each node having at least     </a:t>
            </a:r>
            <a:r>
              <a:rPr lang="en-US" altLang="en-US" dirty="0">
                <a:sym typeface="Symbol" panose="05050102010706020507" pitchFamily="18" charset="2"/>
              </a:rPr>
              <a:t>       </a:t>
            </a:r>
            <a:r>
              <a:rPr lang="en-US" altLang="en-US" dirty="0"/>
              <a:t>  entries</a:t>
            </a:r>
          </a:p>
          <a:p>
            <a:pPr>
              <a:buFont typeface="Monotype Sorts" pitchFamily="-65" charset="2"/>
              <a:buNone/>
            </a:pPr>
            <a:endParaRPr lang="en-US" altLang="en-US" dirty="0"/>
          </a:p>
        </p:txBody>
      </p:sp>
      <p:graphicFrame>
        <p:nvGraphicFramePr>
          <p:cNvPr id="81925" name="Object 2">
            <a:extLst>
              <a:ext uri="{FF2B5EF4-FFF2-40B4-BE49-F238E27FC236}">
                <a16:creationId xmlns:a16="http://schemas.microsoft.com/office/drawing/2014/main" id="{D43B1FBD-EBDF-461E-8F82-1AC5E5D3B6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173105"/>
              </p:ext>
            </p:extLst>
          </p:nvPr>
        </p:nvGraphicFramePr>
        <p:xfrm>
          <a:off x="6021590" y="5543543"/>
          <a:ext cx="660400" cy="311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69900" imgH="228600" progId="">
                  <p:embed/>
                </p:oleObj>
              </mc:Choice>
              <mc:Fallback>
                <p:oleObj name="Equation" r:id="rId3" imgW="469900" imgH="228600" progId="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1590" y="5543543"/>
                        <a:ext cx="660400" cy="311634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0304" y="1652077"/>
            <a:ext cx="6281224" cy="2192503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266" name="Rectangle 2">
            <a:extLst>
              <a:ext uri="{FF2B5EF4-FFF2-40B4-BE49-F238E27FC236}">
                <a16:creationId xmlns:a16="http://schemas.microsoft.com/office/drawing/2014/main" id="{45091856-72A5-48A4-89EC-B2DEE3630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Other Issues in Indexing</a:t>
            </a:r>
          </a:p>
        </p:txBody>
      </p:sp>
      <p:sp>
        <p:nvSpPr>
          <p:cNvPr id="1419267" name="Rectangle 3">
            <a:extLst>
              <a:ext uri="{FF2B5EF4-FFF2-40B4-BE49-F238E27FC236}">
                <a16:creationId xmlns:a16="http://schemas.microsoft.com/office/drawing/2014/main" id="{3344AF58-B5BE-456B-9721-9328859B8F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b="1" dirty="0"/>
              <a:t>Record relocation and secondary indices</a:t>
            </a:r>
          </a:p>
          <a:p>
            <a:pPr lvl="1"/>
            <a:r>
              <a:rPr lang="en-US" altLang="en-US" dirty="0"/>
              <a:t>If a record moves, all secondary indices that store record pointers have to be updated </a:t>
            </a:r>
          </a:p>
          <a:p>
            <a:pPr lvl="1"/>
            <a:r>
              <a:rPr lang="en-US" altLang="en-US" dirty="0"/>
              <a:t>Node splits in 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organizations become very expensive</a:t>
            </a:r>
          </a:p>
          <a:p>
            <a:pPr lvl="1"/>
            <a:r>
              <a:rPr lang="en-US" altLang="en-US" i="1" dirty="0"/>
              <a:t>Solution</a:t>
            </a:r>
            <a:r>
              <a:rPr lang="en-US" altLang="en-US" dirty="0"/>
              <a:t>: use search key of 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 instead of record pointer in secondary index</a:t>
            </a:r>
          </a:p>
          <a:p>
            <a:pPr lvl="2"/>
            <a:r>
              <a:rPr lang="en-US" altLang="en-US" dirty="0"/>
              <a:t>Add record-id if 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 search key is non-unique</a:t>
            </a:r>
          </a:p>
          <a:p>
            <a:pPr lvl="2"/>
            <a:r>
              <a:rPr lang="en-US" altLang="en-US" dirty="0"/>
              <a:t>Extra traversal of file organization to locate record</a:t>
            </a:r>
          </a:p>
          <a:p>
            <a:pPr lvl="3"/>
            <a:r>
              <a:rPr lang="en-US" altLang="en-US" dirty="0"/>
              <a:t>Higher cost for queries, but node splits are cheap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82" name="Rectangle 2">
            <a:extLst>
              <a:ext uri="{FF2B5EF4-FFF2-40B4-BE49-F238E27FC236}">
                <a16:creationId xmlns:a16="http://schemas.microsoft.com/office/drawing/2014/main" id="{2DB1DB01-B6B5-4EED-900B-3C157A7BF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Indexing Strings</a:t>
            </a:r>
          </a:p>
        </p:txBody>
      </p:sp>
      <p:sp>
        <p:nvSpPr>
          <p:cNvPr id="1402883" name="Rectangle 3">
            <a:extLst>
              <a:ext uri="{FF2B5EF4-FFF2-40B4-BE49-F238E27FC236}">
                <a16:creationId xmlns:a16="http://schemas.microsoft.com/office/drawing/2014/main" id="{EDD93AD0-C3FA-4663-BDF4-DF8151AC9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0012" y="1067662"/>
            <a:ext cx="7644725" cy="5263469"/>
          </a:xfrm>
        </p:spPr>
        <p:txBody>
          <a:bodyPr/>
          <a:lstStyle/>
          <a:p>
            <a:r>
              <a:rPr lang="en-US" altLang="en-US" dirty="0"/>
              <a:t>Variable length strings as keys</a:t>
            </a:r>
          </a:p>
          <a:p>
            <a:pPr lvl="1"/>
            <a:r>
              <a:rPr lang="en-US" altLang="en-US" dirty="0"/>
              <a:t>Variable fanout</a:t>
            </a:r>
          </a:p>
          <a:p>
            <a:pPr lvl="1"/>
            <a:r>
              <a:rPr lang="en-US" altLang="en-US" dirty="0"/>
              <a:t>Use space utilization as criterion for splitting, not number of pointers</a:t>
            </a:r>
          </a:p>
          <a:p>
            <a:r>
              <a:rPr lang="en-US" altLang="en-US" b="1" dirty="0"/>
              <a:t>Prefix compression</a:t>
            </a:r>
          </a:p>
          <a:p>
            <a:pPr lvl="1"/>
            <a:r>
              <a:rPr lang="en-US" altLang="en-US" dirty="0"/>
              <a:t>Key values at internal nodes can be prefixes of full key</a:t>
            </a:r>
          </a:p>
          <a:p>
            <a:pPr lvl="2"/>
            <a:r>
              <a:rPr lang="en-US" altLang="en-US" dirty="0"/>
              <a:t>Keep enough characters to distinguish entries in the subtrees separated by the key value</a:t>
            </a:r>
          </a:p>
          <a:p>
            <a:pPr lvl="3"/>
            <a:r>
              <a:rPr lang="en-US" altLang="en-US" dirty="0"/>
              <a:t>E.g., </a:t>
            </a:r>
            <a:r>
              <a:rPr lang="ja-JP" altLang="en-US" dirty="0"/>
              <a:t>“</a:t>
            </a:r>
            <a:r>
              <a:rPr lang="en-US" altLang="ja-JP" dirty="0"/>
              <a:t>Silas</a:t>
            </a:r>
            <a:r>
              <a:rPr lang="ja-JP" altLang="en-US" dirty="0"/>
              <a:t>”</a:t>
            </a:r>
            <a:r>
              <a:rPr lang="en-US" altLang="ja-JP" dirty="0"/>
              <a:t> and </a:t>
            </a:r>
            <a:r>
              <a:rPr lang="ja-JP" altLang="en-US" dirty="0"/>
              <a:t>“</a:t>
            </a:r>
            <a:r>
              <a:rPr lang="en-US" altLang="ja-JP" dirty="0"/>
              <a:t>Silberschatz</a:t>
            </a:r>
            <a:r>
              <a:rPr lang="ja-JP" altLang="en-US" dirty="0"/>
              <a:t>”</a:t>
            </a:r>
            <a:r>
              <a:rPr lang="en-US" altLang="ja-JP" dirty="0"/>
              <a:t> can be separated by </a:t>
            </a:r>
            <a:r>
              <a:rPr lang="ja-JP" altLang="en-US" dirty="0"/>
              <a:t>“</a:t>
            </a:r>
            <a:r>
              <a:rPr lang="en-US" altLang="ja-JP" dirty="0" err="1"/>
              <a:t>Silb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altLang="en-US" dirty="0"/>
              <a:t>Keys in leaf node can be compressed by sharing common prefixes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A7803258-1198-4D0B-BC8F-40233F307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Bulk Loading and Bottom-Up Build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839F04FE-D147-4898-A88A-733389906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89875" cy="5178425"/>
          </a:xfrm>
        </p:spPr>
        <p:txBody>
          <a:bodyPr/>
          <a:lstStyle/>
          <a:p>
            <a:r>
              <a:rPr lang="en-US" altLang="en-US" dirty="0"/>
              <a:t>Inserting entries one-at-a-time into a B</a:t>
            </a:r>
            <a:r>
              <a:rPr lang="en-US" altLang="en-US" baseline="30000" dirty="0"/>
              <a:t>+</a:t>
            </a:r>
            <a:r>
              <a:rPr lang="en-US" altLang="en-US" dirty="0"/>
              <a:t>-tree requires </a:t>
            </a:r>
            <a:r>
              <a:rPr lang="en-US" altLang="en-US" dirty="0">
                <a:sym typeface="Symbol" panose="05050102010706020507" pitchFamily="18" charset="2"/>
              </a:rPr>
              <a:t></a:t>
            </a:r>
            <a:r>
              <a:rPr lang="en-US" altLang="en-US" dirty="0"/>
              <a:t> 1 IO per entry </a:t>
            </a:r>
          </a:p>
          <a:p>
            <a:pPr lvl="1"/>
            <a:r>
              <a:rPr lang="en-US" altLang="en-US" dirty="0"/>
              <a:t>assuming leaf level does not fit in memory</a:t>
            </a:r>
          </a:p>
          <a:p>
            <a:pPr lvl="1"/>
            <a:r>
              <a:rPr lang="en-US" altLang="en-US" dirty="0"/>
              <a:t>can be very inefficient for loading a large number of entries at a time (</a:t>
            </a:r>
            <a:r>
              <a:rPr lang="en-US" altLang="en-US" b="1" dirty="0"/>
              <a:t>bulk loading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Efficient alternative 1:</a:t>
            </a:r>
          </a:p>
          <a:p>
            <a:pPr lvl="1"/>
            <a:r>
              <a:rPr lang="en-US" altLang="en-US" dirty="0"/>
              <a:t>sort entries first (using efficient external-memory sort algorithms discussed later in Section 12.4)</a:t>
            </a:r>
          </a:p>
          <a:p>
            <a:pPr lvl="1"/>
            <a:r>
              <a:rPr lang="en-US" altLang="en-US" dirty="0"/>
              <a:t>insert in sorted order</a:t>
            </a:r>
          </a:p>
          <a:p>
            <a:pPr lvl="2"/>
            <a:r>
              <a:rPr lang="en-US" altLang="en-US" dirty="0"/>
              <a:t>insertion will go to existing page (or cause a split)</a:t>
            </a:r>
          </a:p>
          <a:p>
            <a:pPr lvl="2"/>
            <a:r>
              <a:rPr lang="en-US" altLang="en-US" dirty="0"/>
              <a:t>much improved IO performance, but most leaf nodes half full</a:t>
            </a:r>
          </a:p>
          <a:p>
            <a:r>
              <a:rPr lang="en-US" altLang="en-US" dirty="0"/>
              <a:t>Efficient alternative 2: </a:t>
            </a:r>
            <a:r>
              <a:rPr lang="en-US" altLang="en-US" b="1" dirty="0"/>
              <a:t>Bottom-up B</a:t>
            </a:r>
            <a:r>
              <a:rPr lang="en-US" altLang="en-US" b="1" baseline="30000" dirty="0"/>
              <a:t>+</a:t>
            </a:r>
            <a:r>
              <a:rPr lang="en-US" altLang="en-US" b="1" dirty="0"/>
              <a:t>-tree construction</a:t>
            </a:r>
          </a:p>
          <a:p>
            <a:pPr lvl="1"/>
            <a:r>
              <a:rPr lang="en-US" altLang="en-US" dirty="0"/>
              <a:t>As before sort entries</a:t>
            </a:r>
          </a:p>
          <a:p>
            <a:pPr lvl="1"/>
            <a:r>
              <a:rPr lang="en-US" altLang="en-US" dirty="0"/>
              <a:t>And then create tree layer-by-layer, starting with leaf level</a:t>
            </a:r>
          </a:p>
          <a:p>
            <a:pPr lvl="2"/>
            <a:r>
              <a:rPr lang="en-US" altLang="en-US" dirty="0"/>
              <a:t>details as an exercise</a:t>
            </a:r>
          </a:p>
          <a:p>
            <a:pPr lvl="1"/>
            <a:r>
              <a:rPr lang="en-US" altLang="en-US" dirty="0"/>
              <a:t>Implemented as part of bulk-load utility by most database systems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>
            <a:extLst>
              <a:ext uri="{FF2B5EF4-FFF2-40B4-BE49-F238E27FC236}">
                <a16:creationId xmlns:a16="http://schemas.microsoft.com/office/drawing/2014/main" id="{F2FAFE1F-E9C0-4628-B6E6-60F33A638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B-Tree Index Files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48F24856-86F6-4CE2-BE1C-64C9527C3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35063"/>
            <a:ext cx="7815262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700" dirty="0"/>
              <a:t>Similar to B+-tree, but B-tree allows search-key values to appear only once; eliminates redundant storage of search keys.</a:t>
            </a:r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700" dirty="0"/>
              <a:t>Search keys in nonleaf nodes appear nowhere else in the B-tree; an additional pointer field for each search key in a nonleaf node must be included.</a:t>
            </a:r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700" dirty="0"/>
              <a:t>Generalized B-tree leaf node</a:t>
            </a:r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800" dirty="0"/>
              <a:t>Nonleaf node – pointers Bi are the bucket or file record pointers.</a:t>
            </a:r>
            <a:br>
              <a:rPr lang="en-US" altLang="en-US" sz="1800" dirty="0"/>
            </a:br>
            <a:endParaRPr lang="en-US" altLang="en-US" sz="1800" dirty="0"/>
          </a:p>
          <a:p>
            <a:pPr marL="0" indent="0">
              <a:buClr>
                <a:srgbClr val="002060"/>
              </a:buClr>
              <a:buSzPct val="100000"/>
              <a:buNone/>
            </a:pPr>
            <a:br>
              <a:rPr lang="en-US" altLang="en-US" sz="1700" dirty="0"/>
            </a:br>
            <a:br>
              <a:rPr lang="en-US" altLang="en-US" sz="1700" dirty="0"/>
            </a:br>
            <a:endParaRPr lang="en-US" altLang="en-US" sz="1700" dirty="0"/>
          </a:p>
        </p:txBody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id="{B1A2F64A-2308-4D9A-94D1-2BE9CB8D1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5500689"/>
            <a:ext cx="6724650" cy="44449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br>
              <a:rPr lang="en-US" altLang="en-US" dirty="0"/>
            </a:br>
            <a:endParaRPr lang="en-US" altLang="en-US" dirty="0"/>
          </a:p>
        </p:txBody>
      </p:sp>
      <p:pic>
        <p:nvPicPr>
          <p:cNvPr id="89093" name="Picture 7">
            <a:extLst>
              <a:ext uri="{FF2B5EF4-FFF2-40B4-BE49-F238E27FC236}">
                <a16:creationId xmlns:a16="http://schemas.microsoft.com/office/drawing/2014/main" id="{0220A33B-E2C9-420D-B839-FBAF022EC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2" y="3171816"/>
            <a:ext cx="5612606" cy="145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026" name="Rectangle 2">
            <a:extLst>
              <a:ext uri="{FF2B5EF4-FFF2-40B4-BE49-F238E27FC236}">
                <a16:creationId xmlns:a16="http://schemas.microsoft.com/office/drawing/2014/main" id="{F4143B72-1BDB-4194-A39F-BDE269B3DD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B-Tree Index Files (Cont.)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61AE0A78-087A-4415-8759-C50CC89DE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4" y="1135063"/>
            <a:ext cx="7631328" cy="4545012"/>
          </a:xfrm>
        </p:spPr>
        <p:txBody>
          <a:bodyPr/>
          <a:lstStyle/>
          <a:p>
            <a:r>
              <a:rPr lang="en-US" altLang="en-US" dirty="0"/>
              <a:t>Advantages of B-Tree indices:</a:t>
            </a:r>
          </a:p>
          <a:p>
            <a:pPr lvl="1"/>
            <a:r>
              <a:rPr lang="en-US" altLang="en-US" dirty="0"/>
              <a:t>May use less tree nodes than a corresponding B</a:t>
            </a:r>
            <a:r>
              <a:rPr lang="en-US" altLang="en-US" baseline="30000" dirty="0"/>
              <a:t>+</a:t>
            </a:r>
            <a:r>
              <a:rPr lang="en-US" altLang="en-US" dirty="0"/>
              <a:t>-Tree.</a:t>
            </a:r>
          </a:p>
          <a:p>
            <a:pPr lvl="1"/>
            <a:r>
              <a:rPr lang="en-US" altLang="en-US" dirty="0"/>
              <a:t>Sometimes possible to find search-key value before reaching leaf node.</a:t>
            </a:r>
          </a:p>
          <a:p>
            <a:r>
              <a:rPr lang="en-US" altLang="en-US" dirty="0"/>
              <a:t>Disadvantages of B-Tree indices:</a:t>
            </a:r>
          </a:p>
          <a:p>
            <a:pPr lvl="1"/>
            <a:r>
              <a:rPr lang="en-US" altLang="en-US" dirty="0"/>
              <a:t>Only small fraction of all search-key values are found early </a:t>
            </a:r>
          </a:p>
          <a:p>
            <a:pPr lvl="1"/>
            <a:r>
              <a:rPr lang="en-US" altLang="en-US" dirty="0"/>
              <a:t>Non-leaf nodes are larger, so fan-out is reduced.  Thus, B-Trees typically have greater depth than corresponding B</a:t>
            </a:r>
            <a:r>
              <a:rPr lang="en-US" altLang="en-US" baseline="30000" dirty="0"/>
              <a:t>+</a:t>
            </a:r>
            <a:r>
              <a:rPr lang="en-US" altLang="en-US" dirty="0"/>
              <a:t>-Tree</a:t>
            </a:r>
          </a:p>
          <a:p>
            <a:pPr lvl="1"/>
            <a:r>
              <a:rPr lang="en-US" altLang="en-US" dirty="0"/>
              <a:t>Insertion and deletion more complicated than in B</a:t>
            </a:r>
            <a:r>
              <a:rPr lang="en-US" altLang="en-US" baseline="30000" dirty="0"/>
              <a:t>+</a:t>
            </a:r>
            <a:r>
              <a:rPr lang="en-US" altLang="en-US" dirty="0"/>
              <a:t>-Trees </a:t>
            </a:r>
          </a:p>
          <a:p>
            <a:pPr lvl="1"/>
            <a:r>
              <a:rPr lang="en-US" altLang="en-US" dirty="0"/>
              <a:t>Implementation is harder than B</a:t>
            </a:r>
            <a:r>
              <a:rPr lang="en-US" altLang="en-US" baseline="30000" dirty="0"/>
              <a:t>+</a:t>
            </a:r>
            <a:r>
              <a:rPr lang="en-US" altLang="en-US" dirty="0"/>
              <a:t>-Trees.</a:t>
            </a:r>
          </a:p>
          <a:p>
            <a:r>
              <a:rPr lang="en-US" altLang="en-US" dirty="0"/>
              <a:t>Typically, advantages of B-Trees do not out weigh disadvantages. </a:t>
            </a: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978" name="Rectangle 2">
            <a:extLst>
              <a:ext uri="{FF2B5EF4-FFF2-40B4-BE49-F238E27FC236}">
                <a16:creationId xmlns:a16="http://schemas.microsoft.com/office/drawing/2014/main" id="{F971B829-D201-4C0C-9BC3-9EA9DDF51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B-Tree Index File Example</a:t>
            </a:r>
          </a:p>
        </p:txBody>
      </p:sp>
      <p:sp>
        <p:nvSpPr>
          <p:cNvPr id="93187" name="Text Box 4">
            <a:extLst>
              <a:ext uri="{FF2B5EF4-FFF2-40B4-BE49-F238E27FC236}">
                <a16:creationId xmlns:a16="http://schemas.microsoft.com/office/drawing/2014/main" id="{E74E5AC7-D7B1-4576-8812-CE6477CCB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0525" y="3862388"/>
            <a:ext cx="7848600" cy="463550"/>
          </a:xfrm>
          <a:noFill/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B-tree (above) and B+-tree (below) on same data</a:t>
            </a:r>
          </a:p>
        </p:txBody>
      </p:sp>
      <p:pic>
        <p:nvPicPr>
          <p:cNvPr id="93188" name="Picture 6">
            <a:extLst>
              <a:ext uri="{FF2B5EF4-FFF2-40B4-BE49-F238E27FC236}">
                <a16:creationId xmlns:a16="http://schemas.microsoft.com/office/drawing/2014/main" id="{89843543-8F2E-4AEB-8A47-3758C302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1262063"/>
            <a:ext cx="8475662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9" name="Picture 5">
            <a:extLst>
              <a:ext uri="{FF2B5EF4-FFF2-40B4-BE49-F238E27FC236}">
                <a16:creationId xmlns:a16="http://schemas.microsoft.com/office/drawing/2014/main" id="{5A679080-3AEB-47C7-A46E-32A7877F3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56"/>
          <a:stretch>
            <a:fillRect/>
          </a:stretch>
        </p:blipFill>
        <p:spPr bwMode="auto">
          <a:xfrm>
            <a:off x="260350" y="4289425"/>
            <a:ext cx="8648700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6AB0-9918-4F52-AABD-87AA63514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Indexing on Flash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4BC20-DA13-4B15-83B8-C031D872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IN" dirty="0"/>
              <a:t>Random I/O cost much lower on flash</a:t>
            </a:r>
          </a:p>
          <a:p>
            <a:pPr lvl="1"/>
            <a:r>
              <a:rPr lang="en-IN" dirty="0"/>
              <a:t>20 to 100 microseconds for read/write</a:t>
            </a:r>
          </a:p>
          <a:p>
            <a:r>
              <a:rPr lang="en-IN" dirty="0"/>
              <a:t>Writes are not in-place, and (eventually) require a more expensive erase</a:t>
            </a:r>
          </a:p>
          <a:p>
            <a:r>
              <a:rPr lang="en-IN" dirty="0"/>
              <a:t>Optimum page size therefore much smaller</a:t>
            </a:r>
          </a:p>
          <a:p>
            <a:r>
              <a:rPr lang="en-IN" dirty="0"/>
              <a:t>Bulk-loading still useful since it minimizes page erases</a:t>
            </a:r>
          </a:p>
          <a:p>
            <a:r>
              <a:rPr lang="en-IN" dirty="0"/>
              <a:t>Write-optimized tree structures (discussed later) have been adapted to minimize page writes for flash-optimized search trees</a:t>
            </a:r>
          </a:p>
        </p:txBody>
      </p:sp>
    </p:spTree>
    <p:extLst>
      <p:ext uri="{BB962C8B-B14F-4D97-AF65-F5344CB8AC3E}">
        <p14:creationId xmlns:p14="http://schemas.microsoft.com/office/powerpoint/2010/main" val="9090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>
            <a:extLst>
              <a:ext uri="{FF2B5EF4-FFF2-40B4-BE49-F238E27FC236}">
                <a16:creationId xmlns:a16="http://schemas.microsoft.com/office/drawing/2014/main" id="{A471252C-098C-486A-8E72-7C38AC42B3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Ordered Indices</a:t>
            </a:r>
          </a:p>
        </p:txBody>
      </p:sp>
      <p:sp>
        <p:nvSpPr>
          <p:cNvPr id="1103875" name="Rectangle 3">
            <a:extLst>
              <a:ext uri="{FF2B5EF4-FFF2-40B4-BE49-F238E27FC236}">
                <a16:creationId xmlns:a16="http://schemas.microsoft.com/office/drawing/2014/main" id="{9A931772-41AD-40F7-93E4-14F5D20683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80" y="1169479"/>
            <a:ext cx="7457242" cy="4876800"/>
          </a:xfrm>
        </p:spPr>
        <p:txBody>
          <a:bodyPr/>
          <a:lstStyle/>
          <a:p>
            <a:r>
              <a:rPr lang="en-US" altLang="en-US" dirty="0"/>
              <a:t>In an </a:t>
            </a:r>
            <a:r>
              <a:rPr lang="en-US" altLang="en-US" b="1" dirty="0">
                <a:solidFill>
                  <a:srgbClr val="002060"/>
                </a:solidFill>
              </a:rPr>
              <a:t>ordered index</a:t>
            </a:r>
            <a:r>
              <a:rPr lang="en-US" altLang="en-US" b="1" dirty="0"/>
              <a:t>, </a:t>
            </a:r>
            <a:r>
              <a:rPr lang="en-US" altLang="en-US" dirty="0"/>
              <a:t>index entries are stored sorted on the search key value.  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Clustering index</a:t>
            </a:r>
            <a:r>
              <a:rPr lang="en-US" altLang="en-US" b="1" dirty="0"/>
              <a:t>: </a:t>
            </a:r>
            <a:r>
              <a:rPr lang="en-US" altLang="en-US" dirty="0"/>
              <a:t>in a sequentially ordered file, the index whose search key specifies the sequential order of the file.</a:t>
            </a:r>
          </a:p>
          <a:p>
            <a:pPr lvl="1"/>
            <a:r>
              <a:rPr lang="en-US" altLang="en-US" dirty="0"/>
              <a:t>Also called </a:t>
            </a:r>
            <a:r>
              <a:rPr lang="en-US" altLang="en-US" b="1" dirty="0">
                <a:solidFill>
                  <a:srgbClr val="002060"/>
                </a:solidFill>
              </a:rPr>
              <a:t>primary index</a:t>
            </a:r>
            <a:endParaRPr lang="en-US" altLang="en-US" dirty="0">
              <a:solidFill>
                <a:srgbClr val="002060"/>
              </a:solidFill>
            </a:endParaRPr>
          </a:p>
          <a:p>
            <a:pPr lvl="1"/>
            <a:r>
              <a:rPr lang="en-US" altLang="en-US" dirty="0"/>
              <a:t>The search key of a primary index is usually but not necessarily the primary key.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Secondary index</a:t>
            </a:r>
            <a:r>
              <a:rPr lang="en-US" altLang="en-US" dirty="0"/>
              <a:t>:</a:t>
            </a:r>
            <a:r>
              <a:rPr lang="en-US" altLang="en-US" b="1" dirty="0"/>
              <a:t> </a:t>
            </a:r>
            <a:r>
              <a:rPr lang="en-US" altLang="en-US" dirty="0"/>
              <a:t>an index whose search key specifies an order different from the sequential order of the file.  Also called </a:t>
            </a:r>
            <a:br>
              <a:rPr lang="en-US" altLang="en-US" dirty="0"/>
            </a:br>
            <a:r>
              <a:rPr lang="en-US" altLang="en-US" b="1" dirty="0" err="1">
                <a:solidFill>
                  <a:srgbClr val="002060"/>
                </a:solidFill>
              </a:rPr>
              <a:t>nonclustering</a:t>
            </a:r>
            <a:r>
              <a:rPr lang="en-US" altLang="en-US" b="1" dirty="0">
                <a:solidFill>
                  <a:srgbClr val="002060"/>
                </a:solidFill>
              </a:rPr>
              <a:t> index</a:t>
            </a:r>
            <a:r>
              <a:rPr lang="en-US" altLang="en-US" b="1" dirty="0"/>
              <a:t>.</a:t>
            </a:r>
            <a:endParaRPr lang="en-US" altLang="en-US" dirty="0"/>
          </a:p>
          <a:p>
            <a:r>
              <a:rPr lang="en-US" altLang="en-US" b="1" dirty="0">
                <a:solidFill>
                  <a:srgbClr val="002060"/>
                </a:solidFill>
              </a:rPr>
              <a:t>Index-sequential file</a:t>
            </a:r>
            <a:r>
              <a:rPr lang="en-US" altLang="en-US" b="1" dirty="0"/>
              <a:t>:</a:t>
            </a:r>
            <a:r>
              <a:rPr lang="en-US" altLang="en-US" dirty="0"/>
              <a:t> sequential file ordered on a search key, with a clustering index on the search key.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0D3B2-A617-4A6E-87BD-BE79450A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Indexing in Main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5FDAE-F992-4C11-9764-1E789DC53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12" y="1067662"/>
            <a:ext cx="7644725" cy="5263469"/>
          </a:xfrm>
        </p:spPr>
        <p:txBody>
          <a:bodyPr/>
          <a:lstStyle/>
          <a:p>
            <a:r>
              <a:rPr lang="en-IN" dirty="0"/>
              <a:t>Random access in memory </a:t>
            </a:r>
          </a:p>
          <a:p>
            <a:pPr lvl="1"/>
            <a:r>
              <a:rPr lang="en-IN" dirty="0"/>
              <a:t>Much cheaper than on disk/flash</a:t>
            </a:r>
          </a:p>
          <a:p>
            <a:pPr lvl="1"/>
            <a:r>
              <a:rPr lang="en-IN" dirty="0"/>
              <a:t>But still expensive compared to cache read</a:t>
            </a:r>
          </a:p>
          <a:p>
            <a:pPr lvl="1"/>
            <a:r>
              <a:rPr lang="en-IN" dirty="0"/>
              <a:t>Data structures that make best use of cache preferable</a:t>
            </a:r>
          </a:p>
          <a:p>
            <a:pPr lvl="1"/>
            <a:r>
              <a:rPr lang="en-IN" dirty="0"/>
              <a:t>Binary search for a key value within a large B</a:t>
            </a:r>
            <a:r>
              <a:rPr lang="en-IN" sz="2000" baseline="30000" dirty="0"/>
              <a:t>+</a:t>
            </a:r>
            <a:r>
              <a:rPr lang="en-IN" dirty="0"/>
              <a:t>-tree node results in many cache misses</a:t>
            </a:r>
          </a:p>
          <a:p>
            <a:r>
              <a:rPr lang="en-IN" dirty="0"/>
              <a:t>B</a:t>
            </a:r>
            <a:r>
              <a:rPr lang="en-IN" sz="2000" baseline="30000" dirty="0"/>
              <a:t>+</a:t>
            </a:r>
            <a:r>
              <a:rPr lang="en-IN" dirty="0"/>
              <a:t>- trees with small nodes that fit in cache line are preferable to reduce cache misses</a:t>
            </a:r>
          </a:p>
          <a:p>
            <a:r>
              <a:rPr lang="en-IN" dirty="0"/>
              <a:t>Key idea:  use large node size to optimize disk access, but structure data within a node using a tree with small node size, instead of using an array.</a:t>
            </a:r>
          </a:p>
        </p:txBody>
      </p:sp>
    </p:spTree>
    <p:extLst>
      <p:ext uri="{BB962C8B-B14F-4D97-AF65-F5344CB8AC3E}">
        <p14:creationId xmlns:p14="http://schemas.microsoft.com/office/powerpoint/2010/main" val="2039983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>
            <a:extLst>
              <a:ext uri="{FF2B5EF4-FFF2-40B4-BE49-F238E27FC236}">
                <a16:creationId xmlns:a16="http://schemas.microsoft.com/office/drawing/2014/main" id="{69C9745A-37B7-4F0E-A3B3-2DAF58FB2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Dense Index Files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AF8129C-3EED-4426-9DD8-3F433D6DF7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1165225"/>
          </a:xfrm>
        </p:spPr>
        <p:txBody>
          <a:bodyPr/>
          <a:lstStyle/>
          <a:p>
            <a:r>
              <a:rPr lang="en-US" altLang="en-US" b="1">
                <a:solidFill>
                  <a:srgbClr val="002060"/>
                </a:solidFill>
              </a:rPr>
              <a:t>Dense index</a:t>
            </a:r>
            <a:r>
              <a:rPr lang="en-US" altLang="en-US">
                <a:solidFill>
                  <a:srgbClr val="002060"/>
                </a:solidFill>
              </a:rPr>
              <a:t> </a:t>
            </a:r>
            <a:r>
              <a:rPr lang="en-US" altLang="en-US"/>
              <a:t>— </a:t>
            </a:r>
            <a:r>
              <a:rPr lang="en-US" altLang="en-US" dirty="0"/>
              <a:t>Index record appears for every search-key value in the file. </a:t>
            </a:r>
          </a:p>
          <a:p>
            <a:r>
              <a:rPr lang="en-US" altLang="en-US" dirty="0"/>
              <a:t>E.g. index on </a:t>
            </a:r>
            <a:r>
              <a:rPr lang="en-US" altLang="en-US" i="1" dirty="0"/>
              <a:t>ID</a:t>
            </a:r>
            <a:r>
              <a:rPr lang="en-US" altLang="en-US" dirty="0"/>
              <a:t> attribute of </a:t>
            </a:r>
            <a:r>
              <a:rPr lang="en-US" altLang="en-US" i="1" dirty="0"/>
              <a:t>instructor</a:t>
            </a:r>
            <a:r>
              <a:rPr lang="en-US" altLang="en-US" dirty="0"/>
              <a:t> relation </a:t>
            </a:r>
          </a:p>
        </p:txBody>
      </p:sp>
      <p:pic>
        <p:nvPicPr>
          <p:cNvPr id="15364" name="Picture 8">
            <a:extLst>
              <a:ext uri="{FF2B5EF4-FFF2-40B4-BE49-F238E27FC236}">
                <a16:creationId xmlns:a16="http://schemas.microsoft.com/office/drawing/2014/main" id="{710620EF-3A3A-4679-B2D8-8E62EC03A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0" y="2290436"/>
            <a:ext cx="6700837" cy="325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>
            <a:extLst>
              <a:ext uri="{FF2B5EF4-FFF2-40B4-BE49-F238E27FC236}">
                <a16:creationId xmlns:a16="http://schemas.microsoft.com/office/drawing/2014/main" id="{A0AC463D-5BF0-4013-9522-A5AD19E7A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Dense Index Files (Cont.)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72A41FD-6D01-4D50-86B9-6E628B8C77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966787"/>
          </a:xfrm>
        </p:spPr>
        <p:txBody>
          <a:bodyPr/>
          <a:lstStyle/>
          <a:p>
            <a:r>
              <a:rPr lang="en-US" altLang="en-US" dirty="0"/>
              <a:t>Dense index on </a:t>
            </a:r>
            <a:r>
              <a:rPr lang="en-US" altLang="en-US" i="1" dirty="0"/>
              <a:t>dept_name</a:t>
            </a:r>
            <a:r>
              <a:rPr lang="en-US" altLang="en-US" dirty="0"/>
              <a:t>, with </a:t>
            </a:r>
            <a:r>
              <a:rPr lang="en-US" altLang="en-US" i="1" dirty="0"/>
              <a:t>instructor </a:t>
            </a:r>
            <a:r>
              <a:rPr lang="en-US" altLang="en-US" dirty="0"/>
              <a:t>file sorted on </a:t>
            </a:r>
            <a:r>
              <a:rPr lang="en-US" altLang="en-US" i="1" dirty="0"/>
              <a:t>dept_name</a:t>
            </a:r>
            <a:endParaRPr lang="en-US" altLang="en-US" dirty="0"/>
          </a:p>
        </p:txBody>
      </p:sp>
      <p:pic>
        <p:nvPicPr>
          <p:cNvPr id="17412" name="Picture 7">
            <a:extLst>
              <a:ext uri="{FF2B5EF4-FFF2-40B4-BE49-F238E27FC236}">
                <a16:creationId xmlns:a16="http://schemas.microsoft.com/office/drawing/2014/main" id="{6206C307-EB8B-44EE-BC03-F42F67E29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7" y="1672167"/>
            <a:ext cx="7081838" cy="29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>
            <a:extLst>
              <a:ext uri="{FF2B5EF4-FFF2-40B4-BE49-F238E27FC236}">
                <a16:creationId xmlns:a16="http://schemas.microsoft.com/office/drawing/2014/main" id="{D16DB98C-5073-42B4-BF88-0C4542938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Sparse Index Files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EC30A03-5B48-4877-BFDE-46B4DC935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432675" cy="2495550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Sparse Index</a:t>
            </a:r>
            <a:r>
              <a:rPr lang="en-US" altLang="en-US" dirty="0"/>
              <a:t>:  contains index records for only some search-key values.</a:t>
            </a:r>
          </a:p>
          <a:p>
            <a:pPr lvl="1"/>
            <a:r>
              <a:rPr lang="en-US" altLang="en-US" dirty="0"/>
              <a:t>Applicable when records are sequentially ordered on search-key</a:t>
            </a:r>
          </a:p>
          <a:p>
            <a:r>
              <a:rPr lang="en-US" altLang="en-US" dirty="0"/>
              <a:t>To locate a record with search-key value </a:t>
            </a:r>
            <a:r>
              <a:rPr lang="en-US" altLang="en-US" i="1" dirty="0"/>
              <a:t>K</a:t>
            </a:r>
            <a:r>
              <a:rPr lang="en-US" altLang="en-US" dirty="0"/>
              <a:t> we:</a:t>
            </a:r>
          </a:p>
          <a:p>
            <a:pPr lvl="1"/>
            <a:r>
              <a:rPr lang="en-US" altLang="en-US" dirty="0"/>
              <a:t>Find index record with largest search-key value &lt; </a:t>
            </a:r>
            <a:r>
              <a:rPr lang="en-US" altLang="en-US" i="1" dirty="0"/>
              <a:t>K</a:t>
            </a:r>
            <a:endParaRPr lang="en-US" altLang="en-US" dirty="0"/>
          </a:p>
          <a:p>
            <a:pPr lvl="1"/>
            <a:r>
              <a:rPr lang="en-US" altLang="en-US" dirty="0"/>
              <a:t>Search file sequentially starting at the record to which the index record points</a:t>
            </a:r>
          </a:p>
        </p:txBody>
      </p:sp>
      <p:pic>
        <p:nvPicPr>
          <p:cNvPr id="19460" name="Picture 7">
            <a:extLst>
              <a:ext uri="{FF2B5EF4-FFF2-40B4-BE49-F238E27FC236}">
                <a16:creationId xmlns:a16="http://schemas.microsoft.com/office/drawing/2014/main" id="{4CA72F48-2A38-43A9-866F-F0DC18882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22" y="3489323"/>
            <a:ext cx="6078598" cy="279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0" name="Rectangle 2">
            <a:extLst>
              <a:ext uri="{FF2B5EF4-FFF2-40B4-BE49-F238E27FC236}">
                <a16:creationId xmlns:a16="http://schemas.microsoft.com/office/drawing/2014/main" id="{24121C46-A7F8-4C85-B0FA-844931DCB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Sparse Index Files (Cont.)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497FC95-73F7-4D82-B58B-073729F71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1133" y="1193804"/>
            <a:ext cx="8282867" cy="5192712"/>
          </a:xfrm>
        </p:spPr>
        <p:txBody>
          <a:bodyPr/>
          <a:lstStyle/>
          <a:p>
            <a:r>
              <a:rPr lang="en-US" altLang="en-US" dirty="0"/>
              <a:t>Compared to dense indices:</a:t>
            </a:r>
          </a:p>
          <a:p>
            <a:pPr lvl="1"/>
            <a:r>
              <a:rPr lang="en-US" altLang="en-US" dirty="0"/>
              <a:t>Less space and less maintenance overhead for insertions and deletions.</a:t>
            </a:r>
          </a:p>
          <a:p>
            <a:pPr lvl="1"/>
            <a:r>
              <a:rPr lang="en-US" altLang="en-US" dirty="0"/>
              <a:t>Generally slower than dense index for locating records.</a:t>
            </a:r>
          </a:p>
          <a:p>
            <a:r>
              <a:rPr lang="en-US" altLang="en-US" b="1" dirty="0"/>
              <a:t>Good tradeoff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/>
              <a:t>for clustered index: sparse index with an index entry for every block in file, corresponding to least search-key value in the block.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/>
              <a:t>For </a:t>
            </a:r>
            <a:r>
              <a:rPr lang="en-US" altLang="en-US" dirty="0" err="1"/>
              <a:t>unclustered</a:t>
            </a:r>
            <a:r>
              <a:rPr lang="en-US" altLang="en-US" dirty="0"/>
              <a:t> index: sparse index on top of dense index (multilevel index)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BDE9D94-E986-4FDA-B2F6-B47DE62C9308}"/>
              </a:ext>
            </a:extLst>
          </p:cNvPr>
          <p:cNvGrpSpPr/>
          <p:nvPr/>
        </p:nvGrpSpPr>
        <p:grpSpPr>
          <a:xfrm>
            <a:off x="2743200" y="3414711"/>
            <a:ext cx="2504405" cy="2239959"/>
            <a:chOff x="2465294" y="3429000"/>
            <a:chExt cx="2782312" cy="256857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16BB815-C486-41E2-8B5C-0756C1851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9022" t="-6" r="-1376" b="53812"/>
            <a:stretch/>
          </p:blipFill>
          <p:spPr>
            <a:xfrm>
              <a:off x="2528392" y="3429000"/>
              <a:ext cx="2719214" cy="244174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584757-4F0D-4F53-8610-649ED2931878}"/>
                </a:ext>
              </a:extLst>
            </p:cNvPr>
            <p:cNvSpPr/>
            <p:nvPr/>
          </p:nvSpPr>
          <p:spPr bwMode="auto">
            <a:xfrm>
              <a:off x="2465294" y="4649871"/>
              <a:ext cx="1147482" cy="122087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A78095-0A25-48F9-9B32-1E9D76A9734D}"/>
                </a:ext>
              </a:extLst>
            </p:cNvPr>
            <p:cNvSpPr/>
            <p:nvPr/>
          </p:nvSpPr>
          <p:spPr bwMode="auto">
            <a:xfrm>
              <a:off x="3357627" y="5333999"/>
              <a:ext cx="636494" cy="66357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76022</TotalTime>
  <Words>3965</Words>
  <Application>Microsoft Office PowerPoint</Application>
  <PresentationFormat>On-screen Show (4:3)</PresentationFormat>
  <Paragraphs>403</Paragraphs>
  <Slides>50</Slides>
  <Notes>40</Notes>
  <HiddenSlides>6</HiddenSlides>
  <MMClips>0</MMClips>
  <ScaleCrop>false</ScaleCrop>
  <HeadingPairs>
    <vt:vector size="10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  <vt:variant>
        <vt:lpstr>Custom Shows</vt:lpstr>
      </vt:variant>
      <vt:variant>
        <vt:i4>1</vt:i4>
      </vt:variant>
    </vt:vector>
  </HeadingPairs>
  <TitlesOfParts>
    <vt:vector size="61" baseType="lpstr">
      <vt:lpstr>ＭＳ Ｐゴシック</vt:lpstr>
      <vt:lpstr>Arial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Equation</vt:lpstr>
      <vt:lpstr>Chapter 14: Indexing</vt:lpstr>
      <vt:lpstr>Outline</vt:lpstr>
      <vt:lpstr>Basic Concepts</vt:lpstr>
      <vt:lpstr>Index Evaluation Metrics</vt:lpstr>
      <vt:lpstr>Ordered Indices</vt:lpstr>
      <vt:lpstr>Dense Index Files</vt:lpstr>
      <vt:lpstr>Dense Index Files (Cont.)</vt:lpstr>
      <vt:lpstr>Sparse Index Files</vt:lpstr>
      <vt:lpstr>Sparse Index Files (Cont.)</vt:lpstr>
      <vt:lpstr>Secondary Indices Example</vt:lpstr>
      <vt:lpstr>Clustering vs Nonclustering Indices</vt:lpstr>
      <vt:lpstr>Multilevel Index</vt:lpstr>
      <vt:lpstr>Multilevel Index (Cont.)</vt:lpstr>
      <vt:lpstr>Index Update:  Deletion</vt:lpstr>
      <vt:lpstr>Index Update:  Insertion</vt:lpstr>
      <vt:lpstr>Indices on Multiple Keys</vt:lpstr>
      <vt:lpstr>B+-Tree Index Files</vt:lpstr>
      <vt:lpstr>Example of B+-Tree</vt:lpstr>
      <vt:lpstr>B+-Tree Index Files (Cont.)</vt:lpstr>
      <vt:lpstr>B+-Tree Node Structure</vt:lpstr>
      <vt:lpstr>Leaf Nodes in B+-Trees</vt:lpstr>
      <vt:lpstr>Non-Leaf Nodes in B+-Trees</vt:lpstr>
      <vt:lpstr>Example of B+-tree</vt:lpstr>
      <vt:lpstr>Observations about B+-trees</vt:lpstr>
      <vt:lpstr>Queries on B+-Trees</vt:lpstr>
      <vt:lpstr>Queries on B+-Trees (Cont.)</vt:lpstr>
      <vt:lpstr>Queries on B+-Trees (Cont.)</vt:lpstr>
      <vt:lpstr>Non-Unique Keys</vt:lpstr>
      <vt:lpstr>Updates on B+-Trees:  Insertion</vt:lpstr>
      <vt:lpstr>Updates on B+-Trees:  Insertion (Cont.)</vt:lpstr>
      <vt:lpstr>B+-Tree  Insertion</vt:lpstr>
      <vt:lpstr>B+-Tree  Insertion</vt:lpstr>
      <vt:lpstr>Insertion in B+-Trees (Cont.)</vt:lpstr>
      <vt:lpstr>Examples of B+-Tree Deletion</vt:lpstr>
      <vt:lpstr>Examples of B+-Tree Deletion (Cont.)</vt:lpstr>
      <vt:lpstr>Example of B+-tree Deletion (Cont.)</vt:lpstr>
      <vt:lpstr>Updates on B+-Trees: Deletion</vt:lpstr>
      <vt:lpstr>Updates on B+-Trees:  Deletion</vt:lpstr>
      <vt:lpstr>Complexity of Updates</vt:lpstr>
      <vt:lpstr>Non-Unique Search Keys</vt:lpstr>
      <vt:lpstr>B+-Tree File Organization</vt:lpstr>
      <vt:lpstr>B+-Tree File Organization (Cont.)</vt:lpstr>
      <vt:lpstr>Other Issues in Indexing</vt:lpstr>
      <vt:lpstr>Indexing Strings</vt:lpstr>
      <vt:lpstr>Bulk Loading and Bottom-Up Build</vt:lpstr>
      <vt:lpstr>B-Tree Index Files</vt:lpstr>
      <vt:lpstr>B-Tree Index Files (Cont.)</vt:lpstr>
      <vt:lpstr>B-Tree Index File Example</vt:lpstr>
      <vt:lpstr>Indexing on Flash</vt:lpstr>
      <vt:lpstr>Indexing in Main Memory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Mahir  Mahbub</cp:lastModifiedBy>
  <cp:revision>340</cp:revision>
  <cp:lastPrinted>2019-06-24T14:40:34Z</cp:lastPrinted>
  <dcterms:created xsi:type="dcterms:W3CDTF">2009-12-23T00:01:06Z</dcterms:created>
  <dcterms:modified xsi:type="dcterms:W3CDTF">2024-03-24T08:11:09Z</dcterms:modified>
</cp:coreProperties>
</file>