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5" r:id="rId31"/>
    <p:sldId id="476" r:id="rId32"/>
    <p:sldId id="477" r:id="rId33"/>
    <p:sldId id="478" r:id="rId34"/>
    <p:sldId id="479" r:id="rId35"/>
    <p:sldId id="480" r:id="rId36"/>
    <p:sldId id="481" r:id="rId37"/>
    <p:sldId id="482" r:id="rId38"/>
    <p:sldId id="483" r:id="rId39"/>
    <p:sldId id="484" r:id="rId40"/>
    <p:sldId id="485" r:id="rId41"/>
    <p:sldId id="486" r:id="rId42"/>
    <p:sldId id="487" r:id="rId43"/>
    <p:sldId id="488" r:id="rId44"/>
    <p:sldId id="489" r:id="rId45"/>
    <p:sldId id="49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320B13-E74A-4F66-A764-35F9A9B7EE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0D5495-E5E8-493E-B7A5-9C9E41A8E9AF}">
      <dgm:prSet/>
      <dgm:spPr/>
      <dgm:t>
        <a:bodyPr/>
        <a:lstStyle/>
        <a:p>
          <a:r>
            <a:rPr lang="en-US" b="1" dirty="0"/>
            <a:t>Data Definition Language (DDL) </a:t>
          </a:r>
          <a:r>
            <a:rPr lang="en-US" dirty="0"/>
            <a:t>:</a:t>
          </a:r>
        </a:p>
      </dgm:t>
    </dgm:pt>
    <dgm:pt modelId="{7B584F1A-6D9B-4754-B7C0-F6D93FBD7F57}" cxnId="{7BDB08FC-0DF6-4AAF-97B6-191233B4866F}" type="parTrans">
      <dgm:prSet/>
      <dgm:spPr/>
      <dgm:t>
        <a:bodyPr/>
        <a:lstStyle/>
        <a:p>
          <a:endParaRPr lang="en-US"/>
        </a:p>
      </dgm:t>
    </dgm:pt>
    <dgm:pt modelId="{7F418D1B-85D7-4979-A96C-7ACD5AE49865}" cxnId="{7BDB08FC-0DF6-4AAF-97B6-191233B4866F}" type="sibTrans">
      <dgm:prSet/>
      <dgm:spPr/>
      <dgm:t>
        <a:bodyPr/>
        <a:lstStyle/>
        <a:p>
          <a:endParaRPr lang="en-US"/>
        </a:p>
      </dgm:t>
    </dgm:pt>
    <dgm:pt modelId="{197AAB6F-057E-43D9-BDBF-39B418E089C0}">
      <dgm:prSet/>
      <dgm:spPr/>
      <dgm:t>
        <a:bodyPr/>
        <a:lstStyle/>
        <a:p>
          <a:r>
            <a:rPr lang="en-US" dirty="0"/>
            <a:t>DDL is set of SQL commands used to create, modify and delete database structures but not data.</a:t>
          </a:r>
        </a:p>
      </dgm:t>
    </dgm:pt>
    <dgm:pt modelId="{17D204CC-33D0-431A-8ADA-AF188B26951A}" cxnId="{2D1471EC-37D0-42FA-8BAA-92C3EDDF1CB3}" type="parTrans">
      <dgm:prSet/>
      <dgm:spPr/>
      <dgm:t>
        <a:bodyPr/>
        <a:lstStyle/>
        <a:p>
          <a:endParaRPr lang="en-US"/>
        </a:p>
      </dgm:t>
    </dgm:pt>
    <dgm:pt modelId="{7BC3C48F-743B-40D0-B38C-EFEF5DF9DD37}" cxnId="{2D1471EC-37D0-42FA-8BAA-92C3EDDF1CB3}" type="sibTrans">
      <dgm:prSet/>
      <dgm:spPr/>
      <dgm:t>
        <a:bodyPr/>
        <a:lstStyle/>
        <a:p>
          <a:endParaRPr lang="en-US"/>
        </a:p>
      </dgm:t>
    </dgm:pt>
    <dgm:pt modelId="{657B7E3B-1B39-4673-9B5C-AC6BCF326C30}">
      <dgm:prSet/>
      <dgm:spPr/>
      <dgm:t>
        <a:bodyPr/>
        <a:lstStyle/>
        <a:p>
          <a:r>
            <a:rPr lang="en-US" dirty="0"/>
            <a:t>They are used by the DBA to a limited extent, a database designer, or application developer.</a:t>
          </a:r>
        </a:p>
      </dgm:t>
    </dgm:pt>
    <dgm:pt modelId="{04DF2BB3-6D4F-4E95-8E39-86DBBF35CDF9}" cxnId="{E5A359BA-BAE6-4A57-8C20-3CC630F184B9}" type="parTrans">
      <dgm:prSet/>
      <dgm:spPr/>
      <dgm:t>
        <a:bodyPr/>
        <a:lstStyle/>
        <a:p>
          <a:endParaRPr lang="en-US"/>
        </a:p>
      </dgm:t>
    </dgm:pt>
    <dgm:pt modelId="{DEE6A1B4-4962-4014-9BA7-893F074DE915}" cxnId="{E5A359BA-BAE6-4A57-8C20-3CC630F184B9}" type="sibTrans">
      <dgm:prSet/>
      <dgm:spPr/>
      <dgm:t>
        <a:bodyPr/>
        <a:lstStyle/>
        <a:p>
          <a:endParaRPr lang="en-US"/>
        </a:p>
      </dgm:t>
    </dgm:pt>
    <dgm:pt modelId="{D364D2A9-3BBB-4B66-A823-1AA080D51C1F}">
      <dgm:prSet/>
      <dgm:spPr/>
      <dgm:t>
        <a:bodyPr/>
        <a:lstStyle/>
        <a:p>
          <a:r>
            <a:rPr lang="en-US" dirty="0"/>
            <a:t>Create, drop, alter, truncate are commonly used DDL command. CREATE, ALTER, DROP, TRUNCATE,</a:t>
          </a:r>
        </a:p>
      </dgm:t>
    </dgm:pt>
    <dgm:pt modelId="{4804E5D4-2D8B-4D8C-A962-B509FAF4A126}" cxnId="{B79A5B07-D5D1-4E37-BC1E-71CBDE3D234A}" type="parTrans">
      <dgm:prSet/>
      <dgm:spPr/>
      <dgm:t>
        <a:bodyPr/>
        <a:lstStyle/>
        <a:p>
          <a:endParaRPr lang="en-US"/>
        </a:p>
      </dgm:t>
    </dgm:pt>
    <dgm:pt modelId="{217B4217-C94C-48F7-8A26-49F8B15C6E8C}" cxnId="{B79A5B07-D5D1-4E37-BC1E-71CBDE3D234A}" type="sibTrans">
      <dgm:prSet/>
      <dgm:spPr/>
      <dgm:t>
        <a:bodyPr/>
        <a:lstStyle/>
        <a:p>
          <a:endParaRPr lang="en-US"/>
        </a:p>
      </dgm:t>
    </dgm:pt>
    <dgm:pt modelId="{3048E253-5F60-4A92-8588-482F67F6F343}">
      <dgm:prSet/>
      <dgm:spPr/>
      <dgm:t>
        <a:bodyPr/>
        <a:lstStyle/>
        <a:p>
          <a:r>
            <a:rPr lang="en-US"/>
            <a:t>COMMENT, GRANT, REVOKE statement</a:t>
          </a:r>
        </a:p>
      </dgm:t>
    </dgm:pt>
    <dgm:pt modelId="{D4BB82BC-2531-4757-B541-603C31F348DC}" cxnId="{473EAB64-5ED9-45FC-8368-FA657248BC00}" type="parTrans">
      <dgm:prSet/>
      <dgm:spPr/>
      <dgm:t>
        <a:bodyPr/>
        <a:lstStyle/>
        <a:p>
          <a:endParaRPr lang="en-US"/>
        </a:p>
      </dgm:t>
    </dgm:pt>
    <dgm:pt modelId="{A9F25F8F-BCD4-45A7-93BD-00822E7558F7}" cxnId="{473EAB64-5ED9-45FC-8368-FA657248BC00}" type="sibTrans">
      <dgm:prSet/>
      <dgm:spPr/>
      <dgm:t>
        <a:bodyPr/>
        <a:lstStyle/>
        <a:p>
          <a:endParaRPr lang="en-US"/>
        </a:p>
      </dgm:t>
    </dgm:pt>
    <dgm:pt modelId="{488D1230-C213-413F-AFDA-3CCC34AE2BF1}">
      <dgm:prSet/>
      <dgm:spPr/>
      <dgm:t>
        <a:bodyPr/>
        <a:lstStyle/>
        <a:p>
          <a:r>
            <a:rPr lang="en-US" b="1" dirty="0"/>
            <a:t>Data Manipulation Language (DML) </a:t>
          </a:r>
          <a:r>
            <a:rPr lang="en-US" dirty="0"/>
            <a:t>:</a:t>
          </a:r>
        </a:p>
      </dgm:t>
    </dgm:pt>
    <dgm:pt modelId="{7912459C-D240-4CB1-B27A-A060882D310E}" cxnId="{03D8F839-86C0-4CDF-927D-83B99E48E51A}" type="parTrans">
      <dgm:prSet/>
      <dgm:spPr/>
      <dgm:t>
        <a:bodyPr/>
        <a:lstStyle/>
        <a:p>
          <a:endParaRPr lang="en-US"/>
        </a:p>
      </dgm:t>
    </dgm:pt>
    <dgm:pt modelId="{26108521-9EB4-4EE6-A13B-63CBACAEFE23}" cxnId="{03D8F839-86C0-4CDF-927D-83B99E48E51A}" type="sibTrans">
      <dgm:prSet/>
      <dgm:spPr/>
      <dgm:t>
        <a:bodyPr/>
        <a:lstStyle/>
        <a:p>
          <a:endParaRPr lang="en-US"/>
        </a:p>
      </dgm:t>
    </dgm:pt>
    <dgm:pt modelId="{044E6127-10A8-4032-A101-F8824A1F6196}">
      <dgm:prSet/>
      <dgm:spPr/>
      <dgm:t>
        <a:bodyPr/>
        <a:lstStyle/>
        <a:p>
          <a:r>
            <a:rPr lang="en-US" dirty="0"/>
            <a:t>A DML is a language that enables users to access or manipulates data as organized by the appropriate data model.</a:t>
          </a:r>
        </a:p>
      </dgm:t>
    </dgm:pt>
    <dgm:pt modelId="{FEDAAB9D-CB31-4349-9939-4014524848C1}" cxnId="{E22DA6BF-9B90-4115-A3F7-0005BDC09F96}" type="parTrans">
      <dgm:prSet/>
      <dgm:spPr/>
      <dgm:t>
        <a:bodyPr/>
        <a:lstStyle/>
        <a:p>
          <a:endParaRPr lang="en-US"/>
        </a:p>
      </dgm:t>
    </dgm:pt>
    <dgm:pt modelId="{08ABFE76-41B1-48AA-ACE2-F4F88AC430F9}" cxnId="{E22DA6BF-9B90-4115-A3F7-0005BDC09F96}" type="sibTrans">
      <dgm:prSet/>
      <dgm:spPr/>
      <dgm:t>
        <a:bodyPr/>
        <a:lstStyle/>
        <a:p>
          <a:endParaRPr lang="en-US"/>
        </a:p>
      </dgm:t>
    </dgm:pt>
    <dgm:pt modelId="{8593EA0A-A221-4749-AF5B-09DD10D813E7}">
      <dgm:prSet/>
      <dgm:spPr/>
      <dgm:t>
        <a:bodyPr/>
        <a:lstStyle/>
        <a:p>
          <a:r>
            <a:rPr lang="en-US" dirty="0"/>
            <a:t>There are two types of DMLs :</a:t>
          </a:r>
        </a:p>
      </dgm:t>
    </dgm:pt>
    <dgm:pt modelId="{171F62D8-103E-466E-A04B-5F223F92A657}" cxnId="{42E89B32-3813-4DB1-8702-3F629F1F994A}" type="parTrans">
      <dgm:prSet/>
      <dgm:spPr/>
      <dgm:t>
        <a:bodyPr/>
        <a:lstStyle/>
        <a:p>
          <a:endParaRPr lang="en-US"/>
        </a:p>
      </dgm:t>
    </dgm:pt>
    <dgm:pt modelId="{0FD2236D-2FA2-47EA-AD6D-94EEA64F3506}" cxnId="{42E89B32-3813-4DB1-8702-3F629F1F994A}" type="sibTrans">
      <dgm:prSet/>
      <dgm:spPr/>
      <dgm:t>
        <a:bodyPr/>
        <a:lstStyle/>
        <a:p>
          <a:endParaRPr lang="en-US"/>
        </a:p>
      </dgm:t>
    </dgm:pt>
    <dgm:pt modelId="{DF15CF26-454B-4B33-9C56-8134B9D3948E}">
      <dgm:prSet/>
      <dgm:spPr/>
      <dgm:t>
        <a:bodyPr/>
        <a:lstStyle/>
        <a:p>
          <a:r>
            <a:rPr lang="en-US" dirty="0"/>
            <a:t>Procedural DMLs : It requires a user to specify what data are needed and how to get those data.</a:t>
          </a:r>
        </a:p>
      </dgm:t>
    </dgm:pt>
    <dgm:pt modelId="{FF984687-FDC8-43AD-B2B7-26B8805E7065}" cxnId="{70E313B7-EA20-47D7-952C-DEF539CCC0C9}" type="parTrans">
      <dgm:prSet/>
      <dgm:spPr/>
      <dgm:t>
        <a:bodyPr/>
        <a:lstStyle/>
        <a:p>
          <a:endParaRPr lang="en-US"/>
        </a:p>
      </dgm:t>
    </dgm:pt>
    <dgm:pt modelId="{C906C9D6-55D5-4F02-AB97-1D00F0FFF7C8}" cxnId="{70E313B7-EA20-47D7-952C-DEF539CCC0C9}" type="sibTrans">
      <dgm:prSet/>
      <dgm:spPr/>
      <dgm:t>
        <a:bodyPr/>
        <a:lstStyle/>
        <a:p>
          <a:endParaRPr lang="en-US"/>
        </a:p>
      </dgm:t>
    </dgm:pt>
    <dgm:pt modelId="{04FD7014-3313-4B62-BDCF-6A02DBCF637E}">
      <dgm:prSet/>
      <dgm:spPr/>
      <dgm:t>
        <a:bodyPr/>
        <a:lstStyle/>
        <a:p>
          <a:r>
            <a:rPr lang="en-US" dirty="0"/>
            <a:t>Declarative DMLs (Non-procedural DMLs) : It requires a user to specify what data are needed without specifying how to get those data.</a:t>
          </a:r>
        </a:p>
      </dgm:t>
    </dgm:pt>
    <dgm:pt modelId="{38CD7FFD-08B8-4855-97A5-2A02C2B8B8CB}" cxnId="{2727218D-E7FE-4DEB-9F3C-77473D04A362}" type="parTrans">
      <dgm:prSet/>
      <dgm:spPr/>
      <dgm:t>
        <a:bodyPr/>
        <a:lstStyle/>
        <a:p>
          <a:endParaRPr lang="en-US"/>
        </a:p>
      </dgm:t>
    </dgm:pt>
    <dgm:pt modelId="{F71B16CC-3D3D-44E1-A5EB-E7CA1C780D4E}" cxnId="{2727218D-E7FE-4DEB-9F3C-77473D04A362}" type="sibTrans">
      <dgm:prSet/>
      <dgm:spPr/>
      <dgm:t>
        <a:bodyPr/>
        <a:lstStyle/>
        <a:p>
          <a:endParaRPr lang="en-US"/>
        </a:p>
      </dgm:t>
    </dgm:pt>
    <dgm:pt modelId="{A5FA2C54-C38F-4C1E-BCD7-95EA99DEF1DA}">
      <dgm:prSet/>
      <dgm:spPr/>
      <dgm:t>
        <a:bodyPr/>
        <a:lstStyle/>
        <a:p>
          <a:r>
            <a:rPr lang="en-US" dirty="0"/>
            <a:t>Insert, update, delete, query are commonly used DML commands. INSERT, UPDATE, DELETE statement</a:t>
          </a:r>
        </a:p>
      </dgm:t>
    </dgm:pt>
    <dgm:pt modelId="{0A289D1A-51F7-4366-839F-6DF03C3F2B3B}" cxnId="{B6A23AF3-36D1-4C7E-8BE9-99EE4BDC8A46}" type="parTrans">
      <dgm:prSet/>
      <dgm:spPr/>
      <dgm:t>
        <a:bodyPr/>
        <a:lstStyle/>
        <a:p>
          <a:endParaRPr lang="en-US"/>
        </a:p>
      </dgm:t>
    </dgm:pt>
    <dgm:pt modelId="{673EE8F9-5097-47A0-8BCD-C9C3336755A9}" cxnId="{B6A23AF3-36D1-4C7E-8BE9-99EE4BDC8A46}" type="sibTrans">
      <dgm:prSet/>
      <dgm:spPr/>
      <dgm:t>
        <a:bodyPr/>
        <a:lstStyle/>
        <a:p>
          <a:endParaRPr lang="en-US"/>
        </a:p>
      </dgm:t>
    </dgm:pt>
    <dgm:pt modelId="{4CDCD687-F7F1-472D-9EF0-2930D8BFD2EC}" type="pres">
      <dgm:prSet presAssocID="{C1320B13-E74A-4F66-A764-35F9A9B7EEA4}" presName="linear" presStyleCnt="0">
        <dgm:presLayoutVars>
          <dgm:animLvl val="lvl"/>
          <dgm:resizeHandles val="exact"/>
        </dgm:presLayoutVars>
      </dgm:prSet>
      <dgm:spPr/>
    </dgm:pt>
    <dgm:pt modelId="{8066F543-C2BD-4686-8655-0CABB72CF219}" type="pres">
      <dgm:prSet presAssocID="{0F0D5495-E5E8-493E-B7A5-9C9E41A8E9A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63D01DC-E211-4F1E-8B03-62B670CB3527}" type="pres">
      <dgm:prSet presAssocID="{0F0D5495-E5E8-493E-B7A5-9C9E41A8E9AF}" presName="childText" presStyleLbl="revTx" presStyleIdx="0" presStyleCnt="2">
        <dgm:presLayoutVars>
          <dgm:bulletEnabled val="1"/>
        </dgm:presLayoutVars>
      </dgm:prSet>
      <dgm:spPr/>
    </dgm:pt>
    <dgm:pt modelId="{AF739D1B-6CA1-44E1-9F12-455D16405C00}" type="pres">
      <dgm:prSet presAssocID="{488D1230-C213-413F-AFDA-3CCC34AE2BF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447135-B74F-4679-9B65-2D65E17B6777}" type="pres">
      <dgm:prSet presAssocID="{488D1230-C213-413F-AFDA-3CCC34AE2BF1}" presName="childText" presStyleLbl="revTx" presStyleIdx="1" presStyleCnt="2" custLinFactY="36038" custLinFactNeighborX="-193" custLinFactNeighborY="100000">
        <dgm:presLayoutVars>
          <dgm:bulletEnabled val="1"/>
        </dgm:presLayoutVars>
      </dgm:prSet>
      <dgm:spPr/>
    </dgm:pt>
  </dgm:ptLst>
  <dgm:cxnLst>
    <dgm:cxn modelId="{B79A5B07-D5D1-4E37-BC1E-71CBDE3D234A}" srcId="{0F0D5495-E5E8-493E-B7A5-9C9E41A8E9AF}" destId="{D364D2A9-3BBB-4B66-A823-1AA080D51C1F}" srcOrd="2" destOrd="0" parTransId="{4804E5D4-2D8B-4D8C-A962-B509FAF4A126}" sibTransId="{217B4217-C94C-48F7-8A26-49F8B15C6E8C}"/>
    <dgm:cxn modelId="{9E16BB24-B462-4E95-A78A-C5A96B3ED5C5}" type="presOf" srcId="{197AAB6F-057E-43D9-BDBF-39B418E089C0}" destId="{763D01DC-E211-4F1E-8B03-62B670CB3527}" srcOrd="0" destOrd="0" presId="urn:microsoft.com/office/officeart/2005/8/layout/vList2"/>
    <dgm:cxn modelId="{58D45329-3151-4EA6-A585-8E16193EA2B1}" type="presOf" srcId="{8593EA0A-A221-4749-AF5B-09DD10D813E7}" destId="{0C447135-B74F-4679-9B65-2D65E17B6777}" srcOrd="0" destOrd="1" presId="urn:microsoft.com/office/officeart/2005/8/layout/vList2"/>
    <dgm:cxn modelId="{CD0FAB29-F9C7-43A3-9FD2-F2A002490FD4}" type="presOf" srcId="{0F0D5495-E5E8-493E-B7A5-9C9E41A8E9AF}" destId="{8066F543-C2BD-4686-8655-0CABB72CF219}" srcOrd="0" destOrd="0" presId="urn:microsoft.com/office/officeart/2005/8/layout/vList2"/>
    <dgm:cxn modelId="{42E89B32-3813-4DB1-8702-3F629F1F994A}" srcId="{488D1230-C213-413F-AFDA-3CCC34AE2BF1}" destId="{8593EA0A-A221-4749-AF5B-09DD10D813E7}" srcOrd="1" destOrd="0" parTransId="{171F62D8-103E-466E-A04B-5F223F92A657}" sibTransId="{0FD2236D-2FA2-47EA-AD6D-94EEA64F3506}"/>
    <dgm:cxn modelId="{03D8F839-86C0-4CDF-927D-83B99E48E51A}" srcId="{C1320B13-E74A-4F66-A764-35F9A9B7EEA4}" destId="{488D1230-C213-413F-AFDA-3CCC34AE2BF1}" srcOrd="1" destOrd="0" parTransId="{7912459C-D240-4CB1-B27A-A060882D310E}" sibTransId="{26108521-9EB4-4EE6-A13B-63CBACAEFE23}"/>
    <dgm:cxn modelId="{473EAB64-5ED9-45FC-8368-FA657248BC00}" srcId="{0F0D5495-E5E8-493E-B7A5-9C9E41A8E9AF}" destId="{3048E253-5F60-4A92-8588-482F67F6F343}" srcOrd="3" destOrd="0" parTransId="{D4BB82BC-2531-4757-B541-603C31F348DC}" sibTransId="{A9F25F8F-BCD4-45A7-93BD-00822E7558F7}"/>
    <dgm:cxn modelId="{DCD1F547-61C2-4E4A-9E60-184275014FC4}" type="presOf" srcId="{A5FA2C54-C38F-4C1E-BCD7-95EA99DEF1DA}" destId="{0C447135-B74F-4679-9B65-2D65E17B6777}" srcOrd="0" destOrd="4" presId="urn:microsoft.com/office/officeart/2005/8/layout/vList2"/>
    <dgm:cxn modelId="{6CFCC549-99CD-4DB0-9468-B4F2CE534060}" type="presOf" srcId="{DF15CF26-454B-4B33-9C56-8134B9D3948E}" destId="{0C447135-B74F-4679-9B65-2D65E17B6777}" srcOrd="0" destOrd="2" presId="urn:microsoft.com/office/officeart/2005/8/layout/vList2"/>
    <dgm:cxn modelId="{8AE8F051-6241-40B8-8809-808AA076EF57}" type="presOf" srcId="{488D1230-C213-413F-AFDA-3CCC34AE2BF1}" destId="{AF739D1B-6CA1-44E1-9F12-455D16405C00}" srcOrd="0" destOrd="0" presId="urn:microsoft.com/office/officeart/2005/8/layout/vList2"/>
    <dgm:cxn modelId="{FBDF4F56-78D6-487D-B0EF-438E2085029D}" type="presOf" srcId="{657B7E3B-1B39-4673-9B5C-AC6BCF326C30}" destId="{763D01DC-E211-4F1E-8B03-62B670CB3527}" srcOrd="0" destOrd="1" presId="urn:microsoft.com/office/officeart/2005/8/layout/vList2"/>
    <dgm:cxn modelId="{2727218D-E7FE-4DEB-9F3C-77473D04A362}" srcId="{8593EA0A-A221-4749-AF5B-09DD10D813E7}" destId="{04FD7014-3313-4B62-BDCF-6A02DBCF637E}" srcOrd="1" destOrd="0" parTransId="{38CD7FFD-08B8-4855-97A5-2A02C2B8B8CB}" sibTransId="{F71B16CC-3D3D-44E1-A5EB-E7CA1C780D4E}"/>
    <dgm:cxn modelId="{736944A8-A98C-4604-B3CF-6C3D8A9748FF}" type="presOf" srcId="{D364D2A9-3BBB-4B66-A823-1AA080D51C1F}" destId="{763D01DC-E211-4F1E-8B03-62B670CB3527}" srcOrd="0" destOrd="2" presId="urn:microsoft.com/office/officeart/2005/8/layout/vList2"/>
    <dgm:cxn modelId="{D0047EB3-5F4E-477C-AEF3-AB53693D671B}" type="presOf" srcId="{3048E253-5F60-4A92-8588-482F67F6F343}" destId="{763D01DC-E211-4F1E-8B03-62B670CB3527}" srcOrd="0" destOrd="3" presId="urn:microsoft.com/office/officeart/2005/8/layout/vList2"/>
    <dgm:cxn modelId="{1703DCB4-6135-41C5-A982-F318390F27E0}" type="presOf" srcId="{044E6127-10A8-4032-A101-F8824A1F6196}" destId="{0C447135-B74F-4679-9B65-2D65E17B6777}" srcOrd="0" destOrd="0" presId="urn:microsoft.com/office/officeart/2005/8/layout/vList2"/>
    <dgm:cxn modelId="{70E313B7-EA20-47D7-952C-DEF539CCC0C9}" srcId="{8593EA0A-A221-4749-AF5B-09DD10D813E7}" destId="{DF15CF26-454B-4B33-9C56-8134B9D3948E}" srcOrd="0" destOrd="0" parTransId="{FF984687-FDC8-43AD-B2B7-26B8805E7065}" sibTransId="{C906C9D6-55D5-4F02-AB97-1D00F0FFF7C8}"/>
    <dgm:cxn modelId="{E5A359BA-BAE6-4A57-8C20-3CC630F184B9}" srcId="{0F0D5495-E5E8-493E-B7A5-9C9E41A8E9AF}" destId="{657B7E3B-1B39-4673-9B5C-AC6BCF326C30}" srcOrd="1" destOrd="0" parTransId="{04DF2BB3-6D4F-4E95-8E39-86DBBF35CDF9}" sibTransId="{DEE6A1B4-4962-4014-9BA7-893F074DE915}"/>
    <dgm:cxn modelId="{98F51EBE-09A8-4748-9C66-20EC692E24A8}" type="presOf" srcId="{04FD7014-3313-4B62-BDCF-6A02DBCF637E}" destId="{0C447135-B74F-4679-9B65-2D65E17B6777}" srcOrd="0" destOrd="3" presId="urn:microsoft.com/office/officeart/2005/8/layout/vList2"/>
    <dgm:cxn modelId="{E22DA6BF-9B90-4115-A3F7-0005BDC09F96}" srcId="{488D1230-C213-413F-AFDA-3CCC34AE2BF1}" destId="{044E6127-10A8-4032-A101-F8824A1F6196}" srcOrd="0" destOrd="0" parTransId="{FEDAAB9D-CB31-4349-9939-4014524848C1}" sibTransId="{08ABFE76-41B1-48AA-ACE2-F4F88AC430F9}"/>
    <dgm:cxn modelId="{2D1471EC-37D0-42FA-8BAA-92C3EDDF1CB3}" srcId="{0F0D5495-E5E8-493E-B7A5-9C9E41A8E9AF}" destId="{197AAB6F-057E-43D9-BDBF-39B418E089C0}" srcOrd="0" destOrd="0" parTransId="{17D204CC-33D0-431A-8ADA-AF188B26951A}" sibTransId="{7BC3C48F-743B-40D0-B38C-EFEF5DF9DD37}"/>
    <dgm:cxn modelId="{C2055EEF-226F-4270-BC86-F4931838D19D}" type="presOf" srcId="{C1320B13-E74A-4F66-A764-35F9A9B7EEA4}" destId="{4CDCD687-F7F1-472D-9EF0-2930D8BFD2EC}" srcOrd="0" destOrd="0" presId="urn:microsoft.com/office/officeart/2005/8/layout/vList2"/>
    <dgm:cxn modelId="{B6A23AF3-36D1-4C7E-8BE9-99EE4BDC8A46}" srcId="{488D1230-C213-413F-AFDA-3CCC34AE2BF1}" destId="{A5FA2C54-C38F-4C1E-BCD7-95EA99DEF1DA}" srcOrd="2" destOrd="0" parTransId="{0A289D1A-51F7-4366-839F-6DF03C3F2B3B}" sibTransId="{673EE8F9-5097-47A0-8BCD-C9C3336755A9}"/>
    <dgm:cxn modelId="{7BDB08FC-0DF6-4AAF-97B6-191233B4866F}" srcId="{C1320B13-E74A-4F66-A764-35F9A9B7EEA4}" destId="{0F0D5495-E5E8-493E-B7A5-9C9E41A8E9AF}" srcOrd="0" destOrd="0" parTransId="{7B584F1A-6D9B-4754-B7C0-F6D93FBD7F57}" sibTransId="{7F418D1B-85D7-4979-A96C-7ACD5AE49865}"/>
    <dgm:cxn modelId="{687D0D8C-E432-482A-B962-1D0A827A2EA8}" type="presParOf" srcId="{4CDCD687-F7F1-472D-9EF0-2930D8BFD2EC}" destId="{8066F543-C2BD-4686-8655-0CABB72CF219}" srcOrd="0" destOrd="0" presId="urn:microsoft.com/office/officeart/2005/8/layout/vList2"/>
    <dgm:cxn modelId="{D35BB0E9-D7A8-48D3-A94D-639C5DAEDE2B}" type="presParOf" srcId="{4CDCD687-F7F1-472D-9EF0-2930D8BFD2EC}" destId="{763D01DC-E211-4F1E-8B03-62B670CB3527}" srcOrd="1" destOrd="0" presId="urn:microsoft.com/office/officeart/2005/8/layout/vList2"/>
    <dgm:cxn modelId="{43457614-62FB-413C-BE30-618CD7A60818}" type="presParOf" srcId="{4CDCD687-F7F1-472D-9EF0-2930D8BFD2EC}" destId="{AF739D1B-6CA1-44E1-9F12-455D16405C00}" srcOrd="2" destOrd="0" presId="urn:microsoft.com/office/officeart/2005/8/layout/vList2"/>
    <dgm:cxn modelId="{FA257EF8-06B9-4EB0-9042-61B823A84441}" type="presParOf" srcId="{4CDCD687-F7F1-472D-9EF0-2930D8BFD2EC}" destId="{0C447135-B74F-4679-9B65-2D65E17B677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958320" cy="4293870"/>
        <a:chOff x="0" y="0"/>
        <a:chExt cx="11958320" cy="4293870"/>
      </a:xfrm>
    </dsp:grpSpPr>
    <dsp:sp modelId="{8066F543-C2BD-4686-8655-0CABB72CF219}">
      <dsp:nvSpPr>
        <dsp:cNvPr id="3" name="Rounded Rectangle 2"/>
        <dsp:cNvSpPr/>
      </dsp:nvSpPr>
      <dsp:spPr bwMode="white">
        <a:xfrm>
          <a:off x="0" y="11113"/>
          <a:ext cx="11958320" cy="5613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/>
            <a:t>Data Definition Language (DDL) </a:t>
          </a:r>
          <a:r>
            <a:rPr lang="en-US" dirty="0"/>
            <a:t>:</a:t>
          </a:r>
        </a:p>
      </dsp:txBody>
      <dsp:txXfrm>
        <a:off x="0" y="11113"/>
        <a:ext cx="11958320" cy="561340"/>
      </dsp:txXfrm>
    </dsp:sp>
    <dsp:sp modelId="{763D01DC-E211-4F1E-8B03-62B670CB3527}">
      <dsp:nvSpPr>
        <dsp:cNvPr id="4" name="Rectangles 3"/>
        <dsp:cNvSpPr/>
      </dsp:nvSpPr>
      <dsp:spPr bwMode="white">
        <a:xfrm>
          <a:off x="0" y="572453"/>
          <a:ext cx="11958320" cy="128397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79676" tIns="27940" rIns="156464" bIns="27940" anchor="t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DDL is set of SQL commands used to create, modify and delete database structures but not data.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They are used by the DBA to a limited extent, a database designer, or application developer.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Create, drop, alter, truncate are commonly used DDL command. CREATE, ALTER, DROP, TRUNCATE,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>
              <a:solidFill>
                <a:schemeClr val="tx1"/>
              </a:solidFill>
            </a:rPr>
            <a:t>COMMENT, GRANT, REVOKE statement</a:t>
          </a:r>
          <a:endParaRPr>
            <a:solidFill>
              <a:schemeClr val="tx1"/>
            </a:solidFill>
          </a:endParaRPr>
        </a:p>
      </dsp:txBody>
      <dsp:txXfrm>
        <a:off x="0" y="572453"/>
        <a:ext cx="11958320" cy="1283970"/>
      </dsp:txXfrm>
    </dsp:sp>
    <dsp:sp modelId="{AF739D1B-6CA1-44E1-9F12-455D16405C00}">
      <dsp:nvSpPr>
        <dsp:cNvPr id="5" name="Rounded Rectangle 4"/>
        <dsp:cNvSpPr/>
      </dsp:nvSpPr>
      <dsp:spPr bwMode="white">
        <a:xfrm>
          <a:off x="0" y="1856423"/>
          <a:ext cx="11958320" cy="5613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/>
            <a:t>Data Manipulation Language (DML) </a:t>
          </a:r>
          <a:r>
            <a:rPr lang="en-US" dirty="0"/>
            <a:t>:</a:t>
          </a:r>
        </a:p>
      </dsp:txBody>
      <dsp:txXfrm>
        <a:off x="0" y="1856423"/>
        <a:ext cx="11958320" cy="561340"/>
      </dsp:txXfrm>
    </dsp:sp>
    <dsp:sp modelId="{0C447135-B74F-4679-9B65-2D65E17B6777}">
      <dsp:nvSpPr>
        <dsp:cNvPr id="6" name="Rectangles 5"/>
        <dsp:cNvSpPr/>
      </dsp:nvSpPr>
      <dsp:spPr bwMode="white">
        <a:xfrm>
          <a:off x="0" y="2428875"/>
          <a:ext cx="11958320" cy="186499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79676" tIns="27940" rIns="156464" bIns="27940" anchor="t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A DML is a language that enables users to access or manipulates data as organized by the appropriate data model.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There are two types of DMLs :</a:t>
          </a:r>
          <a:endParaRPr lang="en-US" dirty="0">
            <a:solidFill>
              <a:schemeClr val="tx1"/>
            </a:solidFill>
          </a:endParaRPr>
        </a:p>
        <a:p>
          <a:pPr lvl="2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Procedural DMLs : It requires a user to specify what data are needed and how to get those data.</a:t>
          </a:r>
          <a:endParaRPr lang="en-US" dirty="0">
            <a:solidFill>
              <a:schemeClr val="tx1"/>
            </a:solidFill>
          </a:endParaRPr>
        </a:p>
        <a:p>
          <a:pPr lvl="2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Declarative DMLs (Non-procedural DMLs) : It requires a user to specify what data are needed without specifying how to get those data.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Insert, update, delete, query are commonly used DML commands. INSERT, UPDATE, DELETE statement</a:t>
          </a:r>
          <a:endParaRPr>
            <a:solidFill>
              <a:schemeClr val="tx1"/>
            </a:solidFill>
          </a:endParaRPr>
        </a:p>
      </dsp:txBody>
      <dsp:txXfrm>
        <a:off x="0" y="2428875"/>
        <a:ext cx="11958320" cy="186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D91-D5B5-47AB-9D20-1EEC04C224B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A047-34FE-4558-AAAC-041AEF1212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D91-D5B5-47AB-9D20-1EEC04C224B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A047-34FE-4558-AAAC-041AEF1212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D91-D5B5-47AB-9D20-1EEC04C224B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A047-34FE-4558-AAAC-041AEF1212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D91-D5B5-47AB-9D20-1EEC04C224B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A047-34FE-4558-AAAC-041AEF1212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D91-D5B5-47AB-9D20-1EEC04C224B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A047-34FE-4558-AAAC-041AEF1212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D91-D5B5-47AB-9D20-1EEC04C224B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A047-34FE-4558-AAAC-041AEF1212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D91-D5B5-47AB-9D20-1EEC04C224B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A047-34FE-4558-AAAC-041AEF1212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D91-D5B5-47AB-9D20-1EEC04C224B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A047-34FE-4558-AAAC-041AEF1212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D91-D5B5-47AB-9D20-1EEC04C224B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A047-34FE-4558-AAAC-041AEF1212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D91-D5B5-47AB-9D20-1EEC04C224B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A047-34FE-4558-AAAC-041AEF1212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D91-D5B5-47AB-9D20-1EEC04C224B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A047-34FE-4558-AAAC-041AEF1212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D91-D5B5-47AB-9D20-1EEC04C224B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A047-34FE-4558-AAAC-041AEF12120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knowledgegate.in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knowledgegate.in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knowledgegate.in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 to SQL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2395"/>
            <a:ext cx="8498205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sz="2800" b="0" u="none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sz="2800" b="0" u="none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sz="2800" b="0" u="none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(column1,</a:t>
            </a:r>
            <a:r>
              <a:rPr sz="2800" b="0" u="none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column2,</a:t>
            </a:r>
            <a:r>
              <a:rPr sz="2800" b="0" u="none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column3,</a:t>
            </a:r>
            <a:r>
              <a:rPr sz="2800" b="0" u="none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spc="-20" dirty="0">
                <a:latin typeface="Arial" panose="020B0604020202020204" pitchFamily="34" charset="0"/>
                <a:cs typeface="Arial" panose="020B0604020202020204" pitchFamily="34" charset="0"/>
              </a:rPr>
              <a:t>...) </a:t>
            </a:r>
            <a:r>
              <a:rPr sz="2800" b="0" u="none" spc="-35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sz="2800" b="0" u="none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(value1,</a:t>
            </a:r>
            <a:r>
              <a:rPr sz="2800" b="0" u="none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value2,</a:t>
            </a:r>
            <a:r>
              <a:rPr sz="2800" b="0" u="none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value3,</a:t>
            </a:r>
            <a:r>
              <a:rPr sz="2800" b="0" u="none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spc="-10" dirty="0">
                <a:latin typeface="Arial" panose="020B0604020202020204" pitchFamily="34" charset="0"/>
                <a:cs typeface="Arial" panose="020B0604020202020204" pitchFamily="34" charset="0"/>
              </a:rPr>
              <a:t>...);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761236"/>
            <a:ext cx="889952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sz="28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sz="2800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sz="2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(StudentID,</a:t>
            </a:r>
            <a:r>
              <a:rPr sz="28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FirstName,</a:t>
            </a:r>
            <a:r>
              <a:rPr sz="2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LastName,</a:t>
            </a:r>
            <a:r>
              <a:rPr sz="28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Age)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(1,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'Amit',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'Sharma',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20),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(2,</a:t>
            </a:r>
            <a:r>
              <a:rPr sz="28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'Priya',</a:t>
            </a:r>
            <a:r>
              <a:rPr sz="2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'Gupta',</a:t>
            </a:r>
            <a:r>
              <a:rPr sz="2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22),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(3,</a:t>
            </a:r>
            <a:r>
              <a:rPr sz="2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'Ravi',</a:t>
            </a:r>
            <a:r>
              <a:rPr sz="2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'Kumar',</a:t>
            </a:r>
            <a:r>
              <a:rPr sz="2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19);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-202870"/>
            <a:ext cx="3864610" cy="1304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sz="2800" b="0" u="none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800" b="0" u="none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spc="-10" dirty="0">
                <a:latin typeface="Arial" panose="020B0604020202020204" pitchFamily="34" charset="0"/>
                <a:cs typeface="Arial" panose="020B0604020202020204" pitchFamily="34" charset="0"/>
              </a:rPr>
              <a:t>table_name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800" b="0" u="none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spc="-10" dirty="0">
                <a:latin typeface="Arial" panose="020B0604020202020204" pitchFamily="34" charset="0"/>
                <a:cs typeface="Arial" panose="020B0604020202020204" pitchFamily="34" charset="0"/>
              </a:rPr>
              <a:t>condition;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761236"/>
            <a:ext cx="34112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sz="2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Students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8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sz="28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1;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164584"/>
            <a:ext cx="3958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sz="2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table_name;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96240" y="0"/>
            <a:ext cx="1310195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4560">
              <a:lnSpc>
                <a:spcPct val="100000"/>
              </a:lnSpc>
              <a:spcBef>
                <a:spcPts val="105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en-US" spc="-6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en-US" spc="-6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pc="-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pc="-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endParaRPr lang="en-US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84021"/>
            <a:ext cx="1202690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46990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20" dirty="0">
                <a:latin typeface="Arial" panose="020B0604020202020204" pitchFamily="34" charset="0"/>
                <a:cs typeface="Arial" panose="020B0604020202020204" pitchFamily="34" charset="0"/>
              </a:rPr>
              <a:t>query,</a:t>
            </a:r>
            <a:r>
              <a:rPr lang="en-US"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relations.</a:t>
            </a:r>
            <a:r>
              <a:rPr lang="en-US"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least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one,</a:t>
            </a:r>
            <a:r>
              <a:rPr lang="en-US"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en-US"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r>
              <a:rPr lang="en-US"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unless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specified,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n-US"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tables.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indent="-456565">
              <a:lnSpc>
                <a:spcPct val="100000"/>
              </a:lnSpc>
              <a:spcBef>
                <a:spcPts val="2880"/>
              </a:spcBef>
              <a:buFont typeface="Arial" panose="020B0604020202020204"/>
              <a:buChar char="•"/>
              <a:tabLst>
                <a:tab pos="469265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consists</a:t>
            </a:r>
            <a:r>
              <a:rPr lang="en-US"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en-US"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clauses:</a:t>
            </a:r>
            <a:r>
              <a:rPr lang="en-US"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select,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from,</a:t>
            </a:r>
            <a:r>
              <a:rPr lang="en-US"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where.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2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161290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  <a:r>
              <a:rPr lang="en-US"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en-US"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listed</a:t>
            </a:r>
            <a:r>
              <a:rPr lang="en-US"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clause,</a:t>
            </a:r>
            <a:r>
              <a:rPr lang="en-US"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operates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specified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2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clauses,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produces</a:t>
            </a:r>
            <a:r>
              <a:rPr lang="en-US"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r>
              <a:rPr lang="en-US"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en-US"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20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unless</a:t>
            </a:r>
            <a:r>
              <a:rPr lang="en-US" sz="24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specified.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indent="-456565">
              <a:lnSpc>
                <a:spcPct val="100000"/>
              </a:lnSpc>
              <a:spcBef>
                <a:spcPts val="2885"/>
              </a:spcBef>
              <a:buFont typeface="Arial" panose="020B0604020202020204"/>
              <a:buChar char="•"/>
              <a:tabLst>
                <a:tab pos="469265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typical</a:t>
            </a:r>
            <a:r>
              <a:rPr lang="en-US"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en-US"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form.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1304" y="4843398"/>
            <a:ext cx="281051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584325" algn="l"/>
              </a:tabLst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2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775" spc="-37" baseline="-2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spc="-2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A</a:t>
            </a:r>
            <a:r>
              <a:rPr lang="en-US" sz="2775" baseline="-2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,...,</a:t>
            </a:r>
            <a:r>
              <a:rPr lang="en-US" sz="2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2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775" spc="-37" baseline="-2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2775" baseline="-2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775" baseline="-2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775" baseline="-2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,... ,</a:t>
            </a:r>
            <a:r>
              <a:rPr lang="en-US" sz="2800" spc="-25" dirty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r>
              <a:rPr lang="en-US" sz="2775" spc="-37" baseline="-21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775" baseline="-2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800" b="1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25" dirty="0">
                <a:latin typeface="Arial" panose="020B0604020202020204" pitchFamily="34" charset="0"/>
                <a:cs typeface="Arial" panose="020B0604020202020204" pitchFamily="34" charset="0"/>
              </a:rPr>
              <a:t>P;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7819" y="4843398"/>
            <a:ext cx="32442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" marR="5080" indent="-19050">
              <a:lnSpc>
                <a:spcPct val="100000"/>
              </a:lnSpc>
              <a:spcBef>
                <a:spcPts val="95"/>
              </a:spcBef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(Column</a:t>
            </a:r>
            <a:r>
              <a:rPr lang="en-US" sz="2800" spc="-1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10">
                <a:latin typeface="Arial" panose="020B0604020202020204" pitchFamily="34" charset="0"/>
                <a:cs typeface="Arial" panose="020B0604020202020204" pitchFamily="34" charset="0"/>
              </a:rPr>
              <a:t>name) (Relation/table</a:t>
            </a:r>
            <a:r>
              <a:rPr lang="en-US" sz="2800" spc="-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20">
                <a:latin typeface="Arial" panose="020B0604020202020204" pitchFamily="34" charset="0"/>
                <a:cs typeface="Arial" panose="020B0604020202020204" pitchFamily="34" charset="0"/>
              </a:rPr>
              <a:t>name) </a:t>
            </a:r>
            <a:r>
              <a:rPr lang="en-US" sz="2800" spc="-10">
                <a:latin typeface="Arial" panose="020B0604020202020204" pitchFamily="34" charset="0"/>
                <a:cs typeface="Arial" panose="020B0604020202020204" pitchFamily="34" charset="0"/>
              </a:rPr>
              <a:t>(Condition)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u="sng" kern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Select</a:t>
            </a:r>
            <a:r>
              <a:rPr lang="en-US" sz="4000" b="1" u="sng" kern="1200" spc="-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 </a:t>
            </a:r>
            <a:r>
              <a:rPr lang="en-US" sz="4000" b="1" u="sng" kern="12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Clause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93700" marR="165100" indent="-228600" algn="l">
              <a:spcBef>
                <a:spcPts val="965"/>
              </a:spcBef>
              <a:buFont typeface="Arial" panose="020B0604020202020204" pitchFamily="34" charset="0"/>
              <a:buChar char="•"/>
              <a:tabLst>
                <a:tab pos="393700" algn="l"/>
              </a:tabLst>
            </a:pPr>
            <a:r>
              <a:rPr lang="en-US" sz="2000" dirty="0"/>
              <a:t>The</a:t>
            </a:r>
            <a:r>
              <a:rPr lang="en-US" sz="2000" spc="-25" dirty="0"/>
              <a:t> </a:t>
            </a:r>
            <a:r>
              <a:rPr lang="en-US" sz="2000" dirty="0"/>
              <a:t>function</a:t>
            </a:r>
            <a:r>
              <a:rPr lang="en-US" sz="2000" spc="-40" dirty="0"/>
              <a:t> </a:t>
            </a:r>
            <a:r>
              <a:rPr lang="en-US" sz="2000" dirty="0"/>
              <a:t>of</a:t>
            </a:r>
            <a:r>
              <a:rPr lang="en-US" sz="2000" spc="-25" dirty="0"/>
              <a:t> </a:t>
            </a:r>
            <a:r>
              <a:rPr lang="en-US" sz="2000" dirty="0"/>
              <a:t>Select</a:t>
            </a:r>
            <a:r>
              <a:rPr lang="en-US" sz="2000" spc="-10" dirty="0"/>
              <a:t> </a:t>
            </a:r>
            <a:r>
              <a:rPr lang="en-US" sz="2000" dirty="0"/>
              <a:t>clause</a:t>
            </a:r>
            <a:r>
              <a:rPr lang="en-US" sz="2000" spc="-35" dirty="0"/>
              <a:t> </a:t>
            </a:r>
            <a:r>
              <a:rPr lang="en-US" sz="2000" dirty="0"/>
              <a:t>in</a:t>
            </a:r>
            <a:r>
              <a:rPr lang="en-US" sz="2000" spc="-50" dirty="0"/>
              <a:t> </a:t>
            </a:r>
            <a:r>
              <a:rPr lang="en-US" sz="2000" dirty="0"/>
              <a:t>SQL</a:t>
            </a:r>
            <a:r>
              <a:rPr lang="en-US" sz="2000" spc="-30" dirty="0"/>
              <a:t> </a:t>
            </a:r>
            <a:r>
              <a:rPr lang="en-US" sz="2000" dirty="0"/>
              <a:t>is</a:t>
            </a:r>
            <a:r>
              <a:rPr lang="en-US" sz="2000" spc="-40" dirty="0"/>
              <a:t> </a:t>
            </a:r>
            <a:r>
              <a:rPr lang="en-US" sz="2000" dirty="0"/>
              <a:t>more</a:t>
            </a:r>
            <a:r>
              <a:rPr lang="en-US" sz="2000" spc="-15" dirty="0"/>
              <a:t> </a:t>
            </a:r>
            <a:r>
              <a:rPr lang="en-US" sz="2000" dirty="0"/>
              <a:t>or</a:t>
            </a:r>
            <a:r>
              <a:rPr lang="en-US" sz="2000" spc="-40" dirty="0"/>
              <a:t> </a:t>
            </a:r>
            <a:r>
              <a:rPr lang="en-US" sz="2000" dirty="0"/>
              <a:t>less</a:t>
            </a:r>
            <a:r>
              <a:rPr lang="en-US" sz="2000" spc="-35" dirty="0"/>
              <a:t> </a:t>
            </a:r>
            <a:r>
              <a:rPr lang="en-US" sz="2000" dirty="0"/>
              <a:t>same</a:t>
            </a:r>
            <a:r>
              <a:rPr lang="en-US" sz="2000" spc="-25" dirty="0"/>
              <a:t> </a:t>
            </a:r>
            <a:r>
              <a:rPr lang="en-US" sz="2000" dirty="0"/>
              <a:t>as</a:t>
            </a:r>
            <a:r>
              <a:rPr lang="en-US" sz="2000" spc="-25" dirty="0"/>
              <a:t> </a:t>
            </a:r>
            <a:r>
              <a:rPr lang="en-US" sz="2000" dirty="0"/>
              <a:t>that</a:t>
            </a:r>
            <a:r>
              <a:rPr lang="en-US" sz="2000" spc="-40" dirty="0"/>
              <a:t> </a:t>
            </a:r>
            <a:r>
              <a:rPr lang="en-US" sz="2000" dirty="0"/>
              <a:t>of</a:t>
            </a:r>
            <a:r>
              <a:rPr lang="en-US" sz="2000" spc="-30" dirty="0"/>
              <a:t> </a:t>
            </a:r>
            <a:r>
              <a:rPr lang="en-US" sz="2000" dirty="0"/>
              <a:t>‘∏’</a:t>
            </a:r>
            <a:r>
              <a:rPr lang="en-US" sz="2000" spc="-25" dirty="0"/>
              <a:t> </a:t>
            </a:r>
            <a:r>
              <a:rPr lang="en-US" sz="2000" dirty="0"/>
              <a:t>projection</a:t>
            </a:r>
            <a:r>
              <a:rPr lang="en-US" sz="2000" spc="-30" dirty="0"/>
              <a:t> </a:t>
            </a:r>
            <a:r>
              <a:rPr lang="en-US" sz="2000" dirty="0"/>
              <a:t>in</a:t>
            </a:r>
            <a:r>
              <a:rPr lang="en-US" sz="2000" spc="-35" dirty="0"/>
              <a:t> </a:t>
            </a:r>
            <a:r>
              <a:rPr lang="en-US" sz="2000" dirty="0"/>
              <a:t>the</a:t>
            </a:r>
            <a:r>
              <a:rPr lang="en-US" sz="2000" spc="-40" dirty="0"/>
              <a:t> </a:t>
            </a:r>
            <a:r>
              <a:rPr lang="en-US" sz="2000" spc="-10" dirty="0"/>
              <a:t>relational </a:t>
            </a:r>
            <a:r>
              <a:rPr lang="en-US" sz="2000" dirty="0"/>
              <a:t>algebra.</a:t>
            </a:r>
            <a:r>
              <a:rPr lang="en-US" sz="2000" spc="-45" dirty="0"/>
              <a:t> </a:t>
            </a:r>
            <a:r>
              <a:rPr lang="en-US" sz="2000" dirty="0"/>
              <a:t>It</a:t>
            </a:r>
            <a:r>
              <a:rPr lang="en-US" sz="2000" spc="-40" dirty="0"/>
              <a:t> </a:t>
            </a:r>
            <a:r>
              <a:rPr lang="en-US" sz="2000" dirty="0"/>
              <a:t>is</a:t>
            </a:r>
            <a:r>
              <a:rPr lang="en-US" sz="2000" spc="-35" dirty="0"/>
              <a:t> </a:t>
            </a:r>
            <a:r>
              <a:rPr lang="en-US" sz="2000" dirty="0"/>
              <a:t>used</a:t>
            </a:r>
            <a:r>
              <a:rPr lang="en-US" sz="2000" spc="-45" dirty="0"/>
              <a:t> </a:t>
            </a:r>
            <a:r>
              <a:rPr lang="en-US" sz="2000" dirty="0"/>
              <a:t>to</a:t>
            </a:r>
            <a:r>
              <a:rPr lang="en-US" sz="2000" spc="-20" dirty="0"/>
              <a:t> </a:t>
            </a:r>
            <a:r>
              <a:rPr lang="en-US" sz="2000" dirty="0"/>
              <a:t>pick</a:t>
            </a:r>
            <a:r>
              <a:rPr lang="en-US" sz="2000" spc="-45" dirty="0"/>
              <a:t> </a:t>
            </a:r>
            <a:r>
              <a:rPr lang="en-US" sz="2000" dirty="0"/>
              <a:t>the</a:t>
            </a:r>
            <a:r>
              <a:rPr lang="en-US" sz="2000" spc="-30" dirty="0"/>
              <a:t> </a:t>
            </a:r>
            <a:r>
              <a:rPr lang="en-US" sz="2000" dirty="0"/>
              <a:t>column</a:t>
            </a:r>
            <a:r>
              <a:rPr lang="en-US" sz="2000" spc="-40" dirty="0"/>
              <a:t> </a:t>
            </a:r>
            <a:r>
              <a:rPr lang="en-US" sz="2000" dirty="0"/>
              <a:t>required</a:t>
            </a:r>
            <a:r>
              <a:rPr lang="en-US" sz="2000" spc="-50" dirty="0"/>
              <a:t> </a:t>
            </a:r>
            <a:r>
              <a:rPr lang="en-US" sz="2000" dirty="0"/>
              <a:t>in</a:t>
            </a:r>
            <a:r>
              <a:rPr lang="en-US" sz="2000" spc="-40" dirty="0"/>
              <a:t> </a:t>
            </a:r>
            <a:r>
              <a:rPr lang="en-US" sz="2000" dirty="0"/>
              <a:t>result</a:t>
            </a:r>
            <a:r>
              <a:rPr lang="en-US" sz="2000" spc="-45" dirty="0"/>
              <a:t> </a:t>
            </a:r>
            <a:r>
              <a:rPr lang="en-US" sz="2000" dirty="0"/>
              <a:t>of</a:t>
            </a:r>
            <a:r>
              <a:rPr lang="en-US" sz="2000" spc="-30" dirty="0"/>
              <a:t> </a:t>
            </a:r>
            <a:r>
              <a:rPr lang="en-US" sz="2000" dirty="0"/>
              <a:t>the</a:t>
            </a:r>
            <a:r>
              <a:rPr lang="en-US" sz="2000" spc="-45" dirty="0"/>
              <a:t> </a:t>
            </a:r>
            <a:r>
              <a:rPr lang="en-US" sz="2000" dirty="0"/>
              <a:t>query</a:t>
            </a:r>
            <a:r>
              <a:rPr lang="en-US" sz="2000" spc="-30" dirty="0"/>
              <a:t> </a:t>
            </a:r>
            <a:r>
              <a:rPr lang="en-US" sz="2000" dirty="0"/>
              <a:t>out</a:t>
            </a:r>
            <a:r>
              <a:rPr lang="en-US" sz="2000" spc="-45" dirty="0"/>
              <a:t> </a:t>
            </a:r>
            <a:r>
              <a:rPr lang="en-US" sz="2000" dirty="0"/>
              <a:t>of</a:t>
            </a:r>
            <a:r>
              <a:rPr lang="en-US" sz="2000" spc="-35" dirty="0"/>
              <a:t> </a:t>
            </a:r>
            <a:r>
              <a:rPr lang="en-US" sz="2000" dirty="0"/>
              <a:t>all</a:t>
            </a:r>
            <a:r>
              <a:rPr lang="en-US" sz="2000" spc="-55" dirty="0"/>
              <a:t> </a:t>
            </a:r>
            <a:r>
              <a:rPr lang="en-US" sz="2000" dirty="0"/>
              <a:t>the</a:t>
            </a:r>
            <a:r>
              <a:rPr lang="en-US" sz="2000" spc="-30" dirty="0"/>
              <a:t> </a:t>
            </a:r>
            <a:r>
              <a:rPr lang="en-US" sz="2000" dirty="0"/>
              <a:t>columns</a:t>
            </a:r>
            <a:r>
              <a:rPr lang="en-US" sz="2000" spc="-40" dirty="0"/>
              <a:t> </a:t>
            </a:r>
            <a:r>
              <a:rPr lang="en-US" sz="2000" spc="-25" dirty="0"/>
              <a:t>in </a:t>
            </a:r>
            <a:r>
              <a:rPr lang="en-US" sz="2000" spc="-10" dirty="0"/>
              <a:t>relation/table.</a:t>
            </a:r>
            <a:r>
              <a:rPr lang="en-US" sz="2000" spc="-70" dirty="0"/>
              <a:t> </a:t>
            </a:r>
            <a:r>
              <a:rPr lang="en-US" sz="2000" spc="-10" dirty="0"/>
              <a:t>(Vertical</a:t>
            </a:r>
            <a:r>
              <a:rPr lang="en-US" sz="2000" spc="-50" dirty="0"/>
              <a:t> </a:t>
            </a:r>
            <a:r>
              <a:rPr lang="en-US" sz="2000" spc="-10" dirty="0"/>
              <a:t>filtering)</a:t>
            </a:r>
            <a:endParaRPr lang="en-US" sz="2000" dirty="0"/>
          </a:p>
          <a:p>
            <a:pPr marL="794385" lvl="1" indent="-228600" algn="l">
              <a:buFont typeface="Arial" panose="020B0604020202020204" pitchFamily="34" charset="0"/>
              <a:buChar char="•"/>
              <a:tabLst>
                <a:tab pos="794385" algn="l"/>
                <a:tab pos="3848735" algn="l"/>
              </a:tabLst>
            </a:pPr>
            <a:r>
              <a:rPr lang="en-US" b="1" dirty="0"/>
              <a:t>Select</a:t>
            </a:r>
            <a:r>
              <a:rPr lang="en-US" b="1" spc="-15" dirty="0"/>
              <a:t> </a:t>
            </a:r>
            <a:r>
              <a:rPr lang="en-US" b="1" dirty="0"/>
              <a:t>A</a:t>
            </a:r>
            <a:r>
              <a:rPr lang="en-US" b="1" baseline="-21000" dirty="0"/>
              <a:t>1</a:t>
            </a:r>
            <a:r>
              <a:rPr lang="en-US" b="1" dirty="0"/>
              <a:t>,</a:t>
            </a:r>
            <a:r>
              <a:rPr lang="en-US" b="1" spc="450" dirty="0"/>
              <a:t> </a:t>
            </a:r>
            <a:r>
              <a:rPr lang="en-US" b="1" dirty="0"/>
              <a:t>A</a:t>
            </a:r>
            <a:r>
              <a:rPr lang="en-US" b="1" baseline="-21000" dirty="0"/>
              <a:t>2</a:t>
            </a:r>
            <a:r>
              <a:rPr lang="en-US" b="1" dirty="0"/>
              <a:t>,...,</a:t>
            </a:r>
            <a:r>
              <a:rPr lang="en-US" b="1" spc="-25" dirty="0"/>
              <a:t> A</a:t>
            </a:r>
            <a:r>
              <a:rPr lang="en-US" b="1" spc="-37" baseline="-21000" dirty="0"/>
              <a:t>n</a:t>
            </a:r>
            <a:r>
              <a:rPr lang="en-US" b="1" baseline="-21000" dirty="0"/>
              <a:t>	</a:t>
            </a:r>
            <a:r>
              <a:rPr lang="en-US" b="1" dirty="0"/>
              <a:t>(Column</a:t>
            </a:r>
            <a:r>
              <a:rPr lang="en-US" b="1" spc="-45" dirty="0"/>
              <a:t> </a:t>
            </a:r>
            <a:r>
              <a:rPr lang="en-US" b="1" spc="-10" dirty="0"/>
              <a:t>name)</a:t>
            </a:r>
            <a:endParaRPr lang="en-US" dirty="0"/>
          </a:p>
          <a:p>
            <a:pPr marL="393065" indent="-228600" algn="l">
              <a:buFont typeface="Arial" panose="020B0604020202020204" pitchFamily="34" charset="0"/>
              <a:buChar char="•"/>
              <a:tabLst>
                <a:tab pos="393065" algn="l"/>
              </a:tabLst>
            </a:pPr>
            <a:r>
              <a:rPr lang="en-US" sz="2000" dirty="0"/>
              <a:t>We</a:t>
            </a:r>
            <a:r>
              <a:rPr lang="en-US" sz="2000" spc="-35" dirty="0"/>
              <a:t> </a:t>
            </a:r>
            <a:r>
              <a:rPr lang="en-US" sz="2000" dirty="0"/>
              <a:t>can</a:t>
            </a:r>
            <a:r>
              <a:rPr lang="en-US" sz="2000" spc="-35" dirty="0"/>
              <a:t> </a:t>
            </a:r>
            <a:r>
              <a:rPr lang="en-US" sz="2000" dirty="0"/>
              <a:t>use</a:t>
            </a:r>
            <a:r>
              <a:rPr lang="en-US" sz="2000" spc="-45" dirty="0"/>
              <a:t> </a:t>
            </a:r>
            <a:r>
              <a:rPr lang="en-US" sz="2000" dirty="0"/>
              <a:t>‘*’</a:t>
            </a:r>
            <a:r>
              <a:rPr lang="en-US" sz="2000" spc="-35" dirty="0"/>
              <a:t> </a:t>
            </a:r>
            <a:r>
              <a:rPr lang="en-US" sz="2000" dirty="0"/>
              <a:t>to</a:t>
            </a:r>
            <a:r>
              <a:rPr lang="en-US" sz="2000" spc="-35" dirty="0"/>
              <a:t> </a:t>
            </a:r>
            <a:r>
              <a:rPr lang="en-US" sz="2000" dirty="0"/>
              <a:t>specify</a:t>
            </a:r>
            <a:r>
              <a:rPr lang="en-US" sz="2000" spc="-45" dirty="0"/>
              <a:t> </a:t>
            </a:r>
            <a:r>
              <a:rPr lang="en-US" sz="2000" dirty="0"/>
              <a:t>that</a:t>
            </a:r>
            <a:r>
              <a:rPr lang="en-US" sz="2000" spc="-45" dirty="0"/>
              <a:t> </a:t>
            </a:r>
            <a:r>
              <a:rPr lang="en-US" sz="2000" dirty="0"/>
              <a:t>we</a:t>
            </a:r>
            <a:r>
              <a:rPr lang="en-US" sz="2000" spc="-30" dirty="0"/>
              <a:t> </a:t>
            </a:r>
            <a:r>
              <a:rPr lang="en-US" sz="2000" dirty="0"/>
              <a:t>need</a:t>
            </a:r>
            <a:r>
              <a:rPr lang="en-US" sz="2000" spc="-35" dirty="0"/>
              <a:t> </a:t>
            </a:r>
            <a:r>
              <a:rPr lang="en-US" sz="2000" dirty="0"/>
              <a:t>all</a:t>
            </a:r>
            <a:r>
              <a:rPr lang="en-US" sz="2000" spc="-40" dirty="0"/>
              <a:t> </a:t>
            </a:r>
            <a:r>
              <a:rPr lang="en-US" sz="2000" spc="-10" dirty="0"/>
              <a:t>columns</a:t>
            </a:r>
            <a:endParaRPr lang="en-US" sz="2000" dirty="0"/>
          </a:p>
          <a:p>
            <a:pPr marL="850265" lvl="1" indent="-228600" algn="l">
              <a:buFont typeface="Arial" panose="020B0604020202020204" pitchFamily="34" charset="0"/>
              <a:buChar char="•"/>
              <a:tabLst>
                <a:tab pos="850265" algn="l"/>
              </a:tabLst>
            </a:pPr>
            <a:r>
              <a:rPr lang="en-US" b="1" dirty="0"/>
              <a:t>Select</a:t>
            </a:r>
            <a:r>
              <a:rPr lang="en-US" b="1" spc="-60" dirty="0"/>
              <a:t> </a:t>
            </a:r>
            <a:r>
              <a:rPr lang="en-US" b="1" spc="-50" dirty="0"/>
              <a:t>*</a:t>
            </a:r>
            <a:endParaRPr lang="en-US" dirty="0"/>
          </a:p>
          <a:p>
            <a:pPr marL="393700" marR="17780" indent="-228600" algn="l">
              <a:buFont typeface="Arial" panose="020B0604020202020204" pitchFamily="34" charset="0"/>
              <a:buChar char="•"/>
              <a:tabLst>
                <a:tab pos="393700" algn="l"/>
              </a:tabLst>
            </a:pPr>
            <a:r>
              <a:rPr lang="en-US" sz="2000" dirty="0"/>
              <a:t>The</a:t>
            </a:r>
            <a:r>
              <a:rPr lang="en-US" sz="2000" spc="-35" dirty="0"/>
              <a:t> </a:t>
            </a:r>
            <a:r>
              <a:rPr lang="en-US" sz="2000" b="1" dirty="0"/>
              <a:t>select</a:t>
            </a:r>
            <a:r>
              <a:rPr lang="en-US" sz="2000" b="1" spc="-40" dirty="0"/>
              <a:t> </a:t>
            </a:r>
            <a:r>
              <a:rPr lang="en-US" sz="2000" dirty="0"/>
              <a:t>clause</a:t>
            </a:r>
            <a:r>
              <a:rPr lang="en-US" sz="2000" spc="-50" dirty="0"/>
              <a:t> </a:t>
            </a:r>
            <a:r>
              <a:rPr lang="en-US" sz="2000" dirty="0"/>
              <a:t>may</a:t>
            </a:r>
            <a:r>
              <a:rPr lang="en-US" sz="2000" spc="-45" dirty="0"/>
              <a:t> </a:t>
            </a:r>
            <a:r>
              <a:rPr lang="en-US" sz="2000" dirty="0"/>
              <a:t>also</a:t>
            </a:r>
            <a:r>
              <a:rPr lang="en-US" sz="2000" spc="-45" dirty="0"/>
              <a:t> </a:t>
            </a:r>
            <a:r>
              <a:rPr lang="en-US" sz="2000" dirty="0"/>
              <a:t>contain</a:t>
            </a:r>
            <a:r>
              <a:rPr lang="en-US" sz="2000" spc="-50" dirty="0"/>
              <a:t> </a:t>
            </a:r>
            <a:r>
              <a:rPr lang="en-US" sz="2000" dirty="0"/>
              <a:t>arithmetic</a:t>
            </a:r>
            <a:r>
              <a:rPr lang="en-US" sz="2000" spc="-45" dirty="0"/>
              <a:t> </a:t>
            </a:r>
            <a:r>
              <a:rPr lang="en-US" sz="2000" spc="-10" dirty="0"/>
              <a:t>expressions</a:t>
            </a:r>
            <a:r>
              <a:rPr lang="en-US" sz="2000" spc="-45" dirty="0"/>
              <a:t> </a:t>
            </a:r>
            <a:r>
              <a:rPr lang="en-US" sz="2000" dirty="0"/>
              <a:t>involving</a:t>
            </a:r>
            <a:r>
              <a:rPr lang="en-US" sz="2000" spc="-70" dirty="0"/>
              <a:t> </a:t>
            </a:r>
            <a:r>
              <a:rPr lang="en-US" sz="2000" dirty="0"/>
              <a:t>the</a:t>
            </a:r>
            <a:r>
              <a:rPr lang="en-US" sz="2000" spc="-50" dirty="0"/>
              <a:t> </a:t>
            </a:r>
            <a:r>
              <a:rPr lang="en-US" sz="2000" spc="-10" dirty="0"/>
              <a:t>operators</a:t>
            </a:r>
            <a:r>
              <a:rPr lang="en-US" sz="2000" spc="-40" dirty="0"/>
              <a:t> </a:t>
            </a:r>
            <a:r>
              <a:rPr lang="en-US" sz="2000" dirty="0"/>
              <a:t>+,</a:t>
            </a:r>
            <a:r>
              <a:rPr lang="en-US" sz="2000" spc="-25" dirty="0"/>
              <a:t> </a:t>
            </a:r>
            <a:r>
              <a:rPr lang="en-US" sz="2000" spc="-20" dirty="0"/>
              <a:t>-</a:t>
            </a:r>
            <a:r>
              <a:rPr lang="en-US" sz="2000" dirty="0"/>
              <a:t>,</a:t>
            </a:r>
            <a:r>
              <a:rPr lang="en-US" sz="2000" spc="-45" dirty="0"/>
              <a:t> </a:t>
            </a:r>
            <a:r>
              <a:rPr lang="en-US" sz="2000" dirty="0"/>
              <a:t>/</a:t>
            </a:r>
            <a:r>
              <a:rPr lang="en-US" sz="2000" spc="-50" dirty="0"/>
              <a:t> </a:t>
            </a:r>
            <a:r>
              <a:rPr lang="en-US" sz="2000" dirty="0"/>
              <a:t>and</a:t>
            </a:r>
            <a:r>
              <a:rPr lang="en-US" sz="2000" spc="-50" dirty="0"/>
              <a:t> * </a:t>
            </a:r>
            <a:r>
              <a:rPr lang="en-US" sz="2000" dirty="0"/>
              <a:t>operating</a:t>
            </a:r>
            <a:r>
              <a:rPr lang="en-US" sz="2000" spc="-55" dirty="0"/>
              <a:t> </a:t>
            </a:r>
            <a:r>
              <a:rPr lang="en-US" sz="2000" dirty="0"/>
              <a:t>on</a:t>
            </a:r>
            <a:r>
              <a:rPr lang="en-US" sz="2000" spc="-50" dirty="0"/>
              <a:t> </a:t>
            </a:r>
            <a:r>
              <a:rPr lang="en-US" sz="2000" spc="-10" dirty="0"/>
              <a:t>constants</a:t>
            </a:r>
            <a:r>
              <a:rPr lang="en-US" sz="2000" spc="-40" dirty="0"/>
              <a:t> </a:t>
            </a:r>
            <a:r>
              <a:rPr lang="en-US" sz="2000" dirty="0"/>
              <a:t>or</a:t>
            </a:r>
            <a:r>
              <a:rPr lang="en-US" sz="2000" spc="-50" dirty="0"/>
              <a:t> </a:t>
            </a:r>
            <a:r>
              <a:rPr lang="en-US" sz="2000" dirty="0"/>
              <a:t>attributes</a:t>
            </a:r>
            <a:r>
              <a:rPr lang="en-US" sz="2000" spc="-30" dirty="0"/>
              <a:t> </a:t>
            </a:r>
            <a:r>
              <a:rPr lang="en-US" sz="2000" dirty="0"/>
              <a:t>of</a:t>
            </a:r>
            <a:r>
              <a:rPr lang="en-US" sz="2000" spc="-40" dirty="0"/>
              <a:t> </a:t>
            </a:r>
            <a:r>
              <a:rPr lang="en-US" sz="2000" dirty="0"/>
              <a:t>tuples.</a:t>
            </a:r>
            <a:r>
              <a:rPr lang="en-US" sz="2000" spc="-45" dirty="0"/>
              <a:t> </a:t>
            </a:r>
            <a:r>
              <a:rPr lang="en-US" sz="2000" spc="-30" dirty="0"/>
              <a:t>however, </a:t>
            </a:r>
            <a:r>
              <a:rPr lang="en-US" sz="2000" dirty="0"/>
              <a:t>that</a:t>
            </a:r>
            <a:r>
              <a:rPr lang="en-US" sz="2000" spc="-55" dirty="0"/>
              <a:t> </a:t>
            </a:r>
            <a:r>
              <a:rPr lang="en-US" sz="2000" dirty="0"/>
              <a:t>it</a:t>
            </a:r>
            <a:r>
              <a:rPr lang="en-US" sz="2000" spc="-45" dirty="0"/>
              <a:t> </a:t>
            </a:r>
            <a:r>
              <a:rPr lang="en-US" sz="2000" dirty="0"/>
              <a:t>does</a:t>
            </a:r>
            <a:r>
              <a:rPr lang="en-US" sz="2000" spc="-35" dirty="0"/>
              <a:t> </a:t>
            </a:r>
            <a:r>
              <a:rPr lang="en-US" sz="2000" dirty="0"/>
              <a:t>not</a:t>
            </a:r>
            <a:r>
              <a:rPr lang="en-US" sz="2000" spc="-55" dirty="0"/>
              <a:t> </a:t>
            </a:r>
            <a:r>
              <a:rPr lang="en-US" sz="2000" dirty="0"/>
              <a:t>result</a:t>
            </a:r>
            <a:r>
              <a:rPr lang="en-US" sz="2000" spc="-50" dirty="0"/>
              <a:t> </a:t>
            </a:r>
            <a:r>
              <a:rPr lang="en-US" sz="2000" dirty="0"/>
              <a:t>in</a:t>
            </a:r>
            <a:r>
              <a:rPr lang="en-US" sz="2000" spc="-50" dirty="0"/>
              <a:t> </a:t>
            </a:r>
            <a:r>
              <a:rPr lang="en-US" sz="2000" dirty="0"/>
              <a:t>any</a:t>
            </a:r>
            <a:r>
              <a:rPr lang="en-US" sz="2000" spc="-50" dirty="0"/>
              <a:t> </a:t>
            </a:r>
            <a:r>
              <a:rPr lang="en-US" sz="2000" dirty="0"/>
              <a:t>change</a:t>
            </a:r>
            <a:r>
              <a:rPr lang="en-US" sz="2000" spc="-50" dirty="0"/>
              <a:t> </a:t>
            </a:r>
            <a:r>
              <a:rPr lang="en-US" sz="2000" dirty="0"/>
              <a:t>to</a:t>
            </a:r>
            <a:r>
              <a:rPr lang="en-US" sz="2000" spc="-45" dirty="0"/>
              <a:t> </a:t>
            </a:r>
            <a:r>
              <a:rPr lang="en-US" sz="2000" spc="-25" dirty="0"/>
              <a:t>the </a:t>
            </a:r>
            <a:r>
              <a:rPr lang="en-US" sz="2000" spc="-10" dirty="0"/>
              <a:t>relation/table.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207"/>
            <a:ext cx="11814175" cy="333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400" b="1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sz="2400" spc="-4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3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400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2400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4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400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400" spc="-4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sz="2400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  <a:r>
              <a:rPr sz="2400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branches?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400" b="1" spc="-4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sz="2400" spc="-4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3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400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2400" spc="-3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4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400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2400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</a:t>
            </a:r>
            <a:r>
              <a:rPr sz="2400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sz="2400" spc="-3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sz="2400" spc="-5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400" spc="-3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</a:t>
            </a:r>
            <a:r>
              <a:rPr sz="2400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400" b="1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sz="2400" spc="-4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3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400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2400" spc="-3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400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3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400" spc="-4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400" spc="-4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sz="2400" spc="-5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sz="2400" spc="-5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duplication</a:t>
            </a:r>
            <a:r>
              <a:rPr sz="2400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sz="2400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  <a:r>
              <a:rPr sz="2400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885"/>
              </a:spcBef>
            </a:pPr>
            <a:r>
              <a:rPr sz="2400" b="1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400" b="1" spc="-5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sz="2400" spc="-5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4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400" spc="-5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2400" spc="-4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5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400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400" spc="-5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account_no</a:t>
            </a:r>
            <a:r>
              <a:rPr sz="2400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sz="2400" spc="-5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400" spc="-5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6%</a:t>
            </a:r>
            <a:r>
              <a:rPr sz="2400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yearly</a:t>
            </a:r>
            <a:r>
              <a:rPr sz="2400" spc="-5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r>
              <a:rPr sz="2400" spc="-6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r>
              <a:rPr sz="2400" spc="-5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5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12775" y="2929841"/>
            <a:ext cx="8628887" cy="35173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207"/>
            <a:ext cx="9185275" cy="666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4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branches?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7640955">
              <a:lnSpc>
                <a:spcPct val="100000"/>
              </a:lnSpc>
              <a:tabLst>
                <a:tab pos="892810" algn="l"/>
              </a:tabLst>
            </a:pP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4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loan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loan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amount?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59181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loan_number,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amount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loan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4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duplication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account?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353685">
              <a:lnSpc>
                <a:spcPct val="100000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customer_name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depositor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account_no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6%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yearly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it?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446151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account_number,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balance*1.06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66869" y="32988"/>
            <a:ext cx="1051560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30575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Clause</a:t>
            </a:r>
            <a:r>
              <a:rPr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-10" dirty="0">
                <a:latin typeface="Arial" panose="020B0604020202020204" pitchFamily="34" charset="0"/>
                <a:cs typeface="Arial" panose="020B0604020202020204" pitchFamily="34" charset="0"/>
              </a:rPr>
              <a:t>clause</a:t>
            </a:r>
            <a:endParaRPr b="1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69" y="1590376"/>
            <a:ext cx="11697335" cy="32335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265" algn="l"/>
              </a:tabLst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clause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‘σ’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sigma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relational</a:t>
            </a:r>
            <a:r>
              <a:rPr sz="22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algebra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2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specify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2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</a:pP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conditions/Predicate</a:t>
            </a:r>
            <a:r>
              <a:rPr sz="22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(horizontal</a:t>
            </a:r>
            <a:r>
              <a:rPr sz="22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filtering).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indent="-456565">
              <a:lnSpc>
                <a:spcPct val="100000"/>
              </a:lnSpc>
              <a:spcBef>
                <a:spcPts val="960"/>
              </a:spcBef>
              <a:buAutoNum type="arabicPeriod" startAt="2"/>
              <a:tabLst>
                <a:tab pos="469265" algn="l"/>
              </a:tabLst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clause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involving</a:t>
            </a:r>
            <a:r>
              <a:rPr sz="22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2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r>
              <a:rPr sz="22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i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2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i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2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i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i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=,</a:t>
            </a:r>
            <a:r>
              <a:rPr sz="22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&lt;=</a:t>
            </a:r>
            <a:r>
              <a:rPr sz="2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i="1" dirty="0">
                <a:latin typeface="Arial" panose="020B0604020202020204" pitchFamily="34" charset="0"/>
                <a:cs typeface="Arial" panose="020B0604020202020204" pitchFamily="34" charset="0"/>
              </a:rPr>
              <a:t>&lt;&gt;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25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2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arithmetic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expressions.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indent="-456565">
              <a:lnSpc>
                <a:spcPct val="100000"/>
              </a:lnSpc>
              <a:spcBef>
                <a:spcPts val="960"/>
              </a:spcBef>
              <a:buAutoNum type="arabicPeriod" startAt="3"/>
              <a:tabLst>
                <a:tab pos="469265" algn="l"/>
              </a:tabLst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2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2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connectives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2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2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sz="22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2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2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clause.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indent="-456565">
              <a:lnSpc>
                <a:spcPct val="100000"/>
              </a:lnSpc>
              <a:spcBef>
                <a:spcPts val="960"/>
              </a:spcBef>
              <a:buAutoNum type="arabicPeriod" startAt="3"/>
              <a:tabLst>
                <a:tab pos="469265" algn="l"/>
              </a:tabLst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b="1" dirty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sz="22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sz="22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simplify</a:t>
            </a:r>
            <a:r>
              <a:rPr sz="22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2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clauses</a:t>
            </a:r>
            <a:r>
              <a:rPr sz="22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specify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25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sz="2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2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greater</a:t>
            </a:r>
            <a:r>
              <a:rPr sz="22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2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sz="22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value.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indent="-456565">
              <a:lnSpc>
                <a:spcPct val="100000"/>
              </a:lnSpc>
              <a:spcBef>
                <a:spcPts val="960"/>
              </a:spcBef>
              <a:buAutoNum type="arabicPeriod" startAt="5"/>
              <a:tabLst>
                <a:tab pos="469265" algn="l"/>
              </a:tabLst>
            </a:pP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Similarly,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2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sz="22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b="1" dirty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sz="22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operator.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303" y="662593"/>
            <a:ext cx="11661140" cy="247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b="1" spc="-4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sz="2000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000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2000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000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000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account_no</a:t>
            </a:r>
            <a:r>
              <a:rPr sz="2000" spc="-5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000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sz="2000" spc="-3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000" spc="-3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sz="2000" spc="-3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-3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b="1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sz="2000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000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2000" spc="-5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000" spc="-4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sz="2000" spc="-5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000" spc="-5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z="2000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000" spc="-3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situated</a:t>
            </a:r>
            <a:r>
              <a:rPr sz="2000" spc="-3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000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Delhi</a:t>
            </a:r>
            <a:r>
              <a:rPr sz="2000" spc="-5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000" spc="-4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sz="2000" spc="-5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</a:t>
            </a:r>
            <a:r>
              <a:rPr sz="2000" spc="-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sz="2000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2000" spc="-4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1,00,000?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b="1" spc="-3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sz="2000" spc="-2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2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000" spc="-2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2000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-2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000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sz="2000" spc="-4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000" spc="-4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000" spc="-2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account_no</a:t>
            </a:r>
            <a:r>
              <a:rPr sz="2000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z="2000" spc="-4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sz="2000" spc="-2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sz="2000" spc="-2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</a:t>
            </a:r>
            <a:r>
              <a:rPr sz="2000" spc="-2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2000" spc="-2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sz="2000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-2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1,000</a:t>
            </a:r>
            <a:r>
              <a:rPr sz="2000" spc="-6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sz="2000" spc="-2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2000" spc="-5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sz="2000" spc="-4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-5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10,000?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09037" y="2748796"/>
            <a:ext cx="7400544" cy="301751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-18541"/>
            <a:ext cx="11659235" cy="708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account_no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1000?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9189085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account_number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situated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Delhi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assets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1,00,000?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9528175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branch_name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branch_city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‘delhi’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assets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1,00,000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360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account_no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greater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1,000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less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10,000?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branch_name,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account_number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10000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branch_name,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account_number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&gt;=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balance&lt;=10000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59908" y="3936491"/>
            <a:ext cx="6416040" cy="26167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</a:t>
            </a:r>
            <a:r>
              <a:rPr lang="en-US" sz="4000" kern="12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Operation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69900" marR="5080" indent="-228600">
              <a:lnSpc>
                <a:spcPct val="90000"/>
              </a:lnSpc>
              <a:spcBef>
                <a:spcPts val="8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000"/>
              <a:t>The</a:t>
            </a:r>
            <a:r>
              <a:rPr lang="en-US" sz="2000" spc="-55"/>
              <a:t> </a:t>
            </a:r>
            <a:r>
              <a:rPr lang="en-US" sz="2000"/>
              <a:t>SQL</a:t>
            </a:r>
            <a:r>
              <a:rPr lang="en-US" sz="2000" spc="-50"/>
              <a:t> </a:t>
            </a:r>
            <a:r>
              <a:rPr lang="en-US" sz="2000"/>
              <a:t>operations</a:t>
            </a:r>
            <a:r>
              <a:rPr lang="en-US" sz="2000" spc="-45"/>
              <a:t> </a:t>
            </a:r>
            <a:r>
              <a:rPr lang="en-US" sz="2000" b="1"/>
              <a:t>union</a:t>
            </a:r>
            <a:r>
              <a:rPr lang="en-US" sz="2000"/>
              <a:t>,</a:t>
            </a:r>
            <a:r>
              <a:rPr lang="en-US" sz="2000" spc="-45"/>
              <a:t> </a:t>
            </a:r>
            <a:r>
              <a:rPr lang="en-US" sz="2000" b="1" spc="-10"/>
              <a:t>intersect</a:t>
            </a:r>
            <a:r>
              <a:rPr lang="en-US" sz="2000" spc="-10"/>
              <a:t>,</a:t>
            </a:r>
            <a:r>
              <a:rPr lang="en-US" sz="2000" spc="-80"/>
              <a:t> </a:t>
            </a:r>
            <a:r>
              <a:rPr lang="en-US" sz="2000"/>
              <a:t>and</a:t>
            </a:r>
            <a:r>
              <a:rPr lang="en-US" sz="2000" spc="-45"/>
              <a:t> </a:t>
            </a:r>
            <a:r>
              <a:rPr lang="en-US" sz="2000" b="1" spc="-10"/>
              <a:t>except/minus</a:t>
            </a:r>
            <a:r>
              <a:rPr lang="en-US" sz="2000" b="1" spc="-70"/>
              <a:t> </a:t>
            </a:r>
            <a:r>
              <a:rPr lang="en-US" sz="2000"/>
              <a:t>operate</a:t>
            </a:r>
            <a:r>
              <a:rPr lang="en-US" sz="2000" spc="-40"/>
              <a:t> </a:t>
            </a:r>
            <a:r>
              <a:rPr lang="en-US" sz="2000"/>
              <a:t>on</a:t>
            </a:r>
            <a:r>
              <a:rPr lang="en-US" sz="2000" spc="-55"/>
              <a:t> </a:t>
            </a:r>
            <a:r>
              <a:rPr lang="en-US" sz="2000"/>
              <a:t>relations</a:t>
            </a:r>
            <a:r>
              <a:rPr lang="en-US" sz="2000" spc="-50"/>
              <a:t> </a:t>
            </a:r>
            <a:r>
              <a:rPr lang="en-US" sz="2000"/>
              <a:t>and</a:t>
            </a:r>
            <a:r>
              <a:rPr lang="en-US" sz="2000" spc="-45"/>
              <a:t> </a:t>
            </a:r>
            <a:r>
              <a:rPr lang="en-US" sz="2000" spc="-10"/>
              <a:t>corresponds</a:t>
            </a:r>
            <a:r>
              <a:rPr lang="en-US" sz="2000" spc="-55"/>
              <a:t> </a:t>
            </a:r>
            <a:r>
              <a:rPr lang="en-US" sz="2000" spc="-25"/>
              <a:t>to </a:t>
            </a:r>
            <a:r>
              <a:rPr lang="en-US" sz="2000"/>
              <a:t>the</a:t>
            </a:r>
            <a:r>
              <a:rPr lang="en-US" sz="2000" spc="-25"/>
              <a:t> </a:t>
            </a:r>
            <a:r>
              <a:rPr lang="en-US" sz="2000" spc="-10"/>
              <a:t>mathematical</a:t>
            </a:r>
            <a:r>
              <a:rPr lang="en-US" sz="2000" spc="-15"/>
              <a:t> </a:t>
            </a:r>
            <a:r>
              <a:rPr lang="en-US" sz="2000" spc="-20"/>
              <a:t>set-</a:t>
            </a:r>
            <a:r>
              <a:rPr lang="en-US" sz="2000"/>
              <a:t>theory</a:t>
            </a:r>
            <a:r>
              <a:rPr lang="en-US" sz="2000" spc="-30"/>
              <a:t> </a:t>
            </a:r>
            <a:r>
              <a:rPr lang="en-US" sz="2000"/>
              <a:t>operations</a:t>
            </a:r>
            <a:r>
              <a:rPr lang="en-US" sz="2000" spc="-25"/>
              <a:t> </a:t>
            </a:r>
            <a:r>
              <a:rPr lang="en-US" sz="2000"/>
              <a:t>∪,</a:t>
            </a:r>
            <a:r>
              <a:rPr lang="en-US" sz="2000" spc="-45"/>
              <a:t> </a:t>
            </a:r>
            <a:r>
              <a:rPr lang="en-US" sz="2000"/>
              <a:t>∩</a:t>
            </a:r>
            <a:r>
              <a:rPr lang="en-US" sz="2000" spc="-30"/>
              <a:t> </a:t>
            </a:r>
            <a:r>
              <a:rPr lang="en-US" sz="2000"/>
              <a:t>and</a:t>
            </a:r>
            <a:r>
              <a:rPr lang="en-US" sz="2000" spc="-25"/>
              <a:t> </a:t>
            </a:r>
            <a:r>
              <a:rPr lang="en-US" sz="2000"/>
              <a:t>–</a:t>
            </a:r>
            <a:r>
              <a:rPr lang="en-US" sz="2000" spc="-20"/>
              <a:t> </a:t>
            </a:r>
            <a:r>
              <a:rPr lang="en-US" sz="2000" spc="-10"/>
              <a:t>respectively.</a:t>
            </a:r>
            <a:endParaRPr lang="en-US" sz="2000"/>
          </a:p>
          <a:p>
            <a:pPr marL="469900" marR="146050" indent="-228600">
              <a:lnSpc>
                <a:spcPct val="90000"/>
              </a:lnSpc>
              <a:spcBef>
                <a:spcPts val="273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000"/>
              <a:t>The</a:t>
            </a:r>
            <a:r>
              <a:rPr lang="en-US" sz="2000" spc="-50"/>
              <a:t> </a:t>
            </a:r>
            <a:r>
              <a:rPr lang="en-US" sz="2000" b="1"/>
              <a:t>union</a:t>
            </a:r>
            <a:r>
              <a:rPr lang="en-US" sz="2000" b="1" spc="-50"/>
              <a:t> </a:t>
            </a:r>
            <a:r>
              <a:rPr lang="en-US" sz="2000"/>
              <a:t>operation</a:t>
            </a:r>
            <a:r>
              <a:rPr lang="en-US" sz="2000" spc="-50"/>
              <a:t> </a:t>
            </a:r>
            <a:r>
              <a:rPr lang="en-US" sz="2000" spc="-10"/>
              <a:t>automatically</a:t>
            </a:r>
            <a:r>
              <a:rPr lang="en-US" sz="2000" spc="-50"/>
              <a:t> </a:t>
            </a:r>
            <a:r>
              <a:rPr lang="en-US" sz="2000"/>
              <a:t>eliminates</a:t>
            </a:r>
            <a:r>
              <a:rPr lang="en-US" sz="2000" spc="-50"/>
              <a:t> </a:t>
            </a:r>
            <a:r>
              <a:rPr lang="en-US" sz="2000"/>
              <a:t>duplicates,</a:t>
            </a:r>
            <a:r>
              <a:rPr lang="en-US" sz="2000" spc="-30"/>
              <a:t> </a:t>
            </a:r>
            <a:r>
              <a:rPr lang="en-US" sz="2000"/>
              <a:t>unlike</a:t>
            </a:r>
            <a:r>
              <a:rPr lang="en-US" sz="2000" spc="-50"/>
              <a:t> </a:t>
            </a:r>
            <a:r>
              <a:rPr lang="en-US" sz="2000"/>
              <a:t>the</a:t>
            </a:r>
            <a:r>
              <a:rPr lang="en-US" sz="2000" spc="-40"/>
              <a:t> </a:t>
            </a:r>
            <a:r>
              <a:rPr lang="en-US" sz="2000" b="1"/>
              <a:t>select</a:t>
            </a:r>
            <a:r>
              <a:rPr lang="en-US" sz="2000" b="1" spc="-50"/>
              <a:t> </a:t>
            </a:r>
            <a:r>
              <a:rPr lang="en-US" sz="2000"/>
              <a:t>clause,</a:t>
            </a:r>
            <a:r>
              <a:rPr lang="en-US" sz="2000" spc="-50"/>
              <a:t> </a:t>
            </a:r>
            <a:r>
              <a:rPr lang="en-US" sz="2000"/>
              <a:t>If</a:t>
            </a:r>
            <a:r>
              <a:rPr lang="en-US" sz="2000" spc="-50"/>
              <a:t> </a:t>
            </a:r>
            <a:r>
              <a:rPr lang="en-US" sz="2000"/>
              <a:t>we</a:t>
            </a:r>
            <a:r>
              <a:rPr lang="en-US" sz="2000" spc="-40"/>
              <a:t> </a:t>
            </a:r>
            <a:r>
              <a:rPr lang="en-US" sz="2000"/>
              <a:t>want</a:t>
            </a:r>
            <a:r>
              <a:rPr lang="en-US" sz="2000" spc="-40"/>
              <a:t> </a:t>
            </a:r>
            <a:r>
              <a:rPr lang="en-US" sz="2000" spc="-25"/>
              <a:t>to </a:t>
            </a:r>
            <a:r>
              <a:rPr lang="en-US" sz="2000"/>
              <a:t>retain</a:t>
            </a:r>
            <a:r>
              <a:rPr lang="en-US" sz="2000" spc="-45"/>
              <a:t> </a:t>
            </a:r>
            <a:r>
              <a:rPr lang="en-US" sz="2000"/>
              <a:t>all</a:t>
            </a:r>
            <a:r>
              <a:rPr lang="en-US" sz="2000" spc="-40"/>
              <a:t> </a:t>
            </a:r>
            <a:r>
              <a:rPr lang="en-US" sz="2000"/>
              <a:t>duplicates,</a:t>
            </a:r>
            <a:r>
              <a:rPr lang="en-US" sz="2000" spc="-20"/>
              <a:t> </a:t>
            </a:r>
            <a:r>
              <a:rPr lang="en-US" sz="2000"/>
              <a:t>we</a:t>
            </a:r>
            <a:r>
              <a:rPr lang="en-US" sz="2000" spc="-30"/>
              <a:t> </a:t>
            </a:r>
            <a:r>
              <a:rPr lang="en-US" sz="2000"/>
              <a:t>must</a:t>
            </a:r>
            <a:r>
              <a:rPr lang="en-US" sz="2000" spc="-35"/>
              <a:t> </a:t>
            </a:r>
            <a:r>
              <a:rPr lang="en-US" sz="2000"/>
              <a:t>write</a:t>
            </a:r>
            <a:r>
              <a:rPr lang="en-US" sz="2000" spc="-20"/>
              <a:t> </a:t>
            </a:r>
            <a:r>
              <a:rPr lang="en-US" sz="2000" b="1"/>
              <a:t>union</a:t>
            </a:r>
            <a:r>
              <a:rPr lang="en-US" sz="2000" b="1" spc="-35"/>
              <a:t> </a:t>
            </a:r>
            <a:r>
              <a:rPr lang="en-US" sz="2000" b="1"/>
              <a:t>all</a:t>
            </a:r>
            <a:r>
              <a:rPr lang="en-US" sz="2000" b="1" spc="-35"/>
              <a:t> </a:t>
            </a:r>
            <a:r>
              <a:rPr lang="en-US" sz="2000"/>
              <a:t>in</a:t>
            </a:r>
            <a:r>
              <a:rPr lang="en-US" sz="2000" spc="-40"/>
              <a:t> </a:t>
            </a:r>
            <a:r>
              <a:rPr lang="en-US" sz="2000"/>
              <a:t>place</a:t>
            </a:r>
            <a:r>
              <a:rPr lang="en-US" sz="2000" spc="-40"/>
              <a:t> </a:t>
            </a:r>
            <a:r>
              <a:rPr lang="en-US" sz="2000"/>
              <a:t>of</a:t>
            </a:r>
            <a:r>
              <a:rPr lang="en-US" sz="2000" spc="-35"/>
              <a:t> </a:t>
            </a:r>
            <a:r>
              <a:rPr lang="en-US" sz="2000" b="1" spc="-10"/>
              <a:t>union.</a:t>
            </a:r>
            <a:endParaRPr lang="en-US" sz="2000"/>
          </a:p>
          <a:p>
            <a:pPr marL="469265" indent="-228600">
              <a:lnSpc>
                <a:spcPct val="90000"/>
              </a:lnSpc>
              <a:spcBef>
                <a:spcPts val="276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000"/>
              <a:t>The</a:t>
            </a:r>
            <a:r>
              <a:rPr lang="en-US" sz="2000" spc="-70"/>
              <a:t> </a:t>
            </a:r>
            <a:r>
              <a:rPr lang="en-US" sz="2000" b="1"/>
              <a:t>intersect</a:t>
            </a:r>
            <a:r>
              <a:rPr lang="en-US" sz="2000" b="1" spc="-95"/>
              <a:t> </a:t>
            </a:r>
            <a:r>
              <a:rPr lang="en-US" sz="2000"/>
              <a:t>operation</a:t>
            </a:r>
            <a:r>
              <a:rPr lang="en-US" sz="2000" spc="-75"/>
              <a:t> </a:t>
            </a:r>
            <a:r>
              <a:rPr lang="en-US" sz="2000"/>
              <a:t>automatically</a:t>
            </a:r>
            <a:r>
              <a:rPr lang="en-US" sz="2000" spc="-70"/>
              <a:t> </a:t>
            </a:r>
            <a:r>
              <a:rPr lang="en-US" sz="2000"/>
              <a:t>eliminates</a:t>
            </a:r>
            <a:r>
              <a:rPr lang="en-US" sz="2000" spc="-65"/>
              <a:t> </a:t>
            </a:r>
            <a:r>
              <a:rPr lang="en-US" sz="2000"/>
              <a:t>duplicates.</a:t>
            </a:r>
            <a:r>
              <a:rPr lang="en-US" sz="2000" spc="-70"/>
              <a:t> </a:t>
            </a:r>
            <a:r>
              <a:rPr lang="en-US" sz="2000"/>
              <a:t>If</a:t>
            </a:r>
            <a:r>
              <a:rPr lang="en-US" sz="2000" spc="-70"/>
              <a:t> </a:t>
            </a:r>
            <a:r>
              <a:rPr lang="en-US" sz="2000"/>
              <a:t>we</a:t>
            </a:r>
            <a:r>
              <a:rPr lang="en-US" sz="2000" spc="-65"/>
              <a:t> </a:t>
            </a:r>
            <a:r>
              <a:rPr lang="en-US" sz="2000"/>
              <a:t>want</a:t>
            </a:r>
            <a:r>
              <a:rPr lang="en-US" sz="2000" spc="-60"/>
              <a:t> </a:t>
            </a:r>
            <a:r>
              <a:rPr lang="en-US" sz="2000"/>
              <a:t>to</a:t>
            </a:r>
            <a:r>
              <a:rPr lang="en-US" sz="2000" spc="-65"/>
              <a:t> </a:t>
            </a:r>
            <a:r>
              <a:rPr lang="en-US" sz="2000"/>
              <a:t>retain</a:t>
            </a:r>
            <a:r>
              <a:rPr lang="en-US" sz="2000" spc="-70"/>
              <a:t> </a:t>
            </a:r>
            <a:r>
              <a:rPr lang="en-US" sz="2000"/>
              <a:t>all</a:t>
            </a:r>
            <a:r>
              <a:rPr lang="en-US" sz="2000" spc="-70"/>
              <a:t> </a:t>
            </a:r>
            <a:r>
              <a:rPr lang="en-US" sz="2000" spc="-10"/>
              <a:t>duplicates,</a:t>
            </a:r>
            <a:endParaRPr lang="en-US" sz="2000"/>
          </a:p>
          <a:p>
            <a:pPr marL="46990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000"/>
              <a:t>we</a:t>
            </a:r>
            <a:r>
              <a:rPr lang="en-US" sz="2000" spc="-25"/>
              <a:t> </a:t>
            </a:r>
            <a:r>
              <a:rPr lang="en-US" sz="2000"/>
              <a:t>must</a:t>
            </a:r>
            <a:r>
              <a:rPr lang="en-US" sz="2000" spc="-20"/>
              <a:t> </a:t>
            </a:r>
            <a:r>
              <a:rPr lang="en-US" sz="2000"/>
              <a:t>write</a:t>
            </a:r>
            <a:r>
              <a:rPr lang="en-US" sz="2000" spc="-15"/>
              <a:t> </a:t>
            </a:r>
            <a:r>
              <a:rPr lang="en-US" sz="2000" b="1"/>
              <a:t>intersect</a:t>
            </a:r>
            <a:r>
              <a:rPr lang="en-US" sz="2000" b="1" spc="-60"/>
              <a:t> </a:t>
            </a:r>
            <a:r>
              <a:rPr lang="en-US" sz="2000" b="1"/>
              <a:t>all</a:t>
            </a:r>
            <a:r>
              <a:rPr lang="en-US" sz="2000" b="1" spc="-40"/>
              <a:t> </a:t>
            </a:r>
            <a:r>
              <a:rPr lang="en-US" sz="2000"/>
              <a:t>in</a:t>
            </a:r>
            <a:r>
              <a:rPr lang="en-US" sz="2000" spc="-25"/>
              <a:t> </a:t>
            </a:r>
            <a:r>
              <a:rPr lang="en-US" sz="2000"/>
              <a:t>place</a:t>
            </a:r>
            <a:r>
              <a:rPr lang="en-US" sz="2000" spc="-20"/>
              <a:t> </a:t>
            </a:r>
            <a:r>
              <a:rPr lang="en-US" sz="2000"/>
              <a:t>of</a:t>
            </a:r>
            <a:r>
              <a:rPr lang="en-US" sz="2000" spc="-35"/>
              <a:t> </a:t>
            </a:r>
            <a:r>
              <a:rPr lang="en-US" sz="2000" spc="-10"/>
              <a:t>intersect.</a:t>
            </a:r>
            <a:endParaRPr lang="en-US" sz="2000"/>
          </a:p>
          <a:p>
            <a:pPr marL="469265" indent="-228600">
              <a:lnSpc>
                <a:spcPct val="90000"/>
              </a:lnSpc>
              <a:spcBef>
                <a:spcPts val="276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000"/>
              <a:t>If</a:t>
            </a:r>
            <a:r>
              <a:rPr lang="en-US" sz="2000" spc="-50"/>
              <a:t> </a:t>
            </a:r>
            <a:r>
              <a:rPr lang="en-US" sz="2000"/>
              <a:t>we</a:t>
            </a:r>
            <a:r>
              <a:rPr lang="en-US" sz="2000" spc="-40"/>
              <a:t> </a:t>
            </a:r>
            <a:r>
              <a:rPr lang="en-US" sz="2000"/>
              <a:t>want</a:t>
            </a:r>
            <a:r>
              <a:rPr lang="en-US" sz="2000" spc="-40"/>
              <a:t> </a:t>
            </a:r>
            <a:r>
              <a:rPr lang="en-US" sz="2000"/>
              <a:t>to</a:t>
            </a:r>
            <a:r>
              <a:rPr lang="en-US" sz="2000" spc="-35"/>
              <a:t> </a:t>
            </a:r>
            <a:r>
              <a:rPr lang="en-US" sz="2000"/>
              <a:t>retain</a:t>
            </a:r>
            <a:r>
              <a:rPr lang="en-US" sz="2000" spc="-55"/>
              <a:t> </a:t>
            </a:r>
            <a:r>
              <a:rPr lang="en-US" sz="2000"/>
              <a:t>duplicates,</a:t>
            </a:r>
            <a:r>
              <a:rPr lang="en-US" sz="2000" spc="-40"/>
              <a:t> </a:t>
            </a:r>
            <a:r>
              <a:rPr lang="en-US" sz="2000"/>
              <a:t>we</a:t>
            </a:r>
            <a:r>
              <a:rPr lang="en-US" sz="2000" spc="-30"/>
              <a:t> </a:t>
            </a:r>
            <a:r>
              <a:rPr lang="en-US" sz="2000"/>
              <a:t>must</a:t>
            </a:r>
            <a:r>
              <a:rPr lang="en-US" sz="2000" spc="-45"/>
              <a:t> </a:t>
            </a:r>
            <a:r>
              <a:rPr lang="en-US" sz="2000"/>
              <a:t>write</a:t>
            </a:r>
            <a:r>
              <a:rPr lang="en-US" sz="2000" spc="-15"/>
              <a:t> </a:t>
            </a:r>
            <a:r>
              <a:rPr lang="en-US" sz="2000" b="1" spc="-10"/>
              <a:t>except</a:t>
            </a:r>
            <a:r>
              <a:rPr lang="en-US" sz="2000" b="1" spc="-40"/>
              <a:t> </a:t>
            </a:r>
            <a:r>
              <a:rPr lang="en-US" sz="2000" b="1"/>
              <a:t>all</a:t>
            </a:r>
            <a:r>
              <a:rPr lang="en-US" sz="2000" b="1" spc="-60"/>
              <a:t> </a:t>
            </a:r>
            <a:r>
              <a:rPr lang="en-US" sz="2000"/>
              <a:t>in</a:t>
            </a:r>
            <a:r>
              <a:rPr lang="en-US" sz="2000" spc="-45"/>
              <a:t> </a:t>
            </a:r>
            <a:r>
              <a:rPr lang="en-US" sz="2000"/>
              <a:t>place</a:t>
            </a:r>
            <a:r>
              <a:rPr lang="en-US" sz="2000" spc="-50"/>
              <a:t> </a:t>
            </a:r>
            <a:r>
              <a:rPr lang="en-US" sz="2000"/>
              <a:t>of</a:t>
            </a:r>
            <a:r>
              <a:rPr lang="en-US" sz="2000" spc="-50"/>
              <a:t> </a:t>
            </a:r>
            <a:r>
              <a:rPr lang="en-US" sz="2000" b="1" spc="-10"/>
              <a:t>except.</a:t>
            </a: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776788" y="642938"/>
            <a:ext cx="6780213" cy="5348288"/>
          </a:xfrm>
          <a:prstGeom prst="rect">
            <a:avLst/>
          </a:prstGeom>
        </p:spPr>
        <p:txBody>
          <a:bodyPr vert="horz" wrap="square" lIns="0" tIns="12700" rIns="0" bIns="0" rtlCol="0" anchor="t">
            <a:normAutofit/>
          </a:bodyPr>
          <a:lstStyle/>
          <a:p>
            <a:pPr marL="469900" marR="580390" indent="-457200">
              <a:lnSpc>
                <a:spcPct val="9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469900" algn="l"/>
              </a:tabLst>
            </a:pPr>
            <a:r>
              <a:rPr lang="en-US" sz="220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r>
              <a:rPr lang="en-US" sz="2200" spc="-65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sz="2200" spc="-6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n-US" sz="2200" spc="-4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200" spc="-7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200" spc="-4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pc="-10">
                <a:latin typeface="Arial" panose="020B0604020202020204" pitchFamily="34" charset="0"/>
                <a:cs typeface="Arial" panose="020B0604020202020204" pitchFamily="34" charset="0"/>
              </a:rPr>
              <a:t>domain-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n-US" sz="2200" spc="-6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n-US" sz="2200" spc="-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(not</a:t>
            </a:r>
            <a:r>
              <a:rPr lang="en-US" sz="2200" spc="-6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  <a:r>
              <a:rPr lang="en-US" sz="2200" spc="-6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purpose)</a:t>
            </a:r>
            <a:r>
              <a:rPr lang="en-US" sz="2200" spc="-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US" sz="2200" spc="-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pc="-25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200" spc="-10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en-US" sz="2200" spc="-7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200" spc="-5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US" sz="2200" spc="-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200" spc="-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managing</a:t>
            </a:r>
            <a:r>
              <a:rPr lang="en-US" sz="2200" spc="-7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200" spc="-6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held</a:t>
            </a:r>
            <a:r>
              <a:rPr lang="en-US" sz="2200" spc="-5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200" spc="-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200" spc="-4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relational</a:t>
            </a:r>
            <a:r>
              <a:rPr lang="en-US" sz="2200" spc="-7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pc="-1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sz="2200" spc="-5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pc="-10">
                <a:latin typeface="Arial" panose="020B0604020202020204" pitchFamily="34" charset="0"/>
                <a:cs typeface="Arial" panose="020B0604020202020204" pitchFamily="34" charset="0"/>
              </a:rPr>
              <a:t>management system</a:t>
            </a:r>
            <a:r>
              <a:rPr lang="en-US" sz="2200" spc="-1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pc="-10">
                <a:latin typeface="Arial" panose="020B0604020202020204" pitchFamily="34" charset="0"/>
                <a:cs typeface="Arial" panose="020B0604020202020204" pitchFamily="34" charset="0"/>
              </a:rPr>
              <a:t>(RDBMS).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>
              <a:lnSpc>
                <a:spcPct val="90000"/>
              </a:lnSpc>
              <a:spcBef>
                <a:spcPts val="2880"/>
              </a:spcBef>
              <a:buFont typeface="Arial" panose="020B0604020202020204"/>
              <a:buChar char="•"/>
              <a:tabLst>
                <a:tab pos="469900" algn="l"/>
              </a:tabLst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Although</a:t>
            </a:r>
            <a:r>
              <a:rPr lang="en-US" sz="2200" spc="-6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US" sz="2200" spc="-3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pc="-10">
                <a:latin typeface="Arial" panose="020B0604020202020204" pitchFamily="34" charset="0"/>
                <a:cs typeface="Arial" panose="020B0604020202020204" pitchFamily="34" charset="0"/>
              </a:rPr>
              <a:t>refer</a:t>
            </a:r>
            <a:r>
              <a:rPr lang="en-US" sz="2200" spc="-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200" spc="-6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200" spc="-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2200" spc="-5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n-US" sz="2200" spc="-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200" spc="-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200" spc="-5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pc="-10">
                <a:latin typeface="Arial" panose="020B0604020202020204" pitchFamily="34" charset="0"/>
                <a:cs typeface="Arial" panose="020B0604020202020204" pitchFamily="34" charset="0"/>
              </a:rPr>
              <a:t>“query</a:t>
            </a:r>
            <a:r>
              <a:rPr lang="en-US" sz="2200" spc="-4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pc="-10">
                <a:latin typeface="Arial" panose="020B0604020202020204" pitchFamily="34" charset="0"/>
                <a:cs typeface="Arial" panose="020B0604020202020204" pitchFamily="34" charset="0"/>
              </a:rPr>
              <a:t>language,”</a:t>
            </a:r>
            <a:r>
              <a:rPr lang="en-US" sz="2200" spc="-5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200" spc="-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n-US" sz="2200" spc="-5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n-US" sz="2200" spc="-4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en-US" sz="2200" spc="-5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en-US" sz="2200" spc="-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en-US" sz="2200" spc="-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pc="-20">
                <a:latin typeface="Arial" panose="020B0604020202020204" pitchFamily="34" charset="0"/>
                <a:cs typeface="Arial" panose="020B0604020202020204" pitchFamily="34" charset="0"/>
              </a:rPr>
              <a:t>just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sz="2200" spc="-4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200" spc="-5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pc="-10">
                <a:latin typeface="Arial" panose="020B0604020202020204" pitchFamily="34" charset="0"/>
                <a:cs typeface="Arial" panose="020B0604020202020204" pitchFamily="34" charset="0"/>
              </a:rPr>
              <a:t>database.</a:t>
            </a:r>
            <a:r>
              <a:rPr lang="en-US" sz="2200" spc="-6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200" spc="-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n-US" sz="2200" spc="-5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en-US" sz="2200" spc="-3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200" spc="-4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en-US" sz="2200" spc="-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200" spc="-5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200" spc="-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200" spc="-6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base,</a:t>
            </a:r>
            <a:r>
              <a:rPr lang="en-US" sz="2200" spc="-4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  <a:r>
              <a:rPr lang="en-US" sz="2200" spc="-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200" spc="-6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200" spc="-4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200" spc="-4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pc="-10">
                <a:latin typeface="Arial" panose="020B0604020202020204" pitchFamily="34" charset="0"/>
                <a:cs typeface="Arial" panose="020B0604020202020204" pitchFamily="34" charset="0"/>
              </a:rPr>
              <a:t>database,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specify</a:t>
            </a:r>
            <a:r>
              <a:rPr lang="en-US" sz="2200" spc="-6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sz="2200" spc="-6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pc="-1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sz="2200" spc="-7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200" spc="-5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 sz="2200" spc="-6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200" spc="-6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n-US" sz="2200" spc="-5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pc="-10">
                <a:latin typeface="Arial" panose="020B0604020202020204" pitchFamily="34" charset="0"/>
                <a:cs typeface="Arial" panose="020B0604020202020204" pitchFamily="34" charset="0"/>
              </a:rPr>
              <a:t>tasks.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609600" indent="-457200">
              <a:lnSpc>
                <a:spcPct val="90000"/>
              </a:lnSpc>
              <a:spcBef>
                <a:spcPts val="2885"/>
              </a:spcBef>
              <a:buFont typeface="Arial" panose="020B0604020202020204"/>
              <a:buChar char="•"/>
              <a:tabLst>
                <a:tab pos="469900" algn="l"/>
              </a:tabLst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Originally</a:t>
            </a:r>
            <a:r>
              <a:rPr lang="en-US" sz="2200" spc="-8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en-US" sz="2200" spc="-7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r>
              <a:rPr lang="en-US" sz="2200" spc="-7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relational</a:t>
            </a:r>
            <a:r>
              <a:rPr lang="en-US" sz="2200" spc="-7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pc="-1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algebra(procedural)</a:t>
            </a:r>
            <a:r>
              <a:rPr lang="en-US" sz="2200" spc="-9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200" spc="-7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2200" spc="-65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relational</a:t>
            </a:r>
            <a:r>
              <a:rPr lang="en-US" sz="2200" spc="-85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calculus</a:t>
            </a:r>
            <a:r>
              <a:rPr lang="en-US" sz="2200" spc="-85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pc="-1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(Non- procedural)</a:t>
            </a:r>
            <a:r>
              <a:rPr lang="en-US" sz="2200" spc="-95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mathematical</a:t>
            </a:r>
            <a:r>
              <a:rPr lang="en-US" sz="2200" spc="-95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pc="-1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model.</a:t>
            </a:r>
            <a:endParaRPr lang="en-US" sz="2200" spc="-1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/>
            <a:r>
              <a:rPr lang="en-US" sz="3600" kern="1200" spc="-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  <a:r>
              <a:rPr lang="en-US" sz="3600" kern="1200" spc="-1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n-US" sz="3600" kern="1200" spc="-14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200" b="1"/>
              <a:t>Q</a:t>
            </a:r>
            <a:r>
              <a:rPr lang="en-US" sz="2200" b="1" spc="-35"/>
              <a:t> </a:t>
            </a:r>
            <a:r>
              <a:rPr lang="en-US" sz="2200"/>
              <a:t>Write</a:t>
            </a:r>
            <a:r>
              <a:rPr lang="en-US" sz="2200" spc="-45"/>
              <a:t> </a:t>
            </a:r>
            <a:r>
              <a:rPr lang="en-US" sz="2200"/>
              <a:t>a</a:t>
            </a:r>
            <a:r>
              <a:rPr lang="en-US" sz="2200" spc="-50"/>
              <a:t> </a:t>
            </a:r>
            <a:r>
              <a:rPr lang="en-US" sz="2200"/>
              <a:t>SQL</a:t>
            </a:r>
            <a:r>
              <a:rPr lang="en-US" sz="2200" spc="-40"/>
              <a:t> </a:t>
            </a:r>
            <a:r>
              <a:rPr lang="en-US" sz="2200"/>
              <a:t>query</a:t>
            </a:r>
            <a:r>
              <a:rPr lang="en-US" sz="2200" spc="-30"/>
              <a:t> </a:t>
            </a:r>
            <a:r>
              <a:rPr lang="en-US" sz="2200"/>
              <a:t>to</a:t>
            </a:r>
            <a:r>
              <a:rPr lang="en-US" sz="2200" spc="-50"/>
              <a:t> </a:t>
            </a:r>
            <a:r>
              <a:rPr lang="en-US" sz="2200"/>
              <a:t>find</a:t>
            </a:r>
            <a:r>
              <a:rPr lang="en-US" sz="2200" spc="-30"/>
              <a:t> </a:t>
            </a:r>
            <a:r>
              <a:rPr lang="en-US" sz="2200"/>
              <a:t>all</a:t>
            </a:r>
            <a:r>
              <a:rPr lang="en-US" sz="2200" spc="-60"/>
              <a:t> </a:t>
            </a:r>
            <a:r>
              <a:rPr lang="en-US" sz="2200"/>
              <a:t>the</a:t>
            </a:r>
            <a:r>
              <a:rPr lang="en-US" sz="2200" spc="-45"/>
              <a:t> </a:t>
            </a:r>
            <a:r>
              <a:rPr lang="en-US" sz="2200"/>
              <a:t>customer</a:t>
            </a:r>
            <a:r>
              <a:rPr lang="en-US" sz="2200" spc="-30"/>
              <a:t> </a:t>
            </a:r>
            <a:r>
              <a:rPr lang="en-US" sz="2200" spc="-20"/>
              <a:t>name</a:t>
            </a:r>
            <a:endParaRPr lang="en-US" sz="2200"/>
          </a:p>
          <a:p>
            <a:pPr marL="38100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381000" algn="l"/>
              </a:tabLst>
            </a:pPr>
            <a:r>
              <a:rPr lang="en-US" sz="2200"/>
              <a:t>who</a:t>
            </a:r>
            <a:r>
              <a:rPr lang="en-US" sz="2200" spc="-60"/>
              <a:t> </a:t>
            </a:r>
            <a:r>
              <a:rPr lang="en-US" sz="2200"/>
              <a:t>have</a:t>
            </a:r>
            <a:r>
              <a:rPr lang="en-US" sz="2200" spc="-60"/>
              <a:t> </a:t>
            </a:r>
            <a:r>
              <a:rPr lang="en-US" sz="2200"/>
              <a:t>a</a:t>
            </a:r>
            <a:r>
              <a:rPr lang="en-US" sz="2200" spc="-55"/>
              <a:t> </a:t>
            </a:r>
            <a:r>
              <a:rPr lang="en-US" sz="2200"/>
              <a:t>loan</a:t>
            </a:r>
            <a:r>
              <a:rPr lang="en-US" sz="2200" spc="-45"/>
              <a:t> </a:t>
            </a:r>
            <a:r>
              <a:rPr lang="en-US" sz="2200"/>
              <a:t>or</a:t>
            </a:r>
            <a:r>
              <a:rPr lang="en-US" sz="2200" spc="-60"/>
              <a:t> </a:t>
            </a:r>
            <a:r>
              <a:rPr lang="en-US" sz="2200"/>
              <a:t>an</a:t>
            </a:r>
            <a:r>
              <a:rPr lang="en-US" sz="2200" spc="-60"/>
              <a:t> </a:t>
            </a:r>
            <a:r>
              <a:rPr lang="en-US" sz="2200"/>
              <a:t>account</a:t>
            </a:r>
            <a:r>
              <a:rPr lang="en-US" sz="2200" spc="-35"/>
              <a:t> </a:t>
            </a:r>
            <a:r>
              <a:rPr lang="en-US" sz="2200"/>
              <a:t>or</a:t>
            </a:r>
            <a:r>
              <a:rPr lang="en-US" sz="2200" spc="-60"/>
              <a:t> </a:t>
            </a:r>
            <a:r>
              <a:rPr lang="en-US" sz="2200"/>
              <a:t>both</a:t>
            </a:r>
            <a:r>
              <a:rPr lang="en-US" sz="2200" spc="-35"/>
              <a:t> </a:t>
            </a:r>
            <a:r>
              <a:rPr lang="en-US" sz="2200" spc="-50"/>
              <a:t>?</a:t>
            </a:r>
            <a:endParaRPr lang="en-US" sz="2200"/>
          </a:p>
          <a:p>
            <a:pPr marL="394335" indent="-228600">
              <a:lnSpc>
                <a:spcPct val="90000"/>
              </a:lnSpc>
              <a:spcBef>
                <a:spcPts val="3360"/>
              </a:spcBef>
              <a:buFont typeface="Arial" panose="020B0604020202020204" pitchFamily="34" charset="0"/>
              <a:buChar char="•"/>
              <a:tabLst>
                <a:tab pos="394335" algn="l"/>
              </a:tabLst>
            </a:pPr>
            <a:r>
              <a:rPr lang="en-US" sz="2200"/>
              <a:t>who</a:t>
            </a:r>
            <a:r>
              <a:rPr lang="en-US" sz="2200" spc="-50"/>
              <a:t> </a:t>
            </a:r>
            <a:r>
              <a:rPr lang="en-US" sz="2200"/>
              <a:t>have</a:t>
            </a:r>
            <a:r>
              <a:rPr lang="en-US" sz="2200" spc="-50"/>
              <a:t> </a:t>
            </a:r>
            <a:r>
              <a:rPr lang="en-US" sz="2200"/>
              <a:t>both</a:t>
            </a:r>
            <a:r>
              <a:rPr lang="en-US" sz="2200" spc="-40"/>
              <a:t> </a:t>
            </a:r>
            <a:r>
              <a:rPr lang="en-US" sz="2200"/>
              <a:t>a</a:t>
            </a:r>
            <a:r>
              <a:rPr lang="en-US" sz="2200" spc="-55"/>
              <a:t> </a:t>
            </a:r>
            <a:r>
              <a:rPr lang="en-US" sz="2200"/>
              <a:t>loan</a:t>
            </a:r>
            <a:r>
              <a:rPr lang="en-US" sz="2200" spc="-45"/>
              <a:t> </a:t>
            </a:r>
            <a:r>
              <a:rPr lang="en-US" sz="2200"/>
              <a:t>and</a:t>
            </a:r>
            <a:r>
              <a:rPr lang="en-US" sz="2200" spc="-50"/>
              <a:t> </a:t>
            </a:r>
            <a:r>
              <a:rPr lang="en-US" sz="2200"/>
              <a:t>an</a:t>
            </a:r>
            <a:r>
              <a:rPr lang="en-US" sz="2200" spc="-50"/>
              <a:t> </a:t>
            </a:r>
            <a:r>
              <a:rPr lang="en-US" sz="2200" spc="-10"/>
              <a:t>account?</a:t>
            </a:r>
            <a:endParaRPr lang="en-US" sz="2200"/>
          </a:p>
          <a:p>
            <a:pPr marL="353695" indent="-228600">
              <a:lnSpc>
                <a:spcPct val="90000"/>
              </a:lnSpc>
              <a:spcBef>
                <a:spcPts val="3360"/>
              </a:spcBef>
              <a:buFont typeface="Arial" panose="020B0604020202020204" pitchFamily="34" charset="0"/>
              <a:buChar char="•"/>
              <a:tabLst>
                <a:tab pos="353695" algn="l"/>
              </a:tabLst>
            </a:pPr>
            <a:r>
              <a:rPr lang="en-US" sz="2200"/>
              <a:t>who</a:t>
            </a:r>
            <a:r>
              <a:rPr lang="en-US" sz="2200" spc="-45"/>
              <a:t> </a:t>
            </a:r>
            <a:r>
              <a:rPr lang="en-US" sz="2200"/>
              <a:t>have</a:t>
            </a:r>
            <a:r>
              <a:rPr lang="en-US" sz="2200" spc="-50"/>
              <a:t> </a:t>
            </a:r>
            <a:r>
              <a:rPr lang="en-US" sz="2200"/>
              <a:t>a</a:t>
            </a:r>
            <a:r>
              <a:rPr lang="en-US" sz="2200" spc="-50"/>
              <a:t> </a:t>
            </a:r>
            <a:r>
              <a:rPr lang="en-US" sz="2200"/>
              <a:t>loan</a:t>
            </a:r>
            <a:r>
              <a:rPr lang="en-US" sz="2200" spc="-45"/>
              <a:t> </a:t>
            </a:r>
            <a:r>
              <a:rPr lang="en-US" sz="2200"/>
              <a:t>but</a:t>
            </a:r>
            <a:r>
              <a:rPr lang="en-US" sz="2200" spc="-35"/>
              <a:t> </a:t>
            </a:r>
            <a:r>
              <a:rPr lang="en-US" sz="2200"/>
              <a:t>do</a:t>
            </a:r>
            <a:r>
              <a:rPr lang="en-US" sz="2200" spc="-50"/>
              <a:t> </a:t>
            </a:r>
            <a:r>
              <a:rPr lang="en-US" sz="2200"/>
              <a:t>not</a:t>
            </a:r>
            <a:r>
              <a:rPr lang="en-US" sz="2200" spc="-40"/>
              <a:t> </a:t>
            </a:r>
            <a:r>
              <a:rPr lang="en-US" sz="2200"/>
              <a:t>have</a:t>
            </a:r>
            <a:r>
              <a:rPr lang="en-US" sz="2200" spc="-50"/>
              <a:t> </a:t>
            </a:r>
            <a:r>
              <a:rPr lang="en-US" sz="2200"/>
              <a:t>an</a:t>
            </a:r>
            <a:r>
              <a:rPr lang="en-US" sz="2200" spc="-50"/>
              <a:t> </a:t>
            </a:r>
            <a:r>
              <a:rPr lang="en-US" sz="2200" spc="-10"/>
              <a:t>account?</a:t>
            </a:r>
            <a:endParaRPr lang="en-US" sz="2200"/>
          </a:p>
        </p:txBody>
      </p:sp>
      <p:pic>
        <p:nvPicPr>
          <p:cNvPr id="3" name="object 3" descr="A diagram of a bank account&#10;&#10;Description automatically generated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0936" y="2316237"/>
            <a:ext cx="5458968" cy="22255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39" y="16256"/>
            <a:ext cx="522732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name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5860" y="423590"/>
            <a:ext cx="5277239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u="none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r>
              <a:rPr lang="en-US" sz="2400" u="none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en-US" sz="2400" b="0" u="none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n-US" sz="2400" b="0" u="none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0" u="none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loan</a:t>
            </a:r>
            <a:r>
              <a:rPr lang="en-US" sz="2400" b="0" u="none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400" b="0" u="none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2400" b="0" u="none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lang="en-US" sz="2400" b="0" u="none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400" b="0" u="none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sz="2400" b="0" u="none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u="none" spc="-5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861" y="811763"/>
            <a:ext cx="6148874" cy="56226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53631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customer_name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depositor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customer_name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390"/>
              </a:lnSpc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borrower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810260" indent="326390">
              <a:lnSpc>
                <a:spcPts val="2880"/>
              </a:lnSpc>
              <a:spcBef>
                <a:spcPts val="80"/>
              </a:spcBef>
              <a:buFont typeface="Carlito"/>
              <a:buAutoNum type="alphaLcParenR" startAt="2"/>
              <a:tabLst>
                <a:tab pos="33909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loan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account?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customer_name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785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depositor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intersect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3068320">
              <a:lnSpc>
                <a:spcPct val="100000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customer_name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borrower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289560">
              <a:lnSpc>
                <a:spcPct val="100000"/>
              </a:lnSpc>
              <a:buFont typeface="Carlito"/>
              <a:buAutoNum type="alphaLcParenR" startAt="3"/>
              <a:tabLst>
                <a:tab pos="30226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loan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account?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customer_name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borrower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customer_name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6171691"/>
            <a:ext cx="1927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spc="-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depositor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39338" y="895739"/>
            <a:ext cx="5352661" cy="28085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85851" y="6459931"/>
            <a:ext cx="8629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0"/>
              </a:lnSpc>
            </a:pP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Websit</a:t>
            </a:r>
            <a:endParaRPr sz="2400" spc="-30" dirty="0">
              <a:latin typeface="Arial" panose="020B0604020202020204" pitchFamily="34" charset="0"/>
              <a:cs typeface="Arial" panose="020B0604020202020204" pitchFamily="34" charset="0"/>
              <a:hlinkClick r:id="rId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5342" y="6459931"/>
            <a:ext cx="15176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0"/>
              </a:lnSpc>
            </a:pP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e</a:t>
            </a:r>
            <a:endParaRPr sz="2400" spc="-55" dirty="0">
              <a:latin typeface="Arial" panose="020B0604020202020204" pitchFamily="34" charset="0"/>
              <a:cs typeface="Arial" panose="020B0604020202020204" pitchFamily="34" charset="0"/>
              <a:hlinkClick r:id="rId1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96257" y="3517900"/>
            <a:ext cx="5678170" cy="3225800"/>
            <a:chOff x="4596257" y="3517900"/>
            <a:chExt cx="5678170" cy="3225800"/>
          </a:xfrm>
        </p:grpSpPr>
        <p:sp>
          <p:nvSpPr>
            <p:cNvPr id="6" name="object 6"/>
            <p:cNvSpPr/>
            <p:nvPr/>
          </p:nvSpPr>
          <p:spPr>
            <a:xfrm>
              <a:off x="4596257" y="6722110"/>
              <a:ext cx="3101340" cy="20320"/>
            </a:xfrm>
            <a:custGeom>
              <a:avLst/>
              <a:gdLst/>
              <a:ahLst/>
              <a:cxnLst/>
              <a:rect l="l" t="t" r="r" b="b"/>
              <a:pathLst>
                <a:path w="3101340" h="20320">
                  <a:moveTo>
                    <a:pt x="310134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3101340" y="19812"/>
                  </a:lnTo>
                  <a:lnTo>
                    <a:pt x="3101340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667500" y="4262119"/>
              <a:ext cx="3594735" cy="2468880"/>
            </a:xfrm>
            <a:custGeom>
              <a:avLst/>
              <a:gdLst/>
              <a:ahLst/>
              <a:cxnLst/>
              <a:rect l="l" t="t" r="r" b="b"/>
              <a:pathLst>
                <a:path w="3594734" h="2468879">
                  <a:moveTo>
                    <a:pt x="895807" y="2194560"/>
                  </a:moveTo>
                  <a:lnTo>
                    <a:pt x="0" y="2194560"/>
                  </a:lnTo>
                  <a:lnTo>
                    <a:pt x="0" y="2468880"/>
                  </a:lnTo>
                  <a:lnTo>
                    <a:pt x="895807" y="2468880"/>
                  </a:lnTo>
                  <a:lnTo>
                    <a:pt x="895807" y="2194560"/>
                  </a:lnTo>
                  <a:close/>
                </a:path>
                <a:path w="3594734" h="2468879">
                  <a:moveTo>
                    <a:pt x="895807" y="1645920"/>
                  </a:moveTo>
                  <a:lnTo>
                    <a:pt x="0" y="1645920"/>
                  </a:lnTo>
                  <a:lnTo>
                    <a:pt x="0" y="1920240"/>
                  </a:lnTo>
                  <a:lnTo>
                    <a:pt x="895807" y="1920240"/>
                  </a:lnTo>
                  <a:lnTo>
                    <a:pt x="895807" y="1645920"/>
                  </a:lnTo>
                  <a:close/>
                </a:path>
                <a:path w="3594734" h="2468879">
                  <a:moveTo>
                    <a:pt x="895807" y="1097280"/>
                  </a:moveTo>
                  <a:lnTo>
                    <a:pt x="0" y="1097280"/>
                  </a:lnTo>
                  <a:lnTo>
                    <a:pt x="0" y="1371600"/>
                  </a:lnTo>
                  <a:lnTo>
                    <a:pt x="895807" y="1371600"/>
                  </a:lnTo>
                  <a:lnTo>
                    <a:pt x="895807" y="1097280"/>
                  </a:lnTo>
                  <a:close/>
                </a:path>
                <a:path w="3594734" h="2468879">
                  <a:moveTo>
                    <a:pt x="895807" y="548640"/>
                  </a:moveTo>
                  <a:lnTo>
                    <a:pt x="0" y="548640"/>
                  </a:lnTo>
                  <a:lnTo>
                    <a:pt x="0" y="822960"/>
                  </a:lnTo>
                  <a:lnTo>
                    <a:pt x="895807" y="822960"/>
                  </a:lnTo>
                  <a:lnTo>
                    <a:pt x="895807" y="548640"/>
                  </a:lnTo>
                  <a:close/>
                </a:path>
                <a:path w="3594734" h="2468879">
                  <a:moveTo>
                    <a:pt x="895807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895807" y="274320"/>
                  </a:lnTo>
                  <a:lnTo>
                    <a:pt x="895807" y="0"/>
                  </a:lnTo>
                  <a:close/>
                </a:path>
                <a:path w="3594734" h="2468879">
                  <a:moveTo>
                    <a:pt x="3594112" y="2194560"/>
                  </a:moveTo>
                  <a:lnTo>
                    <a:pt x="3594112" y="2194560"/>
                  </a:lnTo>
                  <a:lnTo>
                    <a:pt x="895858" y="2194560"/>
                  </a:lnTo>
                  <a:lnTo>
                    <a:pt x="895858" y="2468880"/>
                  </a:lnTo>
                  <a:lnTo>
                    <a:pt x="3594112" y="2468880"/>
                  </a:lnTo>
                  <a:lnTo>
                    <a:pt x="3594112" y="2194560"/>
                  </a:lnTo>
                  <a:close/>
                </a:path>
                <a:path w="3594734" h="2468879">
                  <a:moveTo>
                    <a:pt x="3594112" y="1645920"/>
                  </a:moveTo>
                  <a:lnTo>
                    <a:pt x="3594112" y="1645920"/>
                  </a:lnTo>
                  <a:lnTo>
                    <a:pt x="895858" y="1645920"/>
                  </a:lnTo>
                  <a:lnTo>
                    <a:pt x="895858" y="1920240"/>
                  </a:lnTo>
                  <a:lnTo>
                    <a:pt x="3594112" y="1920240"/>
                  </a:lnTo>
                  <a:lnTo>
                    <a:pt x="3594112" y="1645920"/>
                  </a:lnTo>
                  <a:close/>
                </a:path>
                <a:path w="3594734" h="2468879">
                  <a:moveTo>
                    <a:pt x="3594112" y="1097280"/>
                  </a:moveTo>
                  <a:lnTo>
                    <a:pt x="3594112" y="1097280"/>
                  </a:lnTo>
                  <a:lnTo>
                    <a:pt x="895858" y="1097280"/>
                  </a:lnTo>
                  <a:lnTo>
                    <a:pt x="895858" y="1371600"/>
                  </a:lnTo>
                  <a:lnTo>
                    <a:pt x="3594112" y="1371600"/>
                  </a:lnTo>
                  <a:lnTo>
                    <a:pt x="3594112" y="1097280"/>
                  </a:lnTo>
                  <a:close/>
                </a:path>
                <a:path w="3594734" h="2468879">
                  <a:moveTo>
                    <a:pt x="3594112" y="548640"/>
                  </a:moveTo>
                  <a:lnTo>
                    <a:pt x="3594112" y="548640"/>
                  </a:lnTo>
                  <a:lnTo>
                    <a:pt x="895858" y="548640"/>
                  </a:lnTo>
                  <a:lnTo>
                    <a:pt x="895858" y="822960"/>
                  </a:lnTo>
                  <a:lnTo>
                    <a:pt x="3594112" y="822960"/>
                  </a:lnTo>
                  <a:lnTo>
                    <a:pt x="3594112" y="548640"/>
                  </a:lnTo>
                  <a:close/>
                </a:path>
                <a:path w="3594734" h="2468879">
                  <a:moveTo>
                    <a:pt x="3594112" y="0"/>
                  </a:moveTo>
                  <a:lnTo>
                    <a:pt x="3594112" y="0"/>
                  </a:lnTo>
                  <a:lnTo>
                    <a:pt x="895858" y="0"/>
                  </a:lnTo>
                  <a:lnTo>
                    <a:pt x="895858" y="274320"/>
                  </a:lnTo>
                  <a:lnTo>
                    <a:pt x="3594112" y="274320"/>
                  </a:lnTo>
                  <a:lnTo>
                    <a:pt x="3594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661150" y="3524250"/>
              <a:ext cx="3606800" cy="3213100"/>
            </a:xfrm>
            <a:custGeom>
              <a:avLst/>
              <a:gdLst/>
              <a:ahLst/>
              <a:cxnLst/>
              <a:rect l="l" t="t" r="r" b="b"/>
              <a:pathLst>
                <a:path w="3606800" h="3213100">
                  <a:moveTo>
                    <a:pt x="902207" y="365760"/>
                  </a:moveTo>
                  <a:lnTo>
                    <a:pt x="902207" y="3213100"/>
                  </a:lnTo>
                </a:path>
                <a:path w="3606800" h="3213100">
                  <a:moveTo>
                    <a:pt x="1801622" y="365760"/>
                  </a:moveTo>
                  <a:lnTo>
                    <a:pt x="1801622" y="3213100"/>
                  </a:lnTo>
                </a:path>
                <a:path w="3606800" h="3213100">
                  <a:moveTo>
                    <a:pt x="2701035" y="365760"/>
                  </a:moveTo>
                  <a:lnTo>
                    <a:pt x="2701035" y="3213100"/>
                  </a:lnTo>
                </a:path>
                <a:path w="3606800" h="3213100">
                  <a:moveTo>
                    <a:pt x="0" y="737869"/>
                  </a:moveTo>
                  <a:lnTo>
                    <a:pt x="3606800" y="737869"/>
                  </a:lnTo>
                </a:path>
                <a:path w="3606800" h="3213100">
                  <a:moveTo>
                    <a:pt x="0" y="1012189"/>
                  </a:moveTo>
                  <a:lnTo>
                    <a:pt x="3606800" y="1012189"/>
                  </a:lnTo>
                </a:path>
                <a:path w="3606800" h="3213100">
                  <a:moveTo>
                    <a:pt x="0" y="1286510"/>
                  </a:moveTo>
                  <a:lnTo>
                    <a:pt x="3606800" y="1286510"/>
                  </a:lnTo>
                </a:path>
                <a:path w="3606800" h="3213100">
                  <a:moveTo>
                    <a:pt x="0" y="1560830"/>
                  </a:moveTo>
                  <a:lnTo>
                    <a:pt x="3606800" y="1560830"/>
                  </a:lnTo>
                </a:path>
                <a:path w="3606800" h="3213100">
                  <a:moveTo>
                    <a:pt x="0" y="1835150"/>
                  </a:moveTo>
                  <a:lnTo>
                    <a:pt x="3606800" y="1835150"/>
                  </a:lnTo>
                </a:path>
                <a:path w="3606800" h="3213100">
                  <a:moveTo>
                    <a:pt x="0" y="2109470"/>
                  </a:moveTo>
                  <a:lnTo>
                    <a:pt x="3606800" y="2109470"/>
                  </a:lnTo>
                </a:path>
                <a:path w="3606800" h="3213100">
                  <a:moveTo>
                    <a:pt x="0" y="2383790"/>
                  </a:moveTo>
                  <a:lnTo>
                    <a:pt x="3606800" y="2383790"/>
                  </a:lnTo>
                </a:path>
                <a:path w="3606800" h="3213100">
                  <a:moveTo>
                    <a:pt x="0" y="2658110"/>
                  </a:moveTo>
                  <a:lnTo>
                    <a:pt x="3606800" y="2658110"/>
                  </a:lnTo>
                </a:path>
                <a:path w="3606800" h="3213100">
                  <a:moveTo>
                    <a:pt x="0" y="2932430"/>
                  </a:moveTo>
                  <a:lnTo>
                    <a:pt x="3606800" y="2932430"/>
                  </a:lnTo>
                </a:path>
                <a:path w="3606800" h="3213100">
                  <a:moveTo>
                    <a:pt x="6350" y="0"/>
                  </a:moveTo>
                  <a:lnTo>
                    <a:pt x="6350" y="3213100"/>
                  </a:lnTo>
                </a:path>
                <a:path w="3606800" h="3213100">
                  <a:moveTo>
                    <a:pt x="3600450" y="0"/>
                  </a:moveTo>
                  <a:lnTo>
                    <a:pt x="3600450" y="3213100"/>
                  </a:lnTo>
                </a:path>
                <a:path w="3606800" h="3213100">
                  <a:moveTo>
                    <a:pt x="0" y="3206750"/>
                  </a:moveTo>
                  <a:lnTo>
                    <a:pt x="3606800" y="32067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205193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075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780795"/>
            <a:ext cx="11681460" cy="270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17780" indent="-4572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4826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clause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itself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defines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Cartesian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listed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clause.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Cartesian</a:t>
            </a:r>
            <a:r>
              <a:rPr sz="24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relations,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concatenates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marR="210185" indent="-457200">
              <a:lnSpc>
                <a:spcPct val="100000"/>
              </a:lnSpc>
              <a:spcBef>
                <a:spcPts val="960"/>
              </a:spcBef>
              <a:buFont typeface="Arial" panose="020B0604020202020204"/>
              <a:buChar char="•"/>
              <a:tabLst>
                <a:tab pos="4826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i="1" baseline="-2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i="1" spc="202" baseline="-2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i="1" baseline="-2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originally</a:t>
            </a:r>
            <a:r>
              <a:rPr sz="24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came,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name.For</a:t>
            </a:r>
            <a:r>
              <a:rPr sz="24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those attributes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schemas,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shall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usually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relation-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prefix.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simplification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ambiguity.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3427857"/>
            <a:ext cx="5824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469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Cartesian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commutative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71486" y="4273422"/>
          <a:ext cx="1454785" cy="213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805"/>
                <a:gridCol w="728980"/>
              </a:tblGrid>
              <a:tr h="426084">
                <a:tc gridSpan="2">
                  <a:txBody>
                    <a:bodyPr/>
                    <a:lstStyle/>
                    <a:p>
                      <a:pPr algn="ctr">
                        <a:lnSpc>
                          <a:spcPts val="3205"/>
                        </a:lnSpc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775" b="1" spc="-37" baseline="-210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2775" baseline="-2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cPr marL="0" marR="0" marT="0" marB="0"/>
                </a:tc>
              </a:tr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b="1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800" b="1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b="1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sz="2800" b="1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28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210"/>
                        </a:lnSpc>
                      </a:pPr>
                      <a:r>
                        <a:rPr sz="28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sz="28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28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sz="28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BF5"/>
                    </a:solidFill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28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sz="28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581780" y="4250816"/>
          <a:ext cx="1456055" cy="2138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6440"/>
                <a:gridCol w="729615"/>
              </a:tblGrid>
              <a:tr h="426084">
                <a:tc gridSpan="2">
                  <a:txBody>
                    <a:bodyPr/>
                    <a:lstStyle/>
                    <a:p>
                      <a:pPr marL="635" algn="ctr">
                        <a:lnSpc>
                          <a:spcPts val="3205"/>
                        </a:lnSpc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775" b="1" spc="-37" baseline="-210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2775" baseline="-2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cPr marL="0" marR="0" marT="0" marB="0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b="1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sz="2800" b="1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210"/>
                        </a:lnSpc>
                      </a:pPr>
                      <a:r>
                        <a:rPr sz="2800" b="1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2800" b="1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sz="28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sz="28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sz="28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210"/>
                        </a:lnSpc>
                      </a:pPr>
                      <a:r>
                        <a:rPr sz="28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sz="28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BF5"/>
                    </a:solidFill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sz="28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210"/>
                        </a:lnSpc>
                      </a:pPr>
                      <a:r>
                        <a:rPr sz="28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endParaRPr sz="28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667500" y="3530600"/>
            <a:ext cx="3594100" cy="346249"/>
          </a:xfrm>
          <a:prstGeom prst="rect">
            <a:avLst/>
          </a:prstGeom>
          <a:solidFill>
            <a:srgbClr val="4471C4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2740"/>
              </a:lnSpc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baseline="-2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-30" baseline="-2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3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spc="-52" baseline="-2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2400" baseline="-2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73850" y="3902709"/>
            <a:ext cx="883285" cy="35941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690"/>
              </a:lnSpc>
            </a:pPr>
            <a:r>
              <a:rPr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2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69707" y="3902709"/>
            <a:ext cx="887094" cy="35941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194310">
              <a:lnSpc>
                <a:spcPts val="2690"/>
              </a:lnSpc>
            </a:pP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spc="-30" baseline="-210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69121" y="3902709"/>
            <a:ext cx="887094" cy="35941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194310">
              <a:lnSpc>
                <a:spcPts val="2690"/>
              </a:lnSpc>
            </a:pP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spc="-30" baseline="-210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68535" y="3902709"/>
            <a:ext cx="887094" cy="35941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690"/>
              </a:lnSpc>
            </a:pPr>
            <a:r>
              <a:rPr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2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57643" y="4236161"/>
            <a:ext cx="12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54644" y="4236161"/>
            <a:ext cx="131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69707" y="4236161"/>
            <a:ext cx="1786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58140" algn="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69121" y="4236161"/>
            <a:ext cx="1786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74650" algn="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73850" y="4542790"/>
            <a:ext cx="883285" cy="25648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10"/>
              </a:lnSpc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69707" y="4542790"/>
            <a:ext cx="887094" cy="25648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10"/>
              </a:lnSpc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69121" y="4542790"/>
            <a:ext cx="887094" cy="25648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010"/>
              </a:lnSpc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68535" y="4542790"/>
            <a:ext cx="887094" cy="25648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10"/>
              </a:lnSpc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73850" y="4785486"/>
            <a:ext cx="883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69707" y="4785486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69121" y="4785486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368535" y="4785486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73850" y="5089397"/>
            <a:ext cx="883285" cy="22442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35"/>
              </a:lnSpc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69707" y="5089397"/>
            <a:ext cx="887094" cy="22442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35"/>
              </a:lnSpc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69121" y="5089397"/>
            <a:ext cx="887094" cy="22442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735"/>
              </a:lnSpc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368535" y="5089397"/>
            <a:ext cx="887094" cy="22442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735"/>
              </a:lnSpc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73850" y="5334127"/>
            <a:ext cx="883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69707" y="5334127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69121" y="5334127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68535" y="5334127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73850" y="5640070"/>
            <a:ext cx="883285" cy="25648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10"/>
              </a:lnSpc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69707" y="5640070"/>
            <a:ext cx="887094" cy="25648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10"/>
              </a:lnSpc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69121" y="5640070"/>
            <a:ext cx="887094" cy="25648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10"/>
              </a:lnSpc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68535" y="5640070"/>
            <a:ext cx="887094" cy="25648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2010"/>
              </a:lnSpc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73850" y="5883046"/>
            <a:ext cx="883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69707" y="5883046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469121" y="5883046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368535" y="5883046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73850" y="6182359"/>
            <a:ext cx="883285" cy="27432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65"/>
              </a:lnSpc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69707" y="6182359"/>
            <a:ext cx="887094" cy="27432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65"/>
              </a:lnSpc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469121" y="6182359"/>
            <a:ext cx="887094" cy="27432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065"/>
              </a:lnSpc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368535" y="6182359"/>
            <a:ext cx="887094" cy="274320"/>
          </a:xfrm>
          <a:prstGeom prst="rect">
            <a:avLst/>
          </a:prstGeom>
          <a:solidFill>
            <a:srgbClr val="E9EBF5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65"/>
              </a:lnSpc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73850" y="6431686"/>
            <a:ext cx="883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3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  <a:hlinkClick r:id="rId1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938896" y="6431686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R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  <a:hlinkClick r:id="rId1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469121" y="6431686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68535" y="6431686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sz="18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576821" y="5089397"/>
            <a:ext cx="3799840" cy="1414780"/>
          </a:xfrm>
          <a:custGeom>
            <a:avLst/>
            <a:gdLst/>
            <a:ahLst/>
            <a:cxnLst/>
            <a:rect l="l" t="t" r="r" b="b"/>
            <a:pathLst>
              <a:path w="3799840" h="1414779">
                <a:moveTo>
                  <a:pt x="0" y="234695"/>
                </a:moveTo>
                <a:lnTo>
                  <a:pt x="3799331" y="234695"/>
                </a:lnTo>
                <a:lnTo>
                  <a:pt x="3799331" y="0"/>
                </a:lnTo>
                <a:lnTo>
                  <a:pt x="0" y="0"/>
                </a:lnTo>
                <a:lnTo>
                  <a:pt x="0" y="234695"/>
                </a:lnTo>
                <a:close/>
              </a:path>
              <a:path w="3799840" h="1414779">
                <a:moveTo>
                  <a:pt x="0" y="1414271"/>
                </a:moveTo>
                <a:lnTo>
                  <a:pt x="3799331" y="1414271"/>
                </a:lnTo>
                <a:lnTo>
                  <a:pt x="3799331" y="1037844"/>
                </a:lnTo>
                <a:lnTo>
                  <a:pt x="0" y="1037844"/>
                </a:lnTo>
                <a:lnTo>
                  <a:pt x="0" y="1414271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2395"/>
            <a:ext cx="12034520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u="none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800" u="none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sz="2800" b="0" u="none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b="0" u="none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spc="-20" dirty="0">
                <a:latin typeface="Arial" panose="020B0604020202020204" pitchFamily="34" charset="0"/>
                <a:cs typeface="Arial" panose="020B0604020202020204" pitchFamily="34" charset="0"/>
              </a:rPr>
              <a:t>RELATIONAL</a:t>
            </a:r>
            <a:r>
              <a:rPr sz="2800" b="0" u="none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ALGEBRA</a:t>
            </a:r>
            <a:r>
              <a:rPr sz="2800" b="0" u="none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2800" b="0" u="none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800" b="0" u="none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800" b="0" u="none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b="0" u="none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800" b="0" u="none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800" b="0" u="none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800" b="0" u="none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b="0" u="none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sz="2800" b="0" u="none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spc="-10" dirty="0">
                <a:latin typeface="Arial" panose="020B0604020202020204" pitchFamily="34" charset="0"/>
                <a:cs typeface="Arial" panose="020B0604020202020204" pitchFamily="34" charset="0"/>
              </a:rPr>
              <a:t>along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800" b="0" u="none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sz="2800" b="0" u="none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balance,</a:t>
            </a:r>
            <a:r>
              <a:rPr sz="2800" b="0" u="none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sz="2800" b="0" u="none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2800" b="0" u="none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800" b="0" u="none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sz="2800" b="0" u="none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800" b="0" u="none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b="0" u="none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spc="-10" dirty="0">
                <a:latin typeface="Arial" panose="020B0604020202020204" pitchFamily="34" charset="0"/>
                <a:cs typeface="Arial" panose="020B0604020202020204" pitchFamily="34" charset="0"/>
              </a:rPr>
              <a:t>bank?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86204" y="1939740"/>
            <a:ext cx="9407651" cy="383590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55"/>
            <a:ext cx="11686540" cy="302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8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balance,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sz="2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2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account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bank?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7070090">
              <a:lnSpc>
                <a:spcPct val="100000"/>
              </a:lnSpc>
              <a:spcBef>
                <a:spcPts val="3365"/>
              </a:spcBef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8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customer_name,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balance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800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account,</a:t>
            </a:r>
            <a:r>
              <a:rPr sz="28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depositor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account.account_number</a:t>
            </a:r>
            <a:r>
              <a:rPr sz="2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depositor.account_number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75249" y="2929812"/>
            <a:ext cx="6899894" cy="30790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6638" y="6459931"/>
            <a:ext cx="76073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0"/>
              </a:lnSpc>
            </a:pPr>
            <a:r>
              <a:rPr sz="2400" spc="-25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Knowl</a:t>
            </a:r>
            <a:endParaRPr sz="2400" spc="-25" dirty="0">
              <a:solidFill>
                <a:srgbClr val="0462C1"/>
              </a:solidFill>
              <a:latin typeface="Arial" panose="020B0604020202020204" pitchFamily="34" charset="0"/>
              <a:cs typeface="Arial" panose="020B0604020202020204" pitchFamily="34" charset="0"/>
              <a:hlinkClick r:id="rId1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266484"/>
            <a:ext cx="799789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0570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spc="-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147" y="908988"/>
            <a:ext cx="11973560" cy="3287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8425" indent="-3429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200" spc="-9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sz="22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r>
              <a:rPr sz="22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2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2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programmer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easier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sz="22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sz="22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case,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supports</a:t>
            </a:r>
            <a:r>
              <a:rPr sz="22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2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called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i="1" dirty="0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sz="2200" i="1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i="1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2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b="1" dirty="0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sz="22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b="1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22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cartesian</a:t>
            </a:r>
            <a:r>
              <a:rPr sz="22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sz="22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operates</a:t>
            </a:r>
            <a:r>
              <a:rPr sz="2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2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sz="2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r>
              <a:rPr sz="22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2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produces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result.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96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considers</a:t>
            </a:r>
            <a:r>
              <a:rPr sz="2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those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pairs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r>
              <a:rPr sz="2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2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those</a:t>
            </a:r>
            <a:r>
              <a:rPr sz="22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sz="22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sz="22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2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schemas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relations.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Notice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2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those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sz="22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2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2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schemas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relations;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sz="22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once.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153035" indent="-342900">
              <a:lnSpc>
                <a:spcPct val="100000"/>
              </a:lnSpc>
              <a:spcBef>
                <a:spcPts val="96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Notice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sz="22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2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sz="22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2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z="22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2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2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listed:</a:t>
            </a:r>
            <a:r>
              <a:rPr sz="22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sz="22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schemas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2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relations,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those</a:t>
            </a:r>
            <a:r>
              <a:rPr sz="22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sz="22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sz="22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relation,</a:t>
            </a:r>
            <a:r>
              <a:rPr sz="22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finally,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those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sz="2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sz="22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r>
              <a:rPr sz="22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2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relation.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Commutative</a:t>
            </a:r>
            <a:r>
              <a:rPr sz="2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nature.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09421" y="4218685"/>
          <a:ext cx="1607185" cy="2442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2005"/>
                <a:gridCol w="805180"/>
              </a:tblGrid>
              <a:tr h="487680">
                <a:tc gridSpan="2">
                  <a:txBody>
                    <a:bodyPr/>
                    <a:lstStyle/>
                    <a:p>
                      <a:pPr algn="ctr">
                        <a:lnSpc>
                          <a:spcPts val="3660"/>
                        </a:lnSpc>
                      </a:pPr>
                      <a:r>
                        <a:rPr sz="3200" b="1" spc="-2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3150" b="1" spc="-37" baseline="-210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3150" baseline="-2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cPr marL="0" marR="0" marT="0" marB="0"/>
                </a:tc>
              </a:tr>
              <a:tr h="487045">
                <a:tc>
                  <a:txBody>
                    <a:bodyPr/>
                    <a:lstStyle/>
                    <a:p>
                      <a:pPr algn="ctr">
                        <a:lnSpc>
                          <a:spcPts val="3660"/>
                        </a:lnSpc>
                      </a:pPr>
                      <a:r>
                        <a:rPr sz="3200" b="1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3200" b="1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60"/>
                        </a:lnSpc>
                      </a:pPr>
                      <a:r>
                        <a:rPr sz="3200" b="1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sz="3200" b="1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</a:tr>
              <a:tr h="487045">
                <a:tc>
                  <a:txBody>
                    <a:bodyPr/>
                    <a:lstStyle/>
                    <a:p>
                      <a:pPr algn="ctr">
                        <a:lnSpc>
                          <a:spcPts val="3660"/>
                        </a:lnSpc>
                      </a:pPr>
                      <a:r>
                        <a:rPr sz="32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32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60"/>
                        </a:lnSpc>
                      </a:pPr>
                      <a:r>
                        <a:rPr sz="32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sz="32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ts val="3665"/>
                        </a:lnSpc>
                      </a:pPr>
                      <a:r>
                        <a:rPr sz="32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32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65"/>
                        </a:lnSpc>
                      </a:pPr>
                      <a:r>
                        <a:rPr sz="32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sz="32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BF5"/>
                    </a:solidFill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 algn="ctr">
                        <a:lnSpc>
                          <a:spcPts val="3665"/>
                        </a:lnSpc>
                      </a:pPr>
                      <a:r>
                        <a:rPr sz="32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32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665"/>
                        </a:lnSpc>
                      </a:pPr>
                      <a:r>
                        <a:rPr sz="32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sz="32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756152" y="4218685"/>
          <a:ext cx="1607185" cy="2443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2005"/>
                <a:gridCol w="805180"/>
              </a:tblGrid>
              <a:tr h="487680">
                <a:tc gridSpan="2">
                  <a:txBody>
                    <a:bodyPr/>
                    <a:lstStyle/>
                    <a:p>
                      <a:pPr algn="ctr">
                        <a:lnSpc>
                          <a:spcPts val="3660"/>
                        </a:lnSpc>
                      </a:pPr>
                      <a:r>
                        <a:rPr sz="3200" b="1" spc="-2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3150" b="1" spc="-37" baseline="-210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3150" baseline="-2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cPr marL="0" marR="0" marT="0" marB="0"/>
                </a:tc>
              </a:tr>
              <a:tr h="487045">
                <a:tc>
                  <a:txBody>
                    <a:bodyPr/>
                    <a:lstStyle/>
                    <a:p>
                      <a:pPr algn="ctr">
                        <a:lnSpc>
                          <a:spcPts val="3660"/>
                        </a:lnSpc>
                      </a:pPr>
                      <a:r>
                        <a:rPr sz="3200" b="1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sz="3200" b="1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660"/>
                        </a:lnSpc>
                      </a:pPr>
                      <a:r>
                        <a:rPr sz="3200" b="1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3200" b="1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</a:tr>
              <a:tr h="487045">
                <a:tc>
                  <a:txBody>
                    <a:bodyPr/>
                    <a:lstStyle/>
                    <a:p>
                      <a:pPr algn="ctr">
                        <a:lnSpc>
                          <a:spcPts val="3660"/>
                        </a:lnSpc>
                      </a:pPr>
                      <a:r>
                        <a:rPr sz="32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sz="32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05"/>
                        </a:lnSpc>
                      </a:pPr>
                      <a:r>
                        <a:rPr sz="24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sz="24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ts val="3665"/>
                        </a:lnSpc>
                      </a:pPr>
                      <a:r>
                        <a:rPr sz="32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sz="32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65"/>
                        </a:lnSpc>
                      </a:pPr>
                      <a:r>
                        <a:rPr sz="32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sz="32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BF5"/>
                    </a:solidFill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 algn="ctr">
                        <a:lnSpc>
                          <a:spcPts val="3665"/>
                        </a:lnSpc>
                      </a:pPr>
                      <a:r>
                        <a:rPr sz="32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sz="32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665"/>
                        </a:lnSpc>
                      </a:pPr>
                      <a:r>
                        <a:rPr sz="32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endParaRPr sz="32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441438" y="4340605"/>
          <a:ext cx="2395220" cy="224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6290"/>
                <a:gridCol w="799465"/>
                <a:gridCol w="799465"/>
              </a:tblGrid>
              <a:tr h="731520">
                <a:tc gridSpan="3">
                  <a:txBody>
                    <a:bodyPr/>
                    <a:lstStyle/>
                    <a:p>
                      <a:pPr marL="285750">
                        <a:lnSpc>
                          <a:spcPts val="5505"/>
                        </a:lnSpc>
                      </a:pPr>
                      <a:r>
                        <a:rPr sz="48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4800" b="1" baseline="-210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sz="4800" b="1" spc="-7" baseline="-210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4800" spc="22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⋈</a:t>
                      </a:r>
                      <a:r>
                        <a:rPr sz="4800" spc="-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4800" b="1" spc="-2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4800" b="1" spc="-37" baseline="-210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4800" baseline="-2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87680">
                <a:tc>
                  <a:txBody>
                    <a:bodyPr/>
                    <a:lstStyle/>
                    <a:p>
                      <a:pPr marL="635" algn="ctr">
                        <a:lnSpc>
                          <a:spcPts val="3660"/>
                        </a:lnSpc>
                      </a:pPr>
                      <a:r>
                        <a:rPr sz="3200" b="1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3200" b="1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660"/>
                        </a:lnSpc>
                      </a:pPr>
                      <a:r>
                        <a:rPr sz="3200" b="1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sz="3200" b="1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660"/>
                        </a:lnSpc>
                      </a:pPr>
                      <a:r>
                        <a:rPr sz="3200" b="1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3200" b="1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 algn="ctr">
                        <a:lnSpc>
                          <a:spcPts val="3660"/>
                        </a:lnSpc>
                      </a:pPr>
                      <a:r>
                        <a:rPr sz="32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32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660"/>
                        </a:lnSpc>
                      </a:pPr>
                      <a:r>
                        <a:rPr sz="32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sz="32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60"/>
                        </a:lnSpc>
                      </a:pPr>
                      <a:r>
                        <a:rPr sz="32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sz="32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</a:pPr>
                      <a:r>
                        <a:rPr sz="32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ts val="610"/>
                        </a:lnSpc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15"/>
                        </a:lnSpc>
                      </a:pPr>
                      <a:r>
                        <a:rPr sz="32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sz="32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615"/>
                        </a:lnSpc>
                      </a:pPr>
                      <a:r>
                        <a:rPr sz="3200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sz="3200" spc="-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2395"/>
            <a:ext cx="11193780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800" u="none" spc="-2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sz="2800" b="0" u="none" spc="-3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b="0" u="none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800" b="0" u="none" spc="-2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2800" b="0" u="none" spc="-1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800" b="0" u="none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800" b="0" u="none" spc="-1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b="0" u="none" spc="-3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800" b="0" u="none" spc="-3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800" b="0" u="none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800" b="0" u="none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b="0" u="none" spc="-3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spc="-1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along</a:t>
            </a:r>
            <a:r>
              <a:rPr sz="2800" b="0" u="none" spc="-3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800" b="0" u="none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spc="-1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balance,</a:t>
            </a:r>
            <a:r>
              <a:rPr sz="2800" b="0" u="none" spc="-6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sz="2800" b="0" u="none" spc="-6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2800" b="0" u="none" spc="-7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800" b="0" u="none" spc="-7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sz="2800" b="0" u="none" spc="-5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800" b="0" u="none" spc="-6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b="0" u="none" spc="-7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spc="-1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bank?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03649" y="1670305"/>
            <a:ext cx="8628887" cy="35173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361121" y="2171495"/>
            <a:ext cx="8629015" cy="3517900"/>
            <a:chOff x="0" y="3340607"/>
            <a:chExt cx="8629015" cy="3517900"/>
          </a:xfrm>
        </p:grpSpPr>
        <p:sp>
          <p:nvSpPr>
            <p:cNvPr id="4" name="object 4"/>
            <p:cNvSpPr/>
            <p:nvPr/>
          </p:nvSpPr>
          <p:spPr>
            <a:xfrm>
              <a:off x="4596256" y="6722110"/>
              <a:ext cx="3101340" cy="20320"/>
            </a:xfrm>
            <a:custGeom>
              <a:avLst/>
              <a:gdLst/>
              <a:ahLst/>
              <a:cxnLst/>
              <a:rect l="l" t="t" r="r" b="b"/>
              <a:pathLst>
                <a:path w="3101340" h="20320">
                  <a:moveTo>
                    <a:pt x="310134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3101340" y="19812"/>
                  </a:lnTo>
                  <a:lnTo>
                    <a:pt x="3101340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340607"/>
              <a:ext cx="8628887" cy="351739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9855"/>
            <a:ext cx="111937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u="none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800" u="none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sz="2800" b="0" u="none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b="0" u="none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800" b="0" u="none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2800" b="0" u="none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800" b="0" u="none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800" b="0" u="none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b="0" u="none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800" b="0" u="none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800" b="0" u="none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800" b="0" u="none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b="0" u="none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spc="-10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 along</a:t>
            </a:r>
            <a:r>
              <a:rPr sz="2800" b="0" u="none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800" b="0" u="none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spc="-10" dirty="0">
                <a:latin typeface="Arial" panose="020B0604020202020204" pitchFamily="34" charset="0"/>
                <a:cs typeface="Arial" panose="020B0604020202020204" pitchFamily="34" charset="0"/>
              </a:rPr>
              <a:t>account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balance,</a:t>
            </a:r>
            <a:r>
              <a:rPr sz="2800" b="0" u="none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sz="2800" b="0" u="none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2800" b="0" u="none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800" b="0" u="none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sz="2800" b="0" u="none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800" b="0" u="none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b="0" u="none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spc="-10" dirty="0">
                <a:latin typeface="Arial" panose="020B0604020202020204" pitchFamily="34" charset="0"/>
                <a:cs typeface="Arial" panose="020B0604020202020204" pitchFamily="34" charset="0"/>
              </a:rPr>
              <a:t>bank?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1090675"/>
            <a:ext cx="52012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8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customer_name,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balance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8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sz="28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sz="28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2800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depositor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3938" y="257414"/>
            <a:ext cx="3192453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Outer</a:t>
            </a:r>
            <a:r>
              <a:rPr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spc="-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398192"/>
            <a:ext cx="11964035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15595" indent="-4572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4699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those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appears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both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reach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table,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explicitly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lost,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information.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>
              <a:lnSpc>
                <a:spcPct val="100000"/>
              </a:lnSpc>
              <a:spcBef>
                <a:spcPts val="1440"/>
              </a:spcBef>
              <a:buFont typeface="Arial" panose="020B0604020202020204"/>
              <a:buChar char="•"/>
              <a:tabLst>
                <a:tab pos="4699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outer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manner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already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studied,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preserve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those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lost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join,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result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values.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indent="-456565">
              <a:lnSpc>
                <a:spcPct val="100000"/>
              </a:lnSpc>
              <a:buFont typeface="Arial" panose="020B0604020202020204"/>
              <a:buChar char="•"/>
              <a:tabLst>
                <a:tab pos="469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fact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outer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join: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marR="334645" lvl="1" indent="-4572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9271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outer</a:t>
            </a:r>
            <a:r>
              <a:rPr sz="2400" b="1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preserves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named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(to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of)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outer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operation.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marR="224155" lvl="1" indent="-457200">
              <a:lnSpc>
                <a:spcPct val="100000"/>
              </a:lnSpc>
              <a:buFont typeface="Arial" panose="020B0604020202020204"/>
              <a:buChar char="•"/>
              <a:tabLst>
                <a:tab pos="9271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outer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24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preserves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named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(to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of)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outer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operation.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6465" lvl="1" indent="-456565">
              <a:lnSpc>
                <a:spcPct val="100000"/>
              </a:lnSpc>
              <a:buFont typeface="Arial" panose="020B0604020202020204"/>
              <a:buChar char="•"/>
              <a:tabLst>
                <a:tab pos="9264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outer</a:t>
            </a:r>
            <a:r>
              <a:rPr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preserves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relations.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355" y="486841"/>
            <a:ext cx="1051560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7573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Alias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Operation/rename</a:t>
            </a: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" y="1674268"/>
            <a:ext cx="11978640" cy="246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4699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aliases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give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table,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table,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name.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anything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base.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alias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duration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query.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indent="-456565">
              <a:lnSpc>
                <a:spcPct val="100000"/>
              </a:lnSpc>
              <a:spcBef>
                <a:spcPts val="960"/>
              </a:spcBef>
              <a:buFont typeface="Arial" panose="020B0604020202020204"/>
              <a:buChar char="•"/>
              <a:tabLst>
                <a:tab pos="469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Aliases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sz="24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readable.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342265" indent="-457200">
              <a:lnSpc>
                <a:spcPct val="100000"/>
              </a:lnSpc>
              <a:spcBef>
                <a:spcPts val="960"/>
              </a:spcBef>
              <a:buFont typeface="Arial" panose="020B0604020202020204"/>
              <a:buChar char="•"/>
              <a:tabLst>
                <a:tab pos="469900" algn="l"/>
                <a:tab pos="51936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clause,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taking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form: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old-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new-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name.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clause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clauses.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70840" y="794261"/>
            <a:ext cx="7920909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84170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Overview</a:t>
            </a:r>
            <a:r>
              <a:rPr lang="en-US" sz="2200" kern="1200" spc="-6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</a:t>
            </a:r>
            <a:r>
              <a:rPr lang="en-US" sz="2200" kern="1200" spc="-4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en-US" sz="2200" kern="1200" spc="-4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SQL</a:t>
            </a:r>
            <a:r>
              <a:rPr lang="en-US" sz="2200" kern="1200" spc="-3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Query</a:t>
            </a:r>
            <a:r>
              <a:rPr lang="en-US" sz="2200" kern="1200" spc="-4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spc="-1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Language</a:t>
            </a:r>
            <a:endParaRPr lang="en-US" sz="2200" kern="1200" spc="-1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748" y="1543050"/>
            <a:ext cx="5429250" cy="5216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1136015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IBM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 dirty="0">
                <a:solidFill>
                  <a:schemeClr val="bg1">
                    <a:alpha val="80000"/>
                  </a:schemeClr>
                </a:solidFill>
              </a:rPr>
              <a:t>developed</a:t>
            </a:r>
            <a:r>
              <a:rPr lang="en-US" spc="-3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the</a:t>
            </a:r>
            <a:r>
              <a:rPr lang="en-US" spc="-2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original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version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of</a:t>
            </a:r>
            <a:r>
              <a:rPr lang="en-US" spc="-3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SQL,</a:t>
            </a:r>
            <a:r>
              <a:rPr lang="en-US" spc="-3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originally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called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Sequel</a:t>
            </a:r>
            <a:r>
              <a:rPr lang="en-US" spc="-3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(</a:t>
            </a:r>
            <a:r>
              <a:rPr lang="en-US" i="1" dirty="0">
                <a:solidFill>
                  <a:schemeClr val="bg1">
                    <a:alpha val="80000"/>
                  </a:schemeClr>
                </a:solidFill>
              </a:rPr>
              <a:t>Structured</a:t>
            </a:r>
            <a:r>
              <a:rPr lang="en-US" i="1" spc="-3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alpha val="80000"/>
                  </a:schemeClr>
                </a:solidFill>
              </a:rPr>
              <a:t>English</a:t>
            </a:r>
            <a:r>
              <a:rPr lang="en-US" i="1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i="1" spc="-10" dirty="0">
                <a:solidFill>
                  <a:schemeClr val="bg1">
                    <a:alpha val="80000"/>
                  </a:schemeClr>
                </a:solidFill>
              </a:rPr>
              <a:t>Query </a:t>
            </a:r>
            <a:r>
              <a:rPr lang="en-US" i="1" dirty="0">
                <a:solidFill>
                  <a:schemeClr val="bg1">
                    <a:alpha val="80000"/>
                  </a:schemeClr>
                </a:solidFill>
              </a:rPr>
              <a:t>Language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),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as</a:t>
            </a:r>
            <a:r>
              <a:rPr lang="en-US" spc="-3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part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of</a:t>
            </a:r>
            <a:r>
              <a:rPr lang="en-US" spc="-3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the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 dirty="0">
                <a:solidFill>
                  <a:schemeClr val="bg1">
                    <a:alpha val="80000"/>
                  </a:schemeClr>
                </a:solidFill>
              </a:rPr>
              <a:t>System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R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project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in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the</a:t>
            </a:r>
            <a:r>
              <a:rPr lang="en-US" spc="-2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early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 dirty="0">
                <a:solidFill>
                  <a:schemeClr val="bg1">
                    <a:alpha val="80000"/>
                  </a:schemeClr>
                </a:solidFill>
              </a:rPr>
              <a:t>1970s.</a:t>
            </a: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marR="508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The</a:t>
            </a:r>
            <a:r>
              <a:rPr lang="en-US" spc="-3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Sequel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language</a:t>
            </a:r>
            <a:r>
              <a:rPr lang="en-US" spc="-3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has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evolved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since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then,</a:t>
            </a:r>
            <a:r>
              <a:rPr lang="en-US" spc="-3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and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its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name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has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changed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to</a:t>
            </a:r>
            <a:r>
              <a:rPr lang="en-US" spc="-2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SQL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(Structured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 dirty="0">
                <a:solidFill>
                  <a:schemeClr val="bg1">
                    <a:alpha val="80000"/>
                  </a:schemeClr>
                </a:solidFill>
              </a:rPr>
              <a:t>Query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Language)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(some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other</a:t>
            </a:r>
            <a:r>
              <a:rPr lang="en-US" spc="-5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company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has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 dirty="0">
                <a:solidFill>
                  <a:schemeClr val="bg1">
                    <a:alpha val="80000"/>
                  </a:schemeClr>
                </a:solidFill>
              </a:rPr>
              <a:t>trademark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on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the</a:t>
            </a:r>
            <a:r>
              <a:rPr lang="en-US" spc="-3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word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sequel).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SQL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has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clearly</a:t>
            </a:r>
            <a:r>
              <a:rPr lang="en-US" spc="-6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 dirty="0">
                <a:solidFill>
                  <a:schemeClr val="bg1">
                    <a:alpha val="80000"/>
                  </a:schemeClr>
                </a:solidFill>
              </a:rPr>
              <a:t>established</a:t>
            </a:r>
            <a:r>
              <a:rPr lang="en-US" spc="-5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 dirty="0">
                <a:solidFill>
                  <a:schemeClr val="bg1">
                    <a:alpha val="80000"/>
                  </a:schemeClr>
                </a:solidFill>
              </a:rPr>
              <a:t>itself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as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alpha val="80000"/>
                  </a:schemeClr>
                </a:solidFill>
              </a:rPr>
              <a:t>the</a:t>
            </a:r>
            <a:r>
              <a:rPr lang="en-US" i="1" spc="-6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standard</a:t>
            </a:r>
            <a:r>
              <a:rPr lang="en-US" spc="-7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relational</a:t>
            </a:r>
            <a:r>
              <a:rPr lang="en-US" spc="-6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database</a:t>
            </a:r>
            <a:r>
              <a:rPr lang="en-US" spc="-6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 dirty="0">
                <a:solidFill>
                  <a:schemeClr val="bg1">
                    <a:alpha val="80000"/>
                  </a:schemeClr>
                </a:solidFill>
              </a:rPr>
              <a:t>language.</a:t>
            </a: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In</a:t>
            </a:r>
            <a:r>
              <a:rPr lang="en-US" spc="-7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1986,</a:t>
            </a:r>
            <a:r>
              <a:rPr lang="en-US" spc="-5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the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American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National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Standards</a:t>
            </a:r>
            <a:r>
              <a:rPr lang="en-US" spc="-7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Institute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(ANSI)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and</a:t>
            </a:r>
            <a:r>
              <a:rPr lang="en-US" spc="-6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the</a:t>
            </a:r>
            <a:r>
              <a:rPr lang="en-US" spc="-5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International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 dirty="0">
                <a:solidFill>
                  <a:schemeClr val="bg1">
                    <a:alpha val="80000"/>
                  </a:schemeClr>
                </a:solidFill>
              </a:rPr>
              <a:t>Organization</a:t>
            </a:r>
            <a:r>
              <a:rPr lang="en-US" spc="-6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25" dirty="0">
                <a:solidFill>
                  <a:schemeClr val="bg1">
                    <a:alpha val="80000"/>
                  </a:schemeClr>
                </a:solidFill>
              </a:rPr>
              <a:t>for</a:t>
            </a: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solidFill>
                  <a:schemeClr val="bg1">
                    <a:alpha val="80000"/>
                  </a:schemeClr>
                </a:solidFill>
              </a:rPr>
              <a:t>Standardization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(ISO)</a:t>
            </a:r>
            <a:r>
              <a:rPr lang="en-US" spc="-2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published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an</a:t>
            </a:r>
            <a:r>
              <a:rPr lang="en-US" spc="-4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SQL</a:t>
            </a:r>
            <a:r>
              <a:rPr lang="en-US" spc="-3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standard,</a:t>
            </a:r>
            <a:r>
              <a:rPr lang="en-US" spc="-6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called</a:t>
            </a:r>
            <a:r>
              <a:rPr lang="en-US" spc="-3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alpha val="80000"/>
                  </a:schemeClr>
                </a:solidFill>
              </a:rPr>
              <a:t>SQL-</a:t>
            </a:r>
            <a:r>
              <a:rPr lang="en-US" spc="-25" dirty="0">
                <a:solidFill>
                  <a:schemeClr val="bg1">
                    <a:alpha val="80000"/>
                  </a:schemeClr>
                </a:solidFill>
              </a:rPr>
              <a:t>86.</a:t>
            </a: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marR="67818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The</a:t>
            </a:r>
            <a:r>
              <a:rPr lang="en-US" spc="-5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next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version</a:t>
            </a:r>
            <a:r>
              <a:rPr lang="en-US" spc="-6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of</a:t>
            </a:r>
            <a:r>
              <a:rPr lang="en-US" spc="-5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the</a:t>
            </a:r>
            <a:r>
              <a:rPr lang="en-US" spc="-6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standard</a:t>
            </a:r>
            <a:r>
              <a:rPr lang="en-US" spc="-8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was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alpha val="80000"/>
                  </a:schemeClr>
                </a:solidFill>
              </a:rPr>
              <a:t>SQL-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89,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25" dirty="0">
                <a:solidFill>
                  <a:schemeClr val="bg1">
                    <a:alpha val="80000"/>
                  </a:schemeClr>
                </a:solidFill>
              </a:rPr>
              <a:t>SQL-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92,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SQL:1999,</a:t>
            </a:r>
            <a:r>
              <a:rPr lang="en-US" spc="-6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SQL:2003,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SQL:2006,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 dirty="0">
                <a:solidFill>
                  <a:schemeClr val="bg1">
                    <a:alpha val="80000"/>
                  </a:schemeClr>
                </a:solidFill>
              </a:rPr>
              <a:t>SQL:2008,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SQL:2011,</a:t>
            </a:r>
            <a:r>
              <a:rPr lang="en-US" spc="-5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SQL:</a:t>
            </a:r>
            <a:r>
              <a:rPr lang="en-US" spc="-5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2016,</a:t>
            </a:r>
            <a:r>
              <a:rPr lang="en-US" spc="-6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SQL:</a:t>
            </a:r>
            <a:r>
              <a:rPr lang="en-US" spc="-5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2019and</a:t>
            </a:r>
            <a:r>
              <a:rPr lang="en-US" spc="-7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most</a:t>
            </a:r>
            <a:r>
              <a:rPr lang="en-US" spc="-6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recently</a:t>
            </a:r>
            <a:r>
              <a:rPr lang="en-US" spc="-45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 dirty="0">
                <a:solidFill>
                  <a:schemeClr val="bg1">
                    <a:alpha val="80000"/>
                  </a:schemeClr>
                </a:solidFill>
              </a:rPr>
              <a:t>SQL:2023.</a:t>
            </a:r>
            <a:endParaRPr lang="en-US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21" name="Group 20"/>
          <p:cNvGrpSpPr>
            <a:grpSpLocks noGrp="1" noRot="1" noChangeAspect="1" noMove="1" noResize="1" noUngrp="1"/>
          </p:cNvGrpSpPr>
          <p:nvPr/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9" name="Group 28"/>
            <p:cNvGrpSpPr/>
            <p:nvPr/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30" name="Freeform: Shape 29"/>
              <p:cNvSpPr/>
              <p:nvPr/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33" name="Freeform: Shape 32"/>
              <p:cNvSpPr/>
              <p:nvPr/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1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5" descr="Programming data on computer monitor"/>
          <p:cNvPicPr>
            <a:picLocks noChangeAspect="1"/>
          </p:cNvPicPr>
          <p:nvPr/>
        </p:nvPicPr>
        <p:blipFill rotWithShape="1">
          <a:blip r:embed="rId2"/>
          <a:srcRect t="2339" r="1" b="1"/>
          <a:stretch>
            <a:fillRect/>
          </a:stretch>
        </p:blipFill>
        <p:spPr>
          <a:xfrm>
            <a:off x="6541932" y="1458422"/>
            <a:ext cx="4369112" cy="284816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2395"/>
            <a:ext cx="11929745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800" u="none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sz="2800" b="0" u="none" spc="-5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b="0" u="none" spc="-5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800" b="0" u="none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2800" b="0" u="none" spc="-3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800" b="0" u="none" spc="-5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800" b="0" u="none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b="0" u="none" spc="-5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spc="-1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account_no</a:t>
            </a:r>
            <a:r>
              <a:rPr sz="2800" b="0" u="none" spc="-2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sz="2800" b="0" u="none" spc="-6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800" b="0" u="none" spc="-3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sz="2800" b="0" u="none" spc="-4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800" b="0" u="none" spc="-5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8%</a:t>
            </a:r>
            <a:r>
              <a:rPr sz="2800" b="0" u="none" spc="-4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spc="-1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interest,</a:t>
            </a:r>
            <a:r>
              <a:rPr sz="2800" b="0" u="none" spc="-4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spc="-25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800" b="0" u="none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Account,</a:t>
            </a:r>
            <a:r>
              <a:rPr sz="2800" b="0" u="none" spc="-13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spc="-10" dirty="0">
                <a:solidFill>
                  <a:srgbClr val="EC7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total_balance?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68963" y="1909268"/>
            <a:ext cx="8628887" cy="351739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2395"/>
            <a:ext cx="11929745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u="none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800" u="none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sz="2800" b="0" u="none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b="0" u="none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800" b="0" u="none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2800" b="0" u="none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800" b="0" u="none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800" b="0" u="none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b="0" u="none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spc="-10" dirty="0">
                <a:latin typeface="Arial" panose="020B0604020202020204" pitchFamily="34" charset="0"/>
                <a:cs typeface="Arial" panose="020B0604020202020204" pitchFamily="34" charset="0"/>
              </a:rPr>
              <a:t>account_no</a:t>
            </a:r>
            <a:r>
              <a:rPr sz="2800" b="0" u="none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sz="2800" b="0" u="none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800" b="0" u="none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sz="2800" b="0" u="none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800" b="0" u="none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8%</a:t>
            </a:r>
            <a:r>
              <a:rPr sz="2800" b="0" u="none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spc="-10" dirty="0">
                <a:latin typeface="Arial" panose="020B0604020202020204" pitchFamily="34" charset="0"/>
                <a:cs typeface="Arial" panose="020B0604020202020204" pitchFamily="34" charset="0"/>
              </a:rPr>
              <a:t>interest,</a:t>
            </a:r>
            <a:r>
              <a:rPr sz="2800" b="0" u="none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spc="-25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800" b="0" u="none" dirty="0">
                <a:latin typeface="Arial" panose="020B0604020202020204" pitchFamily="34" charset="0"/>
                <a:cs typeface="Arial" panose="020B0604020202020204" pitchFamily="34" charset="0"/>
              </a:rPr>
              <a:t>Account,</a:t>
            </a:r>
            <a:r>
              <a:rPr sz="2800" b="0" u="none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spc="-10" dirty="0">
                <a:latin typeface="Arial" panose="020B0604020202020204" pitchFamily="34" charset="0"/>
                <a:cs typeface="Arial" panose="020B0604020202020204" pitchFamily="34" charset="0"/>
              </a:rPr>
              <a:t>total_balance?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290573"/>
            <a:ext cx="79565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8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0" dirty="0">
                <a:latin typeface="Arial" panose="020B0604020202020204" pitchFamily="34" charset="0"/>
                <a:cs typeface="Arial" panose="020B0604020202020204" pitchFamily="34" charset="0"/>
              </a:rPr>
              <a:t>account_number,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balance*1.06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total_balance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8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29167" y="2407546"/>
            <a:ext cx="8628887" cy="351739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55"/>
            <a:ext cx="10128250" cy="3459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8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28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loan_no</a:t>
            </a:r>
            <a:r>
              <a:rPr sz="28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sz="28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loan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amount?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800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A.balance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467350">
              <a:lnSpc>
                <a:spcPct val="100000"/>
              </a:lnSpc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8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A,</a:t>
            </a:r>
            <a:r>
              <a:rPr sz="28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8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A.balance</a:t>
            </a:r>
            <a:r>
              <a:rPr sz="2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&lt;B.balance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24539" y="3429000"/>
            <a:ext cx="6997959" cy="267763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-95132"/>
            <a:ext cx="9210869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0149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  <a:r>
              <a:rPr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4522" y="1250302"/>
            <a:ext cx="11355848" cy="5439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41275" indent="-4572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469900" algn="l"/>
              </a:tabLst>
            </a:pPr>
            <a:r>
              <a:rPr sz="2400" i="1" spc="-10" dirty="0"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  <a:r>
              <a:rPr sz="2400" i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i="1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sz="2400" i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take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multiset)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value.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offers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built-in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functions: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6465" lvl="1" indent="-456565">
              <a:lnSpc>
                <a:spcPct val="100000"/>
              </a:lnSpc>
              <a:buFont typeface="Arial" panose="020B0604020202020204"/>
              <a:buChar char="•"/>
              <a:tabLst>
                <a:tab pos="926465" algn="l"/>
              </a:tabLst>
            </a:pP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Average:</a:t>
            </a:r>
            <a:r>
              <a:rPr sz="24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5" dirty="0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6465" lvl="1" indent="-456565">
              <a:lnSpc>
                <a:spcPct val="100000"/>
              </a:lnSpc>
              <a:buFont typeface="Arial" panose="020B0604020202020204"/>
              <a:buChar char="•"/>
              <a:tabLst>
                <a:tab pos="9264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Minimum: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5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6465" lvl="1" indent="-456565">
              <a:lnSpc>
                <a:spcPct val="100000"/>
              </a:lnSpc>
              <a:buFont typeface="Arial" panose="020B0604020202020204"/>
              <a:buChar char="•"/>
              <a:tabLst>
                <a:tab pos="9264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Maximum: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5" dirty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6465" lvl="1" indent="-456565">
              <a:lnSpc>
                <a:spcPct val="100000"/>
              </a:lnSpc>
              <a:buFont typeface="Arial" panose="020B0604020202020204"/>
              <a:buChar char="•"/>
              <a:tabLst>
                <a:tab pos="926465" algn="l"/>
              </a:tabLst>
            </a:pP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Total:</a:t>
            </a:r>
            <a:r>
              <a:rPr sz="2400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5" dirty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6465" lvl="1" indent="-456565">
              <a:lnSpc>
                <a:spcPct val="100000"/>
              </a:lnSpc>
              <a:buFont typeface="Arial" panose="020B0604020202020204"/>
              <a:buChar char="•"/>
              <a:tabLst>
                <a:tab pos="9264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Count: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96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numbers,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operate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nonnumeric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types,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strings,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well.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null,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simply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ignore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null.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265">
              <a:lnSpc>
                <a:spcPct val="100000"/>
              </a:lnSpc>
              <a:spcBef>
                <a:spcPts val="960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sz="2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frequently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relation.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notation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sz="2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(*).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207"/>
            <a:ext cx="10301605" cy="333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accounts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bank?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8390255">
              <a:lnSpc>
                <a:spcPct val="100000"/>
              </a:lnSpc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count(*)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400" b="1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banks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south_delhi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branch?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avg(balance)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‘south_delhi’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1518" y="3094941"/>
            <a:ext cx="8628887" cy="351739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4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384" y="576072"/>
            <a:ext cx="5430250" cy="2751749"/>
          </a:xfrm>
          <a:prstGeom prst="rect">
            <a:avLst/>
          </a:prstGeom>
        </p:spPr>
        <p:txBody>
          <a:bodyPr vert="horz" lIns="0" tIns="12065" rIns="0" bIns="0" rtlCol="0" anchor="ctr">
            <a:normAutofit/>
          </a:bodyPr>
          <a:lstStyle/>
          <a:p>
            <a:pPr marL="12700">
              <a:spcBef>
                <a:spcPts val="95"/>
              </a:spcBef>
            </a:pPr>
            <a:r>
              <a:rPr lang="en-US" sz="4800" u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4800" u="none" spc="-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0" u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</a:t>
            </a:r>
            <a:r>
              <a:rPr lang="en-US" sz="4800" b="0" u="none" spc="-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0" u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800" b="0" u="none" spc="-3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0" u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sz="4800" b="0" u="none" spc="-3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0" u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en-US" sz="4800" b="0" u="none" spc="-3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0" u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4800" b="0" u="none" spc="-3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0" u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US" sz="4800" b="0" u="none" spc="-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0" u="none" spc="-1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query?</a:t>
            </a:r>
            <a:endParaRPr lang="en-US" sz="4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279" y="3564901"/>
            <a:ext cx="2505896" cy="75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defTabSz="905510">
              <a:spcBef>
                <a:spcPts val="100"/>
              </a:spcBef>
            </a:pPr>
            <a:r>
              <a:rPr lang="en-US" sz="2375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Select</a:t>
            </a:r>
            <a:r>
              <a:rPr lang="en-US" sz="2375" b="1" kern="1200" spc="-69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375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avg</a:t>
            </a:r>
            <a:r>
              <a:rPr lang="en-US" sz="2375" b="1" kern="1200" spc="-84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375" b="1" kern="1200" spc="-1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(balance) </a:t>
            </a:r>
            <a:r>
              <a:rPr lang="en-US" sz="2375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</a:t>
            </a:r>
            <a:r>
              <a:rPr lang="en-US" sz="2375" b="1" kern="1200" spc="-69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375" kern="1200" spc="-1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account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94" y="4985162"/>
            <a:ext cx="4457095" cy="75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05510">
              <a:spcBef>
                <a:spcPts val="100"/>
              </a:spcBef>
            </a:pPr>
            <a:r>
              <a:rPr lang="en-US" sz="2375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Select</a:t>
            </a:r>
            <a:r>
              <a:rPr lang="en-US" sz="2375" b="1" kern="1200" spc="-59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375" kern="1200" spc="-1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sum(balance)/count(balance)</a:t>
            </a:r>
            <a:endParaRPr lang="en-US" sz="2375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700" defTabSz="905510"/>
            <a:r>
              <a:rPr lang="en-US" sz="2375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</a:t>
            </a:r>
            <a:r>
              <a:rPr lang="en-US" sz="2375" b="1" kern="1200" spc="-69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375" kern="1200" spc="-1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account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7952" y="4253960"/>
          <a:ext cx="5725160" cy="146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175"/>
                <a:gridCol w="1908175"/>
                <a:gridCol w="1908810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ts val="2740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Account_no</a:t>
                      </a:r>
                      <a:endParaRPr sz="2400" spc="-1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40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balance</a:t>
                      </a:r>
                      <a:endParaRPr sz="2400" spc="-1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740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Branch_name</a:t>
                      </a:r>
                      <a:endParaRPr sz="2400" spc="-1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ts val="2740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Abc123</a:t>
                      </a:r>
                      <a:endParaRPr sz="2400" spc="-1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40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sz="2400" spc="-25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740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N_delhi</a:t>
                      </a:r>
                      <a:endParaRPr sz="2400" spc="-1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ts val="2740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Pqr123</a:t>
                      </a:r>
                      <a:endParaRPr sz="2400" spc="-1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40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  <a:endParaRPr sz="2400" spc="-25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40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S_mumbai</a:t>
                      </a:r>
                      <a:endParaRPr sz="2400" spc="-1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ts val="2740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Wyz123</a:t>
                      </a:r>
                      <a:endParaRPr sz="2400" spc="-1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40"/>
                        </a:lnSpc>
                      </a:pPr>
                      <a:r>
                        <a:rPr sz="2400" spc="-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sz="2400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40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S_delhi</a:t>
                      </a:r>
                      <a:endParaRPr sz="2400" spc="-1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-172375"/>
            <a:ext cx="1051560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798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Ordering</a:t>
            </a:r>
            <a:r>
              <a:rPr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38225"/>
            <a:ext cx="1150620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offers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displayed.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sz="2400" b="1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clause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causes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order.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situated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Delhi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alphabetic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order?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7985125">
              <a:lnSpc>
                <a:spcPct val="100000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branch_name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branch_city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'Delhi’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aesc;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7985125">
              <a:lnSpc>
                <a:spcPct val="100000"/>
              </a:lnSpc>
              <a:spcBef>
                <a:spcPts val="2885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branch_name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branch_city</a:t>
            </a:r>
            <a:r>
              <a:rPr sz="24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'Delhi’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desc;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40935" y="2484121"/>
            <a:ext cx="7231661" cy="303960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298" y="146998"/>
            <a:ext cx="1051560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4088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450" y="1031181"/>
            <a:ext cx="12020550" cy="453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453390" indent="-4572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4699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specifies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enclosing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quotes,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example,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’Computer’.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specifies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equality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sensitive;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‘Computer’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’computer’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evaluates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false.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>
              <a:lnSpc>
                <a:spcPct val="100000"/>
              </a:lnSpc>
              <a:spcBef>
                <a:spcPts val="960"/>
              </a:spcBef>
              <a:buFont typeface="Arial" panose="020B0604020202020204"/>
              <a:buChar char="•"/>
              <a:tabLst>
                <a:tab pos="469900" algn="l"/>
              </a:tabLst>
            </a:pP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However,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systems,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Server,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distinguish uppercase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lowercase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strings;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result,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spc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databases.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can,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however,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changed,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attributes.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60960" indent="-457200">
              <a:lnSpc>
                <a:spcPct val="100000"/>
              </a:lnSpc>
              <a:spcBef>
                <a:spcPts val="2885"/>
              </a:spcBef>
              <a:buFont typeface="Arial" panose="020B0604020202020204"/>
              <a:buChar char="•"/>
              <a:tabLst>
                <a:tab pos="4699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permits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variety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strings,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concatenating,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extracting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substrings,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strings,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converting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uppercase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lowercase,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spaces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on.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variations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exact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supported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systems.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55"/>
            <a:ext cx="11467465" cy="431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448310" indent="-28702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Arial" panose="020B0604020202020204"/>
              <a:buChar char="•"/>
              <a:tabLst>
                <a:tab pos="299085" algn="l"/>
              </a:tabLst>
            </a:pP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sz="28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sz="28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performed</a:t>
            </a:r>
            <a:r>
              <a:rPr sz="28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strings,</a:t>
            </a:r>
            <a:r>
              <a:rPr sz="28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2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sz="2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8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sz="2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sz="28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2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sz="28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sz="28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characters: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756285" algn="l"/>
              </a:tabLst>
            </a:pP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Percent</a:t>
            </a:r>
            <a:r>
              <a:rPr sz="28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(%):</a:t>
            </a:r>
            <a:r>
              <a:rPr sz="28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sz="28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sz="28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matches</a:t>
            </a:r>
            <a:r>
              <a:rPr sz="2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sz="28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substring.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285" lvl="1" indent="-286385">
              <a:lnSpc>
                <a:spcPct val="100000"/>
              </a:lnSpc>
              <a:buFont typeface="Arial" panose="020B0604020202020204"/>
              <a:buChar char="•"/>
              <a:tabLst>
                <a:tab pos="756285" algn="l"/>
              </a:tabLst>
            </a:pP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Underscore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(_):</a:t>
            </a:r>
            <a:r>
              <a:rPr sz="28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sz="28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matches</a:t>
            </a:r>
            <a:r>
              <a:rPr sz="28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sz="28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character.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3305"/>
              </a:spcBef>
              <a:buClr>
                <a:srgbClr val="FFFFFF"/>
              </a:buClr>
              <a:buFont typeface="Arial" panose="020B0604020202020204"/>
              <a:buChar char="•"/>
            </a:pP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9085" marR="5080" indent="-287020">
              <a:lnSpc>
                <a:spcPct val="100000"/>
              </a:lnSpc>
              <a:buFont typeface="Arial" panose="020B0604020202020204"/>
              <a:buChar char="•"/>
              <a:tabLst>
                <a:tab pos="299085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’%Comp%’</a:t>
            </a:r>
            <a:r>
              <a:rPr sz="2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matches</a:t>
            </a:r>
            <a:r>
              <a:rPr sz="28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sz="28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sz="28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sz="28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“Comp”</a:t>
            </a:r>
            <a:r>
              <a:rPr sz="2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substring,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example,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’Intro</a:t>
            </a:r>
            <a:r>
              <a:rPr sz="2800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8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sz="2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0" dirty="0">
                <a:latin typeface="Arial" panose="020B0604020202020204" pitchFamily="34" charset="0"/>
                <a:cs typeface="Arial" panose="020B0604020202020204" pitchFamily="34" charset="0"/>
              </a:rPr>
              <a:t>Science’,</a:t>
            </a:r>
            <a:r>
              <a:rPr sz="2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8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’Computational</a:t>
            </a:r>
            <a:r>
              <a:rPr sz="2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Biology’.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285" lvl="1" indent="-286385">
              <a:lnSpc>
                <a:spcPct val="100000"/>
              </a:lnSpc>
              <a:buFont typeface="Arial" panose="020B0604020202020204"/>
              <a:buChar char="•"/>
              <a:tabLst>
                <a:tab pos="756285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’_</a:t>
            </a:r>
            <a:r>
              <a:rPr sz="2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_’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matches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8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exactly</a:t>
            </a:r>
            <a:r>
              <a:rPr sz="28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sz="2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characters.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285" lvl="1" indent="-286385">
              <a:lnSpc>
                <a:spcPct val="100000"/>
              </a:lnSpc>
              <a:buFont typeface="Arial" panose="020B0604020202020204"/>
              <a:buChar char="•"/>
              <a:tabLst>
                <a:tab pos="756285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’_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_%’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matches</a:t>
            </a:r>
            <a:r>
              <a:rPr sz="2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sz="2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sz="2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least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characters.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29179"/>
            <a:ext cx="105156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none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400" u="none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400" b="0" u="none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400" b="0" u="none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b="0" u="none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sz="2400" b="0" u="none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400" b="0" u="none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sz="2400" b="0" u="none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2400" b="0" u="none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exactly</a:t>
            </a:r>
            <a:r>
              <a:rPr sz="2400" b="0" u="none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0" u="none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sz="2400" b="0" u="none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b="0" u="none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sz="2400" b="0" u="none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400" b="0" u="none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u="none" spc="-5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110741"/>
            <a:ext cx="7853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‘kumar’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05069" y="2215871"/>
            <a:ext cx="8628887" cy="3517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474" y="447346"/>
            <a:ext cx="645376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1" spc="-10" dirty="0"/>
              <a:t>Classification</a:t>
            </a:r>
            <a:r>
              <a:rPr lang="en-US" sz="3600" b="1" spc="-30" dirty="0"/>
              <a:t> </a:t>
            </a:r>
            <a:r>
              <a:rPr lang="en-US" sz="3600" b="1" dirty="0"/>
              <a:t>of</a:t>
            </a:r>
            <a:r>
              <a:rPr lang="en-US" sz="3600" b="1" spc="-65" dirty="0"/>
              <a:t> </a:t>
            </a:r>
            <a:r>
              <a:rPr lang="en-US" sz="3600" b="1" spc="-10" dirty="0"/>
              <a:t>database</a:t>
            </a:r>
            <a:r>
              <a:rPr lang="en-US" sz="3600" b="1" spc="-45" dirty="0"/>
              <a:t> </a:t>
            </a:r>
            <a:r>
              <a:rPr lang="en-US" sz="3600" b="1" spc="-10" dirty="0"/>
              <a:t>languages</a:t>
            </a:r>
            <a:endParaRPr lang="en-US" sz="3600" b="1" dirty="0"/>
          </a:p>
        </p:txBody>
      </p:sp>
      <p:graphicFrame>
        <p:nvGraphicFramePr>
          <p:cNvPr id="5" name="object 3"/>
          <p:cNvGraphicFramePr/>
          <p:nvPr/>
        </p:nvGraphicFramePr>
        <p:xfrm>
          <a:off x="116712" y="1115034"/>
          <a:ext cx="11958320" cy="4293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207"/>
            <a:ext cx="8901430" cy="444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4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exactly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357620">
              <a:lnSpc>
                <a:spcPct val="100000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branch_name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‘_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_’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885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‘kumar’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047105">
              <a:lnSpc>
                <a:spcPct val="100000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customer_name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customer_name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‘%kumar%’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08175" y="3529583"/>
            <a:ext cx="8164068" cy="332841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207"/>
            <a:ext cx="11978640" cy="259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Arial" panose="020B0604020202020204"/>
              <a:buChar char="•"/>
              <a:tabLst>
                <a:tab pos="4699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24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escape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sz="24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sz="24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sz="24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escape</a:t>
            </a:r>
            <a:r>
              <a:rPr sz="24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keyword.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illustrate,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consider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patterns,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backslash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(\)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escape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character: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indent="-456565">
              <a:lnSpc>
                <a:spcPct val="100000"/>
              </a:lnSpc>
              <a:spcBef>
                <a:spcPts val="2880"/>
              </a:spcBef>
              <a:buFont typeface="Arial" panose="020B0604020202020204"/>
              <a:buChar char="•"/>
              <a:tabLst>
                <a:tab pos="469265" algn="l"/>
              </a:tabLst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sz="2400" b="1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’ab\%cd%’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escape</a:t>
            </a:r>
            <a:r>
              <a:rPr sz="24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’\’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matches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beginning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“ab%cd”.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indent="-456565">
              <a:lnSpc>
                <a:spcPct val="100000"/>
              </a:lnSpc>
              <a:spcBef>
                <a:spcPts val="2885"/>
              </a:spcBef>
              <a:buFont typeface="Arial" panose="020B0604020202020204"/>
              <a:buChar char="•"/>
              <a:tabLst>
                <a:tab pos="469265" algn="l"/>
              </a:tabLst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sz="2400" b="1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’ab\\cd%’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escape</a:t>
            </a:r>
            <a:r>
              <a:rPr sz="2400" b="1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’\’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matches</a:t>
            </a:r>
            <a:r>
              <a:rPr sz="24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beginning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“ab\cd”.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661" y="390459"/>
            <a:ext cx="1051560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6598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clause</a:t>
            </a: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2599" y="7576235"/>
            <a:ext cx="3126105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u="sng" dirty="0">
                <a:solidFill>
                  <a:srgbClr val="0563C1"/>
                </a:solidFill>
                <a:uFill>
                  <a:solidFill>
                    <a:srgbClr val="0462C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Knowledge</a:t>
            </a:r>
            <a:r>
              <a:rPr sz="2400" u="sng" spc="-90" dirty="0">
                <a:solidFill>
                  <a:srgbClr val="0563C1"/>
                </a:solidFill>
                <a:uFill>
                  <a:solidFill>
                    <a:srgbClr val="0462C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 </a:t>
            </a:r>
            <a:r>
              <a:rPr sz="2400" u="sng" dirty="0">
                <a:solidFill>
                  <a:srgbClr val="0563C1"/>
                </a:solidFill>
                <a:uFill>
                  <a:solidFill>
                    <a:srgbClr val="0462C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Gate</a:t>
            </a:r>
            <a:r>
              <a:rPr sz="2400" u="sng" spc="-85" dirty="0">
                <a:solidFill>
                  <a:srgbClr val="0563C1"/>
                </a:solidFill>
                <a:uFill>
                  <a:solidFill>
                    <a:srgbClr val="0462C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 </a:t>
            </a:r>
            <a:r>
              <a:rPr sz="2400" u="sng" spc="-10" dirty="0">
                <a:uFill>
                  <a:solidFill>
                    <a:srgbClr val="0462C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Website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3221" y="1513152"/>
            <a:ext cx="11085557" cy="18620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160020" indent="-3403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circumstances</a:t>
            </a:r>
            <a:r>
              <a:rPr sz="24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rather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whole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unit.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3060" marR="5080" indent="-340360">
              <a:lnSpc>
                <a:spcPct val="100000"/>
              </a:lnSpc>
              <a:spcBef>
                <a:spcPts val="2880"/>
              </a:spcBef>
              <a:buAutoNum type="arabicPeriod"/>
              <a:tabLst>
                <a:tab pos="3556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sz="24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clause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groups.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clause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placed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group.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331"/>
            <a:ext cx="8020684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30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3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3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10" dirty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sz="3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sz="3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sz="3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3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3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10" dirty="0">
                <a:latin typeface="Arial" panose="020B0604020202020204" pitchFamily="34" charset="0"/>
                <a:cs typeface="Arial" panose="020B0604020202020204" pitchFamily="34" charset="0"/>
              </a:rPr>
              <a:t>branch?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48689"/>
            <a:ext cx="56749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b="0" u="none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u="none" spc="-10" dirty="0">
                <a:latin typeface="Arial" panose="020B0604020202020204" pitchFamily="34" charset="0"/>
                <a:cs typeface="Arial" panose="020B0604020202020204" pitchFamily="34" charset="0"/>
              </a:rPr>
              <a:t>branch_name,</a:t>
            </a:r>
            <a:r>
              <a:rPr sz="2400" b="0" u="none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u="none" spc="-10" dirty="0">
                <a:latin typeface="Arial" panose="020B0604020202020204" pitchFamily="34" charset="0"/>
                <a:cs typeface="Arial" panose="020B0604020202020204" pitchFamily="34" charset="0"/>
              </a:rPr>
              <a:t>avg(balance) </a:t>
            </a:r>
            <a:r>
              <a:rPr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b="0" u="none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u="none" spc="-10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sz="2400" b="0" u="none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sz="2400" b="0" u="none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u="none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400" b="0" u="none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u="none" spc="-10" dirty="0"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endParaRPr sz="2400" b="0" u="none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0302" y="2174280"/>
            <a:ext cx="8628887" cy="351739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207"/>
            <a:ext cx="10034905" cy="373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92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Gwalior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1500?</a:t>
            </a:r>
            <a:endParaRPr lang="en-US" sz="24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349250">
              <a:lnSpc>
                <a:spcPct val="100000"/>
              </a:lnSpc>
              <a:spcBef>
                <a:spcPts val="100"/>
              </a:spcBef>
            </a:pPr>
            <a:endParaRPr lang="en-US" sz="24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3492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branch.branch_name,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avg(balance)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branch,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branch.branch_name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account.branch_name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branch_city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‘gwalior’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631940">
              <a:lnSpc>
                <a:spcPct val="100000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branch_name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avg(balance)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1500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32546" y="2637002"/>
            <a:ext cx="8628887" cy="35173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95"/>
              </a:spcBef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lang="en-US" b="1">
                <a:solidFill>
                  <a:schemeClr val="tx2"/>
                </a:solidFill>
              </a:rPr>
              <a:t>Data</a:t>
            </a:r>
            <a:r>
              <a:rPr lang="en-US" b="1" spc="-60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tx2"/>
                </a:solidFill>
              </a:rPr>
              <a:t>Control</a:t>
            </a:r>
            <a:r>
              <a:rPr lang="en-US" b="1" spc="-65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tx2"/>
                </a:solidFill>
              </a:rPr>
              <a:t>Language</a:t>
            </a:r>
            <a:r>
              <a:rPr lang="en-US" b="1" spc="-75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tx2"/>
                </a:solidFill>
              </a:rPr>
              <a:t>(DCL)</a:t>
            </a:r>
            <a:r>
              <a:rPr lang="en-US" b="1" spc="-70">
                <a:solidFill>
                  <a:schemeClr val="tx2"/>
                </a:solidFill>
              </a:rPr>
              <a:t> </a:t>
            </a:r>
            <a:r>
              <a:rPr lang="en-US" spc="-50">
                <a:solidFill>
                  <a:schemeClr val="tx2"/>
                </a:solidFill>
              </a:rPr>
              <a:t>:</a:t>
            </a:r>
            <a:endParaRPr lang="en-US">
              <a:solidFill>
                <a:schemeClr val="tx2"/>
              </a:solidFill>
            </a:endParaRPr>
          </a:p>
          <a:p>
            <a:pPr marL="812165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812165" algn="l"/>
              </a:tabLst>
            </a:pPr>
            <a:r>
              <a:rPr lang="en-US">
                <a:solidFill>
                  <a:schemeClr val="tx2"/>
                </a:solidFill>
              </a:rPr>
              <a:t>It</a:t>
            </a:r>
            <a:r>
              <a:rPr lang="en-US" spc="-5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is</a:t>
            </a:r>
            <a:r>
              <a:rPr lang="en-US" spc="-5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the</a:t>
            </a:r>
            <a:r>
              <a:rPr lang="en-US" spc="-3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component</a:t>
            </a:r>
            <a:r>
              <a:rPr lang="en-US" spc="-2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of</a:t>
            </a:r>
            <a:r>
              <a:rPr lang="en-US" spc="-4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SQL</a:t>
            </a:r>
            <a:r>
              <a:rPr lang="en-US" spc="-4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statement </a:t>
            </a:r>
            <a:r>
              <a:rPr lang="en-US">
                <a:solidFill>
                  <a:schemeClr val="tx2"/>
                </a:solidFill>
              </a:rPr>
              <a:t>that</a:t>
            </a:r>
            <a:r>
              <a:rPr lang="en-US" spc="-5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control</a:t>
            </a:r>
            <a:r>
              <a:rPr lang="en-US" spc="-4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access</a:t>
            </a:r>
            <a:r>
              <a:rPr lang="en-US" spc="-3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to</a:t>
            </a:r>
            <a:r>
              <a:rPr lang="en-US" spc="-4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data</a:t>
            </a:r>
            <a:r>
              <a:rPr lang="en-US" spc="-4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and</a:t>
            </a:r>
            <a:r>
              <a:rPr lang="en-US" spc="-6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to</a:t>
            </a:r>
            <a:r>
              <a:rPr lang="en-US" spc="-4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the</a:t>
            </a:r>
            <a:r>
              <a:rPr lang="en-US" spc="-3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database.</a:t>
            </a:r>
            <a:endParaRPr lang="en-US">
              <a:solidFill>
                <a:schemeClr val="tx2"/>
              </a:solidFill>
            </a:endParaRPr>
          </a:p>
          <a:p>
            <a:pPr marL="812165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812165" algn="l"/>
              </a:tabLst>
            </a:pPr>
            <a:r>
              <a:rPr lang="en-US">
                <a:solidFill>
                  <a:schemeClr val="tx2"/>
                </a:solidFill>
              </a:rPr>
              <a:t>Commit,</a:t>
            </a:r>
            <a:r>
              <a:rPr lang="en-US" spc="-4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rollback</a:t>
            </a:r>
            <a:r>
              <a:rPr lang="en-US" spc="-6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command</a:t>
            </a:r>
            <a:r>
              <a:rPr lang="en-US" spc="-4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are</a:t>
            </a:r>
            <a:r>
              <a:rPr lang="en-US" spc="-5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used</a:t>
            </a:r>
            <a:r>
              <a:rPr lang="en-US" spc="-4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in</a:t>
            </a:r>
            <a:r>
              <a:rPr lang="en-US" spc="-5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DCL.</a:t>
            </a:r>
            <a:r>
              <a:rPr lang="en-US" spc="-4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GRANT</a:t>
            </a:r>
            <a:r>
              <a:rPr lang="en-US" spc="-2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and</a:t>
            </a:r>
            <a:r>
              <a:rPr lang="en-US" spc="-6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REVOKE</a:t>
            </a:r>
            <a:r>
              <a:rPr lang="en-US" spc="-2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statement</a:t>
            </a:r>
            <a:endParaRPr lang="en-US">
              <a:solidFill>
                <a:schemeClr val="tx2"/>
              </a:solidFill>
            </a:endParaRPr>
          </a:p>
          <a:p>
            <a:pPr marL="12700" indent="-228600">
              <a:lnSpc>
                <a:spcPct val="90000"/>
              </a:lnSpc>
              <a:spcBef>
                <a:spcPts val="2640"/>
              </a:spcBef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lang="en-US" b="1">
                <a:solidFill>
                  <a:schemeClr val="tx2"/>
                </a:solidFill>
              </a:rPr>
              <a:t>Data</a:t>
            </a:r>
            <a:r>
              <a:rPr lang="en-US" b="1" spc="-35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tx2"/>
                </a:solidFill>
              </a:rPr>
              <a:t>Query</a:t>
            </a:r>
            <a:r>
              <a:rPr lang="en-US" b="1" spc="-60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tx2"/>
                </a:solidFill>
              </a:rPr>
              <a:t>Language</a:t>
            </a:r>
            <a:r>
              <a:rPr lang="en-US" b="1" spc="-55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tx2"/>
                </a:solidFill>
              </a:rPr>
              <a:t>(DQL)</a:t>
            </a:r>
            <a:r>
              <a:rPr lang="en-US" b="1" spc="-45">
                <a:solidFill>
                  <a:schemeClr val="tx2"/>
                </a:solidFill>
              </a:rPr>
              <a:t> </a:t>
            </a:r>
            <a:r>
              <a:rPr lang="en-US" spc="-50">
                <a:solidFill>
                  <a:schemeClr val="tx2"/>
                </a:solidFill>
              </a:rPr>
              <a:t>:</a:t>
            </a:r>
            <a:endParaRPr lang="en-US">
              <a:solidFill>
                <a:schemeClr val="tx2"/>
              </a:solidFill>
            </a:endParaRPr>
          </a:p>
          <a:p>
            <a:pPr marL="812165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812165" algn="l"/>
              </a:tabLst>
            </a:pPr>
            <a:r>
              <a:rPr lang="en-US">
                <a:solidFill>
                  <a:schemeClr val="tx2"/>
                </a:solidFill>
              </a:rPr>
              <a:t>It</a:t>
            </a:r>
            <a:r>
              <a:rPr lang="en-US" spc="-6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is</a:t>
            </a:r>
            <a:r>
              <a:rPr lang="en-US" spc="-5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the</a:t>
            </a:r>
            <a:r>
              <a:rPr lang="en-US" spc="-4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component</a:t>
            </a:r>
            <a:r>
              <a:rPr lang="en-US" spc="-3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of</a:t>
            </a:r>
            <a:r>
              <a:rPr lang="en-US" spc="-5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SQL</a:t>
            </a:r>
            <a:r>
              <a:rPr lang="en-US" spc="-4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statement</a:t>
            </a:r>
            <a:r>
              <a:rPr lang="en-US" spc="-2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that</a:t>
            </a:r>
            <a:r>
              <a:rPr lang="en-US" spc="-5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allows</a:t>
            </a:r>
            <a:r>
              <a:rPr lang="en-US" spc="-4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getting</a:t>
            </a:r>
            <a:r>
              <a:rPr lang="en-US" spc="-2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data</a:t>
            </a:r>
            <a:r>
              <a:rPr lang="en-US" spc="-5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from</a:t>
            </a:r>
            <a:r>
              <a:rPr lang="en-US" spc="-4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the</a:t>
            </a:r>
            <a:r>
              <a:rPr lang="en-US" spc="-4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database</a:t>
            </a:r>
            <a:r>
              <a:rPr lang="en-US" spc="-6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and</a:t>
            </a:r>
            <a:r>
              <a:rPr lang="en-US" spc="-5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imposing</a:t>
            </a:r>
            <a:endParaRPr lang="en-US">
              <a:solidFill>
                <a:schemeClr val="tx2"/>
              </a:solidFill>
            </a:endParaRPr>
          </a:p>
          <a:p>
            <a:pPr marL="81280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ordering</a:t>
            </a:r>
            <a:r>
              <a:rPr lang="en-US" spc="-4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upon</a:t>
            </a:r>
            <a:r>
              <a:rPr lang="en-US" spc="-30">
                <a:solidFill>
                  <a:schemeClr val="tx2"/>
                </a:solidFill>
              </a:rPr>
              <a:t> </a:t>
            </a:r>
            <a:r>
              <a:rPr lang="en-US" spc="-25">
                <a:solidFill>
                  <a:schemeClr val="tx2"/>
                </a:solidFill>
              </a:rPr>
              <a:t>it.</a:t>
            </a:r>
            <a:endParaRPr lang="en-US">
              <a:solidFill>
                <a:schemeClr val="tx2"/>
              </a:solidFill>
            </a:endParaRPr>
          </a:p>
          <a:p>
            <a:pPr marL="812165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812165" algn="l"/>
              </a:tabLst>
            </a:pPr>
            <a:r>
              <a:rPr lang="en-US">
                <a:solidFill>
                  <a:schemeClr val="tx2"/>
                </a:solidFill>
              </a:rPr>
              <a:t>It</a:t>
            </a:r>
            <a:r>
              <a:rPr lang="en-US" spc="-5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includes</a:t>
            </a:r>
            <a:r>
              <a:rPr lang="en-US" spc="-6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select</a:t>
            </a:r>
            <a:r>
              <a:rPr lang="en-US" spc="-3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statement.</a:t>
            </a:r>
            <a:r>
              <a:rPr lang="en-US" spc="-2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SELECT</a:t>
            </a:r>
            <a:r>
              <a:rPr lang="en-US" spc="-3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statement</a:t>
            </a:r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13" name="Group 12"/>
          <p:cNvGrpSpPr>
            <a:grpSpLocks noGrp="1" noRot="1" noChangeAspect="1" noMove="1" noResize="1" noUngrp="1"/>
          </p:cNvGrpSpPr>
          <p:nvPr/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4" name="Freeform: Shape 13"/>
            <p:cNvSpPr/>
            <p:nvPr/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Graphic 5" descr="Tabl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6950" y="479425"/>
            <a:ext cx="10033000" cy="492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marR="5080" indent="-323215">
              <a:lnSpc>
                <a:spcPct val="100000"/>
              </a:lnSpc>
              <a:spcBef>
                <a:spcPts val="95"/>
              </a:spcBef>
            </a:pPr>
            <a:r>
              <a:rPr lang="en-US" sz="2800" spc="-30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sz="2800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3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sz="2800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5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column1</a:t>
            </a:r>
            <a:r>
              <a:rPr lang="en-US" sz="28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10" dirty="0" err="1"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10" dirty="0">
                <a:latin typeface="Arial" panose="020B0604020202020204" pitchFamily="34" charset="0"/>
                <a:cs typeface="Arial" panose="020B0604020202020204" pitchFamily="34" charset="0"/>
              </a:rPr>
              <a:t>[constraints],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column2</a:t>
            </a:r>
            <a:r>
              <a:rPr lang="en-US" sz="28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10" dirty="0" err="1"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10" dirty="0">
                <a:latin typeface="Arial" panose="020B0604020202020204" pitchFamily="34" charset="0"/>
                <a:cs typeface="Arial" panose="020B0604020202020204" pitchFamily="34" charset="0"/>
              </a:rPr>
              <a:t>[constraints],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column3</a:t>
            </a:r>
            <a:r>
              <a:rPr lang="en-US" sz="28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10" dirty="0" err="1"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10" dirty="0">
                <a:latin typeface="Arial" panose="020B0604020202020204" pitchFamily="34" charset="0"/>
                <a:cs typeface="Arial" panose="020B0604020202020204" pitchFamily="34" charset="0"/>
              </a:rPr>
              <a:t>[constraints],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5280">
              <a:lnSpc>
                <a:spcPct val="100000"/>
              </a:lnSpc>
              <a:spcBef>
                <a:spcPts val="5"/>
              </a:spcBef>
            </a:pPr>
            <a:r>
              <a:rPr lang="en-US" sz="2800" spc="-25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sz="2800" spc="-25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5280" marR="676275" indent="-323215" algn="just">
              <a:lnSpc>
                <a:spcPct val="100000"/>
              </a:lnSpc>
              <a:spcBef>
                <a:spcPts val="5"/>
              </a:spcBef>
            </a:pPr>
            <a:r>
              <a:rPr lang="en-US" sz="2800" spc="-30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sz="2800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35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sz="2800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en-US" sz="28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5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 sz="2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en-US" sz="2800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45" dirty="0">
                <a:latin typeface="Arial" panose="020B0604020202020204" pitchFamily="34" charset="0"/>
                <a:cs typeface="Arial" panose="020B0604020202020204" pitchFamily="34" charset="0"/>
              </a:rPr>
              <a:t>KEY,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5280" marR="1158240" algn="just"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2800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20" dirty="0">
                <a:latin typeface="Arial" panose="020B0604020202020204" pitchFamily="34" charset="0"/>
                <a:cs typeface="Arial" panose="020B0604020202020204" pitchFamily="34" charset="0"/>
              </a:rPr>
              <a:t>VARCHAR(50),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sz="28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10" dirty="0">
                <a:latin typeface="Arial" panose="020B0604020202020204" pitchFamily="34" charset="0"/>
                <a:cs typeface="Arial" panose="020B0604020202020204" pitchFamily="34" charset="0"/>
              </a:rPr>
              <a:t>VARCHAR(50),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n-US" sz="2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20" dirty="0">
                <a:latin typeface="Arial" panose="020B0604020202020204" pitchFamily="34" charset="0"/>
                <a:cs typeface="Arial" panose="020B0604020202020204" pitchFamily="34" charset="0"/>
              </a:rPr>
              <a:t>INT,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5280" algn="just">
              <a:lnSpc>
                <a:spcPct val="100000"/>
              </a:lnSpc>
              <a:spcBef>
                <a:spcPts val="5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Email </a:t>
            </a:r>
            <a:r>
              <a:rPr lang="en-US" sz="2800" spc="-10" dirty="0">
                <a:latin typeface="Arial" panose="020B0604020202020204" pitchFamily="34" charset="0"/>
                <a:cs typeface="Arial" panose="020B0604020202020204" pitchFamily="34" charset="0"/>
              </a:rPr>
              <a:t>VARCHAR(100)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sz="2800" spc="-25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020" y="619696"/>
            <a:ext cx="11814810" cy="629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tabLst>
                <a:tab pos="354965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en-US"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en-US"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lang="en-US"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supported</a:t>
            </a:r>
            <a:r>
              <a:rPr lang="en-US"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brief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each: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265">
              <a:lnSpc>
                <a:spcPct val="100000"/>
              </a:lnSpc>
              <a:spcBef>
                <a:spcPts val="2880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Numeric</a:t>
            </a:r>
            <a:r>
              <a:rPr lang="en-US"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Types: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165" lvl="1" indent="-342265">
              <a:lnSpc>
                <a:spcPct val="100000"/>
              </a:lnSpc>
              <a:buFont typeface="Arial" panose="020B0604020202020204"/>
              <a:buChar char="•"/>
              <a:tabLst>
                <a:tab pos="812165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`INT`: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storing</a:t>
            </a:r>
            <a:r>
              <a:rPr lang="en-US"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n-US"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values.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165" lvl="1" indent="-342265">
              <a:lnSpc>
                <a:spcPct val="100000"/>
              </a:lnSpc>
              <a:buFont typeface="Arial" panose="020B0604020202020204"/>
              <a:buChar char="•"/>
              <a:tabLst>
                <a:tab pos="812165" algn="l"/>
              </a:tabLst>
            </a:pP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`SMALLINT`: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en-US"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integers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lang="en-US"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20" dirty="0">
                <a:latin typeface="Arial" panose="020B0604020202020204" pitchFamily="34" charset="0"/>
                <a:cs typeface="Arial" panose="020B0604020202020204" pitchFamily="34" charset="0"/>
              </a:rPr>
              <a:t>INT.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165" lvl="1" indent="-34226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812165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`BIGINT`: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storing</a:t>
            </a:r>
            <a:r>
              <a:rPr lang="en-US"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larger</a:t>
            </a:r>
            <a:r>
              <a:rPr lang="en-US"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integers.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800" marR="5080" lvl="1" indent="-342900">
              <a:lnSpc>
                <a:spcPct val="100000"/>
              </a:lnSpc>
              <a:buFont typeface="Arial" panose="020B0604020202020204"/>
              <a:buChar char="•"/>
              <a:tabLst>
                <a:tab pos="812800" algn="l"/>
              </a:tabLst>
            </a:pP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`DECIMAL(p,</a:t>
            </a:r>
            <a:r>
              <a:rPr lang="en-US"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s)`:</a:t>
            </a:r>
            <a:r>
              <a:rPr lang="en-US"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storing</a:t>
            </a:r>
            <a:r>
              <a:rPr lang="en-US"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exact</a:t>
            </a:r>
            <a:r>
              <a:rPr lang="en-US"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US"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values,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`p`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`s`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2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scale.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165" lvl="1" indent="-342265">
              <a:lnSpc>
                <a:spcPct val="100000"/>
              </a:lnSpc>
              <a:buFont typeface="Arial" panose="020B0604020202020204"/>
              <a:buChar char="•"/>
              <a:tabLst>
                <a:tab pos="812165" algn="l"/>
              </a:tabLst>
            </a:pPr>
            <a:r>
              <a:rPr lang="en-US" sz="2400" spc="-35" dirty="0">
                <a:latin typeface="Arial" panose="020B0604020202020204" pitchFamily="34" charset="0"/>
                <a:cs typeface="Arial" panose="020B0604020202020204" pitchFamily="34" charset="0"/>
              </a:rPr>
              <a:t>`FLOAT`: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storing</a:t>
            </a:r>
            <a:r>
              <a:rPr lang="en-US"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floating-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numbers.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800" marR="29210" lvl="1" indent="-342900">
              <a:lnSpc>
                <a:spcPct val="100000"/>
              </a:lnSpc>
              <a:buFont typeface="Arial" panose="020B0604020202020204"/>
              <a:buChar char="•"/>
              <a:tabLst>
                <a:tab pos="81280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`REAL`:</a:t>
            </a:r>
            <a:r>
              <a:rPr lang="en-US"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floating-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numbers,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generally</a:t>
            </a:r>
            <a:r>
              <a:rPr lang="en-US"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precision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lang="en-US"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FLOAT.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265">
              <a:lnSpc>
                <a:spcPct val="100000"/>
              </a:lnSpc>
              <a:spcBef>
                <a:spcPts val="2880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Types: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165" lvl="1" indent="-34226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812165" algn="l"/>
              </a:tabLst>
            </a:pP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`VARCHAR(n)`:</a:t>
            </a:r>
            <a:r>
              <a:rPr lang="en-US" sz="24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30" dirty="0">
                <a:latin typeface="Arial" panose="020B0604020202020204" pitchFamily="34" charset="0"/>
                <a:cs typeface="Arial" panose="020B0604020202020204" pitchFamily="34" charset="0"/>
              </a:rPr>
              <a:t>Variable-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en-US"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en-US"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string,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`n`</a:t>
            </a:r>
            <a:r>
              <a:rPr lang="en-US"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length.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165" lvl="1" indent="-342265">
              <a:lnSpc>
                <a:spcPct val="100000"/>
              </a:lnSpc>
              <a:buFont typeface="Arial" panose="020B0604020202020204"/>
              <a:buChar char="•"/>
              <a:tabLst>
                <a:tab pos="812165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`CHAR(n)`:</a:t>
            </a:r>
            <a:r>
              <a:rPr lang="en-US"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25" dirty="0">
                <a:latin typeface="Arial" panose="020B0604020202020204" pitchFamily="34" charset="0"/>
                <a:cs typeface="Arial" panose="020B0604020202020204" pitchFamily="34" charset="0"/>
              </a:rPr>
              <a:t>Fixed-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en-US"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en-US"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string,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`n`</a:t>
            </a:r>
            <a:r>
              <a:rPr lang="en-US"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length.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165" lvl="1" indent="-342265">
              <a:lnSpc>
                <a:spcPct val="100000"/>
              </a:lnSpc>
              <a:buFont typeface="Arial" panose="020B0604020202020204"/>
              <a:buChar char="•"/>
              <a:tabLst>
                <a:tab pos="812165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`TEXT`:</a:t>
            </a:r>
            <a:r>
              <a:rPr lang="en-US"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storing</a:t>
            </a:r>
            <a:r>
              <a:rPr lang="en-US" sz="2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en-US"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US"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strings.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5268"/>
            <a:ext cx="3479800" cy="628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none" dirty="0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sz="2000" b="1" u="none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u="none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u="none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u="none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sz="2000" b="1" u="none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u="none" spc="-10" dirty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none" spc="-25" dirty="0">
                <a:latin typeface="Arial" panose="020B0604020202020204" pitchFamily="34" charset="0"/>
                <a:cs typeface="Arial" panose="020B0604020202020204" pitchFamily="34" charset="0"/>
              </a:rPr>
              <a:t>ALTER</a:t>
            </a:r>
            <a:r>
              <a:rPr sz="2000" u="none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u="none" spc="-35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sz="2000" u="none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u="none" spc="-10" dirty="0"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863854"/>
            <a:ext cx="50038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sz="20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PhoneNumber</a:t>
            </a:r>
            <a:r>
              <a:rPr sz="20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VARCHAR(15);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397758"/>
            <a:ext cx="44075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Modifying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000" b="1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ALTER</a:t>
            </a:r>
            <a:r>
              <a:rPr sz="20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sz="20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4251197"/>
            <a:ext cx="6950709" cy="1371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  <a:r>
              <a:rPr sz="2000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sz="2000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PhoneNumber</a:t>
            </a:r>
            <a:r>
              <a:rPr sz="2000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VARCHAR(20);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3360"/>
              </a:spcBef>
            </a:pP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ALTER</a:t>
            </a:r>
            <a:r>
              <a:rPr sz="20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sz="20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ALTER</a:t>
            </a:r>
            <a:r>
              <a:rPr sz="2000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sz="2000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PhoneNumber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VARCHAR(20);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41" y="1564970"/>
            <a:ext cx="4542155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Dropping</a:t>
            </a:r>
            <a:r>
              <a:rPr sz="20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ALTER</a:t>
            </a:r>
            <a:r>
              <a:rPr sz="20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sz="20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  <a:r>
              <a:rPr sz="20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sz="20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PhoneNumber;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8602" y="16255"/>
            <a:ext cx="6181725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Renaming</a:t>
            </a:r>
            <a:r>
              <a:rPr sz="20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ALTER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sz="20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RENAME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PhoneNumber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ContactNumber;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8602" y="1403787"/>
            <a:ext cx="34804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Renaming</a:t>
            </a:r>
            <a:r>
              <a:rPr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ALTER</a:t>
            </a:r>
            <a:r>
              <a:rPr sz="20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sz="2000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Employees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RENAME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Staff;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8602" y="2906880"/>
            <a:ext cx="370077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  <a:r>
              <a:rPr sz="20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sz="2000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table_name;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55"/>
            <a:ext cx="10286365" cy="6046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marR="6142990" indent="-323215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sz="2800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sz="28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r>
              <a:rPr sz="2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sz="2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800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sz="2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KEY,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5280" marR="751459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sz="28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INT,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sz="28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DATE,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5280">
              <a:lnSpc>
                <a:spcPct val="100000"/>
              </a:lnSpc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FOREIGN</a:t>
            </a:r>
            <a:r>
              <a:rPr sz="2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sz="2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(CustomerID)</a:t>
            </a:r>
            <a:r>
              <a:rPr sz="2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sz="2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sz="28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(CustomerID)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ALTER</a:t>
            </a:r>
            <a:r>
              <a:rPr sz="28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sz="28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sz="2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FOREIGN</a:t>
            </a:r>
            <a:r>
              <a:rPr sz="28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sz="2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(CustomerID)</a:t>
            </a:r>
            <a:r>
              <a:rPr sz="2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sz="28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sz="28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(CustomerID);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16476</Words>
  <Application>WPS Presentation</Application>
  <PresentationFormat>Widescreen</PresentationFormat>
  <Paragraphs>546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Arial</vt:lpstr>
      <vt:lpstr>SimSun</vt:lpstr>
      <vt:lpstr>Wingdings</vt:lpstr>
      <vt:lpstr>Arial</vt:lpstr>
      <vt:lpstr>Carlito</vt:lpstr>
      <vt:lpstr>AMGDT</vt:lpstr>
      <vt:lpstr>Calibri Light</vt:lpstr>
      <vt:lpstr>Calibri</vt:lpstr>
      <vt:lpstr>Microsoft YaHei</vt:lpstr>
      <vt:lpstr>Arial Unicode MS</vt:lpstr>
      <vt:lpstr>Times New Roman</vt:lpstr>
      <vt:lpstr>Symbola</vt:lpstr>
      <vt:lpstr>Calisto MT</vt:lpstr>
      <vt:lpstr>Segoe Print</vt:lpstr>
      <vt:lpstr>Office Theme</vt:lpstr>
      <vt:lpstr>Into to SQL</vt:lpstr>
      <vt:lpstr>Introduction to SQL</vt:lpstr>
      <vt:lpstr>Overview of the SQL Query Language</vt:lpstr>
      <vt:lpstr>Classification of database languages</vt:lpstr>
      <vt:lpstr>PowerPoint 演示文稿</vt:lpstr>
      <vt:lpstr>PowerPoint 演示文稿</vt:lpstr>
      <vt:lpstr>PowerPoint 演示文稿</vt:lpstr>
      <vt:lpstr>ALTER TABLE Employees</vt:lpstr>
      <vt:lpstr>PowerPoint 演示文稿</vt:lpstr>
      <vt:lpstr>INSERT INTO table_name (column1, column2, column3, ...) VALUES (value1, value2, value3, ...);</vt:lpstr>
      <vt:lpstr>DELETE FROM table_name WHERE condition;</vt:lpstr>
      <vt:lpstr>Basic Structure of SQL Queries</vt:lpstr>
      <vt:lpstr>Select Clause </vt:lpstr>
      <vt:lpstr>PowerPoint 演示文稿</vt:lpstr>
      <vt:lpstr>PowerPoint 演示文稿</vt:lpstr>
      <vt:lpstr>Select Clause with where clause</vt:lpstr>
      <vt:lpstr>PowerPoint 演示文稿</vt:lpstr>
      <vt:lpstr>PowerPoint 演示文稿</vt:lpstr>
      <vt:lpstr>Set Operation</vt:lpstr>
      <vt:lpstr>PowerPoint 演示文稿</vt:lpstr>
      <vt:lpstr>a) who have a loan or an account or both ?</vt:lpstr>
      <vt:lpstr>Queries on Multiple Relations</vt:lpstr>
      <vt:lpstr>Q Write a RELATIONAL ALGEBRA query to find the name of all the customers along with account balance, who have an account in the bank?</vt:lpstr>
      <vt:lpstr>PowerPoint 演示文稿</vt:lpstr>
      <vt:lpstr>Natural Join</vt:lpstr>
      <vt:lpstr>Q Write a SQL query to find the name of all the customers along with account balance, who have an account in the bank?</vt:lpstr>
      <vt:lpstr>Q Write a SQL query to find the name of all the customers along with account balance, who have an account in the bank?</vt:lpstr>
      <vt:lpstr>Outer Join</vt:lpstr>
      <vt:lpstr>Alias Operation/rename</vt:lpstr>
      <vt:lpstr>Q Write a SQL query to find the account_no along and balance with 8% interest, as Account, total_balance?</vt:lpstr>
      <vt:lpstr>Q Write a SQL query to find the account_no along and balance with 8% interest, as Account, total_balance?</vt:lpstr>
      <vt:lpstr>PowerPoint 演示文稿</vt:lpstr>
      <vt:lpstr>Aggregate Functions</vt:lpstr>
      <vt:lpstr>PowerPoint 演示文稿</vt:lpstr>
      <vt:lpstr>Q Consider a table along with two query?</vt:lpstr>
      <vt:lpstr>Ordering the Display of Tuples</vt:lpstr>
      <vt:lpstr>String Operations</vt:lpstr>
      <vt:lpstr>PowerPoint 演示文稿</vt:lpstr>
      <vt:lpstr>Q find all the branch name who have exactly 5 character in their name ?</vt:lpstr>
      <vt:lpstr>PowerPoint 演示文稿</vt:lpstr>
      <vt:lpstr>PowerPoint 演示文稿</vt:lpstr>
      <vt:lpstr>Group by clause</vt:lpstr>
      <vt:lpstr>Group by branch_name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 to SQL</dc:title>
  <dc:creator>Mahir  Mahbub</dc:creator>
  <cp:lastModifiedBy>BAB AL SAFA</cp:lastModifiedBy>
  <cp:revision>3</cp:revision>
  <dcterms:created xsi:type="dcterms:W3CDTF">2024-02-27T15:04:00Z</dcterms:created>
  <dcterms:modified xsi:type="dcterms:W3CDTF">2024-03-03T13:16:57Z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9B0279A8B81249428AE10EFEFB16A10A_12</vt:lpwstr>
  </property>
  <property fmtid="{D5CDD505-2E9C-101B-9397-08002B2CF9AE}" pid="3" name="KSOProductBuildVer">
    <vt:lpwstr>1033-12.2.0.13489</vt:lpwstr>
  </property>
</Properties>
</file>