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485265" y="1524000"/>
            <a:ext cx="1229995" cy="5194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8548370" y="876935"/>
            <a:ext cx="1261110" cy="50927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singer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3505" y="4060825"/>
            <a:ext cx="1466215" cy="50927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instrumental song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2157730" y="3811270"/>
            <a:ext cx="1261110" cy="50927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production company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8813165" y="4505960"/>
            <a:ext cx="1261110" cy="50927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album</a:t>
            </a:r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4552950" y="285115"/>
            <a:ext cx="122936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sing</a:t>
            </a:r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1516380" y="2639060"/>
            <a:ext cx="225742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producce</a:t>
            </a:r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6249670" y="2138045"/>
            <a:ext cx="118618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win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8999220" y="2416810"/>
            <a:ext cx="1261110" cy="50927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award</a:t>
            </a:r>
            <a:endParaRPr lang="en-US"/>
          </a:p>
        </p:txBody>
      </p:sp>
      <p:cxnSp>
        <p:nvCxnSpPr>
          <p:cNvPr id="15" name="Straight Connector 14"/>
          <p:cNvCxnSpPr>
            <a:stCxn id="4" idx="3"/>
            <a:endCxn id="10" idx="1"/>
          </p:cNvCxnSpPr>
          <p:nvPr/>
        </p:nvCxnSpPr>
        <p:spPr>
          <a:xfrm flipV="1">
            <a:off x="2715260" y="742315"/>
            <a:ext cx="1837690" cy="1041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  <a:endCxn id="5" idx="1"/>
          </p:cNvCxnSpPr>
          <p:nvPr/>
        </p:nvCxnSpPr>
        <p:spPr>
          <a:xfrm>
            <a:off x="5782310" y="742315"/>
            <a:ext cx="2766060" cy="3892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7751445" y="5951220"/>
            <a:ext cx="1576705" cy="50927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department</a:t>
            </a:r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4949190" y="3225165"/>
            <a:ext cx="181927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belong</a:t>
            </a:r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6690995" y="4638040"/>
            <a:ext cx="199707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u="sng"/>
              <a:t>belong</a:t>
            </a:r>
            <a:endParaRPr lang="en-US" u="sng"/>
          </a:p>
        </p:txBody>
      </p:sp>
      <p:sp>
        <p:nvSpPr>
          <p:cNvPr id="20" name="Flowchart: Merge 19"/>
          <p:cNvSpPr/>
          <p:nvPr/>
        </p:nvSpPr>
        <p:spPr>
          <a:xfrm>
            <a:off x="163830" y="2671445"/>
            <a:ext cx="1352550" cy="882015"/>
          </a:xfrm>
          <a:prstGeom prst="flowChartMerg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isa</a:t>
            </a:r>
            <a:endParaRPr lang="en-US"/>
          </a:p>
        </p:txBody>
      </p:sp>
      <p:cxnSp>
        <p:nvCxnSpPr>
          <p:cNvPr id="21" name="Straight Connector 20"/>
          <p:cNvCxnSpPr>
            <a:stCxn id="4" idx="2"/>
            <a:endCxn id="20" idx="0"/>
          </p:cNvCxnSpPr>
          <p:nvPr/>
        </p:nvCxnSpPr>
        <p:spPr>
          <a:xfrm flipH="1">
            <a:off x="840105" y="2043430"/>
            <a:ext cx="1260475" cy="628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2"/>
            <a:endCxn id="6" idx="0"/>
          </p:cNvCxnSpPr>
          <p:nvPr/>
        </p:nvCxnSpPr>
        <p:spPr>
          <a:xfrm flipH="1">
            <a:off x="836930" y="3553460"/>
            <a:ext cx="3175" cy="507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2"/>
            <a:endCxn id="7" idx="0"/>
          </p:cNvCxnSpPr>
          <p:nvPr/>
        </p:nvCxnSpPr>
        <p:spPr>
          <a:xfrm>
            <a:off x="2645410" y="3553460"/>
            <a:ext cx="142875" cy="257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11" idx="0"/>
          </p:cNvCxnSpPr>
          <p:nvPr/>
        </p:nvCxnSpPr>
        <p:spPr>
          <a:xfrm>
            <a:off x="2100580" y="2043430"/>
            <a:ext cx="544830" cy="5956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2"/>
            <a:endCxn id="18" idx="0"/>
          </p:cNvCxnSpPr>
          <p:nvPr/>
        </p:nvCxnSpPr>
        <p:spPr>
          <a:xfrm>
            <a:off x="2100580" y="2043430"/>
            <a:ext cx="3758565" cy="1181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3"/>
            <a:endCxn id="19" idx="1"/>
          </p:cNvCxnSpPr>
          <p:nvPr/>
        </p:nvCxnSpPr>
        <p:spPr>
          <a:xfrm>
            <a:off x="3418840" y="4065905"/>
            <a:ext cx="3272155" cy="1029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3"/>
            <a:endCxn id="17" idx="0"/>
          </p:cNvCxnSpPr>
          <p:nvPr/>
        </p:nvCxnSpPr>
        <p:spPr>
          <a:xfrm flipH="1">
            <a:off x="8540115" y="5095240"/>
            <a:ext cx="147955" cy="855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2"/>
            <a:endCxn id="8" idx="1"/>
          </p:cNvCxnSpPr>
          <p:nvPr/>
        </p:nvCxnSpPr>
        <p:spPr>
          <a:xfrm>
            <a:off x="5859145" y="4139565"/>
            <a:ext cx="2954020" cy="621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3"/>
            <a:endCxn id="12" idx="0"/>
          </p:cNvCxnSpPr>
          <p:nvPr/>
        </p:nvCxnSpPr>
        <p:spPr>
          <a:xfrm>
            <a:off x="2715260" y="1783715"/>
            <a:ext cx="4127500" cy="354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1"/>
            <a:endCxn id="12" idx="3"/>
          </p:cNvCxnSpPr>
          <p:nvPr/>
        </p:nvCxnSpPr>
        <p:spPr>
          <a:xfrm flipH="1" flipV="1">
            <a:off x="7435850" y="2595245"/>
            <a:ext cx="156337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0990" y="774700"/>
            <a:ext cx="1008380" cy="38671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u="sng"/>
              <a:t>SOIN</a:t>
            </a:r>
            <a:endParaRPr lang="en-US" u="sng"/>
          </a:p>
        </p:txBody>
      </p:sp>
      <p:sp>
        <p:nvSpPr>
          <p:cNvPr id="32" name="Oval 31"/>
          <p:cNvSpPr/>
          <p:nvPr/>
        </p:nvSpPr>
        <p:spPr>
          <a:xfrm>
            <a:off x="1629410" y="589280"/>
            <a:ext cx="1315720" cy="57213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release_date</a:t>
            </a: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63830" y="1321435"/>
            <a:ext cx="1061720" cy="3810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name</a:t>
            </a: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8425" y="1824355"/>
            <a:ext cx="1030605" cy="42672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genre</a:t>
            </a:r>
            <a:endParaRPr lang="en-US"/>
          </a:p>
        </p:txBody>
      </p:sp>
      <p:cxnSp>
        <p:nvCxnSpPr>
          <p:cNvPr id="36" name="Straight Connector 35"/>
          <p:cNvCxnSpPr>
            <a:stCxn id="32" idx="4"/>
            <a:endCxn id="4" idx="0"/>
          </p:cNvCxnSpPr>
          <p:nvPr/>
        </p:nvCxnSpPr>
        <p:spPr>
          <a:xfrm flipH="1">
            <a:off x="2100580" y="1161415"/>
            <a:ext cx="186690" cy="3625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4"/>
            <a:endCxn id="4" idx="0"/>
          </p:cNvCxnSpPr>
          <p:nvPr/>
        </p:nvCxnSpPr>
        <p:spPr>
          <a:xfrm>
            <a:off x="805180" y="1161415"/>
            <a:ext cx="1295400" cy="3625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4"/>
            <a:endCxn id="4" idx="1"/>
          </p:cNvCxnSpPr>
          <p:nvPr/>
        </p:nvCxnSpPr>
        <p:spPr>
          <a:xfrm>
            <a:off x="694690" y="1702435"/>
            <a:ext cx="790575" cy="81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6"/>
            <a:endCxn id="4" idx="1"/>
          </p:cNvCxnSpPr>
          <p:nvPr/>
        </p:nvCxnSpPr>
        <p:spPr>
          <a:xfrm flipV="1">
            <a:off x="1129030" y="1783715"/>
            <a:ext cx="356235" cy="25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8425" y="5074920"/>
            <a:ext cx="1772920" cy="57404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instrument</a:t>
            </a: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359390" y="154940"/>
            <a:ext cx="826770" cy="3810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u="sng"/>
              <a:t>SIN</a:t>
            </a:r>
            <a:endParaRPr lang="en-US" u="sng"/>
          </a:p>
        </p:txBody>
      </p:sp>
      <p:sp>
        <p:nvSpPr>
          <p:cNvPr id="43" name="Oval 42"/>
          <p:cNvSpPr/>
          <p:nvPr/>
        </p:nvSpPr>
        <p:spPr>
          <a:xfrm>
            <a:off x="10694670" y="534035"/>
            <a:ext cx="826770" cy="3810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age</a:t>
            </a:r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359390" y="1005205"/>
            <a:ext cx="1440815" cy="3810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name</a:t>
            </a: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050020" y="67310"/>
            <a:ext cx="1279525" cy="3810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gender</a:t>
            </a:r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342505" y="67310"/>
            <a:ext cx="1557655" cy="3810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language</a:t>
            </a:r>
            <a:endParaRPr lang="en-US"/>
          </a:p>
        </p:txBody>
      </p:sp>
      <p:cxnSp>
        <p:nvCxnSpPr>
          <p:cNvPr id="47" name="Straight Connector 46"/>
          <p:cNvCxnSpPr>
            <a:stCxn id="41" idx="0"/>
            <a:endCxn id="6" idx="2"/>
          </p:cNvCxnSpPr>
          <p:nvPr/>
        </p:nvCxnSpPr>
        <p:spPr>
          <a:xfrm flipH="1" flipV="1">
            <a:off x="836930" y="4570095"/>
            <a:ext cx="147955" cy="504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6" idx="5"/>
            <a:endCxn id="5" idx="1"/>
          </p:cNvCxnSpPr>
          <p:nvPr/>
        </p:nvCxnSpPr>
        <p:spPr>
          <a:xfrm flipH="1">
            <a:off x="8548370" y="392430"/>
            <a:ext cx="123825" cy="739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4"/>
            <a:endCxn id="5" idx="0"/>
          </p:cNvCxnSpPr>
          <p:nvPr/>
        </p:nvCxnSpPr>
        <p:spPr>
          <a:xfrm flipH="1">
            <a:off x="9178925" y="448310"/>
            <a:ext cx="511175" cy="428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3"/>
            <a:endCxn id="5" idx="3"/>
          </p:cNvCxnSpPr>
          <p:nvPr/>
        </p:nvCxnSpPr>
        <p:spPr>
          <a:xfrm flipH="1">
            <a:off x="9809480" y="480060"/>
            <a:ext cx="671195" cy="651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2"/>
            <a:endCxn id="5" idx="3"/>
          </p:cNvCxnSpPr>
          <p:nvPr/>
        </p:nvCxnSpPr>
        <p:spPr>
          <a:xfrm flipH="1">
            <a:off x="9809480" y="724535"/>
            <a:ext cx="885190" cy="4070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4" idx="1"/>
            <a:endCxn id="5" idx="3"/>
          </p:cNvCxnSpPr>
          <p:nvPr/>
        </p:nvCxnSpPr>
        <p:spPr>
          <a:xfrm flipH="1">
            <a:off x="9809480" y="1061085"/>
            <a:ext cx="760730" cy="70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762615" y="2251075"/>
            <a:ext cx="1327150" cy="3810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u="sng"/>
              <a:t>name</a:t>
            </a:r>
            <a:endParaRPr lang="en-US" u="sng"/>
          </a:p>
        </p:txBody>
      </p:sp>
      <p:sp>
        <p:nvSpPr>
          <p:cNvPr id="54" name="Oval 53"/>
          <p:cNvSpPr/>
          <p:nvPr/>
        </p:nvSpPr>
        <p:spPr>
          <a:xfrm>
            <a:off x="10762615" y="2671445"/>
            <a:ext cx="1327150" cy="3810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u="sng"/>
              <a:t>year</a:t>
            </a:r>
            <a:endParaRPr lang="en-US" u="sng"/>
          </a:p>
        </p:txBody>
      </p:sp>
      <p:sp>
        <p:nvSpPr>
          <p:cNvPr id="55" name="Oval 54"/>
          <p:cNvSpPr/>
          <p:nvPr/>
        </p:nvSpPr>
        <p:spPr>
          <a:xfrm>
            <a:off x="10467975" y="3169285"/>
            <a:ext cx="1548765" cy="3810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sponsor</a:t>
            </a:r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547735" y="3169285"/>
            <a:ext cx="1526540" cy="59309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prize_money</a:t>
            </a:r>
            <a:endParaRPr lang="en-US"/>
          </a:p>
        </p:txBody>
      </p:sp>
      <p:cxnSp>
        <p:nvCxnSpPr>
          <p:cNvPr id="57" name="Straight Connector 56"/>
          <p:cNvCxnSpPr>
            <a:stCxn id="14" idx="3"/>
            <a:endCxn id="53" idx="2"/>
          </p:cNvCxnSpPr>
          <p:nvPr/>
        </p:nvCxnSpPr>
        <p:spPr>
          <a:xfrm flipV="1">
            <a:off x="10260330" y="2441575"/>
            <a:ext cx="502285" cy="229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4" idx="3"/>
            <a:endCxn id="54" idx="2"/>
          </p:cNvCxnSpPr>
          <p:nvPr/>
        </p:nvCxnSpPr>
        <p:spPr>
          <a:xfrm>
            <a:off x="10260330" y="2671445"/>
            <a:ext cx="502285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5" idx="1"/>
            <a:endCxn id="14" idx="3"/>
          </p:cNvCxnSpPr>
          <p:nvPr/>
        </p:nvCxnSpPr>
        <p:spPr>
          <a:xfrm flipH="1" flipV="1">
            <a:off x="10260330" y="2671445"/>
            <a:ext cx="434340" cy="553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0"/>
            <a:endCxn id="14" idx="2"/>
          </p:cNvCxnSpPr>
          <p:nvPr/>
        </p:nvCxnSpPr>
        <p:spPr>
          <a:xfrm flipV="1">
            <a:off x="9311005" y="2926080"/>
            <a:ext cx="318770" cy="24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0329545" y="3939540"/>
            <a:ext cx="826770" cy="3810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u="sng"/>
              <a:t>AIN</a:t>
            </a:r>
            <a:endParaRPr lang="en-US" u="sng"/>
          </a:p>
        </p:txBody>
      </p:sp>
      <p:sp>
        <p:nvSpPr>
          <p:cNvPr id="63" name="Oval 62"/>
          <p:cNvSpPr/>
          <p:nvPr/>
        </p:nvSpPr>
        <p:spPr>
          <a:xfrm>
            <a:off x="10618470" y="4379595"/>
            <a:ext cx="1470660" cy="3810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name</a:t>
            </a: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0329545" y="4864735"/>
            <a:ext cx="1760855" cy="68770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publication_year</a:t>
            </a:r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967595" y="5799455"/>
            <a:ext cx="1477645" cy="3810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u="sng"/>
              <a:t>name</a:t>
            </a:r>
            <a:endParaRPr lang="en-US" u="sng"/>
          </a:p>
        </p:txBody>
      </p:sp>
      <p:sp>
        <p:nvSpPr>
          <p:cNvPr id="66" name="Oval 65"/>
          <p:cNvSpPr/>
          <p:nvPr/>
        </p:nvSpPr>
        <p:spPr>
          <a:xfrm>
            <a:off x="9629775" y="6242050"/>
            <a:ext cx="2561590" cy="54483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u="sng"/>
              <a:t>department_number</a:t>
            </a:r>
            <a:endParaRPr lang="en-US" u="sng"/>
          </a:p>
        </p:txBody>
      </p:sp>
      <p:cxnSp>
        <p:nvCxnSpPr>
          <p:cNvPr id="67" name="Straight Connector 66"/>
          <p:cNvCxnSpPr>
            <a:stCxn id="62" idx="3"/>
            <a:endCxn id="8" idx="3"/>
          </p:cNvCxnSpPr>
          <p:nvPr/>
        </p:nvCxnSpPr>
        <p:spPr>
          <a:xfrm flipH="1">
            <a:off x="10074275" y="4264660"/>
            <a:ext cx="376555" cy="495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1"/>
            <a:endCxn id="8" idx="3"/>
          </p:cNvCxnSpPr>
          <p:nvPr/>
        </p:nvCxnSpPr>
        <p:spPr>
          <a:xfrm flipH="1" flipV="1">
            <a:off x="10074275" y="4760595"/>
            <a:ext cx="513080" cy="2051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2"/>
            <a:endCxn id="8" idx="3"/>
          </p:cNvCxnSpPr>
          <p:nvPr/>
        </p:nvCxnSpPr>
        <p:spPr>
          <a:xfrm flipH="1">
            <a:off x="10074275" y="4570095"/>
            <a:ext cx="544195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2"/>
            <a:endCxn id="17" idx="3"/>
          </p:cNvCxnSpPr>
          <p:nvPr/>
        </p:nvCxnSpPr>
        <p:spPr>
          <a:xfrm flipH="1">
            <a:off x="9328150" y="5989955"/>
            <a:ext cx="639445" cy="215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6" idx="2"/>
            <a:endCxn id="17" idx="3"/>
          </p:cNvCxnSpPr>
          <p:nvPr/>
        </p:nvCxnSpPr>
        <p:spPr>
          <a:xfrm flipH="1" flipV="1">
            <a:off x="9328150" y="6205855"/>
            <a:ext cx="301625" cy="308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3" name="Rectangles 72"/>
          <p:cNvSpPr/>
          <p:nvPr/>
        </p:nvSpPr>
        <p:spPr>
          <a:xfrm>
            <a:off x="2811780" y="6109335"/>
            <a:ext cx="1261110" cy="50927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president</a:t>
            </a:r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646555" y="4576445"/>
            <a:ext cx="1477645" cy="3810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u="sng"/>
              <a:t>name</a:t>
            </a:r>
            <a:endParaRPr lang="en-US" u="sng"/>
          </a:p>
        </p:txBody>
      </p:sp>
      <p:sp>
        <p:nvSpPr>
          <p:cNvPr id="75" name="Oval 74"/>
          <p:cNvSpPr/>
          <p:nvPr/>
        </p:nvSpPr>
        <p:spPr>
          <a:xfrm>
            <a:off x="4352290" y="4918075"/>
            <a:ext cx="2125345" cy="63436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date_founded</a:t>
            </a:r>
            <a:endParaRPr lang="en-US"/>
          </a:p>
        </p:txBody>
      </p:sp>
      <p:sp>
        <p:nvSpPr>
          <p:cNvPr id="77" name="Diamond 76"/>
          <p:cNvSpPr/>
          <p:nvPr/>
        </p:nvSpPr>
        <p:spPr>
          <a:xfrm>
            <a:off x="2715260" y="4734560"/>
            <a:ext cx="118618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run</a:t>
            </a:r>
            <a:endParaRPr lang="en-US"/>
          </a:p>
        </p:txBody>
      </p:sp>
      <p:cxnSp>
        <p:nvCxnSpPr>
          <p:cNvPr id="78" name="Straight Connector 77"/>
          <p:cNvCxnSpPr>
            <a:stCxn id="73" idx="0"/>
            <a:endCxn id="77" idx="2"/>
          </p:cNvCxnSpPr>
          <p:nvPr/>
        </p:nvCxnSpPr>
        <p:spPr>
          <a:xfrm flipH="1" flipV="1">
            <a:off x="3308350" y="5648960"/>
            <a:ext cx="133985" cy="460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" idx="2"/>
            <a:endCxn id="77" idx="0"/>
          </p:cNvCxnSpPr>
          <p:nvPr/>
        </p:nvCxnSpPr>
        <p:spPr>
          <a:xfrm>
            <a:off x="2788285" y="4320540"/>
            <a:ext cx="520065" cy="414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" idx="2"/>
            <a:endCxn id="74" idx="0"/>
          </p:cNvCxnSpPr>
          <p:nvPr/>
        </p:nvCxnSpPr>
        <p:spPr>
          <a:xfrm flipH="1">
            <a:off x="2385695" y="4320540"/>
            <a:ext cx="402590" cy="2559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5" idx="1"/>
            <a:endCxn id="7" idx="2"/>
          </p:cNvCxnSpPr>
          <p:nvPr/>
        </p:nvCxnSpPr>
        <p:spPr>
          <a:xfrm flipH="1" flipV="1">
            <a:off x="2788285" y="4320540"/>
            <a:ext cx="1875155" cy="690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4" name="Text Box 83"/>
          <p:cNvSpPr txBox="1"/>
          <p:nvPr/>
        </p:nvSpPr>
        <p:spPr>
          <a:xfrm>
            <a:off x="2990215" y="1577340"/>
            <a:ext cx="548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*</a:t>
            </a:r>
            <a:endParaRPr lang="en-US" sz="2400"/>
          </a:p>
        </p:txBody>
      </p:sp>
      <p:sp>
        <p:nvSpPr>
          <p:cNvPr id="85" name="Oval 84"/>
          <p:cNvSpPr/>
          <p:nvPr/>
        </p:nvSpPr>
        <p:spPr>
          <a:xfrm>
            <a:off x="1092200" y="5748655"/>
            <a:ext cx="1008380" cy="38671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u="sng"/>
              <a:t>SOIN</a:t>
            </a:r>
            <a:endParaRPr lang="en-US" u="sng"/>
          </a:p>
        </p:txBody>
      </p:sp>
      <p:sp>
        <p:nvSpPr>
          <p:cNvPr id="86" name="Oval 85"/>
          <p:cNvSpPr/>
          <p:nvPr/>
        </p:nvSpPr>
        <p:spPr>
          <a:xfrm>
            <a:off x="1038860" y="6242050"/>
            <a:ext cx="1061720" cy="3810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name</a:t>
            </a:r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827270" y="6135370"/>
            <a:ext cx="1279525" cy="3810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gender</a:t>
            </a:r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053330" y="5696585"/>
            <a:ext cx="826770" cy="3810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age</a:t>
            </a:r>
            <a:endParaRPr lang="en-US"/>
          </a:p>
        </p:txBody>
      </p:sp>
      <p:cxnSp>
        <p:nvCxnSpPr>
          <p:cNvPr id="89" name="Straight Connector 88"/>
          <p:cNvCxnSpPr>
            <a:stCxn id="73" idx="1"/>
            <a:endCxn id="85" idx="6"/>
          </p:cNvCxnSpPr>
          <p:nvPr/>
        </p:nvCxnSpPr>
        <p:spPr>
          <a:xfrm flipH="1" flipV="1">
            <a:off x="2100580" y="5942330"/>
            <a:ext cx="711200" cy="421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6" idx="0"/>
            <a:endCxn id="73" idx="2"/>
          </p:cNvCxnSpPr>
          <p:nvPr/>
        </p:nvCxnSpPr>
        <p:spPr>
          <a:xfrm>
            <a:off x="1569720" y="6242050"/>
            <a:ext cx="1872615" cy="376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8" idx="2"/>
            <a:endCxn id="73" idx="3"/>
          </p:cNvCxnSpPr>
          <p:nvPr/>
        </p:nvCxnSpPr>
        <p:spPr>
          <a:xfrm flipH="1">
            <a:off x="4072890" y="5887085"/>
            <a:ext cx="980440" cy="476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2"/>
            <a:endCxn id="73" idx="3"/>
          </p:cNvCxnSpPr>
          <p:nvPr/>
        </p:nvCxnSpPr>
        <p:spPr>
          <a:xfrm flipH="1">
            <a:off x="4072890" y="6325870"/>
            <a:ext cx="754380" cy="3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5" name="Text Box 94"/>
          <p:cNvSpPr txBox="1"/>
          <p:nvPr/>
        </p:nvSpPr>
        <p:spPr>
          <a:xfrm>
            <a:off x="2569210" y="1956435"/>
            <a:ext cx="548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*</a:t>
            </a:r>
            <a:endParaRPr lang="en-US" sz="2400"/>
          </a:p>
        </p:txBody>
      </p:sp>
      <p:sp>
        <p:nvSpPr>
          <p:cNvPr id="96" name="Text Box 95"/>
          <p:cNvSpPr txBox="1"/>
          <p:nvPr/>
        </p:nvSpPr>
        <p:spPr>
          <a:xfrm>
            <a:off x="2645410" y="4264660"/>
            <a:ext cx="548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*</a:t>
            </a:r>
            <a:endParaRPr lang="en-US" sz="2400"/>
          </a:p>
        </p:txBody>
      </p:sp>
      <p:sp>
        <p:nvSpPr>
          <p:cNvPr id="97" name="Text Box 96"/>
          <p:cNvSpPr txBox="1"/>
          <p:nvPr/>
        </p:nvSpPr>
        <p:spPr>
          <a:xfrm>
            <a:off x="8548370" y="5648960"/>
            <a:ext cx="548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*</a:t>
            </a:r>
            <a:endParaRPr lang="en-US" sz="2400"/>
          </a:p>
        </p:txBody>
      </p:sp>
      <p:sp>
        <p:nvSpPr>
          <p:cNvPr id="98" name="Text Box 97"/>
          <p:cNvSpPr txBox="1"/>
          <p:nvPr/>
        </p:nvSpPr>
        <p:spPr>
          <a:xfrm>
            <a:off x="95885" y="67310"/>
            <a:ext cx="1033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(a)</a:t>
            </a:r>
            <a:endParaRPr lang="en-US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40080" y="437515"/>
            <a:ext cx="1130490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(b)</a:t>
            </a:r>
            <a:endParaRPr lang="en-US" sz="2400" b="1"/>
          </a:p>
          <a:p>
            <a:endParaRPr lang="en-US"/>
          </a:p>
          <a:p>
            <a:r>
              <a:rPr lang="en-US"/>
              <a:t>song{</a:t>
            </a:r>
            <a:r>
              <a:rPr lang="en-US" u="sng"/>
              <a:t>SOIN </a:t>
            </a:r>
            <a:r>
              <a:rPr lang="en-US"/>
              <a:t>, name, genre, release_date,}</a:t>
            </a:r>
            <a:endParaRPr lang="en-US"/>
          </a:p>
          <a:p>
            <a:r>
              <a:rPr lang="en-US"/>
              <a:t>singer{</a:t>
            </a:r>
            <a:r>
              <a:rPr lang="en-US" u="sng"/>
              <a:t>SIN</a:t>
            </a:r>
            <a:r>
              <a:rPr lang="en-US"/>
              <a:t>, name, age, gender, language}</a:t>
            </a:r>
            <a:endParaRPr lang="en-US"/>
          </a:p>
          <a:p>
            <a:r>
              <a:rPr lang="en-US"/>
              <a:t>instrumental_song{</a:t>
            </a:r>
            <a:r>
              <a:rPr lang="en-US" u="sng"/>
              <a:t>SOIN</a:t>
            </a:r>
            <a:r>
              <a:rPr lang="en-US"/>
              <a:t>, name, genre, release_date, instrument}</a:t>
            </a:r>
            <a:endParaRPr lang="en-US"/>
          </a:p>
          <a:p>
            <a:r>
              <a:rPr lang="en-US"/>
              <a:t>production_company{</a:t>
            </a:r>
            <a:r>
              <a:rPr lang="en-US" u="sng"/>
              <a:t>name</a:t>
            </a:r>
            <a:r>
              <a:rPr lang="en-US"/>
              <a:t>, date_founded}</a:t>
            </a:r>
            <a:endParaRPr lang="en-US"/>
          </a:p>
          <a:p>
            <a:r>
              <a:rPr lang="en-US"/>
              <a:t>department{</a:t>
            </a:r>
            <a:r>
              <a:rPr lang="en-US" u="sng"/>
              <a:t>name</a:t>
            </a:r>
            <a:r>
              <a:rPr lang="en-US"/>
              <a:t>, </a:t>
            </a:r>
            <a:r>
              <a:rPr lang="en-US" u="sng"/>
              <a:t>department_number,</a:t>
            </a:r>
            <a:r>
              <a:rPr lang="en-US"/>
              <a:t> </a:t>
            </a:r>
            <a:r>
              <a:rPr lang="en-US"/>
              <a:t>production_company_name}</a:t>
            </a:r>
            <a:endParaRPr lang="en-US"/>
          </a:p>
          <a:p>
            <a:r>
              <a:rPr lang="en-US"/>
              <a:t>album{</a:t>
            </a:r>
            <a:r>
              <a:rPr lang="en-US" u="sng"/>
              <a:t>AIN</a:t>
            </a:r>
            <a:r>
              <a:rPr lang="en-US"/>
              <a:t>, name, publication_year}</a:t>
            </a:r>
            <a:endParaRPr lang="en-US"/>
          </a:p>
          <a:p>
            <a:r>
              <a:rPr lang="en-US"/>
              <a:t>award{</a:t>
            </a:r>
            <a:r>
              <a:rPr lang="en-US" u="sng"/>
              <a:t>name</a:t>
            </a:r>
            <a:r>
              <a:rPr lang="en-US"/>
              <a:t>, </a:t>
            </a:r>
            <a:r>
              <a:rPr lang="en-US" u="sng"/>
              <a:t>year</a:t>
            </a:r>
            <a:r>
              <a:rPr lang="en-US"/>
              <a:t>, sponsor, prize_money}</a:t>
            </a:r>
            <a:endParaRPr lang="en-US"/>
          </a:p>
          <a:p>
            <a:r>
              <a:rPr lang="en-US"/>
              <a:t>president{</a:t>
            </a:r>
            <a:r>
              <a:rPr lang="en-US" u="sng"/>
              <a:t>SOIN,</a:t>
            </a:r>
            <a:r>
              <a:rPr lang="en-US"/>
              <a:t> name, age, gender, production_comany_name}</a:t>
            </a:r>
            <a:endParaRPr lang="en-US"/>
          </a:p>
          <a:p>
            <a:endParaRPr lang="en-US"/>
          </a:p>
          <a:p>
            <a:r>
              <a:rPr lang="en-US"/>
              <a:t>song_singer_association{SOIN, SIN}</a:t>
            </a:r>
            <a:endParaRPr lang="en-US"/>
          </a:p>
          <a:p>
            <a:r>
              <a:rPr lang="en-US"/>
              <a:t>song_award_</a:t>
            </a:r>
            <a:r>
              <a:rPr lang="en-US">
                <a:sym typeface="+mn-ea"/>
              </a:rPr>
              <a:t>song_singer_association{SOIN, </a:t>
            </a:r>
            <a:r>
              <a:rPr lang="en-US">
                <a:sym typeface="+mn-ea"/>
              </a:rPr>
              <a:t>award_name, award_winning_year}</a:t>
            </a:r>
            <a:endParaRPr lang="en-US"/>
          </a:p>
          <a:p>
            <a:r>
              <a:rPr lang="en-US">
                <a:sym typeface="+mn-ea"/>
              </a:rPr>
              <a:t>song_album_association{</a:t>
            </a:r>
            <a:r>
              <a:rPr lang="en-US">
                <a:sym typeface="+mn-ea"/>
              </a:rPr>
              <a:t>SOIN, AIN}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song_production_company_association{</a:t>
            </a:r>
            <a:r>
              <a:rPr lang="en-US">
                <a:sym typeface="+mn-ea"/>
              </a:rPr>
              <a:t>SOIN, production_company_name}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613275" y="2566035"/>
            <a:ext cx="2569210" cy="190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074035" y="3602355"/>
            <a:ext cx="451485" cy="571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652520" y="3608070"/>
            <a:ext cx="284480" cy="1524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88080" y="4136390"/>
            <a:ext cx="284480" cy="1524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074035" y="4130675"/>
            <a:ext cx="451485" cy="571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070475" y="4683125"/>
            <a:ext cx="2600325" cy="5588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902835" y="4179570"/>
            <a:ext cx="1167765" cy="3048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197600" y="4144010"/>
            <a:ext cx="1859280" cy="3556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324350" y="4179570"/>
            <a:ext cx="451485" cy="571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451350" y="4733290"/>
            <a:ext cx="451485" cy="571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 flipV="1">
            <a:off x="4071620" y="3353435"/>
            <a:ext cx="2569210" cy="190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45770" y="434340"/>
            <a:ext cx="114052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(c)</a:t>
            </a:r>
            <a:endParaRPr lang="en-US" sz="2400" b="1"/>
          </a:p>
          <a:p>
            <a:endParaRPr lang="en-US" sz="2400" b="1"/>
          </a:p>
          <a:p>
            <a:r>
              <a:rPr lang="en-US" sz="2400"/>
              <a:t>1. No.</a:t>
            </a:r>
            <a:endParaRPr lang="en-US" sz="2400"/>
          </a:p>
          <a:p>
            <a:pPr indent="457200"/>
            <a:r>
              <a:rPr lang="en-US" sz="2400"/>
              <a:t>If the key for a relation comprises two attributes A and B, then no two tuples can have same vales for A &amp; B.</a:t>
            </a:r>
            <a:endParaRPr lang="en-US" sz="2400"/>
          </a:p>
          <a:p>
            <a:pPr indent="457200"/>
            <a:r>
              <a:rPr lang="en-US" sz="2400"/>
              <a:t>They both are required to uniqley identify the tuples, but alone they may not.</a:t>
            </a:r>
            <a:endParaRPr lang="en-US" sz="2400"/>
          </a:p>
          <a:p>
            <a:pPr indent="457200"/>
            <a:endParaRPr lang="en-US" sz="2400"/>
          </a:p>
          <a:p>
            <a:pPr indent="0"/>
            <a:r>
              <a:rPr lang="en-US" sz="2400"/>
              <a:t>2. </a:t>
            </a:r>
            <a:endParaRPr lang="en-US" sz="2400"/>
          </a:p>
          <a:p>
            <a:pPr indent="457200"/>
            <a:r>
              <a:rPr lang="en-US" sz="2400"/>
              <a:t>(a) False.</a:t>
            </a:r>
            <a:endParaRPr lang="en-US" sz="2400"/>
          </a:p>
          <a:p>
            <a:pPr indent="457200"/>
            <a:endParaRPr lang="en-US" sz="2400"/>
          </a:p>
          <a:p>
            <a:pPr indent="457200"/>
            <a:endParaRPr lang="en-US" sz="2400" b="1"/>
          </a:p>
          <a:p>
            <a:endParaRPr lang="en-US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WPS Presentation</Application>
  <PresentationFormat>Widescreen</PresentationFormat>
  <Paragraphs>121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BAB AL SAFA</dc:creator>
  <cp:lastModifiedBy>BAB AL SAFA</cp:lastModifiedBy>
  <cp:revision>12</cp:revision>
  <dcterms:created xsi:type="dcterms:W3CDTF">2024-02-05T16:45:00Z</dcterms:created>
  <dcterms:modified xsi:type="dcterms:W3CDTF">2024-03-04T07:45:25Z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58AD2C818E06440EBC3A9895F59B093B_13</vt:lpwstr>
  </property>
  <property fmtid="{D5CDD505-2E9C-101B-9397-08002B2CF9AE}" pid="3" name="KSOProductBuildVer">
    <vt:lpwstr>1033-12.2.0.13489</vt:lpwstr>
  </property>
</Properties>
</file>