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handoutMasterIdLst>
    <p:handoutMasterId r:id="rId44"/>
  </p:handoutMasterIdLst>
  <p:sldIdLst>
    <p:sldId id="320" r:id="rId3"/>
    <p:sldId id="256" r:id="rId5"/>
    <p:sldId id="257" r:id="rId6"/>
    <p:sldId id="259" r:id="rId7"/>
    <p:sldId id="345" r:id="rId8"/>
    <p:sldId id="260" r:id="rId9"/>
    <p:sldId id="258" r:id="rId10"/>
    <p:sldId id="261" r:id="rId11"/>
    <p:sldId id="262" r:id="rId12"/>
    <p:sldId id="265" r:id="rId13"/>
    <p:sldId id="266" r:id="rId14"/>
    <p:sldId id="267" r:id="rId15"/>
    <p:sldId id="376" r:id="rId16"/>
    <p:sldId id="268" r:id="rId17"/>
    <p:sldId id="269" r:id="rId18"/>
    <p:sldId id="270" r:id="rId19"/>
    <p:sldId id="373" r:id="rId20"/>
    <p:sldId id="271" r:id="rId21"/>
    <p:sldId id="272" r:id="rId22"/>
    <p:sldId id="273" r:id="rId23"/>
    <p:sldId id="325" r:id="rId24"/>
    <p:sldId id="274" r:id="rId25"/>
    <p:sldId id="275" r:id="rId26"/>
    <p:sldId id="276" r:id="rId27"/>
    <p:sldId id="326" r:id="rId28"/>
    <p:sldId id="329" r:id="rId29"/>
    <p:sldId id="330" r:id="rId30"/>
    <p:sldId id="277" r:id="rId31"/>
    <p:sldId id="278" r:id="rId32"/>
    <p:sldId id="279" r:id="rId33"/>
    <p:sldId id="332" r:id="rId34"/>
    <p:sldId id="375" r:id="rId35"/>
    <p:sldId id="334" r:id="rId36"/>
    <p:sldId id="341" r:id="rId37"/>
    <p:sldId id="377" r:id="rId38"/>
    <p:sldId id="282" r:id="rId39"/>
    <p:sldId id="281" r:id="rId40"/>
    <p:sldId id="378" r:id="rId41"/>
    <p:sldId id="379" r:id="rId42"/>
    <p:sldId id="380" r:id="rId43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7" userDrawn="1">
          <p15:clr>
            <a:srgbClr val="A4A3A4"/>
          </p15:clr>
        </p15:guide>
        <p15:guide id="2" pos="5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7" d="100"/>
          <a:sy n="67" d="100"/>
        </p:scale>
        <p:origin x="924" y="66"/>
      </p:cViewPr>
      <p:guideLst>
        <p:guide orient="horz" pos="69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32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handoutMaster" Target="handoutMasters/handoutMaster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t" anchorCtr="0" compatLnSpc="1"/>
          <a:lstStyle>
            <a:lvl1pPr defTabSz="930275">
              <a:defRPr sz="1300">
                <a:latin typeface="Helvetica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t" anchorCtr="0" compatLnSpc="1"/>
          <a:lstStyle>
            <a:lvl1pPr algn="r" defTabSz="930275">
              <a:defRPr sz="1300">
                <a:latin typeface="Helvetica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8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b" anchorCtr="0" compatLnSpc="1"/>
          <a:lstStyle>
            <a:lvl1pPr defTabSz="930275">
              <a:defRPr sz="1300">
                <a:latin typeface="Helvetica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8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b" anchorCtr="0" compatLnSpc="1"/>
          <a:lstStyle>
            <a:lvl1pPr algn="r" defTabSz="930275">
              <a:defRPr sz="1300"/>
            </a:lvl1pPr>
          </a:lstStyle>
          <a:p>
            <a:fld id="{29E57153-A580-4B5E-9B53-6B87B5A1FB9A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ctr" anchorCtr="0" compatLnSpc="1"/>
          <a:lstStyle>
            <a:lvl1pPr defTabSz="930275">
              <a:defRPr sz="1300"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ctr" anchorCtr="0" compatLnSpc="1"/>
          <a:lstStyle>
            <a:lvl1pPr algn="r" defTabSz="930275">
              <a:defRPr sz="1300"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ctr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b" anchorCtr="0" compatLnSpc="1"/>
          <a:lstStyle>
            <a:lvl1pPr defTabSz="930275">
              <a:defRPr sz="1300"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b" anchorCtr="0" compatLnSpc="1"/>
          <a:lstStyle>
            <a:lvl1pPr algn="r" defTabSz="930275">
              <a:defRPr sz="1300">
                <a:latin typeface="Times New Roman" panose="02020603050405020304" pitchFamily="18" charset="0"/>
              </a:defRPr>
            </a:lvl1pPr>
          </a:lstStyle>
          <a:p>
            <a:fld id="{5B7CC90F-195F-4DEF-A4DA-F5B0A181CF9F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79FD97-3E05-4AF7-9FA7-5D40E8EC0B1C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C1AAF5-6AEA-4D14-8684-0B8539C0EA31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181E236-F3CF-4317-8D23-91C03DF91DAA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5FD32BD-82F1-48BD-AD09-96AD51164653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45A69C5-4E79-40C5-A40D-3DE0D1BB057D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66EED2-8886-4DAB-8F39-47600D19EAAD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C0A219B-7ED1-4E4A-95DF-430BAF20189A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181FFE9-0679-4531-AB67-8E0EAB444F99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E9D46A0-8FB9-4F36-8A68-841EE000AD2B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A3BC2A-3044-458B-B1BD-DEB1040FB7FC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470FF04-BD4D-47CF-853F-6CFC89ED42D1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017DEB3-15EC-4046-B6FC-7059E5DE6572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C98D951-B8BF-4FE7-8FF8-B9812C3DBA9F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BAB2A54-CE49-40F1-BE38-E3DCEF43F856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3120282-FA19-4407-98A6-B549395434D4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B704F0-BAEA-48FC-A020-011B0A01BDD0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56BDD98-9085-4F65-9BDF-1B839A8B4DC6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9AF8D3E-D4BC-4C85-BC46-168123D4B1D3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589F052-F191-428D-AF67-B65E8960DD5C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DD8D6FB-95B3-4852-BB48-80936A26FC18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78FB941-5722-4BA5-84DF-FC78527A2BB7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37B947-B885-486A-9E0E-5DB5F2D174C2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A90F1DB-8581-4412-BE09-331FFC345D8A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8F6C2F6-402D-422C-BB49-ADCD5F850701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6C7905A-2CC2-4593-BC50-F4A9103CA5F9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B47C592-32BF-47BB-9678-D5FB42722EAA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955DDF8-1267-474D-9F61-95CB06392C59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3F68DF0-6905-4D9D-ACCA-81F50CE25A46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14055-A8AE-4C05-AC7A-46A0B6A29489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D4DD0DF-53A0-4666-9689-6AAB81C4795A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BBB09A6-5E06-46D1-A99F-E344CBBF67B7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357C7EE-1394-4754-ABAC-F51DB6C77C16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C96B228-294A-4543-9668-830A4BA10FD0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B368A3B-2500-44E1-A876-1D192EB39441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C7B586B-FBE3-4075-88E9-19535EAEDE53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9CAF58-8E40-42E6-AEEE-83BAC72A0401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6D1BF8E-E101-475A-9CDD-3A67C3D2CCFD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  <a:endParaRPr lang="en-US" altLang="en-US" dirty="0">
              <a:solidFill>
                <a:srgbClr val="00206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  <a:endParaRPr lang="en-US" altLang="en-US" sz="1200" b="1" dirty="0">
              <a:solidFill>
                <a:srgbClr val="002060"/>
              </a:solidFill>
            </a:endParaRP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fld id="{B11C6810-CB31-4E30-9B86-57880A05BB4E}" type="slidenum">
              <a:rPr lang="en-US" altLang="en-US" smtClean="0"/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12336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9BA9BFC-BC4C-47B6-8B8E-F3902B6E8A4A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C98E8D-185A-414A-A518-5C49E7B6295A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1C6810-CB31-4E30-9B86-57880A05BB4E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  <a:endParaRPr lang="en-US" altLang="en-US" dirty="0">
              <a:solidFill>
                <a:srgbClr val="00206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  <a:endParaRPr lang="en-US" altLang="en-US" sz="1200" b="1" dirty="0">
              <a:solidFill>
                <a:srgbClr val="002060"/>
              </a:solidFill>
            </a:endParaRPr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fld id="{B11C6810-CB31-4E30-9B86-57880A05BB4E}" type="slidenum">
              <a:rPr lang="en-US" altLang="en-US" smtClean="0"/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424" y="1102497"/>
            <a:ext cx="8408126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78487" y="6388691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AAA266F-A005-4455-9502-E3724A964F5A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4747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863" y="4073662"/>
            <a:ext cx="7772400" cy="1500187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§"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8E6A8F2-4A8B-4A99-BE4D-D3A869CE7587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1C6810-CB31-4E30-9B86-57880A05BB4E}" type="slidenum">
              <a:rPr lang="en-US" altLang="en-US" smtClean="0"/>
            </a:fld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37424" y="1102497"/>
            <a:ext cx="3985352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F51659C-1AF3-4FAF-8545-8F03FEBA5E08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5CEF85-9243-4C03-980F-FEC8A6A7A10E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E8A1303-5D2D-4597-85C3-1555E5FE4DD1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E1EFD54-8803-427D-A9AB-631036F81CDF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0068018-0522-4E2C-B8D9-E5451E9A4DAA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Edit Master text styles</a:t>
            </a:r>
            <a:endParaRPr lang="en-US" altLang="en-US"/>
          </a:p>
          <a:p>
            <a:pPr lvl="1"/>
            <a:r>
              <a:rPr lang="en-US" altLang="en-US"/>
              <a:t>Second level</a:t>
            </a:r>
            <a:endParaRPr lang="en-US" altLang="en-US"/>
          </a:p>
          <a:p>
            <a:pPr lvl="2"/>
            <a:r>
              <a:rPr lang="en-US" altLang="en-US"/>
              <a:t>Third level</a:t>
            </a:r>
            <a:endParaRPr lang="en-US" altLang="en-US"/>
          </a:p>
          <a:p>
            <a:pPr lvl="3"/>
            <a:r>
              <a:rPr lang="en-US" altLang="en-US"/>
              <a:t>Fourth level</a:t>
            </a:r>
            <a:endParaRPr lang="en-US" altLang="en-US"/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50000"/>
              </a:spcBef>
              <a:defRPr sz="1400" smtClean="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fld id="{B11C6810-CB31-4E30-9B86-57880A05BB4E}" type="slidenum">
              <a:rPr lang="en-US" altLang="en-US" smtClean="0"/>
            </a:fld>
            <a:endParaRPr lang="en-US" alt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486405" name="Text Box 5"/>
          <p:cNvSpPr txBox="1">
            <a:spLocks noChangeArrowheads="1"/>
          </p:cNvSpPr>
          <p:nvPr/>
        </p:nvSpPr>
        <p:spPr bwMode="auto">
          <a:xfrm>
            <a:off x="4444717" y="6613525"/>
            <a:ext cx="518092" cy="2462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17.</a:t>
            </a:r>
            <a:fld id="{370CC2A8-7410-4F9E-B2CB-FCF9B3031B7B}" type="slidenum">
              <a:rPr lang="en-US" altLang="en-US" sz="1000" b="1" smtClean="0">
                <a:solidFill>
                  <a:srgbClr val="002060"/>
                </a:solidFill>
              </a:rPr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48640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1032" name="Freeform 8"/>
          <p:cNvSpPr/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35963902 h 61"/>
              <a:gd name="T2" fmla="*/ 1268878 w 285"/>
              <a:gd name="T3" fmla="*/ 29258145 h 61"/>
              <a:gd name="T4" fmla="*/ 5710347 w 285"/>
              <a:gd name="T5" fmla="*/ 20724682 h 61"/>
              <a:gd name="T6" fmla="*/ 10785858 w 285"/>
              <a:gd name="T7" fmla="*/ 15238439 h 61"/>
              <a:gd name="T8" fmla="*/ 19033961 w 285"/>
              <a:gd name="T9" fmla="*/ 10362732 h 61"/>
              <a:gd name="T10" fmla="*/ 28550941 w 285"/>
              <a:gd name="T11" fmla="*/ 6095219 h 61"/>
              <a:gd name="T12" fmla="*/ 36164206 w 285"/>
              <a:gd name="T13" fmla="*/ 3656975 h 61"/>
              <a:gd name="T14" fmla="*/ 44412309 w 285"/>
              <a:gd name="T15" fmla="*/ 1218732 h 61"/>
              <a:gd name="T16" fmla="*/ 53929289 w 285"/>
              <a:gd name="T17" fmla="*/ 0 h 61"/>
              <a:gd name="T18" fmla="*/ 63446270 w 285"/>
              <a:gd name="T19" fmla="*/ 0 h 61"/>
              <a:gd name="T20" fmla="*/ 74866965 w 285"/>
              <a:gd name="T21" fmla="*/ 0 h 61"/>
              <a:gd name="T22" fmla="*/ 86921700 w 285"/>
              <a:gd name="T23" fmla="*/ 0 h 61"/>
              <a:gd name="T24" fmla="*/ 97707558 w 285"/>
              <a:gd name="T25" fmla="*/ 1218732 h 61"/>
              <a:gd name="T26" fmla="*/ 109762293 w 285"/>
              <a:gd name="T27" fmla="*/ 3656975 h 61"/>
              <a:gd name="T28" fmla="*/ 121817029 w 285"/>
              <a:gd name="T29" fmla="*/ 4876488 h 61"/>
              <a:gd name="T30" fmla="*/ 132602887 w 285"/>
              <a:gd name="T31" fmla="*/ 7314732 h 61"/>
              <a:gd name="T32" fmla="*/ 142119867 w 285"/>
              <a:gd name="T33" fmla="*/ 9143219 h 61"/>
              <a:gd name="T34" fmla="*/ 151636847 w 285"/>
              <a:gd name="T35" fmla="*/ 11581463 h 61"/>
              <a:gd name="T36" fmla="*/ 161153827 w 285"/>
              <a:gd name="T37" fmla="*/ 14019707 h 61"/>
              <a:gd name="T38" fmla="*/ 168767890 w 285"/>
              <a:gd name="T39" fmla="*/ 15238439 h 61"/>
              <a:gd name="T40" fmla="*/ 173209359 w 285"/>
              <a:gd name="T41" fmla="*/ 16457951 h 61"/>
              <a:gd name="T42" fmla="*/ 179553747 w 285"/>
              <a:gd name="T43" fmla="*/ 18896195 h 61"/>
              <a:gd name="T44" fmla="*/ 177015992 w 285"/>
              <a:gd name="T45" fmla="*/ 26819902 h 61"/>
              <a:gd name="T46" fmla="*/ 173209359 w 285"/>
              <a:gd name="T47" fmla="*/ 25601170 h 61"/>
              <a:gd name="T48" fmla="*/ 164961257 w 285"/>
              <a:gd name="T49" fmla="*/ 24382439 h 61"/>
              <a:gd name="T50" fmla="*/ 152906521 w 285"/>
              <a:gd name="T51" fmla="*/ 21944195 h 61"/>
              <a:gd name="T52" fmla="*/ 145927296 w 285"/>
              <a:gd name="T53" fmla="*/ 20724682 h 61"/>
              <a:gd name="T54" fmla="*/ 138313234 w 285"/>
              <a:gd name="T55" fmla="*/ 19505951 h 61"/>
              <a:gd name="T56" fmla="*/ 131334009 w 285"/>
              <a:gd name="T57" fmla="*/ 18896195 h 61"/>
              <a:gd name="T58" fmla="*/ 124355581 w 285"/>
              <a:gd name="T59" fmla="*/ 17676682 h 61"/>
              <a:gd name="T60" fmla="*/ 115472641 w 285"/>
              <a:gd name="T61" fmla="*/ 16457951 h 61"/>
              <a:gd name="T62" fmla="*/ 109762293 w 285"/>
              <a:gd name="T63" fmla="*/ 15238439 h 61"/>
              <a:gd name="T64" fmla="*/ 103417905 w 285"/>
              <a:gd name="T65" fmla="*/ 14019707 h 61"/>
              <a:gd name="T66" fmla="*/ 97707558 w 285"/>
              <a:gd name="T67" fmla="*/ 12800195 h 61"/>
              <a:gd name="T68" fmla="*/ 90094292 w 285"/>
              <a:gd name="T69" fmla="*/ 11581463 h 61"/>
              <a:gd name="T70" fmla="*/ 69791454 w 285"/>
              <a:gd name="T71" fmla="*/ 9143219 h 61"/>
              <a:gd name="T72" fmla="*/ 52660412 w 285"/>
              <a:gd name="T73" fmla="*/ 12800195 h 61"/>
              <a:gd name="T74" fmla="*/ 37433084 w 285"/>
              <a:gd name="T75" fmla="*/ 17676682 h 61"/>
              <a:gd name="T76" fmla="*/ 33626451 w 285"/>
              <a:gd name="T77" fmla="*/ 18896195 h 61"/>
              <a:gd name="T78" fmla="*/ 27282063 w 285"/>
              <a:gd name="T79" fmla="*/ 20724682 h 61"/>
              <a:gd name="T80" fmla="*/ 20302838 w 285"/>
              <a:gd name="T81" fmla="*/ 23162926 h 61"/>
              <a:gd name="T82" fmla="*/ 14592491 w 285"/>
              <a:gd name="T83" fmla="*/ 26819902 h 61"/>
              <a:gd name="T84" fmla="*/ 4441470 w 285"/>
              <a:gd name="T85" fmla="*/ 33525658 h 61"/>
              <a:gd name="T86" fmla="*/ 1268878 w 285"/>
              <a:gd name="T87" fmla="*/ 37182633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1" name="Picture 10" descr="Cover-6Ed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639762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639762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742950" indent="-285750" algn="l" rtl="0" eaLnBrk="1" fontAlgn="base" hangingPunct="1">
        <a:spcBef>
          <a:spcPct val="35000"/>
        </a:spcBef>
        <a:spcAft>
          <a:spcPct val="0"/>
        </a:spcAft>
        <a:buClr>
          <a:srgbClr val="FF9933"/>
        </a:buClr>
        <a:buSzPct val="90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2pPr>
      <a:lvl3pPr marL="1085850" indent="-228600" algn="l" rtl="0" eaLnBrk="1" fontAlgn="base" hangingPunct="1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3pPr>
      <a:lvl4pPr marL="1428750" indent="-228600" algn="l" rtl="0" eaLnBrk="1" fontAlgn="base" hangingPunct="1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4pPr>
      <a:lvl5pPr marL="17716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5pPr>
      <a:lvl6pPr marL="22288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6pPr>
      <a:lvl7pPr marL="26860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7pPr>
      <a:lvl8pPr marL="31432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8pPr>
      <a:lvl9pPr marL="36004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Module 17: Transactions 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Concurrent Executions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1102497"/>
            <a:ext cx="7714696" cy="5367972"/>
          </a:xfrm>
        </p:spPr>
        <p:txBody>
          <a:bodyPr/>
          <a:lstStyle/>
          <a:p>
            <a:r>
              <a:rPr lang="en-US" altLang="en-US" dirty="0"/>
              <a:t>Multiple transactions are allowed to run concurrently in the system.  Advantages are:</a:t>
            </a:r>
            <a:endParaRPr lang="en-US" altLang="en-US" dirty="0"/>
          </a:p>
          <a:p>
            <a:pPr lvl="1"/>
            <a:r>
              <a:rPr lang="en-US" altLang="en-US" b="1" dirty="0"/>
              <a:t>Increased processor and disk utilization</a:t>
            </a:r>
            <a:r>
              <a:rPr lang="en-US" altLang="en-US" dirty="0"/>
              <a:t>, leading to better transaction </a:t>
            </a:r>
            <a:r>
              <a:rPr lang="en-US" altLang="en-US" i="1" dirty="0"/>
              <a:t>throughput</a:t>
            </a:r>
            <a:endParaRPr lang="en-US" altLang="en-US" i="1" dirty="0"/>
          </a:p>
          <a:p>
            <a:pPr lvl="2"/>
            <a:r>
              <a:rPr lang="en-US" altLang="en-US" dirty="0"/>
              <a:t>E</a:t>
            </a:r>
            <a:r>
              <a:rPr lang="en-US" altLang="en-US" dirty="0" smtClean="0"/>
              <a:t>.g</a:t>
            </a:r>
            <a:r>
              <a:rPr lang="en-US" altLang="en-US" dirty="0"/>
              <a:t>., one transaction can be using the CPU while another is reading from or writing to the disk</a:t>
            </a:r>
            <a:endParaRPr lang="en-US" altLang="en-US" dirty="0"/>
          </a:p>
          <a:p>
            <a:pPr lvl="1"/>
            <a:r>
              <a:rPr lang="en-US" altLang="en-US" b="1" dirty="0"/>
              <a:t>Reduced average response time</a:t>
            </a:r>
            <a:r>
              <a:rPr lang="en-US" altLang="en-US" dirty="0"/>
              <a:t> for transactions: short transactions need not wait behind long ones.</a:t>
            </a:r>
            <a:endParaRPr lang="en-US" altLang="en-US" dirty="0"/>
          </a:p>
          <a:p>
            <a:r>
              <a:rPr lang="en-US" altLang="en-US" b="1" dirty="0">
                <a:solidFill>
                  <a:srgbClr val="000099"/>
                </a:solidFill>
              </a:rPr>
              <a:t>Concurrency control schemes</a:t>
            </a:r>
            <a:r>
              <a:rPr lang="en-US" altLang="en-US" i="1" dirty="0"/>
              <a:t> </a:t>
            </a:r>
            <a:r>
              <a:rPr lang="en-US" altLang="en-US" dirty="0"/>
              <a:t>– mechanisms  to achieve isolation</a:t>
            </a:r>
            <a:endParaRPr lang="en-US" altLang="en-US" dirty="0"/>
          </a:p>
          <a:p>
            <a:pPr lvl="1"/>
            <a:r>
              <a:rPr lang="en-US" altLang="en-US" dirty="0"/>
              <a:t>That is, to control the interaction among the concurrent transactions in order to prevent them from destroying the consistency of the database</a:t>
            </a:r>
            <a:endParaRPr lang="en-US" altLang="en-US" dirty="0"/>
          </a:p>
          <a:p>
            <a:pPr lvl="2"/>
            <a:r>
              <a:rPr lang="en-US" altLang="en-US" dirty="0"/>
              <a:t>Will study in Chapter 15, after studying notion of correctness of concurrent executions.</a:t>
            </a:r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Schedules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65824" y="1102497"/>
            <a:ext cx="7803473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0099"/>
                </a:solidFill>
              </a:rPr>
              <a:t>Schedule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– a sequences of instructions that specify the chronological order in which instructions of concurrent transactions are executed</a:t>
            </a:r>
            <a:endParaRPr lang="en-US" altLang="en-US" dirty="0"/>
          </a:p>
          <a:p>
            <a:pPr lvl="1"/>
            <a:r>
              <a:rPr lang="en-US" altLang="en-US" dirty="0"/>
              <a:t>A schedule for a set of transactions must consist of all instructions of those transactions</a:t>
            </a:r>
            <a:endParaRPr lang="en-US" altLang="en-US" dirty="0"/>
          </a:p>
          <a:p>
            <a:pPr lvl="1"/>
            <a:r>
              <a:rPr lang="en-US" altLang="en-US" dirty="0"/>
              <a:t>Must preserve the order in which the instructions appear in each individual transaction.</a:t>
            </a:r>
            <a:endParaRPr lang="en-US" altLang="en-US" dirty="0"/>
          </a:p>
          <a:p>
            <a:r>
              <a:rPr lang="en-US" altLang="en-US" dirty="0"/>
              <a:t>A transaction that successfully completes its execution will have a commit instructions as the last statement </a:t>
            </a:r>
            <a:endParaRPr lang="en-US" altLang="en-US" dirty="0"/>
          </a:p>
          <a:p>
            <a:pPr lvl="1"/>
            <a:r>
              <a:rPr lang="en-US" altLang="en-US" dirty="0"/>
              <a:t>By default transaction assumed to execute commit instruction as its last step</a:t>
            </a:r>
            <a:endParaRPr lang="en-US" altLang="en-US" dirty="0"/>
          </a:p>
          <a:p>
            <a:r>
              <a:rPr lang="en-US" altLang="en-US" dirty="0"/>
              <a:t>A transaction that fails to successfully complete its execution will have an abort instruction as the last statement </a:t>
            </a:r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Schedule 1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48070" y="1102497"/>
            <a:ext cx="7563775" cy="5367972"/>
          </a:xfrm>
        </p:spPr>
        <p:txBody>
          <a:bodyPr/>
          <a:lstStyle/>
          <a:p>
            <a:pPr>
              <a:tabLst>
                <a:tab pos="1947545" algn="l"/>
                <a:tab pos="2684145" algn="l"/>
                <a:tab pos="3594100" algn="l"/>
                <a:tab pos="4286250" algn="l"/>
              </a:tabLst>
            </a:pPr>
            <a:r>
              <a:rPr lang="en-US" altLang="en-US" dirty="0"/>
              <a:t>Let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transfer $50 from </a:t>
            </a:r>
            <a:r>
              <a:rPr lang="en-US" altLang="en-US" i="1" dirty="0"/>
              <a:t>A </a:t>
            </a:r>
            <a:r>
              <a:rPr lang="en-US" altLang="en-US" dirty="0"/>
              <a:t>to </a:t>
            </a:r>
            <a:r>
              <a:rPr lang="en-US" altLang="en-US" i="1" dirty="0"/>
              <a:t>B</a:t>
            </a:r>
            <a:r>
              <a:rPr lang="en-US" altLang="en-US" dirty="0"/>
              <a:t>, and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 transfer 10% of the balance from </a:t>
            </a:r>
            <a:r>
              <a:rPr lang="en-US" altLang="en-US" i="1" dirty="0"/>
              <a:t>A </a:t>
            </a:r>
            <a:r>
              <a:rPr lang="en-US" altLang="en-US" dirty="0"/>
              <a:t>to </a:t>
            </a:r>
            <a:r>
              <a:rPr lang="en-US" altLang="en-US" i="1" dirty="0"/>
              <a:t>B.</a:t>
            </a:r>
            <a:r>
              <a:rPr lang="en-US" altLang="en-US" dirty="0"/>
              <a:t>  </a:t>
            </a:r>
            <a:endParaRPr lang="en-US" altLang="en-US" dirty="0"/>
          </a:p>
          <a:p>
            <a:pPr>
              <a:lnSpc>
                <a:spcPct val="80000"/>
              </a:lnSpc>
              <a:tabLst>
                <a:tab pos="1947545" algn="l"/>
                <a:tab pos="2684145" algn="l"/>
                <a:tab pos="3594100" algn="l"/>
                <a:tab pos="4286250" algn="l"/>
              </a:tabLst>
            </a:pPr>
            <a:r>
              <a:rPr lang="en-US" altLang="en-US" dirty="0"/>
              <a:t>A </a:t>
            </a:r>
            <a:r>
              <a:rPr lang="en-US" altLang="en-US" dirty="0">
                <a:solidFill>
                  <a:srgbClr val="000099"/>
                </a:solidFill>
              </a:rPr>
              <a:t>serial </a:t>
            </a:r>
            <a:r>
              <a:rPr lang="en-US" altLang="en-US" dirty="0"/>
              <a:t>schedule in which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is followed by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 :</a:t>
            </a:r>
            <a:endParaRPr lang="en-US" altLang="en-US" dirty="0"/>
          </a:p>
          <a:p>
            <a:pPr>
              <a:lnSpc>
                <a:spcPct val="80000"/>
              </a:lnSpc>
              <a:buFont typeface="Monotype Sorts" pitchFamily="-65" charset="2"/>
              <a:buNone/>
              <a:tabLst>
                <a:tab pos="1947545" algn="l"/>
                <a:tab pos="2684145" algn="l"/>
                <a:tab pos="3594100" algn="l"/>
                <a:tab pos="4286250" algn="l"/>
              </a:tabLst>
            </a:pPr>
            <a:r>
              <a:rPr lang="en-US" altLang="en-US" sz="1400" dirty="0"/>
              <a:t>		</a:t>
            </a:r>
            <a:endParaRPr lang="en-US" altLang="en-US" sz="1400" dirty="0"/>
          </a:p>
        </p:txBody>
      </p:sp>
      <p:pic>
        <p:nvPicPr>
          <p:cNvPr id="15364" name="Picture 1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078" y="2324500"/>
            <a:ext cx="3016250" cy="377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Schedule 2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387" name="Rectangle 4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8153092" cy="5367972"/>
          </a:xfrm>
          <a:noFill/>
        </p:spPr>
        <p:txBody>
          <a:bodyPr/>
          <a:lstStyle/>
          <a:p>
            <a:pPr>
              <a:lnSpc>
                <a:spcPct val="90000"/>
              </a:lnSpc>
              <a:tabLst>
                <a:tab pos="1947545" algn="l"/>
                <a:tab pos="2684145" algn="l"/>
                <a:tab pos="3594100" algn="l"/>
                <a:tab pos="4286250" algn="l"/>
              </a:tabLst>
            </a:pPr>
            <a:r>
              <a:rPr lang="en-US" altLang="en-US" dirty="0"/>
              <a:t>A serial schedule where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2</a:t>
            </a:r>
            <a:r>
              <a:rPr lang="en-US" altLang="en-US" dirty="0"/>
              <a:t> is followed by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endParaRPr lang="en-US" altLang="en-US" baseline="-25000" dirty="0"/>
          </a:p>
          <a:p>
            <a:pPr>
              <a:lnSpc>
                <a:spcPct val="90000"/>
              </a:lnSpc>
              <a:tabLst>
                <a:tab pos="1947545" algn="l"/>
                <a:tab pos="2684145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pitchFamily="-65" charset="2"/>
              <a:buNone/>
              <a:tabLst>
                <a:tab pos="1947545" algn="l"/>
                <a:tab pos="2684145" algn="l"/>
                <a:tab pos="3594100" algn="l"/>
                <a:tab pos="4286250" algn="l"/>
              </a:tabLst>
            </a:pPr>
            <a:r>
              <a:rPr lang="en-US" altLang="en-US" dirty="0"/>
              <a:t>		</a:t>
            </a:r>
            <a:endParaRPr lang="en-US" altLang="en-US" i="1" dirty="0"/>
          </a:p>
        </p:txBody>
      </p:sp>
      <p:pic>
        <p:nvPicPr>
          <p:cNvPr id="16388" name="Picture 1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0" y="1738313"/>
            <a:ext cx="2898775" cy="360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Schedule 3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Rectangle 4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847860" cy="5367972"/>
          </a:xfrm>
          <a:noFill/>
        </p:spPr>
        <p:txBody>
          <a:bodyPr/>
          <a:lstStyle/>
          <a:p>
            <a:pPr>
              <a:tabLst>
                <a:tab pos="1947545" algn="l"/>
                <a:tab pos="2684145" algn="l"/>
                <a:tab pos="3594100" algn="l"/>
                <a:tab pos="4286250" algn="l"/>
              </a:tabLst>
            </a:pPr>
            <a:r>
              <a:rPr lang="en-US" altLang="en-US" dirty="0"/>
              <a:t>Let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and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 be the transactions defined previously</a:t>
            </a:r>
            <a:r>
              <a:rPr lang="en-US" altLang="en-US" i="1" dirty="0"/>
              <a:t>.</a:t>
            </a:r>
            <a:r>
              <a:rPr lang="en-US" altLang="en-US" dirty="0"/>
              <a:t>  The following schedule is not a serial schedule, but it is </a:t>
            </a:r>
            <a:r>
              <a:rPr lang="en-US" altLang="en-US" i="1" dirty="0">
                <a:solidFill>
                  <a:srgbClr val="000099"/>
                </a:solidFill>
              </a:rPr>
              <a:t>equivalent</a:t>
            </a:r>
            <a:r>
              <a:rPr lang="en-US" altLang="en-US" dirty="0">
                <a:solidFill>
                  <a:srgbClr val="000099"/>
                </a:solidFill>
              </a:rPr>
              <a:t> </a:t>
            </a:r>
            <a:r>
              <a:rPr lang="en-US" altLang="en-US" dirty="0"/>
              <a:t>to Schedule </a:t>
            </a:r>
            <a:r>
              <a:rPr lang="en-US" altLang="en-US" dirty="0" smtClean="0"/>
              <a:t>1</a:t>
            </a:r>
            <a:endParaRPr lang="en-US" altLang="en-US" dirty="0" smtClean="0"/>
          </a:p>
          <a:p>
            <a:pPr>
              <a:tabLst>
                <a:tab pos="1947545" algn="l"/>
                <a:tab pos="2684145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947545" algn="l"/>
                <a:tab pos="2684145" algn="l"/>
                <a:tab pos="3594100" algn="l"/>
                <a:tab pos="4286250" algn="l"/>
              </a:tabLst>
            </a:pPr>
            <a:endParaRPr lang="en-US" altLang="en-US" dirty="0" smtClean="0"/>
          </a:p>
          <a:p>
            <a:pPr>
              <a:tabLst>
                <a:tab pos="1947545" algn="l"/>
                <a:tab pos="2684145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947545" algn="l"/>
                <a:tab pos="2684145" algn="l"/>
                <a:tab pos="3594100" algn="l"/>
                <a:tab pos="4286250" algn="l"/>
              </a:tabLst>
            </a:pPr>
            <a:endParaRPr lang="en-US" altLang="en-US" dirty="0" smtClean="0"/>
          </a:p>
          <a:p>
            <a:pPr>
              <a:tabLst>
                <a:tab pos="1947545" algn="l"/>
                <a:tab pos="2684145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947545" algn="l"/>
                <a:tab pos="2684145" algn="l"/>
                <a:tab pos="3594100" algn="l"/>
                <a:tab pos="4286250" algn="l"/>
              </a:tabLst>
            </a:pPr>
            <a:endParaRPr lang="en-US" altLang="en-US" dirty="0" smtClean="0"/>
          </a:p>
          <a:p>
            <a:pPr>
              <a:tabLst>
                <a:tab pos="1947545" algn="l"/>
                <a:tab pos="2684145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947545" algn="l"/>
                <a:tab pos="2684145" algn="l"/>
                <a:tab pos="3594100" algn="l"/>
                <a:tab pos="4286250" algn="l"/>
              </a:tabLst>
            </a:pPr>
            <a:endParaRPr lang="en-US" altLang="en-US" dirty="0" smtClean="0"/>
          </a:p>
          <a:p>
            <a:pPr>
              <a:tabLst>
                <a:tab pos="1947545" algn="l"/>
                <a:tab pos="2684145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947545" algn="l"/>
                <a:tab pos="2684145" algn="l"/>
                <a:tab pos="3594100" algn="l"/>
                <a:tab pos="4286250" algn="l"/>
              </a:tabLst>
            </a:pPr>
            <a:endParaRPr lang="en-US" altLang="en-US" dirty="0" smtClean="0"/>
          </a:p>
          <a:p>
            <a:pPr>
              <a:tabLst>
                <a:tab pos="1947545" algn="l"/>
                <a:tab pos="2684145" algn="l"/>
                <a:tab pos="3594100" algn="l"/>
                <a:tab pos="4286250" algn="l"/>
              </a:tabLst>
            </a:pPr>
            <a:endParaRPr lang="en-US" altLang="en-US" dirty="0" smtClean="0"/>
          </a:p>
          <a:p>
            <a:pPr>
              <a:tabLst>
                <a:tab pos="1947545" algn="l"/>
                <a:tab pos="2684145" algn="l"/>
                <a:tab pos="3594100" algn="l"/>
                <a:tab pos="4286250" algn="l"/>
              </a:tabLst>
            </a:pPr>
            <a:r>
              <a:rPr lang="en-US" altLang="en-US" sz="1600" dirty="0" smtClean="0">
                <a:latin typeface="Arial" panose="020B0604020202020204" pitchFamily="34" charset="0"/>
              </a:rPr>
              <a:t>In </a:t>
            </a:r>
            <a:r>
              <a:rPr lang="en-US" altLang="en-US" sz="1600" dirty="0">
                <a:latin typeface="Arial" panose="020B0604020202020204" pitchFamily="34" charset="0"/>
              </a:rPr>
              <a:t>Schedules 1, 2 and 3, the sum A + B is preserved</a:t>
            </a:r>
            <a:r>
              <a:rPr lang="en-US" altLang="en-US" dirty="0" smtClean="0"/>
              <a:t>.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65" charset="2"/>
              <a:buNone/>
              <a:tabLst>
                <a:tab pos="1947545" algn="l"/>
                <a:tab pos="2684145" algn="l"/>
                <a:tab pos="3594100" algn="l"/>
                <a:tab pos="4286250" algn="l"/>
              </a:tabLst>
            </a:pPr>
            <a:r>
              <a:rPr lang="en-US" altLang="en-US" dirty="0"/>
              <a:t>		</a:t>
            </a:r>
            <a:endParaRPr lang="en-US" altLang="en-US" i="1" dirty="0"/>
          </a:p>
        </p:txBody>
      </p:sp>
      <p:pic>
        <p:nvPicPr>
          <p:cNvPr id="17413" name="Picture 1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613" y="1905000"/>
            <a:ext cx="2779712" cy="347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Schedule 4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435" name="Rectangle 4"/>
          <p:cNvSpPr>
            <a:spLocks noGrp="1" noChangeArrowheads="1"/>
          </p:cNvSpPr>
          <p:nvPr>
            <p:ph idx="1"/>
          </p:nvPr>
        </p:nvSpPr>
        <p:spPr>
          <a:xfrm>
            <a:off x="683580" y="1102497"/>
            <a:ext cx="8161969" cy="5367972"/>
          </a:xfrm>
          <a:noFill/>
        </p:spPr>
        <p:txBody>
          <a:bodyPr/>
          <a:lstStyle/>
          <a:p>
            <a:pPr>
              <a:tabLst>
                <a:tab pos="1947545" algn="l"/>
                <a:tab pos="2684145" algn="l"/>
                <a:tab pos="3594100" algn="l"/>
                <a:tab pos="4286250" algn="l"/>
              </a:tabLst>
            </a:pPr>
            <a:r>
              <a:rPr lang="en-US" altLang="en-US" dirty="0"/>
              <a:t>The following concurrent schedule does not preserve the value of (</a:t>
            </a:r>
            <a:r>
              <a:rPr lang="en-US" altLang="en-US" i="1" dirty="0"/>
              <a:t>A </a:t>
            </a:r>
            <a:r>
              <a:rPr lang="en-US" altLang="en-US" dirty="0"/>
              <a:t>+ </a:t>
            </a:r>
            <a:r>
              <a:rPr lang="en-US" altLang="en-US" i="1" dirty="0"/>
              <a:t>B</a:t>
            </a:r>
            <a:r>
              <a:rPr lang="en-US" altLang="en-US" dirty="0"/>
              <a:t> </a:t>
            </a:r>
            <a:r>
              <a:rPr lang="en-US" altLang="en-US" i="1" dirty="0"/>
              <a:t>)</a:t>
            </a:r>
            <a:r>
              <a:rPr lang="en-US" altLang="en-US" dirty="0"/>
              <a:t>.			</a:t>
            </a:r>
            <a:endParaRPr lang="en-US" altLang="en-US" i="1" dirty="0"/>
          </a:p>
        </p:txBody>
      </p:sp>
      <p:pic>
        <p:nvPicPr>
          <p:cNvPr id="18436" name="Picture 1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1630359"/>
            <a:ext cx="2713038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Serializability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83580" y="1102497"/>
            <a:ext cx="8046083" cy="5367972"/>
          </a:xfrm>
        </p:spPr>
        <p:txBody>
          <a:bodyPr/>
          <a:lstStyle/>
          <a:p>
            <a:r>
              <a:rPr lang="en-US" altLang="en-US" b="1" dirty="0"/>
              <a:t>Basic Assumption</a:t>
            </a:r>
            <a:r>
              <a:rPr lang="en-US" altLang="en-US" dirty="0"/>
              <a:t> – Each transaction preserves database consistency.</a:t>
            </a:r>
            <a:endParaRPr lang="en-US" altLang="en-US" dirty="0"/>
          </a:p>
          <a:p>
            <a:r>
              <a:rPr lang="en-US" altLang="en-US" dirty="0"/>
              <a:t>Thus, serial execution of a set of transactions preserves database consistency.</a:t>
            </a:r>
            <a:endParaRPr lang="en-US" altLang="en-US" dirty="0"/>
          </a:p>
          <a:p>
            <a:r>
              <a:rPr lang="en-US" altLang="en-US" dirty="0"/>
              <a:t>A (possibly concurrent) schedule is serializable if it is equivalent to a serial schedule.  Different forms of schedule equivalence give rise to the notions of:</a:t>
            </a:r>
            <a:endParaRPr lang="en-US" altLang="en-US" dirty="0"/>
          </a:p>
          <a:p>
            <a:pPr lvl="1">
              <a:buFont typeface="Monotype Sorts" pitchFamily="-65" charset="2"/>
              <a:buNone/>
            </a:pPr>
            <a:r>
              <a:rPr lang="en-US" altLang="en-US" dirty="0"/>
              <a:t>1.	</a:t>
            </a:r>
            <a:r>
              <a:rPr lang="en-US" altLang="en-US" b="1" dirty="0">
                <a:solidFill>
                  <a:srgbClr val="000099"/>
                </a:solidFill>
              </a:rPr>
              <a:t>C</a:t>
            </a:r>
            <a:r>
              <a:rPr lang="en-US" altLang="en-US" b="1" dirty="0" smtClean="0">
                <a:solidFill>
                  <a:srgbClr val="000099"/>
                </a:solidFill>
              </a:rPr>
              <a:t>onflict </a:t>
            </a:r>
            <a:r>
              <a:rPr lang="en-US" altLang="en-US" b="1" dirty="0">
                <a:solidFill>
                  <a:srgbClr val="000099"/>
                </a:solidFill>
              </a:rPr>
              <a:t>serializability</a:t>
            </a:r>
            <a:endParaRPr lang="en-US" altLang="en-US" b="1" dirty="0">
              <a:solidFill>
                <a:srgbClr val="000099"/>
              </a:solidFill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dirty="0"/>
              <a:t>2.	</a:t>
            </a:r>
            <a:r>
              <a:rPr lang="en-US" altLang="en-US" b="1" dirty="0">
                <a:solidFill>
                  <a:srgbClr val="000099"/>
                </a:solidFill>
              </a:rPr>
              <a:t>V</a:t>
            </a:r>
            <a:r>
              <a:rPr lang="en-US" altLang="en-US" b="1" dirty="0" smtClean="0">
                <a:solidFill>
                  <a:srgbClr val="000099"/>
                </a:solidFill>
              </a:rPr>
              <a:t>iew </a:t>
            </a:r>
            <a:r>
              <a:rPr lang="en-US" altLang="en-US" b="1" dirty="0">
                <a:solidFill>
                  <a:srgbClr val="000099"/>
                </a:solidFill>
              </a:rPr>
              <a:t>serializability</a:t>
            </a:r>
            <a:endParaRPr lang="en-US" altLang="en-US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Simplified view of transactions</a:t>
            </a:r>
            <a:endParaRPr lang="en-US" i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1102497"/>
            <a:ext cx="7874494" cy="5367972"/>
          </a:xfrm>
        </p:spPr>
        <p:txBody>
          <a:bodyPr/>
          <a:lstStyle/>
          <a:p>
            <a:r>
              <a:rPr lang="en-US" altLang="en-US" dirty="0"/>
              <a:t>We ignore operations other than </a:t>
            </a:r>
            <a:r>
              <a:rPr lang="en-US" altLang="en-US" b="1" dirty="0"/>
              <a:t>read</a:t>
            </a:r>
            <a:r>
              <a:rPr lang="en-US" altLang="en-US" dirty="0"/>
              <a:t> and </a:t>
            </a:r>
            <a:r>
              <a:rPr lang="en-US" altLang="en-US" b="1" dirty="0"/>
              <a:t>write</a:t>
            </a:r>
            <a:r>
              <a:rPr lang="en-US" altLang="en-US" dirty="0"/>
              <a:t> instructions</a:t>
            </a:r>
            <a:endParaRPr lang="en-US" altLang="en-US" dirty="0"/>
          </a:p>
          <a:p>
            <a:r>
              <a:rPr lang="en-US" altLang="en-US" dirty="0"/>
              <a:t>We assume that transactions may perform arbitrary computations on data in local buffers in between reads and writes.  </a:t>
            </a:r>
            <a:endParaRPr lang="en-US" altLang="en-US" dirty="0"/>
          </a:p>
          <a:p>
            <a:r>
              <a:rPr lang="en-US" altLang="en-US" dirty="0"/>
              <a:t>Our simplified schedules consist of only </a:t>
            </a:r>
            <a:r>
              <a:rPr lang="en-US" altLang="en-US" b="1" dirty="0"/>
              <a:t>read</a:t>
            </a:r>
            <a:r>
              <a:rPr lang="en-US" altLang="en-US" dirty="0"/>
              <a:t> and </a:t>
            </a:r>
            <a:r>
              <a:rPr lang="en-US" altLang="en-US" b="1" dirty="0"/>
              <a:t>write </a:t>
            </a:r>
            <a:r>
              <a:rPr lang="en-US" altLang="en-US" dirty="0"/>
              <a:t>instructions.</a:t>
            </a:r>
            <a:endParaRPr lang="en-US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Conflicting Instructions 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750206" cy="5367972"/>
          </a:xfrm>
        </p:spPr>
        <p:txBody>
          <a:bodyPr/>
          <a:lstStyle/>
          <a:p>
            <a:r>
              <a:rPr lang="en-US" altLang="en-US" dirty="0"/>
              <a:t>Instructions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i</a:t>
            </a:r>
            <a:r>
              <a:rPr lang="en-US" altLang="en-US" dirty="0"/>
              <a:t> and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of transactions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and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dirty="0"/>
              <a:t> respectively, </a:t>
            </a:r>
            <a:r>
              <a:rPr lang="en-US" altLang="en-US" b="1" dirty="0">
                <a:solidFill>
                  <a:srgbClr val="000099"/>
                </a:solidFill>
              </a:rPr>
              <a:t>conflict</a:t>
            </a:r>
            <a:r>
              <a:rPr lang="en-US" altLang="en-US" dirty="0"/>
              <a:t> if and only if there exists some item </a:t>
            </a:r>
            <a:r>
              <a:rPr lang="en-US" altLang="en-US" i="1" dirty="0"/>
              <a:t>Q</a:t>
            </a:r>
            <a:r>
              <a:rPr lang="en-US" altLang="en-US" dirty="0"/>
              <a:t> accessed by both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i</a:t>
            </a:r>
            <a:r>
              <a:rPr lang="en-US" altLang="en-US" dirty="0"/>
              <a:t> and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, and at least one of these instructions wrote </a:t>
            </a:r>
            <a:r>
              <a:rPr lang="en-US" altLang="en-US" i="1" dirty="0"/>
              <a:t>Q.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	   1.  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i</a:t>
            </a:r>
            <a:r>
              <a:rPr lang="en-US" altLang="en-US" dirty="0"/>
              <a:t> = </a:t>
            </a:r>
            <a:r>
              <a:rPr lang="en-US" altLang="en-US" b="1" dirty="0"/>
              <a:t>read</a:t>
            </a:r>
            <a:r>
              <a:rPr lang="en-US" altLang="en-US" dirty="0"/>
              <a:t>(</a:t>
            </a:r>
            <a:r>
              <a:rPr lang="en-US" altLang="en-US" i="1" dirty="0"/>
              <a:t>Q),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= </a:t>
            </a:r>
            <a:r>
              <a:rPr lang="en-US" altLang="en-US" b="1" dirty="0"/>
              <a:t>read</a:t>
            </a:r>
            <a:r>
              <a:rPr lang="en-US" altLang="en-US" dirty="0"/>
              <a:t>(</a:t>
            </a:r>
            <a:r>
              <a:rPr lang="en-US" altLang="en-US" i="1" dirty="0"/>
              <a:t>Q</a:t>
            </a:r>
            <a:r>
              <a:rPr lang="en-US" altLang="en-US" dirty="0"/>
              <a:t>).  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i</a:t>
            </a:r>
            <a:r>
              <a:rPr lang="en-US" altLang="en-US" dirty="0"/>
              <a:t> and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  <a:r>
              <a:rPr lang="en-US" altLang="en-US" dirty="0"/>
              <a:t>don</a:t>
            </a:r>
            <a:r>
              <a:rPr lang="ja-JP" altLang="en-US" dirty="0"/>
              <a:t>’</a:t>
            </a:r>
            <a:r>
              <a:rPr lang="en-US" altLang="ja-JP" dirty="0"/>
              <a:t>t conflict.</a:t>
            </a:r>
            <a:br>
              <a:rPr lang="en-US" altLang="ja-JP" dirty="0"/>
            </a:br>
            <a:r>
              <a:rPr lang="en-US" altLang="ja-JP" dirty="0"/>
              <a:t>   2.   </a:t>
            </a:r>
            <a:r>
              <a:rPr lang="en-US" altLang="ja-JP" i="1" dirty="0"/>
              <a:t>l</a:t>
            </a:r>
            <a:r>
              <a:rPr lang="en-US" altLang="ja-JP" i="1" baseline="-25000" dirty="0"/>
              <a:t>i</a:t>
            </a:r>
            <a:r>
              <a:rPr lang="en-US" altLang="ja-JP" dirty="0"/>
              <a:t> = </a:t>
            </a:r>
            <a:r>
              <a:rPr lang="en-US" altLang="ja-JP" b="1" dirty="0"/>
              <a:t>read</a:t>
            </a:r>
            <a:r>
              <a:rPr lang="en-US" altLang="ja-JP" dirty="0"/>
              <a:t>(</a:t>
            </a:r>
            <a:r>
              <a:rPr lang="en-US" altLang="ja-JP" i="1" dirty="0"/>
              <a:t>Q),  </a:t>
            </a:r>
            <a:r>
              <a:rPr lang="en-US" altLang="ja-JP" i="1" dirty="0" err="1"/>
              <a:t>l</a:t>
            </a:r>
            <a:r>
              <a:rPr lang="en-US" altLang="ja-JP" i="1" baseline="-25000" dirty="0" err="1"/>
              <a:t>j</a:t>
            </a:r>
            <a:r>
              <a:rPr lang="en-US" altLang="ja-JP" i="1" dirty="0"/>
              <a:t> = </a:t>
            </a:r>
            <a:r>
              <a:rPr lang="en-US" altLang="ja-JP" b="1" dirty="0"/>
              <a:t>write</a:t>
            </a:r>
            <a:r>
              <a:rPr lang="en-US" altLang="ja-JP" dirty="0"/>
              <a:t>(</a:t>
            </a:r>
            <a:r>
              <a:rPr lang="en-US" altLang="ja-JP" i="1" dirty="0"/>
              <a:t>Q</a:t>
            </a:r>
            <a:r>
              <a:rPr lang="en-US" altLang="ja-JP" dirty="0"/>
              <a:t>).  They conflict.</a:t>
            </a:r>
            <a:br>
              <a:rPr lang="en-US" altLang="ja-JP" dirty="0"/>
            </a:br>
            <a:r>
              <a:rPr lang="en-US" altLang="ja-JP" dirty="0"/>
              <a:t>   3.   </a:t>
            </a:r>
            <a:r>
              <a:rPr lang="en-US" altLang="ja-JP" i="1" dirty="0"/>
              <a:t>l</a:t>
            </a:r>
            <a:r>
              <a:rPr lang="en-US" altLang="ja-JP" i="1" baseline="-25000" dirty="0"/>
              <a:t>i</a:t>
            </a:r>
            <a:r>
              <a:rPr lang="en-US" altLang="ja-JP" dirty="0"/>
              <a:t> = </a:t>
            </a:r>
            <a:r>
              <a:rPr lang="en-US" altLang="ja-JP" b="1" dirty="0"/>
              <a:t>write</a:t>
            </a:r>
            <a:r>
              <a:rPr lang="en-US" altLang="ja-JP" dirty="0"/>
              <a:t>(</a:t>
            </a:r>
            <a:r>
              <a:rPr lang="en-US" altLang="ja-JP" i="1" dirty="0"/>
              <a:t>Q), </a:t>
            </a:r>
            <a:r>
              <a:rPr lang="en-US" altLang="ja-JP" i="1" dirty="0" err="1"/>
              <a:t>l</a:t>
            </a:r>
            <a:r>
              <a:rPr lang="en-US" altLang="ja-JP" i="1" baseline="-25000" dirty="0" err="1"/>
              <a:t>j</a:t>
            </a:r>
            <a:r>
              <a:rPr lang="en-US" altLang="ja-JP" i="1" dirty="0"/>
              <a:t> = </a:t>
            </a:r>
            <a:r>
              <a:rPr lang="en-US" altLang="ja-JP" b="1" dirty="0"/>
              <a:t>read</a:t>
            </a:r>
            <a:r>
              <a:rPr lang="en-US" altLang="ja-JP" dirty="0"/>
              <a:t>(</a:t>
            </a:r>
            <a:r>
              <a:rPr lang="en-US" altLang="ja-JP" i="1" dirty="0"/>
              <a:t>Q</a:t>
            </a:r>
            <a:r>
              <a:rPr lang="en-US" altLang="ja-JP" dirty="0"/>
              <a:t>).   They conflict</a:t>
            </a:r>
            <a:br>
              <a:rPr lang="en-US" altLang="ja-JP" dirty="0"/>
            </a:br>
            <a:r>
              <a:rPr lang="en-US" altLang="ja-JP" dirty="0"/>
              <a:t>   4.   </a:t>
            </a:r>
            <a:r>
              <a:rPr lang="en-US" altLang="ja-JP" i="1" dirty="0"/>
              <a:t>l</a:t>
            </a:r>
            <a:r>
              <a:rPr lang="en-US" altLang="ja-JP" i="1" baseline="-25000" dirty="0"/>
              <a:t>i</a:t>
            </a:r>
            <a:r>
              <a:rPr lang="en-US" altLang="ja-JP" dirty="0"/>
              <a:t> = </a:t>
            </a:r>
            <a:r>
              <a:rPr lang="en-US" altLang="ja-JP" b="1" dirty="0"/>
              <a:t>write</a:t>
            </a:r>
            <a:r>
              <a:rPr lang="en-US" altLang="ja-JP" dirty="0"/>
              <a:t>(</a:t>
            </a:r>
            <a:r>
              <a:rPr lang="en-US" altLang="ja-JP" i="1" dirty="0"/>
              <a:t>Q), </a:t>
            </a:r>
            <a:r>
              <a:rPr lang="en-US" altLang="ja-JP" i="1" dirty="0" err="1"/>
              <a:t>l</a:t>
            </a:r>
            <a:r>
              <a:rPr lang="en-US" altLang="ja-JP" i="1" baseline="-25000" dirty="0" err="1"/>
              <a:t>j</a:t>
            </a:r>
            <a:r>
              <a:rPr lang="en-US" altLang="ja-JP" i="1" dirty="0"/>
              <a:t> = </a:t>
            </a:r>
            <a:r>
              <a:rPr lang="en-US" altLang="ja-JP" b="1" dirty="0"/>
              <a:t>write</a:t>
            </a:r>
            <a:r>
              <a:rPr lang="en-US" altLang="ja-JP" dirty="0"/>
              <a:t>(</a:t>
            </a:r>
            <a:r>
              <a:rPr lang="en-US" altLang="ja-JP" i="1" dirty="0"/>
              <a:t>Q</a:t>
            </a:r>
            <a:r>
              <a:rPr lang="en-US" altLang="ja-JP" dirty="0"/>
              <a:t>).  They conflict</a:t>
            </a:r>
            <a:endParaRPr lang="en-US" altLang="ja-JP" dirty="0"/>
          </a:p>
          <a:p>
            <a:r>
              <a:rPr lang="en-US" altLang="en-US" dirty="0"/>
              <a:t>Intuitively, a conflict between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and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forces a (logical) temporal order between them.  </a:t>
            </a:r>
            <a:endParaRPr lang="en-US" altLang="en-US" dirty="0"/>
          </a:p>
          <a:p>
            <a:r>
              <a:rPr lang="en-US" altLang="en-US" dirty="0" smtClean="0"/>
              <a:t>If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i</a:t>
            </a:r>
            <a:r>
              <a:rPr lang="en-US" altLang="en-US" dirty="0"/>
              <a:t> and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are consecutive in a schedule and they do not conflict, their results would remain the same even if they had been interchanged in the schedule.</a:t>
            </a:r>
            <a:endParaRPr lang="en-US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Conflict Serializability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750206" cy="5367972"/>
          </a:xfrm>
        </p:spPr>
        <p:txBody>
          <a:bodyPr/>
          <a:lstStyle/>
          <a:p>
            <a:pPr>
              <a:tabLst>
                <a:tab pos="2222500" algn="l"/>
                <a:tab pos="2568575" algn="l"/>
                <a:tab pos="3319145" algn="l"/>
                <a:tab pos="3594100" algn="l"/>
              </a:tabLst>
            </a:pPr>
            <a:r>
              <a:rPr lang="en-US" altLang="en-US" dirty="0"/>
              <a:t>If a schedule </a:t>
            </a:r>
            <a:r>
              <a:rPr lang="en-US" altLang="en-US" i="1" dirty="0"/>
              <a:t>S</a:t>
            </a:r>
            <a:r>
              <a:rPr lang="en-US" altLang="en-US" dirty="0"/>
              <a:t> can be transformed into a schedule </a:t>
            </a:r>
            <a:r>
              <a:rPr lang="en-US" altLang="en-US" i="1" dirty="0"/>
              <a:t>S’ </a:t>
            </a:r>
            <a:r>
              <a:rPr lang="en-US" altLang="en-US" dirty="0"/>
              <a:t>by a series of swaps of non-conflicting instructions, we say that </a:t>
            </a:r>
            <a:r>
              <a:rPr lang="en-US" altLang="en-US" i="1" dirty="0"/>
              <a:t>S</a:t>
            </a:r>
            <a:r>
              <a:rPr lang="en-US" altLang="en-US" dirty="0"/>
              <a:t> and </a:t>
            </a:r>
            <a:r>
              <a:rPr lang="en-US" altLang="en-US" i="1" dirty="0"/>
              <a:t>S’ </a:t>
            </a:r>
            <a:r>
              <a:rPr lang="en-US" altLang="en-US" dirty="0"/>
              <a:t>are </a:t>
            </a:r>
            <a:r>
              <a:rPr lang="en-US" altLang="en-US" b="1" dirty="0">
                <a:solidFill>
                  <a:srgbClr val="000099"/>
                </a:solidFill>
              </a:rPr>
              <a:t>conflict equivalent</a:t>
            </a:r>
            <a:r>
              <a:rPr lang="en-US" altLang="en-US" i="1" dirty="0"/>
              <a:t>.</a:t>
            </a:r>
            <a:endParaRPr lang="en-US" altLang="en-US" dirty="0"/>
          </a:p>
          <a:p>
            <a:pPr>
              <a:tabLst>
                <a:tab pos="2222500" algn="l"/>
                <a:tab pos="2568575" algn="l"/>
                <a:tab pos="3319145" algn="l"/>
                <a:tab pos="3594100" algn="l"/>
              </a:tabLst>
            </a:pPr>
            <a:r>
              <a:rPr lang="en-US" altLang="en-US" dirty="0"/>
              <a:t>We say that a schedule </a:t>
            </a:r>
            <a:r>
              <a:rPr lang="en-US" altLang="en-US" i="1" dirty="0"/>
              <a:t>S</a:t>
            </a:r>
            <a:r>
              <a:rPr lang="en-US" altLang="en-US" dirty="0"/>
              <a:t> is </a:t>
            </a:r>
            <a:r>
              <a:rPr lang="en-US" altLang="en-US" b="1" dirty="0">
                <a:solidFill>
                  <a:srgbClr val="000099"/>
                </a:solidFill>
              </a:rPr>
              <a:t>conflict serializable</a:t>
            </a:r>
            <a:r>
              <a:rPr lang="en-US" altLang="en-US" dirty="0"/>
              <a:t> if it is conflict equivalent to a serial schedule</a:t>
            </a:r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56948" y="1102497"/>
            <a:ext cx="7732450" cy="5367972"/>
          </a:xfrm>
        </p:spPr>
        <p:txBody>
          <a:bodyPr/>
          <a:lstStyle/>
          <a:p>
            <a:r>
              <a:rPr lang="en-US" altLang="en-US" dirty="0"/>
              <a:t>Transaction Concept</a:t>
            </a:r>
            <a:endParaRPr lang="en-US" altLang="en-US" dirty="0"/>
          </a:p>
          <a:p>
            <a:r>
              <a:rPr lang="en-US" altLang="en-US" dirty="0"/>
              <a:t>Transaction State</a:t>
            </a:r>
            <a:endParaRPr lang="en-US" altLang="en-US" dirty="0"/>
          </a:p>
          <a:p>
            <a:r>
              <a:rPr lang="en-US" altLang="en-US" dirty="0"/>
              <a:t>Concurrent Executions</a:t>
            </a:r>
            <a:endParaRPr lang="en-US" altLang="en-US" dirty="0"/>
          </a:p>
          <a:p>
            <a:r>
              <a:rPr lang="en-US" altLang="en-US" dirty="0"/>
              <a:t>Serializability</a:t>
            </a:r>
            <a:endParaRPr lang="en-US" altLang="en-US" dirty="0"/>
          </a:p>
          <a:p>
            <a:r>
              <a:rPr lang="en-US" altLang="en-US" dirty="0"/>
              <a:t>Recoverability</a:t>
            </a:r>
            <a:endParaRPr lang="en-US" altLang="en-US" dirty="0"/>
          </a:p>
          <a:p>
            <a:r>
              <a:rPr lang="en-US" altLang="en-US" dirty="0"/>
              <a:t>Implementation of Isolation</a:t>
            </a:r>
            <a:endParaRPr lang="en-US" altLang="en-US" dirty="0"/>
          </a:p>
          <a:p>
            <a:r>
              <a:rPr lang="en-US" altLang="en-US" dirty="0"/>
              <a:t>Transaction Definition in SQL</a:t>
            </a:r>
            <a:endParaRPr lang="en-US" altLang="en-US" dirty="0"/>
          </a:p>
          <a:p>
            <a:r>
              <a:rPr lang="en-US" altLang="en-US" dirty="0"/>
              <a:t>Testing for Serializability.</a:t>
            </a:r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Conflict Serializability (Cont.)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83580" y="1102497"/>
            <a:ext cx="8161969" cy="5367972"/>
          </a:xfrm>
        </p:spPr>
        <p:txBody>
          <a:bodyPr/>
          <a:lstStyle/>
          <a:p>
            <a:pPr>
              <a:tabLst>
                <a:tab pos="2063750" algn="l"/>
                <a:tab pos="2511425" algn="l"/>
                <a:tab pos="3261995" algn="l"/>
                <a:tab pos="3881120" algn="l"/>
              </a:tabLst>
            </a:pPr>
            <a:r>
              <a:rPr lang="en-US" altLang="en-US" dirty="0"/>
              <a:t>Schedule 3 can be transformed into Schedule 6, a serial schedule where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 follows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, by series of swaps of non-conflicting instructions.  Therefore Schedule 3 is conflict serializable.</a:t>
            </a:r>
            <a:endParaRPr lang="en-US" altLang="en-US" dirty="0"/>
          </a:p>
        </p:txBody>
      </p:sp>
      <p:sp>
        <p:nvSpPr>
          <p:cNvPr id="23556" name="Text Box 11"/>
          <p:cNvSpPr txBox="1">
            <a:spLocks noChangeArrowheads="1"/>
          </p:cNvSpPr>
          <p:nvPr/>
        </p:nvSpPr>
        <p:spPr bwMode="auto">
          <a:xfrm>
            <a:off x="2209808" y="4922827"/>
            <a:ext cx="1279517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700" dirty="0"/>
              <a:t>Schedule 3</a:t>
            </a:r>
            <a:endParaRPr lang="en-US" altLang="en-US" sz="1700" dirty="0"/>
          </a:p>
        </p:txBody>
      </p:sp>
      <p:sp>
        <p:nvSpPr>
          <p:cNvPr id="23557" name="Text Box 12"/>
          <p:cNvSpPr txBox="1">
            <a:spLocks noChangeArrowheads="1"/>
          </p:cNvSpPr>
          <p:nvPr/>
        </p:nvSpPr>
        <p:spPr bwMode="auto">
          <a:xfrm>
            <a:off x="6105533" y="4926006"/>
            <a:ext cx="1279517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700" dirty="0"/>
              <a:t>Schedule 6</a:t>
            </a:r>
            <a:endParaRPr lang="en-US" altLang="en-US" sz="1700" dirty="0"/>
          </a:p>
        </p:txBody>
      </p:sp>
      <p:pic>
        <p:nvPicPr>
          <p:cNvPr id="23558" name="Picture 1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2217729"/>
            <a:ext cx="3040063" cy="246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200" y="2200272"/>
            <a:ext cx="3111500" cy="228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Conflict Serializability (Cont.)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88062" cy="5367972"/>
          </a:xfrm>
        </p:spPr>
        <p:txBody>
          <a:bodyPr/>
          <a:lstStyle/>
          <a:p>
            <a:pPr>
              <a:tabLst>
                <a:tab pos="2222500" algn="l"/>
                <a:tab pos="2568575" algn="l"/>
                <a:tab pos="3319145" algn="l"/>
                <a:tab pos="3594100" algn="l"/>
              </a:tabLst>
            </a:pPr>
            <a:r>
              <a:rPr lang="en-US" altLang="en-US" dirty="0"/>
              <a:t>Example of a schedule that is not conflict serializable: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  <a:p>
            <a:pPr>
              <a:tabLst>
                <a:tab pos="2222500" algn="l"/>
                <a:tab pos="2568575" algn="l"/>
                <a:tab pos="3319145" algn="l"/>
                <a:tab pos="3594100" algn="l"/>
              </a:tabLst>
            </a:pPr>
            <a:r>
              <a:rPr lang="en-US" altLang="en-US" dirty="0"/>
              <a:t>We are unable to swap instructions in the above schedule to obtain either the serial schedule &lt; </a:t>
            </a:r>
            <a:r>
              <a:rPr lang="en-US" altLang="en-US" i="1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r>
              <a:rPr lang="en-US" altLang="en-US" dirty="0"/>
              <a:t> &gt;, or the serial schedule &lt; 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 &gt;.</a:t>
            </a:r>
            <a:endParaRPr lang="en-US" altLang="en-US" dirty="0"/>
          </a:p>
        </p:txBody>
      </p:sp>
      <p:pic>
        <p:nvPicPr>
          <p:cNvPr id="24580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380" y="1557335"/>
            <a:ext cx="2840037" cy="106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View Serializability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937192" cy="5367972"/>
          </a:xfrm>
        </p:spPr>
        <p:txBody>
          <a:bodyPr/>
          <a:lstStyle/>
          <a:p>
            <a:pPr>
              <a:defRPr/>
            </a:pPr>
            <a:r>
              <a:rPr lang="en-US" dirty="0"/>
              <a:t>Let </a:t>
            </a:r>
            <a:r>
              <a:rPr lang="en-US" i="1" dirty="0"/>
              <a:t>S</a:t>
            </a:r>
            <a:r>
              <a:rPr lang="en-US" dirty="0"/>
              <a:t> and </a:t>
            </a:r>
            <a:r>
              <a:rPr lang="en-US" i="1" dirty="0"/>
              <a:t>S’</a:t>
            </a:r>
            <a:r>
              <a:rPr lang="en-IN" dirty="0"/>
              <a:t> </a:t>
            </a:r>
            <a:r>
              <a:rPr lang="en-US" dirty="0"/>
              <a:t>be two schedules with the same set of transactions.  </a:t>
            </a:r>
            <a:r>
              <a:rPr lang="en-US" i="1" dirty="0"/>
              <a:t>S</a:t>
            </a:r>
            <a:r>
              <a:rPr lang="en-US" dirty="0"/>
              <a:t> and </a:t>
            </a:r>
            <a:r>
              <a:rPr lang="en-US" i="1" dirty="0"/>
              <a:t>S’ </a:t>
            </a:r>
            <a:r>
              <a:rPr lang="en-US" dirty="0"/>
              <a:t>are </a:t>
            </a:r>
            <a:r>
              <a:rPr lang="en-US" b="1" dirty="0">
                <a:solidFill>
                  <a:srgbClr val="000099"/>
                </a:solidFill>
              </a:rPr>
              <a:t>view equivalent</a:t>
            </a:r>
            <a:r>
              <a:rPr lang="en-US" i="1" dirty="0"/>
              <a:t> </a:t>
            </a:r>
            <a:r>
              <a:rPr lang="en-US" dirty="0"/>
              <a:t>if the following three conditions are met, for each data item </a:t>
            </a:r>
            <a:r>
              <a:rPr lang="en-US" i="1" dirty="0"/>
              <a:t>Q,</a:t>
            </a:r>
            <a:r>
              <a:rPr lang="en-US" dirty="0"/>
              <a:t> </a:t>
            </a:r>
            <a:endParaRPr lang="en-US" dirty="0"/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dirty="0">
                <a:solidFill>
                  <a:srgbClr val="FF9900"/>
                </a:solidFill>
              </a:rPr>
              <a:t>1.   </a:t>
            </a:r>
            <a:r>
              <a:rPr lang="en-US" dirty="0"/>
              <a:t>If in schedule S, transaction 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reads the initial value of </a:t>
            </a:r>
            <a:r>
              <a:rPr lang="en-US" i="1" dirty="0"/>
              <a:t>Q</a:t>
            </a:r>
            <a:r>
              <a:rPr lang="en-US" dirty="0"/>
              <a:t>, then in </a:t>
            </a:r>
            <a:endParaRPr lang="en-US" dirty="0"/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dirty="0"/>
              <a:t>      schedule </a:t>
            </a:r>
            <a:r>
              <a:rPr lang="en-US" i="1" dirty="0"/>
              <a:t>S</a:t>
            </a:r>
            <a:r>
              <a:rPr lang="en-IN" i="1" dirty="0"/>
              <a:t>’</a:t>
            </a:r>
            <a:r>
              <a:rPr lang="en-US" altLang="ja-JP" dirty="0"/>
              <a:t> also transaction </a:t>
            </a:r>
            <a:r>
              <a:rPr lang="en-US" altLang="ja-JP" i="1" dirty="0"/>
              <a:t>T</a:t>
            </a:r>
            <a:r>
              <a:rPr lang="en-US" altLang="ja-JP" i="1" baseline="-25000" dirty="0"/>
              <a:t>i</a:t>
            </a:r>
            <a:r>
              <a:rPr lang="en-US" altLang="ja-JP" i="1" dirty="0"/>
              <a:t> </a:t>
            </a:r>
            <a:r>
              <a:rPr lang="en-US" altLang="ja-JP" dirty="0"/>
              <a:t> must read the initial value of </a:t>
            </a:r>
            <a:r>
              <a:rPr lang="en-US" altLang="ja-JP" i="1" dirty="0"/>
              <a:t>Q.</a:t>
            </a:r>
            <a:endParaRPr lang="en-US" altLang="ja-JP" i="1" dirty="0"/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dirty="0">
                <a:solidFill>
                  <a:srgbClr val="FF9900"/>
                </a:solidFill>
              </a:rPr>
              <a:t>2.</a:t>
            </a:r>
            <a:r>
              <a:rPr lang="en-US" dirty="0"/>
              <a:t>   If in schedule S transaction 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executes </a:t>
            </a:r>
            <a:r>
              <a:rPr lang="en-US" b="1" dirty="0"/>
              <a:t>read</a:t>
            </a:r>
            <a:r>
              <a:rPr lang="en-US" dirty="0"/>
              <a:t>(</a:t>
            </a:r>
            <a:r>
              <a:rPr lang="en-US" i="1" dirty="0"/>
              <a:t>Q)</a:t>
            </a:r>
            <a:r>
              <a:rPr lang="en-US" dirty="0"/>
              <a:t>, and that value was </a:t>
            </a:r>
            <a:endParaRPr lang="en-US" dirty="0"/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dirty="0"/>
              <a:t>      produced by transaction </a:t>
            </a:r>
            <a:r>
              <a:rPr lang="en-US" i="1" dirty="0"/>
              <a:t>T</a:t>
            </a:r>
            <a:r>
              <a:rPr lang="en-US" i="1" baseline="-25000" dirty="0"/>
              <a:t>j</a:t>
            </a:r>
            <a:r>
              <a:rPr lang="en-US" dirty="0"/>
              <a:t> </a:t>
            </a:r>
            <a:r>
              <a:rPr lang="en-US" i="1" dirty="0"/>
              <a:t> </a:t>
            </a:r>
            <a:r>
              <a:rPr lang="en-US" dirty="0"/>
              <a:t>(if any), then in schedule </a:t>
            </a:r>
            <a:r>
              <a:rPr lang="en-US" i="1" dirty="0"/>
              <a:t>S</a:t>
            </a:r>
            <a:r>
              <a:rPr lang="en-IN" i="1" dirty="0"/>
              <a:t>’</a:t>
            </a:r>
            <a:r>
              <a:rPr lang="en-US" altLang="ja-JP" dirty="0"/>
              <a:t> also </a:t>
            </a:r>
            <a:endParaRPr lang="en-US" altLang="ja-JP" dirty="0"/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altLang="ja-JP" dirty="0"/>
              <a:t>      transaction </a:t>
            </a:r>
            <a:r>
              <a:rPr lang="en-US" altLang="ja-JP" i="1" dirty="0"/>
              <a:t>T</a:t>
            </a:r>
            <a:r>
              <a:rPr lang="en-US" altLang="ja-JP" i="1" baseline="-25000" dirty="0"/>
              <a:t>i</a:t>
            </a:r>
            <a:r>
              <a:rPr lang="en-US" altLang="ja-JP" dirty="0"/>
              <a:t> must read the value of </a:t>
            </a:r>
            <a:r>
              <a:rPr lang="en-US" altLang="ja-JP" i="1" dirty="0"/>
              <a:t>Q</a:t>
            </a:r>
            <a:r>
              <a:rPr lang="en-US" altLang="ja-JP" dirty="0"/>
              <a:t> that was produced by the </a:t>
            </a:r>
            <a:endParaRPr lang="en-US" altLang="ja-JP" dirty="0"/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altLang="ja-JP" dirty="0"/>
              <a:t>      same </a:t>
            </a:r>
            <a:r>
              <a:rPr lang="en-US" altLang="ja-JP" b="1" dirty="0"/>
              <a:t>write</a:t>
            </a:r>
            <a:r>
              <a:rPr lang="en-US" altLang="ja-JP" dirty="0"/>
              <a:t>(Q) operation of transaction </a:t>
            </a:r>
            <a:r>
              <a:rPr lang="en-US" altLang="ja-JP" i="1" dirty="0"/>
              <a:t>T</a:t>
            </a:r>
            <a:r>
              <a:rPr lang="en-US" altLang="ja-JP" i="1" baseline="-25000" dirty="0"/>
              <a:t>j</a:t>
            </a:r>
            <a:r>
              <a:rPr lang="en-US" altLang="ja-JP" dirty="0"/>
              <a:t> .</a:t>
            </a:r>
            <a:endParaRPr lang="en-US" altLang="ja-JP" dirty="0"/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dirty="0">
                <a:solidFill>
                  <a:srgbClr val="FF9900"/>
                </a:solidFill>
              </a:rPr>
              <a:t>3.   </a:t>
            </a:r>
            <a:r>
              <a:rPr lang="en-US" dirty="0"/>
              <a:t>The transaction (if any) that performs the final </a:t>
            </a:r>
            <a:r>
              <a:rPr lang="en-US" b="1" dirty="0"/>
              <a:t>write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dirty="0"/>
              <a:t>) operation in </a:t>
            </a:r>
            <a:endParaRPr lang="en-US" dirty="0"/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dirty="0"/>
              <a:t>      schedule </a:t>
            </a:r>
            <a:r>
              <a:rPr lang="en-US" i="1" dirty="0"/>
              <a:t>S </a:t>
            </a:r>
            <a:r>
              <a:rPr lang="en-US" dirty="0"/>
              <a:t>must also perform the final</a:t>
            </a:r>
            <a:r>
              <a:rPr lang="en-US" i="1" dirty="0"/>
              <a:t> </a:t>
            </a:r>
            <a:r>
              <a:rPr lang="en-US" b="1" dirty="0"/>
              <a:t>write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dirty="0"/>
              <a:t>) operation in schedule </a:t>
            </a:r>
            <a:r>
              <a:rPr lang="en-US" i="1" dirty="0"/>
              <a:t>S</a:t>
            </a:r>
            <a:r>
              <a:rPr lang="en-IN" altLang="ja-JP" i="1" dirty="0"/>
              <a:t>’</a:t>
            </a:r>
            <a:r>
              <a:rPr lang="en-US" altLang="ja-JP" i="1" dirty="0"/>
              <a:t>.</a:t>
            </a:r>
            <a:endParaRPr lang="en-US" altLang="ja-JP" i="1" dirty="0"/>
          </a:p>
          <a:p>
            <a:pPr marL="400050">
              <a:defRPr/>
            </a:pPr>
            <a:r>
              <a:rPr lang="en-US" dirty="0"/>
              <a:t>As can be seen, view equivalence is also based purely on </a:t>
            </a:r>
            <a:r>
              <a:rPr lang="en-US" b="1" dirty="0"/>
              <a:t>reads </a:t>
            </a:r>
            <a:r>
              <a:rPr lang="en-US" dirty="0"/>
              <a:t>and </a:t>
            </a:r>
            <a:r>
              <a:rPr lang="en-US" b="1" dirty="0"/>
              <a:t>writes</a:t>
            </a:r>
            <a:r>
              <a:rPr lang="en-US" dirty="0"/>
              <a:t> alone.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View Serializability (Cont.)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683580" y="1102497"/>
            <a:ext cx="7634797" cy="5367972"/>
          </a:xfrm>
        </p:spPr>
        <p:txBody>
          <a:bodyPr/>
          <a:lstStyle/>
          <a:p>
            <a:pPr>
              <a:tabLst>
                <a:tab pos="1890395" algn="l"/>
                <a:tab pos="2338070" algn="l"/>
                <a:tab pos="2914650" algn="l"/>
                <a:tab pos="3203575" algn="l"/>
                <a:tab pos="3881120" algn="l"/>
                <a:tab pos="4286250" algn="l"/>
              </a:tabLst>
            </a:pPr>
            <a:r>
              <a:rPr lang="en-US" altLang="en-US"/>
              <a:t>A schedule </a:t>
            </a:r>
            <a:r>
              <a:rPr lang="en-US" altLang="en-US" i="1"/>
              <a:t>S</a:t>
            </a:r>
            <a:r>
              <a:rPr lang="en-US" altLang="en-US"/>
              <a:t> is </a:t>
            </a:r>
            <a:r>
              <a:rPr lang="en-US" altLang="en-US" b="1">
                <a:solidFill>
                  <a:srgbClr val="000099"/>
                </a:solidFill>
              </a:rPr>
              <a:t>view serializable</a:t>
            </a:r>
            <a:r>
              <a:rPr lang="en-US" altLang="en-US" i="1"/>
              <a:t> </a:t>
            </a:r>
            <a:r>
              <a:rPr lang="en-US" altLang="en-US"/>
              <a:t>if it is view equivalent to a serial schedule.</a:t>
            </a:r>
            <a:endParaRPr lang="en-US" altLang="en-US"/>
          </a:p>
          <a:p>
            <a:pPr>
              <a:tabLst>
                <a:tab pos="1890395" algn="l"/>
                <a:tab pos="2338070" algn="l"/>
                <a:tab pos="2914650" algn="l"/>
                <a:tab pos="3203575" algn="l"/>
                <a:tab pos="3881120" algn="l"/>
                <a:tab pos="4286250" algn="l"/>
              </a:tabLst>
            </a:pPr>
            <a:r>
              <a:rPr lang="en-US" altLang="en-US"/>
              <a:t>Every conflict serializable schedule is also view serializable.</a:t>
            </a:r>
            <a:endParaRPr lang="en-US" altLang="en-US"/>
          </a:p>
          <a:p>
            <a:pPr>
              <a:tabLst>
                <a:tab pos="1890395" algn="l"/>
                <a:tab pos="2338070" algn="l"/>
                <a:tab pos="2914650" algn="l"/>
                <a:tab pos="3203575" algn="l"/>
                <a:tab pos="3881120" algn="l"/>
                <a:tab pos="4286250" algn="l"/>
              </a:tabLst>
            </a:pPr>
            <a:r>
              <a:rPr lang="en-US" altLang="en-US"/>
              <a:t>Below is a schedule which is view-serializable but </a:t>
            </a:r>
            <a:r>
              <a:rPr lang="en-US" altLang="en-US" i="1"/>
              <a:t>not </a:t>
            </a:r>
            <a:r>
              <a:rPr lang="en-US" altLang="en-US"/>
              <a:t>conflict serializable.</a:t>
            </a:r>
            <a:br>
              <a:rPr lang="en-US" altLang="en-US"/>
            </a:br>
            <a:endParaRPr lang="en-US" altLang="en-US"/>
          </a:p>
          <a:p>
            <a:pPr>
              <a:buFont typeface="Monotype Sorts" pitchFamily="-65" charset="2"/>
              <a:buNone/>
              <a:tabLst>
                <a:tab pos="1890395" algn="l"/>
                <a:tab pos="2338070" algn="l"/>
                <a:tab pos="2914650" algn="l"/>
                <a:tab pos="3203575" algn="l"/>
                <a:tab pos="3881120" algn="l"/>
                <a:tab pos="4286250" algn="l"/>
              </a:tabLst>
            </a:pPr>
            <a:r>
              <a:rPr lang="en-US" altLang="en-US"/>
              <a:t>		</a:t>
            </a:r>
            <a:endParaRPr lang="en-US" altLang="en-US"/>
          </a:p>
          <a:p>
            <a:pPr>
              <a:buFont typeface="Monotype Sorts" pitchFamily="-65" charset="2"/>
              <a:buNone/>
              <a:tabLst>
                <a:tab pos="1890395" algn="l"/>
                <a:tab pos="2338070" algn="l"/>
                <a:tab pos="2914650" algn="l"/>
                <a:tab pos="3203575" algn="l"/>
                <a:tab pos="3881120" algn="l"/>
                <a:tab pos="4286250" algn="l"/>
              </a:tabLst>
            </a:pPr>
            <a:endParaRPr lang="en-US" altLang="en-US"/>
          </a:p>
          <a:p>
            <a:pPr>
              <a:tabLst>
                <a:tab pos="1890395" algn="l"/>
                <a:tab pos="2338070" algn="l"/>
                <a:tab pos="2914650" algn="l"/>
                <a:tab pos="3203575" algn="l"/>
                <a:tab pos="3881120" algn="l"/>
                <a:tab pos="4286250" algn="l"/>
              </a:tabLst>
            </a:pPr>
            <a:endParaRPr lang="en-US" altLang="en-US"/>
          </a:p>
          <a:p>
            <a:pPr>
              <a:buFont typeface="Monotype Sorts" pitchFamily="-65" charset="2"/>
              <a:buNone/>
              <a:tabLst>
                <a:tab pos="1890395" algn="l"/>
                <a:tab pos="2338070" algn="l"/>
                <a:tab pos="2914650" algn="l"/>
                <a:tab pos="3203575" algn="l"/>
                <a:tab pos="3881120" algn="l"/>
                <a:tab pos="4286250" algn="l"/>
              </a:tabLst>
            </a:pPr>
            <a:endParaRPr lang="en-US" altLang="en-US"/>
          </a:p>
          <a:p>
            <a:pPr>
              <a:tabLst>
                <a:tab pos="1890395" algn="l"/>
                <a:tab pos="2338070" algn="l"/>
                <a:tab pos="2914650" algn="l"/>
                <a:tab pos="3203575" algn="l"/>
                <a:tab pos="3881120" algn="l"/>
                <a:tab pos="4286250" algn="l"/>
              </a:tabLst>
            </a:pPr>
            <a:r>
              <a:rPr lang="en-US" altLang="en-US"/>
              <a:t>What serial schedule is above equivalent to?</a:t>
            </a:r>
            <a:endParaRPr lang="en-US" altLang="en-US"/>
          </a:p>
          <a:p>
            <a:pPr>
              <a:tabLst>
                <a:tab pos="1890395" algn="l"/>
                <a:tab pos="2338070" algn="l"/>
                <a:tab pos="2914650" algn="l"/>
                <a:tab pos="3203575" algn="l"/>
                <a:tab pos="3881120" algn="l"/>
                <a:tab pos="4286250" algn="l"/>
              </a:tabLst>
            </a:pPr>
            <a:r>
              <a:rPr lang="en-US" altLang="en-US"/>
              <a:t>Every view serializable schedule that is not conflict serializable has </a:t>
            </a:r>
            <a:r>
              <a:rPr lang="en-US" altLang="en-US" b="1">
                <a:solidFill>
                  <a:srgbClr val="000099"/>
                </a:solidFill>
              </a:rPr>
              <a:t>blind writes</a:t>
            </a:r>
            <a:r>
              <a:rPr lang="en-US" altLang="en-US" b="1"/>
              <a:t>.</a:t>
            </a:r>
            <a:endParaRPr lang="en-US" altLang="en-US" b="1"/>
          </a:p>
        </p:txBody>
      </p:sp>
      <p:pic>
        <p:nvPicPr>
          <p:cNvPr id="26628" name="Picture 4" descr="New PDF from Images Output-1.pdf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613" y="2590707"/>
            <a:ext cx="2936875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Other Notions of Serializability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066626" cy="5367972"/>
          </a:xfrm>
        </p:spPr>
        <p:txBody>
          <a:bodyPr/>
          <a:lstStyle/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altLang="en-US" dirty="0"/>
              <a:t>The schedule below produces same outcome as the serial schedule &lt;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,</a:t>
            </a:r>
            <a:r>
              <a:rPr lang="en-US" altLang="en-US" baseline="-25000" dirty="0"/>
              <a:t> </a:t>
            </a:r>
            <a:r>
              <a:rPr lang="en-US" altLang="en-US" i="1" dirty="0"/>
              <a:t>T</a:t>
            </a:r>
            <a:r>
              <a:rPr lang="en-US" altLang="en-US" baseline="-25000" dirty="0"/>
              <a:t>5</a:t>
            </a:r>
            <a:r>
              <a:rPr lang="en-US" altLang="en-US" dirty="0"/>
              <a:t> &gt;, yet is not conflict equivalent or view equivalent to it.</a:t>
            </a:r>
            <a:endParaRPr lang="en-US" altLang="en-US" dirty="0"/>
          </a:p>
          <a:p>
            <a:pPr>
              <a:buFont typeface="Monotype Sorts" pitchFamily="-65" charset="2"/>
              <a:buNone/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altLang="en-US" dirty="0"/>
              <a:t>		</a:t>
            </a: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buFont typeface="Monotype Sorts" pitchFamily="-65" charset="2"/>
              <a:buNone/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  <a:p>
            <a:pPr>
              <a:buFont typeface="Monotype Sorts" pitchFamily="-65" charset="2"/>
              <a:buNone/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altLang="en-US" dirty="0"/>
              <a:t>Determining such equivalence requires analysis of operations other than read and write.</a:t>
            </a: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</p:txBody>
      </p:sp>
      <p:pic>
        <p:nvPicPr>
          <p:cNvPr id="27652" name="Picture 1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799" y="1966118"/>
            <a:ext cx="2844800" cy="292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Testing for Serializability 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522855" cy="5367972"/>
          </a:xfrm>
        </p:spPr>
        <p:txBody>
          <a:bodyPr/>
          <a:lstStyle/>
          <a:p>
            <a:r>
              <a:rPr lang="en-US" altLang="en-US" dirty="0"/>
              <a:t>Consider some schedule of a set of transactions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, ...,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n</a:t>
            </a:r>
            <a:endParaRPr lang="en-US" altLang="en-US" dirty="0"/>
          </a:p>
          <a:p>
            <a:r>
              <a:rPr lang="en-US" altLang="en-US" b="1" dirty="0">
                <a:solidFill>
                  <a:srgbClr val="000099"/>
                </a:solidFill>
              </a:rPr>
              <a:t>Precedence graph</a:t>
            </a:r>
            <a:r>
              <a:rPr lang="en-US" altLang="en-US" i="1" dirty="0"/>
              <a:t> </a:t>
            </a:r>
            <a:r>
              <a:rPr lang="en-US" altLang="en-US" dirty="0"/>
              <a:t>— a direct graph where the vertices are the transactions (names).</a:t>
            </a:r>
            <a:endParaRPr lang="en-US" altLang="en-US" dirty="0"/>
          </a:p>
          <a:p>
            <a:r>
              <a:rPr lang="en-US" altLang="en-US" dirty="0"/>
              <a:t>We draw an arc from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to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i="1" dirty="0"/>
              <a:t> </a:t>
            </a:r>
            <a:r>
              <a:rPr lang="en-US" altLang="en-US" dirty="0"/>
              <a:t>if the two transaction conflict, and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accessed the data item on which the conflict arose earlier.</a:t>
            </a:r>
            <a:endParaRPr lang="en-US" altLang="en-US" dirty="0"/>
          </a:p>
          <a:p>
            <a:r>
              <a:rPr lang="en-US" altLang="en-US" dirty="0"/>
              <a:t>We may label the arc by the item that was accessed.</a:t>
            </a:r>
            <a:endParaRPr lang="en-US" altLang="en-US" dirty="0"/>
          </a:p>
          <a:p>
            <a:r>
              <a:rPr lang="en-US" altLang="en-US" dirty="0"/>
              <a:t>Example</a:t>
            </a:r>
            <a:r>
              <a:rPr lang="en-US" altLang="en-US" b="1" dirty="0"/>
              <a:t> </a:t>
            </a:r>
            <a:r>
              <a:rPr lang="en-US" altLang="en-US" dirty="0" smtClean="0"/>
              <a:t>of a precedence graph</a:t>
            </a:r>
            <a:endParaRPr lang="en-US" altLang="en-US" dirty="0"/>
          </a:p>
        </p:txBody>
      </p:sp>
      <p:pic>
        <p:nvPicPr>
          <p:cNvPr id="28676" name="Picture 1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379" y="3471867"/>
            <a:ext cx="2174782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Test for Conflict Serializability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665825" y="1102497"/>
            <a:ext cx="4919966" cy="5367972"/>
          </a:xfrm>
        </p:spPr>
        <p:txBody>
          <a:bodyPr/>
          <a:lstStyle/>
          <a:p>
            <a:r>
              <a:rPr lang="en-US" altLang="en-US" dirty="0"/>
              <a:t>A schedule is conflict serializable if and only if its precedence graph is acyclic.</a:t>
            </a:r>
            <a:endParaRPr lang="en-US" altLang="en-US" dirty="0"/>
          </a:p>
          <a:p>
            <a:r>
              <a:rPr lang="en-US" altLang="en-US" dirty="0"/>
              <a:t>Cycle-detection algorithms exist which take order </a:t>
            </a:r>
            <a:r>
              <a:rPr lang="en-US" altLang="en-US" i="1" dirty="0"/>
              <a:t>n</a:t>
            </a:r>
            <a:r>
              <a:rPr lang="en-US" altLang="en-US" baseline="30000" dirty="0"/>
              <a:t>2</a:t>
            </a:r>
            <a:r>
              <a:rPr lang="en-US" altLang="en-US" dirty="0"/>
              <a:t> time, where </a:t>
            </a:r>
            <a:r>
              <a:rPr lang="en-US" altLang="en-US" i="1" dirty="0"/>
              <a:t>n </a:t>
            </a:r>
            <a:r>
              <a:rPr lang="en-US" altLang="en-US" dirty="0"/>
              <a:t>is the number of vertices in the graph.  </a:t>
            </a:r>
            <a:endParaRPr lang="en-US" altLang="en-US" dirty="0"/>
          </a:p>
          <a:p>
            <a:pPr lvl="1"/>
            <a:r>
              <a:rPr lang="en-US" altLang="en-US" dirty="0"/>
              <a:t>(Better algorithms take order </a:t>
            </a:r>
            <a:r>
              <a:rPr lang="en-US" altLang="en-US" i="1" dirty="0"/>
              <a:t>n</a:t>
            </a:r>
            <a:r>
              <a:rPr lang="en-US" altLang="en-US" dirty="0"/>
              <a:t> + </a:t>
            </a:r>
            <a:r>
              <a:rPr lang="en-US" altLang="en-US" i="1" dirty="0"/>
              <a:t>e</a:t>
            </a:r>
            <a:r>
              <a:rPr lang="en-US" altLang="en-US" dirty="0"/>
              <a:t> where </a:t>
            </a:r>
            <a:r>
              <a:rPr lang="en-US" altLang="en-US" i="1" dirty="0"/>
              <a:t>e</a:t>
            </a:r>
            <a:r>
              <a:rPr lang="en-US" altLang="en-US" dirty="0"/>
              <a:t> is the number of edges.)</a:t>
            </a:r>
            <a:endParaRPr lang="en-US" altLang="en-US" dirty="0"/>
          </a:p>
          <a:p>
            <a:r>
              <a:rPr lang="en-US" altLang="en-US" dirty="0"/>
              <a:t>If precedence graph is acyclic, the serializability order can be obtained by a </a:t>
            </a:r>
            <a:r>
              <a:rPr lang="en-US" altLang="en-US" i="1" dirty="0">
                <a:solidFill>
                  <a:srgbClr val="000099"/>
                </a:solidFill>
              </a:rPr>
              <a:t>topological sorting</a:t>
            </a:r>
            <a:r>
              <a:rPr lang="en-US" altLang="en-US" dirty="0"/>
              <a:t> of the graph. </a:t>
            </a:r>
            <a:endParaRPr lang="en-US" altLang="en-US" dirty="0"/>
          </a:p>
          <a:p>
            <a:pPr lvl="1"/>
            <a:r>
              <a:rPr lang="en-US" altLang="en-US" dirty="0"/>
              <a:t> This is a linear order consistent with the partial order of the graph.</a:t>
            </a:r>
            <a:endParaRPr lang="en-US" altLang="en-US" dirty="0"/>
          </a:p>
          <a:p>
            <a:pPr lvl="1"/>
            <a:r>
              <a:rPr lang="en-US" altLang="en-US" dirty="0"/>
              <a:t>For example, a serializability order for Schedule A would be</a:t>
            </a:r>
            <a:br>
              <a:rPr lang="en-US" altLang="en-US" dirty="0"/>
            </a:br>
            <a:r>
              <a:rPr lang="en-US" altLang="en-US" i="1" dirty="0"/>
              <a:t>T</a:t>
            </a:r>
            <a:r>
              <a:rPr lang="en-US" altLang="en-US" baseline="-25000" dirty="0"/>
              <a:t>5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endParaRPr lang="en-US" altLang="en-US" dirty="0"/>
          </a:p>
          <a:p>
            <a:pPr lvl="2"/>
            <a:r>
              <a:rPr lang="en-US" altLang="en-US" dirty="0">
                <a:sym typeface="Monotype Sorts" pitchFamily="-65" charset="2"/>
              </a:rPr>
              <a:t>Are there others?</a:t>
            </a:r>
            <a:endParaRPr lang="en-US" altLang="en-US" dirty="0">
              <a:sym typeface="Monotype Sorts" pitchFamily="-65" charset="2"/>
            </a:endParaRPr>
          </a:p>
        </p:txBody>
      </p:sp>
      <p:pic>
        <p:nvPicPr>
          <p:cNvPr id="29700" name="Picture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613" y="1055688"/>
            <a:ext cx="2954337" cy="534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Test for View Serializability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581530" cy="5367972"/>
          </a:xfrm>
        </p:spPr>
        <p:txBody>
          <a:bodyPr/>
          <a:lstStyle/>
          <a:p>
            <a:r>
              <a:rPr lang="en-US" altLang="en-US" dirty="0"/>
              <a:t>The precedence graph test for conflict serializability cannot be used directly to test for view serializability.</a:t>
            </a:r>
            <a:endParaRPr lang="en-US" altLang="en-US" dirty="0"/>
          </a:p>
          <a:p>
            <a:pPr lvl="1"/>
            <a:r>
              <a:rPr lang="en-US" altLang="en-US" dirty="0"/>
              <a:t>Extension to test for view serializability has cost exponential in the size of the precedence graph.</a:t>
            </a:r>
            <a:endParaRPr lang="en-US" altLang="en-US" dirty="0"/>
          </a:p>
          <a:p>
            <a:r>
              <a:rPr lang="en-US" altLang="en-US" dirty="0"/>
              <a:t>The problem of checking if a schedule is view serializable falls in the class of </a:t>
            </a:r>
            <a:r>
              <a:rPr lang="en-US" altLang="en-US" i="1" dirty="0"/>
              <a:t>NP</a:t>
            </a:r>
            <a:r>
              <a:rPr lang="en-US" altLang="en-US" dirty="0"/>
              <a:t>-complete problems. </a:t>
            </a:r>
            <a:endParaRPr lang="en-US" altLang="en-US" dirty="0"/>
          </a:p>
          <a:p>
            <a:pPr lvl="1"/>
            <a:r>
              <a:rPr lang="en-US" altLang="en-US" dirty="0" smtClean="0"/>
              <a:t>Thus, </a:t>
            </a:r>
            <a:r>
              <a:rPr lang="en-US" altLang="en-US" dirty="0"/>
              <a:t>existence of an efficient algorithm is </a:t>
            </a:r>
            <a:r>
              <a:rPr lang="en-US" altLang="en-US" i="1" dirty="0"/>
              <a:t>extremely</a:t>
            </a:r>
            <a:r>
              <a:rPr lang="en-US" altLang="en-US" dirty="0"/>
              <a:t> unlikely.</a:t>
            </a:r>
            <a:endParaRPr lang="en-US" altLang="en-US" dirty="0"/>
          </a:p>
          <a:p>
            <a:r>
              <a:rPr lang="en-US" altLang="en-US" dirty="0"/>
              <a:t>However practical algorithms that just check some </a:t>
            </a:r>
            <a:r>
              <a:rPr lang="en-US" altLang="en-US" b="1" dirty="0"/>
              <a:t>sufficient</a:t>
            </a:r>
            <a:r>
              <a:rPr lang="en-US" altLang="en-US" i="1" dirty="0"/>
              <a:t> </a:t>
            </a:r>
            <a:r>
              <a:rPr lang="en-US" altLang="en-US" b="1" dirty="0"/>
              <a:t>conditions</a:t>
            </a:r>
            <a:r>
              <a:rPr lang="en-US" altLang="en-US" dirty="0"/>
              <a:t> for view serializability can still be used.</a:t>
            </a:r>
            <a:endParaRPr lang="en-US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Recoverable Schedules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686901"/>
            <a:ext cx="7776839" cy="4783568"/>
          </a:xfrm>
        </p:spPr>
        <p:txBody>
          <a:bodyPr/>
          <a:lstStyle/>
          <a:p>
            <a:pPr>
              <a:tabLst>
                <a:tab pos="2395220" algn="l"/>
                <a:tab pos="2857500" algn="l"/>
                <a:tab pos="3549650" algn="l"/>
                <a:tab pos="3997325" algn="l"/>
              </a:tabLst>
            </a:pPr>
            <a:r>
              <a:rPr lang="en-US" altLang="en-US" b="1" dirty="0">
                <a:solidFill>
                  <a:srgbClr val="000099"/>
                </a:solidFill>
              </a:rPr>
              <a:t>Recoverable</a:t>
            </a:r>
            <a:r>
              <a:rPr lang="en-US" altLang="en-US" b="1" i="1" dirty="0">
                <a:solidFill>
                  <a:srgbClr val="000099"/>
                </a:solidFill>
              </a:rPr>
              <a:t> </a:t>
            </a:r>
            <a:r>
              <a:rPr lang="en-US" altLang="en-US" b="1" dirty="0">
                <a:solidFill>
                  <a:srgbClr val="000099"/>
                </a:solidFill>
              </a:rPr>
              <a:t>schedule</a:t>
            </a:r>
            <a:r>
              <a:rPr lang="en-US" altLang="en-US" dirty="0"/>
              <a:t> — if a transaction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dirty="0"/>
              <a:t> reads a data item previously written by a transaction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 </a:t>
            </a:r>
            <a:r>
              <a:rPr lang="en-US" altLang="en-US" dirty="0"/>
              <a:t>, then the commit operation of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 appears before the commit operation of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i="1" dirty="0"/>
              <a:t>.</a:t>
            </a:r>
            <a:endParaRPr lang="en-US" altLang="en-US" dirty="0"/>
          </a:p>
          <a:p>
            <a:pPr>
              <a:tabLst>
                <a:tab pos="2395220" algn="l"/>
                <a:tab pos="2857500" algn="l"/>
                <a:tab pos="3549650" algn="l"/>
                <a:tab pos="3997325" algn="l"/>
              </a:tabLst>
            </a:pPr>
            <a:r>
              <a:rPr lang="en-US" altLang="en-US" dirty="0"/>
              <a:t>The following schedule (Schedule 11) is not recoverable</a:t>
            </a:r>
            <a:br>
              <a:rPr lang="en-US" altLang="en-US" dirty="0"/>
            </a:br>
            <a:r>
              <a:rPr lang="en-US" altLang="en-US" dirty="0"/>
              <a:t>		</a:t>
            </a:r>
            <a:endParaRPr lang="en-US" altLang="en-US" dirty="0"/>
          </a:p>
          <a:p>
            <a:pPr>
              <a:tabLst>
                <a:tab pos="2395220" algn="l"/>
                <a:tab pos="2857500" algn="l"/>
                <a:tab pos="3549650" algn="l"/>
                <a:tab pos="3997325" algn="l"/>
              </a:tabLst>
            </a:pPr>
            <a:endParaRPr lang="en-US" altLang="en-US" dirty="0"/>
          </a:p>
          <a:p>
            <a:pPr>
              <a:tabLst>
                <a:tab pos="2395220" algn="l"/>
                <a:tab pos="2857500" algn="l"/>
                <a:tab pos="3549650" algn="l"/>
                <a:tab pos="3997325" algn="l"/>
              </a:tabLst>
            </a:pPr>
            <a:endParaRPr lang="en-US" altLang="en-US" dirty="0"/>
          </a:p>
          <a:p>
            <a:pPr>
              <a:tabLst>
                <a:tab pos="2395220" algn="l"/>
                <a:tab pos="2857500" algn="l"/>
                <a:tab pos="3549650" algn="l"/>
                <a:tab pos="3997325" algn="l"/>
              </a:tabLst>
            </a:pPr>
            <a:endParaRPr lang="en-US" altLang="en-US" dirty="0"/>
          </a:p>
          <a:p>
            <a:pPr>
              <a:tabLst>
                <a:tab pos="2395220" algn="l"/>
                <a:tab pos="2857500" algn="l"/>
                <a:tab pos="3549650" algn="l"/>
                <a:tab pos="3997325" algn="l"/>
              </a:tabLst>
            </a:pPr>
            <a:endParaRPr lang="en-US" altLang="en-US" dirty="0"/>
          </a:p>
          <a:p>
            <a:pPr>
              <a:tabLst>
                <a:tab pos="2395220" algn="l"/>
                <a:tab pos="2857500" algn="l"/>
                <a:tab pos="3549650" algn="l"/>
                <a:tab pos="3997325" algn="l"/>
              </a:tabLst>
            </a:pPr>
            <a:r>
              <a:rPr lang="en-US" altLang="en-US" dirty="0"/>
              <a:t>If </a:t>
            </a:r>
            <a:r>
              <a:rPr lang="en-US" altLang="en-US" i="1" dirty="0"/>
              <a:t>T</a:t>
            </a:r>
            <a:r>
              <a:rPr lang="en-US" altLang="en-US" baseline="-25000" dirty="0"/>
              <a:t>8</a:t>
            </a:r>
            <a:r>
              <a:rPr lang="en-US" altLang="en-US" sz="1600" dirty="0"/>
              <a:t> </a:t>
            </a:r>
            <a:r>
              <a:rPr lang="en-US" altLang="en-US" dirty="0"/>
              <a:t>should abort, </a:t>
            </a:r>
            <a:r>
              <a:rPr lang="en-US" altLang="en-US" i="1" dirty="0"/>
              <a:t>T</a:t>
            </a:r>
            <a:r>
              <a:rPr lang="en-US" altLang="en-US" baseline="-25000" dirty="0"/>
              <a:t>9</a:t>
            </a:r>
            <a:r>
              <a:rPr lang="en-US" altLang="en-US" dirty="0"/>
              <a:t> would have read (and possibly shown to the user) an inconsistent database state.  Hence, database must ensure that schedules are recoverable.</a:t>
            </a:r>
            <a:endParaRPr lang="en-US" altLang="en-US" dirty="0"/>
          </a:p>
        </p:txBody>
      </p:sp>
      <p:sp>
        <p:nvSpPr>
          <p:cNvPr id="31748" name="Text Box 6"/>
          <p:cNvSpPr txBox="1">
            <a:spLocks noChangeArrowheads="1"/>
          </p:cNvSpPr>
          <p:nvPr/>
        </p:nvSpPr>
        <p:spPr bwMode="auto">
          <a:xfrm>
            <a:off x="701336" y="1071347"/>
            <a:ext cx="7688062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00" dirty="0"/>
              <a:t>Need to address the effect of transaction failures on concurrently </a:t>
            </a:r>
            <a:br>
              <a:rPr lang="en-US" altLang="en-US" sz="1700" dirty="0"/>
            </a:br>
            <a:r>
              <a:rPr lang="en-US" altLang="en-US" sz="1700" dirty="0"/>
              <a:t>running transactions.</a:t>
            </a:r>
            <a:endParaRPr lang="en-US" altLang="en-US" sz="1700" dirty="0"/>
          </a:p>
        </p:txBody>
      </p:sp>
      <p:pic>
        <p:nvPicPr>
          <p:cNvPr id="31749" name="Picture 1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814" y="2971608"/>
            <a:ext cx="2913063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Cascading Rollbacks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1102497"/>
            <a:ext cx="7776840" cy="5367972"/>
          </a:xfrm>
        </p:spPr>
        <p:txBody>
          <a:bodyPr/>
          <a:lstStyle/>
          <a:p>
            <a:pPr>
              <a:tabLst>
                <a:tab pos="1658620" algn="l"/>
                <a:tab pos="2120900" algn="l"/>
                <a:tab pos="2684145" algn="l"/>
                <a:tab pos="3030220" algn="l"/>
                <a:tab pos="3766820" algn="l"/>
                <a:tab pos="4055745" algn="l"/>
              </a:tabLst>
            </a:pPr>
            <a:r>
              <a:rPr lang="en-US" altLang="en-US" b="1" dirty="0">
                <a:solidFill>
                  <a:srgbClr val="000099"/>
                </a:solidFill>
              </a:rPr>
              <a:t>Cascading rollback</a:t>
            </a:r>
            <a:r>
              <a:rPr lang="en-US" altLang="en-US" dirty="0"/>
              <a:t> – a single transaction failure leads to a series of transaction rollbacks.  Consider the following schedule where none of the transactions has yet committed (so the schedule is recoverable)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If </a:t>
            </a:r>
            <a:r>
              <a:rPr lang="en-US" altLang="en-US" i="1" dirty="0"/>
              <a:t>T</a:t>
            </a:r>
            <a:r>
              <a:rPr lang="en-US" altLang="en-US" baseline="-25000" dirty="0"/>
              <a:t>10</a:t>
            </a:r>
            <a:r>
              <a:rPr lang="en-US" altLang="en-US" dirty="0"/>
              <a:t> fails, </a:t>
            </a:r>
            <a:r>
              <a:rPr lang="en-US" altLang="en-US" i="1" dirty="0"/>
              <a:t>T</a:t>
            </a:r>
            <a:r>
              <a:rPr lang="en-US" altLang="en-US" baseline="-25000" dirty="0"/>
              <a:t>11</a:t>
            </a:r>
            <a:r>
              <a:rPr lang="en-US" altLang="en-US" dirty="0"/>
              <a:t> and </a:t>
            </a:r>
            <a:r>
              <a:rPr lang="en-US" altLang="en-US" i="1" dirty="0"/>
              <a:t>T</a:t>
            </a:r>
            <a:r>
              <a:rPr lang="en-US" altLang="en-US" baseline="-25000" dirty="0"/>
              <a:t>12</a:t>
            </a:r>
            <a:r>
              <a:rPr lang="en-US" altLang="en-US" dirty="0"/>
              <a:t> must also be rolled back.</a:t>
            </a:r>
            <a:endParaRPr lang="en-US" altLang="en-US" dirty="0"/>
          </a:p>
          <a:p>
            <a:pPr>
              <a:tabLst>
                <a:tab pos="1658620" algn="l"/>
                <a:tab pos="2120900" algn="l"/>
                <a:tab pos="2684145" algn="l"/>
                <a:tab pos="3030220" algn="l"/>
                <a:tab pos="3766820" algn="l"/>
                <a:tab pos="4055745" algn="l"/>
              </a:tabLst>
            </a:pPr>
            <a:r>
              <a:rPr lang="en-US" altLang="en-US" dirty="0"/>
              <a:t>Can lead to the undoing of a significant amount of work</a:t>
            </a:r>
            <a:endParaRPr lang="en-US" altLang="en-US" dirty="0"/>
          </a:p>
        </p:txBody>
      </p:sp>
      <p:pic>
        <p:nvPicPr>
          <p:cNvPr id="32772" name="Picture 1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647" y="2122396"/>
            <a:ext cx="3429000" cy="192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Transaction Concept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794594" cy="5367972"/>
          </a:xfrm>
        </p:spPr>
        <p:txBody>
          <a:bodyPr/>
          <a:lstStyle/>
          <a:p>
            <a:r>
              <a:rPr lang="en-US" altLang="en-US" dirty="0"/>
              <a:t>A </a:t>
            </a:r>
            <a:r>
              <a:rPr lang="en-US" altLang="en-US" b="1" dirty="0">
                <a:solidFill>
                  <a:srgbClr val="000099"/>
                </a:solidFill>
              </a:rPr>
              <a:t>transaction</a:t>
            </a:r>
            <a:r>
              <a:rPr lang="en-US" altLang="en-US" i="1" dirty="0"/>
              <a:t> </a:t>
            </a:r>
            <a:r>
              <a:rPr lang="en-US" altLang="en-US" dirty="0"/>
              <a:t>is a </a:t>
            </a:r>
            <a:r>
              <a:rPr lang="en-US" altLang="en-US" i="1" dirty="0"/>
              <a:t>unit </a:t>
            </a:r>
            <a:r>
              <a:rPr lang="en-US" altLang="en-US" dirty="0"/>
              <a:t>of program execution that accesses and  possibly updates various data items.</a:t>
            </a:r>
            <a:endParaRPr lang="en-US" altLang="en-US" dirty="0"/>
          </a:p>
          <a:p>
            <a:r>
              <a:rPr lang="en-US" altLang="en-US" dirty="0"/>
              <a:t>E.g</a:t>
            </a:r>
            <a:r>
              <a:rPr lang="en-US" altLang="en-US" dirty="0" smtClean="0"/>
              <a:t>., </a:t>
            </a:r>
            <a:r>
              <a:rPr lang="en-US" altLang="en-US" dirty="0"/>
              <a:t>transaction to transfer $50 from account A to account B:</a:t>
            </a:r>
            <a:endParaRPr lang="en-US" altLang="en-US" dirty="0"/>
          </a:p>
          <a:p>
            <a:pPr lvl="1">
              <a:buFont typeface="Monotype Sorts" pitchFamily="-65" charset="2"/>
              <a:buNone/>
            </a:pPr>
            <a:r>
              <a:rPr lang="en-US" altLang="en-US" sz="1600" dirty="0"/>
              <a:t>1.	</a:t>
            </a:r>
            <a:r>
              <a:rPr lang="en-US" altLang="en-US" sz="1600" b="1" dirty="0"/>
              <a:t>read</a:t>
            </a:r>
            <a:r>
              <a:rPr lang="en-US" altLang="en-US" sz="1600" dirty="0"/>
              <a:t>(</a:t>
            </a:r>
            <a:r>
              <a:rPr lang="en-US" altLang="en-US" sz="1600" i="1" dirty="0"/>
              <a:t>A</a:t>
            </a:r>
            <a:r>
              <a:rPr lang="en-US" altLang="en-US" sz="1600" dirty="0"/>
              <a:t>)</a:t>
            </a:r>
            <a:endParaRPr lang="en-US" altLang="en-US" sz="1600" dirty="0"/>
          </a:p>
          <a:p>
            <a:pPr lvl="1">
              <a:buFont typeface="Monotype Sorts" pitchFamily="-65" charset="2"/>
              <a:buNone/>
            </a:pPr>
            <a:r>
              <a:rPr lang="en-US" altLang="en-US" sz="1600" dirty="0"/>
              <a:t>2.	</a:t>
            </a:r>
            <a:r>
              <a:rPr lang="en-US" altLang="en-US" sz="1600" i="1" dirty="0"/>
              <a:t>A</a:t>
            </a:r>
            <a:r>
              <a:rPr lang="en-US" altLang="en-US" sz="1600" dirty="0"/>
              <a:t> := </a:t>
            </a:r>
            <a:r>
              <a:rPr lang="en-US" altLang="en-US" sz="1600" i="1" dirty="0"/>
              <a:t>A – </a:t>
            </a:r>
            <a:r>
              <a:rPr lang="en-US" altLang="en-US" sz="1600" dirty="0"/>
              <a:t>50</a:t>
            </a:r>
            <a:endParaRPr lang="en-US" altLang="en-US" sz="1600" dirty="0"/>
          </a:p>
          <a:p>
            <a:pPr lvl="1">
              <a:buFont typeface="Monotype Sorts" pitchFamily="-65" charset="2"/>
              <a:buNone/>
            </a:pPr>
            <a:r>
              <a:rPr lang="en-US" altLang="en-US" sz="1600" dirty="0"/>
              <a:t>3.	</a:t>
            </a:r>
            <a:r>
              <a:rPr lang="en-US" altLang="en-US" sz="1600" b="1" dirty="0"/>
              <a:t>write</a:t>
            </a:r>
            <a:r>
              <a:rPr lang="en-US" altLang="en-US" sz="1600" dirty="0"/>
              <a:t>(</a:t>
            </a:r>
            <a:r>
              <a:rPr lang="en-US" altLang="en-US" sz="1600" i="1" dirty="0"/>
              <a:t>A</a:t>
            </a:r>
            <a:r>
              <a:rPr lang="en-US" altLang="en-US" sz="1600" dirty="0"/>
              <a:t>)</a:t>
            </a:r>
            <a:endParaRPr lang="en-US" altLang="en-US" sz="1600" dirty="0"/>
          </a:p>
          <a:p>
            <a:pPr lvl="1">
              <a:buFont typeface="Monotype Sorts" pitchFamily="-65" charset="2"/>
              <a:buNone/>
            </a:pPr>
            <a:r>
              <a:rPr lang="en-US" altLang="en-US" sz="1600" dirty="0"/>
              <a:t>4.	</a:t>
            </a:r>
            <a:r>
              <a:rPr lang="en-US" altLang="en-US" sz="1600" b="1" dirty="0"/>
              <a:t>read</a:t>
            </a:r>
            <a:r>
              <a:rPr lang="en-US" altLang="en-US" sz="1600" dirty="0"/>
              <a:t>(</a:t>
            </a:r>
            <a:r>
              <a:rPr lang="en-US" altLang="en-US" sz="1600" i="1" dirty="0"/>
              <a:t>B</a:t>
            </a:r>
            <a:r>
              <a:rPr lang="en-US" altLang="en-US" sz="1600" dirty="0"/>
              <a:t>)</a:t>
            </a:r>
            <a:endParaRPr lang="en-US" altLang="en-US" sz="1600" dirty="0"/>
          </a:p>
          <a:p>
            <a:pPr lvl="1">
              <a:buFont typeface="Monotype Sorts" pitchFamily="-65" charset="2"/>
              <a:buNone/>
            </a:pPr>
            <a:r>
              <a:rPr lang="en-US" altLang="en-US" sz="1600" dirty="0"/>
              <a:t>5.	</a:t>
            </a:r>
            <a:r>
              <a:rPr lang="en-US" altLang="en-US" sz="1600" i="1" dirty="0"/>
              <a:t>B</a:t>
            </a:r>
            <a:r>
              <a:rPr lang="en-US" altLang="en-US" sz="1600" dirty="0"/>
              <a:t> := </a:t>
            </a:r>
            <a:r>
              <a:rPr lang="en-US" altLang="en-US" sz="1600" i="1" dirty="0"/>
              <a:t>B + </a:t>
            </a:r>
            <a:r>
              <a:rPr lang="en-US" altLang="en-US" sz="1600" dirty="0"/>
              <a:t>50</a:t>
            </a:r>
            <a:endParaRPr lang="en-US" altLang="en-US" sz="1600" dirty="0"/>
          </a:p>
          <a:p>
            <a:pPr lvl="1">
              <a:buFont typeface="Monotype Sorts" pitchFamily="-65" charset="2"/>
              <a:buNone/>
            </a:pPr>
            <a:r>
              <a:rPr lang="en-US" altLang="en-US" sz="1600" dirty="0"/>
              <a:t>6.	</a:t>
            </a:r>
            <a:r>
              <a:rPr lang="en-US" altLang="en-US" sz="1600" b="1" dirty="0"/>
              <a:t>write</a:t>
            </a:r>
            <a:r>
              <a:rPr lang="en-US" altLang="en-US" sz="1600" dirty="0"/>
              <a:t>(</a:t>
            </a:r>
            <a:r>
              <a:rPr lang="en-US" altLang="en-US" sz="1600" i="1" dirty="0"/>
              <a:t>B)</a:t>
            </a:r>
            <a:endParaRPr lang="en-US" altLang="en-US" dirty="0"/>
          </a:p>
          <a:p>
            <a:r>
              <a:rPr lang="en-US" altLang="en-US" dirty="0"/>
              <a:t>Two main issues to deal with:</a:t>
            </a:r>
            <a:endParaRPr lang="en-US" altLang="en-US" dirty="0"/>
          </a:p>
          <a:p>
            <a:pPr lvl="1"/>
            <a:r>
              <a:rPr lang="en-US" altLang="en-US" dirty="0"/>
              <a:t>Failures of various kinds, such as hardware failures and system crashes</a:t>
            </a:r>
            <a:endParaRPr lang="en-US" altLang="en-US" dirty="0"/>
          </a:p>
          <a:p>
            <a:pPr lvl="1"/>
            <a:r>
              <a:rPr lang="en-US" altLang="en-US" dirty="0"/>
              <a:t>Concurrent execution of multiple transactions</a:t>
            </a:r>
            <a:endParaRPr lang="en-US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Cascadeless Schedules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776839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0099"/>
                </a:solidFill>
              </a:rPr>
              <a:t>Cascadeless</a:t>
            </a:r>
            <a:r>
              <a:rPr lang="en-US" altLang="en-US" b="1" i="1" dirty="0">
                <a:solidFill>
                  <a:srgbClr val="000099"/>
                </a:solidFill>
              </a:rPr>
              <a:t> </a:t>
            </a:r>
            <a:r>
              <a:rPr lang="en-US" altLang="en-US" b="1" dirty="0">
                <a:solidFill>
                  <a:srgbClr val="000099"/>
                </a:solidFill>
              </a:rPr>
              <a:t>schedules</a:t>
            </a:r>
            <a:r>
              <a:rPr lang="en-US" altLang="en-US" dirty="0"/>
              <a:t> — cascading rollbacks cannot occur;</a:t>
            </a:r>
            <a:endParaRPr lang="en-US" altLang="en-US" dirty="0"/>
          </a:p>
          <a:p>
            <a:pPr lvl="1"/>
            <a:r>
              <a:rPr lang="en-US" altLang="en-US" dirty="0"/>
              <a:t>For each pair of transactions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and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dirty="0"/>
              <a:t> such that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dirty="0"/>
              <a:t>  reads a data item previously written by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, the commit operation of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 appears before the read operation of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dirty="0"/>
              <a:t>.</a:t>
            </a:r>
            <a:endParaRPr lang="en-US" altLang="en-US" dirty="0"/>
          </a:p>
          <a:p>
            <a:r>
              <a:rPr lang="en-US" altLang="en-US" dirty="0"/>
              <a:t>Every </a:t>
            </a:r>
            <a:r>
              <a:rPr lang="en-US" altLang="en-US" dirty="0" smtClean="0"/>
              <a:t>Cascadeless </a:t>
            </a:r>
            <a:r>
              <a:rPr lang="en-US" altLang="en-US" dirty="0"/>
              <a:t>schedule is also recoverable</a:t>
            </a:r>
            <a:endParaRPr lang="en-US" altLang="en-US" dirty="0"/>
          </a:p>
          <a:p>
            <a:r>
              <a:rPr lang="en-US" altLang="en-US" dirty="0"/>
              <a:t>It is desirable to restrict the schedules to those that are cascadeless</a:t>
            </a:r>
            <a:endParaRPr lang="en-US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Concurrency Control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656948" y="1102497"/>
            <a:ext cx="7812349" cy="5367972"/>
          </a:xfrm>
        </p:spPr>
        <p:txBody>
          <a:bodyPr/>
          <a:lstStyle/>
          <a:p>
            <a:r>
              <a:rPr lang="en-US" altLang="en-US" dirty="0"/>
              <a:t>A database must provide a mechanism that will ensure that all possible schedules are </a:t>
            </a:r>
            <a:endParaRPr lang="en-US" altLang="en-US" dirty="0"/>
          </a:p>
          <a:p>
            <a:pPr lvl="1"/>
            <a:r>
              <a:rPr lang="en-US" altLang="en-US" dirty="0"/>
              <a:t>either conflict or view serializable, and </a:t>
            </a:r>
            <a:endParaRPr lang="en-US" altLang="en-US" dirty="0"/>
          </a:p>
          <a:p>
            <a:pPr lvl="1"/>
            <a:r>
              <a:rPr lang="en-US" altLang="en-US" dirty="0"/>
              <a:t>are recoverable and preferably cascadeless</a:t>
            </a:r>
            <a:endParaRPr lang="en-US" altLang="en-US" dirty="0"/>
          </a:p>
          <a:p>
            <a:r>
              <a:rPr lang="en-US" altLang="en-US" dirty="0"/>
              <a:t>A policy in which only one transaction can execute at a time generates serial schedules, but provides a poor degree of concurrency</a:t>
            </a:r>
            <a:endParaRPr lang="en-US" altLang="en-US" dirty="0"/>
          </a:p>
          <a:p>
            <a:pPr lvl="1"/>
            <a:r>
              <a:rPr lang="en-US" altLang="en-US" dirty="0"/>
              <a:t>Are serial schedules recoverable/</a:t>
            </a:r>
            <a:r>
              <a:rPr lang="en-US" altLang="en-US" dirty="0" err="1"/>
              <a:t>cascadeless</a:t>
            </a:r>
            <a:r>
              <a:rPr lang="en-US" altLang="en-US" dirty="0"/>
              <a:t>?</a:t>
            </a:r>
            <a:endParaRPr lang="en-US" altLang="en-US" dirty="0"/>
          </a:p>
          <a:p>
            <a:r>
              <a:rPr lang="en-US" altLang="en-US" dirty="0"/>
              <a:t>Testing a schedule for serializability </a:t>
            </a:r>
            <a:r>
              <a:rPr lang="en-US" altLang="en-US" i="1" dirty="0"/>
              <a:t>after</a:t>
            </a:r>
            <a:r>
              <a:rPr lang="en-US" altLang="en-US" dirty="0"/>
              <a:t> it has executed is a little too late!</a:t>
            </a:r>
            <a:endParaRPr lang="en-US" altLang="en-US" dirty="0"/>
          </a:p>
          <a:p>
            <a:r>
              <a:rPr lang="en-US" altLang="en-US" b="1" dirty="0">
                <a:solidFill>
                  <a:srgbClr val="000099"/>
                </a:solidFill>
              </a:rPr>
              <a:t>Goal</a:t>
            </a:r>
            <a:r>
              <a:rPr lang="en-US" altLang="en-US" dirty="0"/>
              <a:t> – to develop concurrency control protocols that will assure serializability.</a:t>
            </a:r>
            <a:endParaRPr lang="en-US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Concurrency Control (Cont.)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656948" y="1102497"/>
            <a:ext cx="7803471" cy="5367972"/>
          </a:xfrm>
        </p:spPr>
        <p:txBody>
          <a:bodyPr/>
          <a:lstStyle/>
          <a:p>
            <a:r>
              <a:rPr lang="en-US" altLang="en-US" dirty="0"/>
              <a:t>Schedules must be conflict or view serializable, and recoverable, for the sake of database consistency, and preferably cascadeless.</a:t>
            </a:r>
            <a:endParaRPr lang="en-US" altLang="en-US" dirty="0"/>
          </a:p>
          <a:p>
            <a:r>
              <a:rPr lang="en-US" altLang="en-US" dirty="0"/>
              <a:t>A policy in which only one transaction can execute at a time generates serial schedules, but provides a poor degree of concurrency.</a:t>
            </a:r>
            <a:endParaRPr lang="en-US" altLang="en-US" dirty="0"/>
          </a:p>
          <a:p>
            <a:r>
              <a:rPr lang="en-US" altLang="en-US" dirty="0"/>
              <a:t>Concurrency-control schemes tradeoff between the amount of concurrency they allow and the amount of overhead that they incur.</a:t>
            </a:r>
            <a:endParaRPr lang="en-US" altLang="en-US" dirty="0"/>
          </a:p>
          <a:p>
            <a:r>
              <a:rPr lang="en-US" altLang="en-US" dirty="0"/>
              <a:t>Some schemes allow only conflict-serializable schedules to be generated, while others allow  view-serializable schedules that are not conflict-serializable.</a:t>
            </a:r>
            <a:endParaRPr lang="en-US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Concurrency Control vs. Serializability Tests</a:t>
            </a:r>
            <a:endParaRPr 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674702" y="1102497"/>
            <a:ext cx="7794595" cy="5367972"/>
          </a:xfrm>
        </p:spPr>
        <p:txBody>
          <a:bodyPr/>
          <a:lstStyle/>
          <a:p>
            <a:r>
              <a:rPr lang="en-US" altLang="en-US" dirty="0"/>
              <a:t>Concurrency-control protocols allow concurrent schedules, but ensure that the schedules are conflict/view serializable, and are recoverable and cascadeless .</a:t>
            </a:r>
            <a:endParaRPr lang="en-US" altLang="en-US" dirty="0"/>
          </a:p>
          <a:p>
            <a:r>
              <a:rPr lang="en-US" altLang="en-US" dirty="0"/>
              <a:t>Concurrency control protocols (generally) do not examine the precedence graph as it is being created</a:t>
            </a:r>
            <a:endParaRPr lang="en-US" altLang="en-US" dirty="0"/>
          </a:p>
          <a:p>
            <a:pPr lvl="1"/>
            <a:r>
              <a:rPr lang="en-US" altLang="en-US" dirty="0"/>
              <a:t>Instead a protocol imposes a discipline that avoids non-serializable schedules.</a:t>
            </a:r>
            <a:endParaRPr lang="en-US" altLang="en-US" dirty="0"/>
          </a:p>
          <a:p>
            <a:pPr lvl="1"/>
            <a:r>
              <a:rPr lang="en-US" altLang="en-US" dirty="0"/>
              <a:t>We study such protocols in Chapter 16.</a:t>
            </a:r>
            <a:endParaRPr lang="en-US" altLang="en-US" dirty="0"/>
          </a:p>
          <a:p>
            <a:r>
              <a:rPr lang="en-US" altLang="en-US" dirty="0"/>
              <a:t>Different concurrency control protocols provide different tradeoffs between the amount of concurrency they allow and the amount of overhead that they incur.</a:t>
            </a:r>
            <a:endParaRPr lang="en-US" altLang="en-US" dirty="0"/>
          </a:p>
          <a:p>
            <a:r>
              <a:rPr lang="en-US" altLang="en-US" dirty="0"/>
              <a:t>Tests for serializability help us understand why a concurrency control protocol is correct.   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Weak Levels of Consistency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674702" y="1102497"/>
            <a:ext cx="7750207" cy="5367972"/>
          </a:xfrm>
        </p:spPr>
        <p:txBody>
          <a:bodyPr/>
          <a:lstStyle/>
          <a:p>
            <a:r>
              <a:rPr lang="en-US" altLang="en-US" dirty="0"/>
              <a:t>Some applications are willing to live with weak levels of consistency, allowing schedules that are not serializable</a:t>
            </a:r>
            <a:endParaRPr lang="en-US" altLang="en-US" dirty="0"/>
          </a:p>
          <a:p>
            <a:pPr lvl="1"/>
            <a:r>
              <a:rPr lang="en-US" altLang="en-US" dirty="0"/>
              <a:t>E.g., a read-only transaction that wants to get an approximate total balance of all accounts </a:t>
            </a:r>
            <a:endParaRPr lang="en-US" altLang="en-US" dirty="0"/>
          </a:p>
          <a:p>
            <a:pPr lvl="1"/>
            <a:r>
              <a:rPr lang="en-US" altLang="en-US" dirty="0"/>
              <a:t>E.g., database statistics computed for query optimization can be approximate (why?)</a:t>
            </a:r>
            <a:endParaRPr lang="en-US" altLang="en-US" dirty="0"/>
          </a:p>
          <a:p>
            <a:pPr lvl="1"/>
            <a:r>
              <a:rPr lang="en-US" altLang="en-US" dirty="0"/>
              <a:t>Such transactions need not be serializable with respect to other transactions</a:t>
            </a:r>
            <a:endParaRPr lang="en-US" altLang="en-US" dirty="0"/>
          </a:p>
          <a:p>
            <a:r>
              <a:rPr lang="en-US" altLang="en-US" dirty="0"/>
              <a:t>Tradeoff accuracy for performance</a:t>
            </a:r>
            <a:endParaRPr lang="en-US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Levels of Consistency in SQL-92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665824" y="1102497"/>
            <a:ext cx="7705819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0099"/>
                </a:solidFill>
              </a:rPr>
              <a:t>Serializable</a:t>
            </a:r>
            <a:r>
              <a:rPr lang="en-US" altLang="en-US" b="1" dirty="0"/>
              <a:t> </a:t>
            </a:r>
            <a:r>
              <a:rPr lang="en-US" altLang="en-US" dirty="0"/>
              <a:t>— default</a:t>
            </a:r>
            <a:endParaRPr lang="en-US" altLang="en-US" dirty="0"/>
          </a:p>
          <a:p>
            <a:r>
              <a:rPr lang="en-US" altLang="en-US" b="1" dirty="0">
                <a:solidFill>
                  <a:srgbClr val="000099"/>
                </a:solidFill>
              </a:rPr>
              <a:t>Repeatable read</a:t>
            </a:r>
            <a:r>
              <a:rPr lang="en-US" altLang="en-US" b="1" dirty="0"/>
              <a:t> </a:t>
            </a:r>
            <a:r>
              <a:rPr lang="en-US" altLang="en-US" dirty="0"/>
              <a:t>—</a:t>
            </a:r>
            <a:r>
              <a:rPr lang="en-US" altLang="en-US" b="1" dirty="0"/>
              <a:t> </a:t>
            </a:r>
            <a:r>
              <a:rPr lang="en-US" altLang="en-US" dirty="0"/>
              <a:t>only committed records to be read. </a:t>
            </a:r>
            <a:endParaRPr lang="en-US" altLang="en-US" dirty="0"/>
          </a:p>
          <a:p>
            <a:pPr lvl="1"/>
            <a:r>
              <a:rPr lang="en-US" altLang="en-US" dirty="0"/>
              <a:t>Repeated reads of same record must return same value.</a:t>
            </a:r>
            <a:endParaRPr lang="en-US" altLang="en-US" dirty="0"/>
          </a:p>
          <a:p>
            <a:pPr lvl="1"/>
            <a:r>
              <a:rPr lang="en-US" altLang="en-US" dirty="0"/>
              <a:t>However, a transaction may not be serializable – it may find some records inserted by a transaction but not find others.</a:t>
            </a:r>
            <a:endParaRPr lang="en-US" altLang="en-US" dirty="0"/>
          </a:p>
          <a:p>
            <a:r>
              <a:rPr lang="en-US" altLang="en-US" b="1" dirty="0">
                <a:solidFill>
                  <a:srgbClr val="000099"/>
                </a:solidFill>
              </a:rPr>
              <a:t>Read committed</a:t>
            </a:r>
            <a:r>
              <a:rPr lang="en-US" altLang="en-US" b="1" dirty="0"/>
              <a:t> </a:t>
            </a:r>
            <a:r>
              <a:rPr lang="en-US" altLang="en-US" dirty="0"/>
              <a:t>—</a:t>
            </a:r>
            <a:r>
              <a:rPr lang="en-US" altLang="en-US" b="1" dirty="0"/>
              <a:t> </a:t>
            </a:r>
            <a:r>
              <a:rPr lang="en-US" altLang="en-US" dirty="0"/>
              <a:t>only committed records can be read.</a:t>
            </a:r>
            <a:endParaRPr lang="en-US" altLang="en-US" dirty="0"/>
          </a:p>
          <a:p>
            <a:pPr lvl="1"/>
            <a:r>
              <a:rPr lang="en-US" altLang="en-US" dirty="0"/>
              <a:t>Successive reads of record may return different (but committed) values.</a:t>
            </a:r>
            <a:endParaRPr lang="en-US" altLang="en-US" dirty="0"/>
          </a:p>
          <a:p>
            <a:r>
              <a:rPr lang="en-US" altLang="en-US" b="1" dirty="0">
                <a:solidFill>
                  <a:srgbClr val="000099"/>
                </a:solidFill>
              </a:rPr>
              <a:t>Read uncommitted</a:t>
            </a:r>
            <a:r>
              <a:rPr lang="en-US" altLang="en-US" dirty="0"/>
              <a:t> —</a:t>
            </a:r>
            <a:r>
              <a:rPr lang="en-US" altLang="en-US" b="1" dirty="0"/>
              <a:t> </a:t>
            </a:r>
            <a:r>
              <a:rPr lang="en-US" altLang="en-US" dirty="0"/>
              <a:t>even uncommitted records may be read. </a:t>
            </a:r>
            <a:endParaRPr lang="en-US" altLang="en-US" b="1" dirty="0"/>
          </a:p>
        </p:txBody>
      </p:sp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538163" y="4135438"/>
            <a:ext cx="752792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</a:pPr>
            <a:endParaRPr lang="en-US" altLang="en-US"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Levels of Consistency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2458" y="1102497"/>
            <a:ext cx="7750206" cy="5367972"/>
          </a:xfrm>
        </p:spPr>
        <p:txBody>
          <a:bodyPr/>
          <a:lstStyle/>
          <a:p>
            <a:r>
              <a:rPr lang="en-US" dirty="0"/>
              <a:t>Lower degrees of consistency useful for gathering approximate</a:t>
            </a:r>
            <a:br>
              <a:rPr lang="en-US" dirty="0"/>
            </a:br>
            <a:r>
              <a:rPr lang="en-US" dirty="0"/>
              <a:t>information about the database </a:t>
            </a:r>
            <a:endParaRPr lang="en-US" dirty="0"/>
          </a:p>
          <a:p>
            <a:r>
              <a:rPr lang="en-US" dirty="0"/>
              <a:t>Warning: some database systems do not ensure serializable schedules by default</a:t>
            </a:r>
            <a:endParaRPr lang="en-US" dirty="0"/>
          </a:p>
          <a:p>
            <a:r>
              <a:rPr lang="en-US" dirty="0"/>
              <a:t>E.g., Oracle (and PostgreSQL prior to version 9) by default support a level of consistency called snapshot isolation (not part of the SQL standard)</a:t>
            </a:r>
            <a:endParaRPr lang="en-US" dirty="0"/>
          </a:p>
          <a:p>
            <a:endParaRPr lang="en-IN" dirty="0"/>
          </a:p>
        </p:txBody>
      </p:sp>
      <p:sp>
        <p:nvSpPr>
          <p:cNvPr id="39939" name="Rectangle 5"/>
          <p:cNvSpPr>
            <a:spLocks noChangeArrowheads="1"/>
          </p:cNvSpPr>
          <p:nvPr/>
        </p:nvSpPr>
        <p:spPr bwMode="auto">
          <a:xfrm>
            <a:off x="1147763" y="1163638"/>
            <a:ext cx="7005637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</a:pPr>
            <a:endParaRPr lang="en-US" altLang="en-US" sz="18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Transaction Definition in SQL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639192" y="1102497"/>
            <a:ext cx="7927759" cy="5367972"/>
          </a:xfrm>
        </p:spPr>
        <p:txBody>
          <a:bodyPr/>
          <a:lstStyle/>
          <a:p>
            <a:r>
              <a:rPr lang="en-US" altLang="en-US" dirty="0"/>
              <a:t>In SQL, a transaction begins implicitly.</a:t>
            </a:r>
            <a:endParaRPr lang="en-US" altLang="en-US" dirty="0"/>
          </a:p>
          <a:p>
            <a:r>
              <a:rPr lang="en-US" altLang="en-US" dirty="0"/>
              <a:t>A transaction in SQL ends by:</a:t>
            </a:r>
            <a:endParaRPr lang="en-US" altLang="en-US" dirty="0"/>
          </a:p>
          <a:p>
            <a:pPr lvl="1"/>
            <a:r>
              <a:rPr lang="en-US" altLang="en-US" b="1" dirty="0"/>
              <a:t>Commit work</a:t>
            </a:r>
            <a:r>
              <a:rPr lang="en-US" altLang="en-US" dirty="0"/>
              <a:t> commits current transaction and begins a new one.</a:t>
            </a:r>
            <a:endParaRPr lang="en-US" altLang="en-US" dirty="0"/>
          </a:p>
          <a:p>
            <a:pPr lvl="1"/>
            <a:r>
              <a:rPr lang="en-US" altLang="en-US" b="1" dirty="0"/>
              <a:t>Rollback work</a:t>
            </a:r>
            <a:r>
              <a:rPr lang="en-US" altLang="en-US" dirty="0"/>
              <a:t> causes current transaction to abort.</a:t>
            </a:r>
            <a:endParaRPr lang="en-US" altLang="en-US" dirty="0"/>
          </a:p>
          <a:p>
            <a:r>
              <a:rPr lang="en-US" altLang="en-US" dirty="0"/>
              <a:t>In almost all database systems, by default, every SQL statement also commits implicitly if it executes successfully</a:t>
            </a:r>
            <a:endParaRPr lang="en-US" altLang="en-US" dirty="0"/>
          </a:p>
          <a:p>
            <a:pPr lvl="1"/>
            <a:r>
              <a:rPr lang="en-US" altLang="en-US" dirty="0"/>
              <a:t>Implicit commit can be turned off by a database directive</a:t>
            </a:r>
            <a:endParaRPr lang="en-US" altLang="en-US" dirty="0"/>
          </a:p>
          <a:p>
            <a:pPr lvl="2"/>
            <a:r>
              <a:rPr lang="en-US" altLang="en-US" dirty="0"/>
              <a:t>E.g., in JDBC -- </a:t>
            </a:r>
            <a:r>
              <a:rPr lang="en-US" altLang="en-US" dirty="0" err="1"/>
              <a:t>connection.setAutoCommit</a:t>
            </a:r>
            <a:r>
              <a:rPr lang="en-US" altLang="en-US" dirty="0"/>
              <a:t>(false);</a:t>
            </a:r>
            <a:endParaRPr lang="en-US" altLang="en-US" dirty="0"/>
          </a:p>
          <a:p>
            <a:r>
              <a:rPr lang="en-US" altLang="en-US" dirty="0"/>
              <a:t>Isolation level can be set at database level</a:t>
            </a:r>
            <a:endParaRPr lang="en-US" altLang="en-US" dirty="0"/>
          </a:p>
          <a:p>
            <a:r>
              <a:rPr lang="en-US" altLang="en-US" dirty="0"/>
              <a:t>Isolation level can be changed at start of transaction</a:t>
            </a:r>
            <a:endParaRPr lang="en-US" altLang="en-US" dirty="0"/>
          </a:p>
          <a:p>
            <a:pPr lvl="2"/>
            <a:r>
              <a:rPr lang="en-US" altLang="en-US" dirty="0"/>
              <a:t>E.g.  In SQL </a:t>
            </a:r>
            <a:r>
              <a:rPr lang="en-US" altLang="en-US" b="1" dirty="0"/>
              <a:t>set transaction isolation level serializable</a:t>
            </a:r>
            <a:endParaRPr lang="en-US" altLang="en-US" b="1" dirty="0"/>
          </a:p>
          <a:p>
            <a:pPr lvl="2"/>
            <a:r>
              <a:rPr lang="en-US" altLang="en-US" dirty="0"/>
              <a:t>E.g. in JDBC --  </a:t>
            </a:r>
            <a:r>
              <a:rPr lang="en-US" altLang="en-US" dirty="0" err="1"/>
              <a:t>connection.setTransactionIsolation</a:t>
            </a:r>
            <a:r>
              <a:rPr lang="en-US" altLang="en-US" dirty="0"/>
              <a:t>(      </a:t>
            </a:r>
            <a:br>
              <a:rPr lang="en-US" altLang="en-US" dirty="0"/>
            </a:br>
            <a:r>
              <a:rPr lang="en-US" altLang="en-US" dirty="0"/>
              <a:t>                                     </a:t>
            </a:r>
            <a:r>
              <a:rPr lang="en-US" altLang="en-US" dirty="0" err="1"/>
              <a:t>Connection.TRANSACTION_SERIALIZABLE</a:t>
            </a:r>
            <a:r>
              <a:rPr lang="en-US" altLang="en-US" dirty="0"/>
              <a:t>)</a:t>
            </a:r>
            <a:endParaRPr lang="en-US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of Isolation Levels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702" y="1102497"/>
            <a:ext cx="7741329" cy="5367972"/>
          </a:xfrm>
        </p:spPr>
        <p:txBody>
          <a:bodyPr/>
          <a:lstStyle/>
          <a:p>
            <a:r>
              <a:rPr lang="en-IN" dirty="0" smtClean="0"/>
              <a:t>Locking</a:t>
            </a:r>
            <a:endParaRPr lang="en-IN" dirty="0"/>
          </a:p>
          <a:p>
            <a:pPr lvl="1"/>
            <a:r>
              <a:rPr lang="en-IN" dirty="0"/>
              <a:t>Lock on whole database vs lock on items</a:t>
            </a:r>
            <a:endParaRPr lang="en-IN" dirty="0"/>
          </a:p>
          <a:p>
            <a:pPr lvl="1"/>
            <a:r>
              <a:rPr lang="en-IN" dirty="0"/>
              <a:t>How long to hold lock?</a:t>
            </a:r>
            <a:endParaRPr lang="en-IN" dirty="0"/>
          </a:p>
          <a:p>
            <a:pPr lvl="1"/>
            <a:r>
              <a:rPr lang="en-IN" dirty="0"/>
              <a:t>Shared vs exclusive locks</a:t>
            </a:r>
            <a:endParaRPr lang="en-IN" dirty="0"/>
          </a:p>
          <a:p>
            <a:r>
              <a:rPr lang="en-IN" dirty="0"/>
              <a:t>Timestamps</a:t>
            </a:r>
            <a:endParaRPr lang="en-IN" dirty="0"/>
          </a:p>
          <a:p>
            <a:pPr lvl="1"/>
            <a:r>
              <a:rPr lang="en-IN" dirty="0"/>
              <a:t>Transaction timestamp assigned e.g. when a transaction begins</a:t>
            </a:r>
            <a:endParaRPr lang="en-IN" dirty="0"/>
          </a:p>
          <a:p>
            <a:pPr lvl="1"/>
            <a:r>
              <a:rPr lang="en-IN" dirty="0"/>
              <a:t>Data items store two timestamps</a:t>
            </a:r>
            <a:endParaRPr lang="en-IN" dirty="0"/>
          </a:p>
          <a:p>
            <a:pPr lvl="2"/>
            <a:r>
              <a:rPr lang="en-IN" dirty="0"/>
              <a:t>Read timestamp</a:t>
            </a:r>
            <a:endParaRPr lang="en-IN" dirty="0"/>
          </a:p>
          <a:p>
            <a:pPr lvl="2"/>
            <a:r>
              <a:rPr lang="en-IN" dirty="0"/>
              <a:t>Write timestamp</a:t>
            </a:r>
            <a:endParaRPr lang="en-IN" dirty="0"/>
          </a:p>
          <a:p>
            <a:pPr lvl="1"/>
            <a:r>
              <a:rPr lang="en-IN" dirty="0"/>
              <a:t>Timestamps are used to detect out of order accesses</a:t>
            </a:r>
            <a:endParaRPr lang="en-IN" dirty="0"/>
          </a:p>
          <a:p>
            <a:r>
              <a:rPr lang="en-IN" dirty="0"/>
              <a:t>Multiple versions of each data item</a:t>
            </a:r>
            <a:endParaRPr lang="en-IN" dirty="0"/>
          </a:p>
          <a:p>
            <a:pPr lvl="1"/>
            <a:r>
              <a:rPr lang="en-IN" dirty="0"/>
              <a:t>Allow transactions to read from a “snapshot” of the database</a:t>
            </a:r>
            <a:endParaRPr lang="en-IN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Transactions as SQL Statements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314" y="1003107"/>
            <a:ext cx="8215235" cy="5367972"/>
          </a:xfrm>
        </p:spPr>
        <p:txBody>
          <a:bodyPr/>
          <a:lstStyle/>
          <a:p>
            <a:r>
              <a:rPr lang="en-IN" dirty="0"/>
              <a:t>E.g</a:t>
            </a:r>
            <a:r>
              <a:rPr lang="en-IN" dirty="0" smtClean="0"/>
              <a:t>., </a:t>
            </a:r>
            <a:r>
              <a:rPr lang="en-IN" dirty="0"/>
              <a:t>Transaction 1:</a:t>
            </a:r>
            <a:br>
              <a:rPr lang="en-IN" dirty="0"/>
            </a:br>
            <a:r>
              <a:rPr lang="en-IN" sz="1800" dirty="0"/>
              <a:t>   </a:t>
            </a:r>
            <a:r>
              <a:rPr lang="en-IN" b="1" dirty="0"/>
              <a:t>select</a:t>
            </a:r>
            <a:r>
              <a:rPr lang="en-IN" dirty="0"/>
              <a:t> </a:t>
            </a:r>
            <a:r>
              <a:rPr lang="en-IN" i="1" dirty="0"/>
              <a:t>ID, name  </a:t>
            </a:r>
            <a:r>
              <a:rPr lang="en-IN" dirty="0"/>
              <a:t> </a:t>
            </a:r>
            <a:r>
              <a:rPr lang="en-IN" b="1" dirty="0"/>
              <a:t>from  </a:t>
            </a:r>
            <a:r>
              <a:rPr lang="en-IN" i="1" dirty="0"/>
              <a:t>instructor   </a:t>
            </a:r>
            <a:r>
              <a:rPr lang="en-IN" b="1" dirty="0"/>
              <a:t>where</a:t>
            </a:r>
            <a:r>
              <a:rPr lang="en-IN" dirty="0"/>
              <a:t> </a:t>
            </a:r>
            <a:r>
              <a:rPr lang="en-IN" i="1" dirty="0"/>
              <a:t>salary</a:t>
            </a:r>
            <a:r>
              <a:rPr lang="en-IN" dirty="0"/>
              <a:t> &gt; 90000</a:t>
            </a:r>
            <a:endParaRPr lang="en-IN" sz="1800" dirty="0"/>
          </a:p>
          <a:p>
            <a:r>
              <a:rPr lang="en-IN" dirty="0" smtClean="0"/>
              <a:t>E.g., Transaction </a:t>
            </a:r>
            <a:r>
              <a:rPr lang="en-IN" dirty="0"/>
              <a:t>2:</a:t>
            </a:r>
            <a:br>
              <a:rPr lang="en-IN" dirty="0"/>
            </a:br>
            <a:r>
              <a:rPr lang="en-IN" dirty="0"/>
              <a:t>   </a:t>
            </a:r>
            <a:r>
              <a:rPr lang="en-IN" b="1" dirty="0"/>
              <a:t>insert into</a:t>
            </a:r>
            <a:r>
              <a:rPr lang="en-IN" dirty="0"/>
              <a:t> </a:t>
            </a:r>
            <a:r>
              <a:rPr lang="en-IN" i="1" dirty="0"/>
              <a:t>instructor</a:t>
            </a:r>
            <a:r>
              <a:rPr lang="en-IN" dirty="0"/>
              <a:t> </a:t>
            </a:r>
            <a:r>
              <a:rPr lang="en-IN" b="1" dirty="0"/>
              <a:t>values</a:t>
            </a:r>
            <a:r>
              <a:rPr lang="en-IN" dirty="0"/>
              <a:t> ('11111', 'James', 'Marketing', 100000)</a:t>
            </a:r>
            <a:endParaRPr lang="en-IN" dirty="0"/>
          </a:p>
          <a:p>
            <a:r>
              <a:rPr lang="en-IN" dirty="0"/>
              <a:t>Suppose </a:t>
            </a:r>
            <a:endParaRPr lang="en-IN" dirty="0"/>
          </a:p>
          <a:p>
            <a:pPr lvl="1"/>
            <a:r>
              <a:rPr lang="en-IN" dirty="0"/>
              <a:t>T1 starts, finds tuples salary &gt; 90000 using index and locks them</a:t>
            </a:r>
            <a:endParaRPr lang="en-IN" dirty="0"/>
          </a:p>
          <a:p>
            <a:pPr lvl="1"/>
            <a:r>
              <a:rPr lang="en-IN" dirty="0"/>
              <a:t>And then T2 executes.  </a:t>
            </a:r>
            <a:endParaRPr lang="en-IN" dirty="0"/>
          </a:p>
          <a:p>
            <a:pPr lvl="1"/>
            <a:r>
              <a:rPr lang="en-IN" dirty="0"/>
              <a:t>Do T1 and T2 conflict?  Does tuple level locking detect the conflict?</a:t>
            </a:r>
            <a:endParaRPr lang="en-IN" dirty="0"/>
          </a:p>
          <a:p>
            <a:pPr lvl="1"/>
            <a:r>
              <a:rPr lang="en-IN" dirty="0"/>
              <a:t>Instance of the </a:t>
            </a:r>
            <a:r>
              <a:rPr lang="en-IN" b="1" dirty="0">
                <a:solidFill>
                  <a:srgbClr val="002060"/>
                </a:solidFill>
              </a:rPr>
              <a:t>phantom phenomenon</a:t>
            </a:r>
            <a:endParaRPr lang="en-IN" b="1" dirty="0">
              <a:solidFill>
                <a:srgbClr val="002060"/>
              </a:solidFill>
            </a:endParaRPr>
          </a:p>
          <a:p>
            <a:r>
              <a:rPr lang="en-IN" dirty="0"/>
              <a:t>Also consider T3 below, with Wu’s salary = 90000 </a:t>
            </a:r>
            <a:br>
              <a:rPr lang="en-IN" dirty="0"/>
            </a:br>
            <a:r>
              <a:rPr lang="en-IN" sz="1800" dirty="0"/>
              <a:t>    </a:t>
            </a:r>
            <a:r>
              <a:rPr lang="en-IN" sz="1800" b="1" dirty="0"/>
              <a:t>update</a:t>
            </a:r>
            <a:r>
              <a:rPr lang="en-IN" sz="1800" dirty="0"/>
              <a:t> </a:t>
            </a:r>
            <a:r>
              <a:rPr lang="en-IN" sz="1800" i="1" dirty="0"/>
              <a:t>instructor</a:t>
            </a:r>
            <a:br>
              <a:rPr lang="en-IN" sz="1800" dirty="0"/>
            </a:br>
            <a:r>
              <a:rPr lang="en-IN" sz="1800" dirty="0"/>
              <a:t>    </a:t>
            </a:r>
            <a:r>
              <a:rPr lang="en-IN" sz="1800" b="1" dirty="0"/>
              <a:t>set</a:t>
            </a:r>
            <a:r>
              <a:rPr lang="en-IN" sz="1800" dirty="0"/>
              <a:t> </a:t>
            </a:r>
            <a:r>
              <a:rPr lang="en-IN" sz="1800" i="1" dirty="0"/>
              <a:t>salary</a:t>
            </a:r>
            <a:r>
              <a:rPr lang="en-IN" sz="1800" dirty="0"/>
              <a:t> = </a:t>
            </a:r>
            <a:r>
              <a:rPr lang="en-IN" sz="1800" i="1" dirty="0"/>
              <a:t>salary</a:t>
            </a:r>
            <a:r>
              <a:rPr lang="en-IN" sz="1800" dirty="0"/>
              <a:t> * 1.1</a:t>
            </a:r>
            <a:br>
              <a:rPr lang="en-IN" sz="1800" dirty="0"/>
            </a:br>
            <a:r>
              <a:rPr lang="en-IN" sz="1800" dirty="0"/>
              <a:t>    </a:t>
            </a:r>
            <a:r>
              <a:rPr lang="en-IN" sz="1800" b="1" dirty="0"/>
              <a:t>where</a:t>
            </a:r>
            <a:r>
              <a:rPr lang="en-IN" sz="1800" dirty="0"/>
              <a:t> </a:t>
            </a:r>
            <a:r>
              <a:rPr lang="en-IN" sz="1800" i="1" dirty="0"/>
              <a:t>name</a:t>
            </a:r>
            <a:r>
              <a:rPr lang="en-IN" sz="1800" dirty="0"/>
              <a:t> = 'Wu’ </a:t>
            </a:r>
            <a:endParaRPr lang="en-IN" sz="1800" dirty="0"/>
          </a:p>
          <a:p>
            <a:r>
              <a:rPr lang="en-IN" dirty="0"/>
              <a:t>Key idea:  Detect “</a:t>
            </a:r>
            <a:r>
              <a:rPr lang="en-IN" b="1" dirty="0">
                <a:solidFill>
                  <a:srgbClr val="002060"/>
                </a:solidFill>
              </a:rPr>
              <a:t>predicate</a:t>
            </a:r>
            <a:r>
              <a:rPr lang="en-IN" dirty="0"/>
              <a:t>” conflicts, and use some form of  “</a:t>
            </a:r>
            <a:r>
              <a:rPr lang="en-IN" b="1" dirty="0">
                <a:solidFill>
                  <a:srgbClr val="002060"/>
                </a:solidFill>
              </a:rPr>
              <a:t>predicate locking</a:t>
            </a:r>
            <a:r>
              <a:rPr lang="en-IN" dirty="0"/>
              <a:t>”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Fund Transfer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39192" y="1102497"/>
            <a:ext cx="7838983" cy="5367972"/>
          </a:xfrm>
        </p:spPr>
        <p:txBody>
          <a:bodyPr/>
          <a:lstStyle/>
          <a:p>
            <a:r>
              <a:rPr lang="en-US" altLang="en-US" sz="1600" dirty="0"/>
              <a:t>Transaction to transfer $50 from account A to account B:</a:t>
            </a:r>
            <a:endParaRPr lang="en-US" altLang="en-US" sz="1600" dirty="0"/>
          </a:p>
          <a:p>
            <a:pPr lvl="1">
              <a:buFont typeface="Monotype Sorts" pitchFamily="-65" charset="2"/>
              <a:buNone/>
            </a:pPr>
            <a:r>
              <a:rPr lang="en-US" altLang="en-US" sz="1400" dirty="0"/>
              <a:t>1.	</a:t>
            </a:r>
            <a:r>
              <a:rPr lang="en-US" altLang="en-US" sz="1400" b="1" dirty="0"/>
              <a:t>read</a:t>
            </a:r>
            <a:r>
              <a:rPr lang="en-US" altLang="en-US" sz="1400" dirty="0"/>
              <a:t>(</a:t>
            </a:r>
            <a:r>
              <a:rPr lang="en-US" altLang="en-US" sz="1400" i="1" dirty="0"/>
              <a:t>A</a:t>
            </a:r>
            <a:r>
              <a:rPr lang="en-US" altLang="en-US" sz="1400" dirty="0"/>
              <a:t>)</a:t>
            </a:r>
            <a:endParaRPr lang="en-US" altLang="en-US" sz="1400" dirty="0"/>
          </a:p>
          <a:p>
            <a:pPr lvl="1">
              <a:buFont typeface="Monotype Sorts" pitchFamily="-65" charset="2"/>
              <a:buNone/>
            </a:pPr>
            <a:r>
              <a:rPr lang="en-US" altLang="en-US" sz="1400" dirty="0"/>
              <a:t>2.	</a:t>
            </a:r>
            <a:r>
              <a:rPr lang="en-US" altLang="en-US" sz="1400" i="1" dirty="0"/>
              <a:t>A</a:t>
            </a:r>
            <a:r>
              <a:rPr lang="en-US" altLang="en-US" sz="1400" dirty="0"/>
              <a:t> := </a:t>
            </a:r>
            <a:r>
              <a:rPr lang="en-US" altLang="en-US" sz="1400" i="1" dirty="0"/>
              <a:t>A – </a:t>
            </a:r>
            <a:r>
              <a:rPr lang="en-US" altLang="en-US" sz="1400" dirty="0"/>
              <a:t>50</a:t>
            </a:r>
            <a:endParaRPr lang="en-US" altLang="en-US" sz="1400" dirty="0"/>
          </a:p>
          <a:p>
            <a:pPr lvl="1">
              <a:buFont typeface="Monotype Sorts" pitchFamily="-65" charset="2"/>
              <a:buNone/>
            </a:pPr>
            <a:r>
              <a:rPr lang="en-US" altLang="en-US" sz="1400" dirty="0"/>
              <a:t>3.	</a:t>
            </a:r>
            <a:r>
              <a:rPr lang="en-US" altLang="en-US" sz="1400" b="1" dirty="0"/>
              <a:t>write</a:t>
            </a:r>
            <a:r>
              <a:rPr lang="en-US" altLang="en-US" sz="1400" dirty="0"/>
              <a:t>(</a:t>
            </a:r>
            <a:r>
              <a:rPr lang="en-US" altLang="en-US" sz="1400" i="1" dirty="0"/>
              <a:t>A</a:t>
            </a:r>
            <a:r>
              <a:rPr lang="en-US" altLang="en-US" sz="1400" dirty="0"/>
              <a:t>)</a:t>
            </a:r>
            <a:endParaRPr lang="en-US" altLang="en-US" sz="1400" dirty="0"/>
          </a:p>
          <a:p>
            <a:pPr lvl="1">
              <a:buFont typeface="Monotype Sorts" pitchFamily="-65" charset="2"/>
              <a:buNone/>
            </a:pPr>
            <a:r>
              <a:rPr lang="en-US" altLang="en-US" sz="1400" dirty="0"/>
              <a:t>4.	</a:t>
            </a:r>
            <a:r>
              <a:rPr lang="en-US" altLang="en-US" sz="1400" b="1" dirty="0"/>
              <a:t>read</a:t>
            </a:r>
            <a:r>
              <a:rPr lang="en-US" altLang="en-US" sz="1400" dirty="0"/>
              <a:t>(</a:t>
            </a:r>
            <a:r>
              <a:rPr lang="en-US" altLang="en-US" sz="1400" i="1" dirty="0"/>
              <a:t>B</a:t>
            </a:r>
            <a:r>
              <a:rPr lang="en-US" altLang="en-US" sz="1400" dirty="0"/>
              <a:t>)</a:t>
            </a:r>
            <a:endParaRPr lang="en-US" altLang="en-US" sz="1400" dirty="0"/>
          </a:p>
          <a:p>
            <a:pPr lvl="1">
              <a:buFont typeface="Monotype Sorts" pitchFamily="-65" charset="2"/>
              <a:buNone/>
            </a:pPr>
            <a:r>
              <a:rPr lang="en-US" altLang="en-US" sz="1400" dirty="0"/>
              <a:t>5.	</a:t>
            </a:r>
            <a:r>
              <a:rPr lang="en-US" altLang="en-US" sz="1400" i="1" dirty="0"/>
              <a:t>B</a:t>
            </a:r>
            <a:r>
              <a:rPr lang="en-US" altLang="en-US" sz="1400" dirty="0"/>
              <a:t> := </a:t>
            </a:r>
            <a:r>
              <a:rPr lang="en-US" altLang="en-US" sz="1400" i="1" dirty="0"/>
              <a:t>B + </a:t>
            </a:r>
            <a:r>
              <a:rPr lang="en-US" altLang="en-US" sz="1400" dirty="0"/>
              <a:t>50</a:t>
            </a:r>
            <a:endParaRPr lang="en-US" altLang="en-US" sz="1400" dirty="0"/>
          </a:p>
          <a:p>
            <a:pPr lvl="1">
              <a:buFont typeface="Monotype Sorts" pitchFamily="-65" charset="2"/>
              <a:buNone/>
            </a:pPr>
            <a:r>
              <a:rPr lang="en-US" altLang="en-US" sz="1400" dirty="0"/>
              <a:t>6.	</a:t>
            </a:r>
            <a:r>
              <a:rPr lang="en-US" altLang="en-US" sz="1400" b="1" dirty="0"/>
              <a:t>write</a:t>
            </a:r>
            <a:r>
              <a:rPr lang="en-US" altLang="en-US" sz="1400" dirty="0"/>
              <a:t>(</a:t>
            </a:r>
            <a:r>
              <a:rPr lang="en-US" altLang="en-US" sz="1400" i="1" dirty="0"/>
              <a:t>B)</a:t>
            </a:r>
            <a:endParaRPr lang="en-US" altLang="en-US" sz="1400" i="1" dirty="0"/>
          </a:p>
          <a:p>
            <a:r>
              <a:rPr lang="en-US" altLang="en-US" sz="1600" b="1" dirty="0">
                <a:solidFill>
                  <a:srgbClr val="000099"/>
                </a:solidFill>
              </a:rPr>
              <a:t>Atomicity requirement</a:t>
            </a:r>
            <a:r>
              <a:rPr lang="en-US" altLang="en-US" sz="1600" dirty="0"/>
              <a:t> </a:t>
            </a:r>
            <a:endParaRPr lang="en-US" altLang="en-US" sz="1600" dirty="0"/>
          </a:p>
          <a:p>
            <a:pPr lvl="1"/>
            <a:r>
              <a:rPr lang="en-US" altLang="en-US" sz="1600" dirty="0"/>
              <a:t>If the transaction fails after step 3 and before step 6, money will be </a:t>
            </a:r>
            <a:r>
              <a:rPr lang="ja-JP" altLang="en-US" sz="1600" dirty="0"/>
              <a:t>“</a:t>
            </a:r>
            <a:r>
              <a:rPr lang="en-US" altLang="ja-JP" sz="1600" dirty="0"/>
              <a:t>lost</a:t>
            </a:r>
            <a:r>
              <a:rPr lang="ja-JP" altLang="en-US" sz="1600" dirty="0"/>
              <a:t>”</a:t>
            </a:r>
            <a:r>
              <a:rPr lang="en-US" altLang="ja-JP" sz="1600" dirty="0"/>
              <a:t> leading to an inconsistent database state</a:t>
            </a:r>
            <a:endParaRPr lang="en-US" altLang="ja-JP" sz="1600" dirty="0"/>
          </a:p>
          <a:p>
            <a:pPr lvl="2"/>
            <a:r>
              <a:rPr lang="en-US" altLang="en-US" sz="1600" dirty="0"/>
              <a:t>Failure could be due to software or hardware</a:t>
            </a:r>
            <a:endParaRPr lang="en-US" altLang="en-US" sz="1600" dirty="0"/>
          </a:p>
          <a:p>
            <a:pPr lvl="1"/>
            <a:r>
              <a:rPr lang="en-US" altLang="en-US" sz="1600" dirty="0"/>
              <a:t>The system should ensure that updates of a partially executed transaction are not reflected in the database</a:t>
            </a:r>
            <a:endParaRPr lang="en-US" altLang="en-US" sz="1600" dirty="0"/>
          </a:p>
          <a:p>
            <a:r>
              <a:rPr lang="en-US" altLang="en-US" sz="1600" b="1" dirty="0">
                <a:solidFill>
                  <a:srgbClr val="000099"/>
                </a:solidFill>
              </a:rPr>
              <a:t>Durability requirement</a:t>
            </a:r>
            <a:r>
              <a:rPr lang="en-US" altLang="en-US" sz="1600" dirty="0"/>
              <a:t> — once the user has been notified that the transaction has completed (i.e., the transfer of the $50 has taken place), the updates to the database by the transaction must persist even if there are software or hardware failures.</a:t>
            </a:r>
            <a:endParaRPr lang="en-US" altLang="en-US" sz="1600" dirty="0"/>
          </a:p>
        </p:txBody>
      </p:sp>
      <p:sp>
        <p:nvSpPr>
          <p:cNvPr id="2" name="Text Box 1"/>
          <p:cNvSpPr txBox="1"/>
          <p:nvPr/>
        </p:nvSpPr>
        <p:spPr>
          <a:xfrm>
            <a:off x="3379470" y="2734310"/>
            <a:ext cx="50984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the transaction must be complete, partial transaction will reverse back (meaning would not affect the database)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3947" y="2796646"/>
            <a:ext cx="5168964" cy="815505"/>
          </a:xfrm>
        </p:spPr>
        <p:txBody>
          <a:bodyPr/>
          <a:lstStyle/>
          <a:p>
            <a:pPr marL="0" indent="0">
              <a:buNone/>
            </a:pPr>
            <a:r>
              <a:rPr lang="en-IN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End of Chapter 17</a:t>
            </a:r>
            <a:endParaRPr lang="en-IN" sz="3200" b="1" dirty="0">
              <a:solidFill>
                <a:srgbClr val="00206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Fund Transfer (Cont.)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79184" cy="5367972"/>
          </a:xfrm>
        </p:spPr>
        <p:txBody>
          <a:bodyPr/>
          <a:lstStyle/>
          <a:p>
            <a:r>
              <a:rPr lang="en-US" altLang="en-US" sz="1600" b="1" dirty="0">
                <a:solidFill>
                  <a:srgbClr val="000099"/>
                </a:solidFill>
              </a:rPr>
              <a:t>Consistency requirement</a:t>
            </a:r>
            <a:r>
              <a:rPr lang="en-US" altLang="en-US" sz="1600" dirty="0"/>
              <a:t> in above example:</a:t>
            </a:r>
            <a:endParaRPr lang="en-US" altLang="en-US" sz="1600" dirty="0"/>
          </a:p>
          <a:p>
            <a:pPr lvl="1"/>
            <a:r>
              <a:rPr lang="en-US" altLang="en-US" sz="1600" dirty="0"/>
              <a:t> The sum of A and B is unchanged by the execution of the transaction</a:t>
            </a:r>
            <a:endParaRPr lang="en-US" altLang="en-US" sz="1600" dirty="0"/>
          </a:p>
          <a:p>
            <a:r>
              <a:rPr lang="en-US" altLang="en-US" sz="1600" dirty="0"/>
              <a:t>In general, consistency requirements include </a:t>
            </a:r>
            <a:endParaRPr lang="en-US" altLang="en-US" sz="1600" dirty="0"/>
          </a:p>
          <a:p>
            <a:pPr lvl="1"/>
            <a:r>
              <a:rPr lang="en-US" altLang="en-US" sz="1600" dirty="0"/>
              <a:t>Explicitly specified integrity constraints such as primary keys and foreign keys</a:t>
            </a:r>
            <a:endParaRPr lang="en-US" altLang="en-US" sz="1600" dirty="0"/>
          </a:p>
          <a:p>
            <a:pPr lvl="1"/>
            <a:r>
              <a:rPr lang="en-US" altLang="en-US" sz="1600" dirty="0"/>
              <a:t>Implicit integrity constraints</a:t>
            </a:r>
            <a:endParaRPr lang="en-US" altLang="en-US" sz="1600" dirty="0"/>
          </a:p>
          <a:p>
            <a:pPr lvl="2"/>
            <a:r>
              <a:rPr lang="en-US" altLang="en-US" sz="1600" dirty="0"/>
              <a:t>e.g., sum of balances of all accounts, minus sum of loan amounts must equal value of cash-in-hand</a:t>
            </a:r>
            <a:endParaRPr lang="en-US" altLang="en-US" sz="1600" dirty="0"/>
          </a:p>
          <a:p>
            <a:pPr lvl="1"/>
            <a:r>
              <a:rPr lang="en-US" altLang="en-US" sz="1600" dirty="0"/>
              <a:t>A transaction must see a consistent database.</a:t>
            </a:r>
            <a:endParaRPr lang="en-US" altLang="en-US" sz="1600" dirty="0"/>
          </a:p>
          <a:p>
            <a:pPr lvl="1"/>
            <a:r>
              <a:rPr lang="en-US" altLang="en-US" sz="1600" dirty="0"/>
              <a:t>During transaction execution the database may be temporarily inconsistent.</a:t>
            </a:r>
            <a:endParaRPr lang="en-US" altLang="en-US" sz="1600" dirty="0"/>
          </a:p>
          <a:p>
            <a:pPr lvl="1"/>
            <a:r>
              <a:rPr lang="en-US" altLang="en-US" sz="1600" dirty="0"/>
              <a:t>When the transaction completes successfully the database must be consistent</a:t>
            </a:r>
            <a:endParaRPr lang="en-US" altLang="en-US" sz="1600" dirty="0"/>
          </a:p>
          <a:p>
            <a:pPr lvl="2"/>
            <a:r>
              <a:rPr lang="en-US" altLang="en-US" sz="1600" dirty="0"/>
              <a:t>Erroneous transaction logic can lead to inconsistency</a:t>
            </a:r>
            <a:endParaRPr lang="en-US" altLang="en-US" sz="1600" dirty="0"/>
          </a:p>
          <a:p>
            <a:pPr>
              <a:lnSpc>
                <a:spcPct val="80000"/>
              </a:lnSpc>
              <a:buFont typeface="Monotype Sorts" pitchFamily="-65" charset="2"/>
              <a:buNone/>
            </a:pPr>
            <a:endParaRPr lang="en-US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Fund Transfer (Cont.)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812350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0099"/>
                </a:solidFill>
              </a:rPr>
              <a:t>Isolation requirement</a:t>
            </a:r>
            <a:r>
              <a:rPr lang="en-US" altLang="en-US" dirty="0"/>
              <a:t> — if between steps 3 and 6, another transaction T2 is allowed to access the partially updated database, it will see an inconsistent database (the sum  </a:t>
            </a:r>
            <a:r>
              <a:rPr lang="en-US" altLang="en-US" i="1" dirty="0"/>
              <a:t>A + B</a:t>
            </a:r>
            <a:r>
              <a:rPr lang="en-US" altLang="en-US" dirty="0"/>
              <a:t> will be less than it should be</a:t>
            </a:r>
            <a:r>
              <a:rPr lang="en-US" altLang="en-US" dirty="0" smtClean="0"/>
              <a:t>).</a:t>
            </a:r>
            <a:endParaRPr lang="en-US" altLang="en-US" dirty="0" smtClean="0"/>
          </a:p>
          <a:p>
            <a:pPr marL="0" indent="0">
              <a:buNone/>
            </a:pPr>
            <a:br>
              <a:rPr lang="en-US" altLang="en-US" dirty="0"/>
            </a:br>
            <a:r>
              <a:rPr lang="en-US" altLang="en-US" dirty="0"/>
              <a:t>        </a:t>
            </a:r>
            <a:r>
              <a:rPr lang="en-US" altLang="en-US" dirty="0" smtClean="0"/>
              <a:t>      </a:t>
            </a:r>
            <a:r>
              <a:rPr lang="en-US" altLang="en-US" b="1" dirty="0"/>
              <a:t>T1                                        T2</a:t>
            </a:r>
            <a:endParaRPr lang="en-US" altLang="en-US" b="1" dirty="0"/>
          </a:p>
          <a:p>
            <a:pPr lvl="1"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sz="1600" dirty="0"/>
              <a:t>1.	</a:t>
            </a:r>
            <a:r>
              <a:rPr lang="en-US" altLang="en-US" sz="1600" b="1" dirty="0"/>
              <a:t>read</a:t>
            </a:r>
            <a:r>
              <a:rPr lang="en-US" altLang="en-US" sz="1600" dirty="0"/>
              <a:t>(</a:t>
            </a:r>
            <a:r>
              <a:rPr lang="en-US" altLang="en-US" sz="1600" i="1" dirty="0"/>
              <a:t>A</a:t>
            </a:r>
            <a:r>
              <a:rPr lang="en-US" altLang="en-US" sz="1600" dirty="0"/>
              <a:t>)</a:t>
            </a:r>
            <a:endParaRPr lang="en-US" altLang="en-US" sz="1600" dirty="0"/>
          </a:p>
          <a:p>
            <a:pPr lvl="1"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sz="1600" dirty="0"/>
              <a:t>2.	</a:t>
            </a:r>
            <a:r>
              <a:rPr lang="en-US" altLang="en-US" sz="1600" i="1" dirty="0"/>
              <a:t>A</a:t>
            </a:r>
            <a:r>
              <a:rPr lang="en-US" altLang="en-US" sz="1600" dirty="0"/>
              <a:t> := </a:t>
            </a:r>
            <a:r>
              <a:rPr lang="en-US" altLang="en-US" sz="1600" i="1" dirty="0"/>
              <a:t>A – </a:t>
            </a:r>
            <a:r>
              <a:rPr lang="en-US" altLang="en-US" sz="1600" dirty="0"/>
              <a:t>50</a:t>
            </a:r>
            <a:endParaRPr lang="en-US" altLang="en-US" sz="1600" dirty="0"/>
          </a:p>
          <a:p>
            <a:pPr lvl="1"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sz="1600" dirty="0"/>
              <a:t>3.	</a:t>
            </a:r>
            <a:r>
              <a:rPr lang="en-US" altLang="en-US" sz="1600" b="1" dirty="0"/>
              <a:t>write</a:t>
            </a:r>
            <a:r>
              <a:rPr lang="en-US" altLang="en-US" sz="1600" dirty="0"/>
              <a:t>(</a:t>
            </a:r>
            <a:r>
              <a:rPr lang="en-US" altLang="en-US" sz="1600" i="1" dirty="0"/>
              <a:t>A</a:t>
            </a:r>
            <a:r>
              <a:rPr lang="en-US" altLang="en-US" sz="1600" dirty="0"/>
              <a:t>)</a:t>
            </a:r>
            <a:br>
              <a:rPr lang="en-US" altLang="en-US" sz="1600" dirty="0"/>
            </a:br>
            <a:r>
              <a:rPr lang="en-US" altLang="en-US" sz="1600" dirty="0"/>
              <a:t>                                      read(A), read(B), print(A+B)</a:t>
            </a:r>
            <a:endParaRPr lang="en-US" altLang="en-US" sz="1600" dirty="0"/>
          </a:p>
          <a:p>
            <a:pPr lvl="1"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sz="1600" dirty="0"/>
              <a:t>4.	</a:t>
            </a:r>
            <a:r>
              <a:rPr lang="en-US" altLang="en-US" sz="1600" b="1" dirty="0"/>
              <a:t>read</a:t>
            </a:r>
            <a:r>
              <a:rPr lang="en-US" altLang="en-US" sz="1600" dirty="0"/>
              <a:t>(</a:t>
            </a:r>
            <a:r>
              <a:rPr lang="en-US" altLang="en-US" sz="1600" i="1" dirty="0"/>
              <a:t>B</a:t>
            </a:r>
            <a:r>
              <a:rPr lang="en-US" altLang="en-US" sz="1600" dirty="0"/>
              <a:t>)</a:t>
            </a:r>
            <a:endParaRPr lang="en-US" altLang="en-US" sz="1600" dirty="0"/>
          </a:p>
          <a:p>
            <a:pPr lvl="1"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sz="1600" dirty="0"/>
              <a:t>5.	</a:t>
            </a:r>
            <a:r>
              <a:rPr lang="en-US" altLang="en-US" sz="1600" i="1" dirty="0"/>
              <a:t>B</a:t>
            </a:r>
            <a:r>
              <a:rPr lang="en-US" altLang="en-US" sz="1600" dirty="0"/>
              <a:t> := </a:t>
            </a:r>
            <a:r>
              <a:rPr lang="en-US" altLang="en-US" sz="1600" i="1" dirty="0"/>
              <a:t>B + </a:t>
            </a:r>
            <a:r>
              <a:rPr lang="en-US" altLang="en-US" sz="1600" dirty="0"/>
              <a:t>50</a:t>
            </a:r>
            <a:endParaRPr lang="en-US" altLang="en-US" sz="1600" dirty="0"/>
          </a:p>
          <a:p>
            <a:pPr lvl="1"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sz="1600" dirty="0"/>
              <a:t>6.	</a:t>
            </a:r>
            <a:r>
              <a:rPr lang="en-US" altLang="en-US" sz="1600" b="1" dirty="0"/>
              <a:t>write</a:t>
            </a:r>
            <a:r>
              <a:rPr lang="en-US" altLang="en-US" sz="1600" dirty="0"/>
              <a:t>(</a:t>
            </a:r>
            <a:r>
              <a:rPr lang="en-US" altLang="en-US" sz="1600" i="1" dirty="0"/>
              <a:t>B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Isolation can be ensured trivially by running transactions </a:t>
            </a:r>
            <a:r>
              <a:rPr lang="en-US" altLang="en-US" b="1" dirty="0">
                <a:solidFill>
                  <a:srgbClr val="000099"/>
                </a:solidFill>
              </a:rPr>
              <a:t>serially</a:t>
            </a:r>
            <a:endParaRPr lang="en-US" altLang="en-US" b="1" dirty="0">
              <a:solidFill>
                <a:srgbClr val="000099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dirty="0"/>
              <a:t> That is, one after the other.   </a:t>
            </a:r>
            <a:endParaRPr lang="en-US" altLang="en-US" dirty="0"/>
          </a:p>
          <a:p>
            <a:r>
              <a:rPr lang="en-US" altLang="en-US" dirty="0"/>
              <a:t>However, executing multiple transactions concurrently has significant benefits, as we will see later</a:t>
            </a:r>
            <a:r>
              <a:rPr lang="en-US" altLang="en-US" dirty="0" smtClean="0"/>
              <a:t>. </a:t>
            </a:r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ACID Properties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901295"/>
            <a:ext cx="7856738" cy="4569174"/>
          </a:xfrm>
        </p:spPr>
        <p:txBody>
          <a:bodyPr/>
          <a:lstStyle/>
          <a:p>
            <a:r>
              <a:rPr lang="en-US" altLang="en-US" b="1" dirty="0">
                <a:solidFill>
                  <a:srgbClr val="000099"/>
                </a:solidFill>
              </a:rPr>
              <a:t>Atomicity</a:t>
            </a:r>
            <a:r>
              <a:rPr lang="en-US" altLang="en-US" b="1" dirty="0"/>
              <a:t>. </a:t>
            </a:r>
            <a:r>
              <a:rPr lang="en-US" altLang="en-US" dirty="0"/>
              <a:t> Either all operations of the transaction are properly reflected in the database or none are.</a:t>
            </a:r>
            <a:endParaRPr lang="en-US" altLang="en-US" dirty="0"/>
          </a:p>
          <a:p>
            <a:r>
              <a:rPr lang="en-US" altLang="en-US" b="1" dirty="0">
                <a:solidFill>
                  <a:srgbClr val="000099"/>
                </a:solidFill>
              </a:rPr>
              <a:t>Consistency</a:t>
            </a:r>
            <a:r>
              <a:rPr lang="en-US" altLang="en-US" b="1" dirty="0"/>
              <a:t>.</a:t>
            </a:r>
            <a:r>
              <a:rPr lang="en-US" altLang="en-US" dirty="0"/>
              <a:t>  Execution of a transaction in isolation preserves the consistency of the database.</a:t>
            </a:r>
            <a:endParaRPr lang="en-US" altLang="en-US" dirty="0"/>
          </a:p>
          <a:p>
            <a:r>
              <a:rPr lang="en-US" altLang="en-US" b="1" dirty="0">
                <a:solidFill>
                  <a:srgbClr val="000099"/>
                </a:solidFill>
              </a:rPr>
              <a:t>Isolation</a:t>
            </a:r>
            <a:r>
              <a:rPr lang="en-US" altLang="en-US" b="1" dirty="0"/>
              <a:t>.</a:t>
            </a:r>
            <a:r>
              <a:rPr lang="en-US" altLang="en-US" dirty="0"/>
              <a:t>  Although multiple transactions may execute concurrently, each transaction must be unaware of other concurrently executing transactions.  Intermediate transaction results must be hidden from other concurrently executed transactions.  </a:t>
            </a:r>
            <a:endParaRPr lang="en-US" altLang="en-US" dirty="0"/>
          </a:p>
          <a:p>
            <a:pPr lvl="1"/>
            <a:r>
              <a:rPr lang="en-US" altLang="en-US" dirty="0"/>
              <a:t>That is, for every pair of transactions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and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i="1" dirty="0"/>
              <a:t>, </a:t>
            </a:r>
            <a:r>
              <a:rPr lang="en-US" altLang="en-US" dirty="0"/>
              <a:t>it appears to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that either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i="1" dirty="0"/>
              <a:t>, </a:t>
            </a:r>
            <a:r>
              <a:rPr lang="en-US" altLang="en-US" dirty="0"/>
              <a:t>finished execution before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started, or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dirty="0"/>
              <a:t> started execution after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finished.</a:t>
            </a:r>
            <a:endParaRPr lang="en-US" altLang="en-US" dirty="0"/>
          </a:p>
          <a:p>
            <a:r>
              <a:rPr lang="en-US" altLang="en-US" b="1" dirty="0">
                <a:solidFill>
                  <a:srgbClr val="000099"/>
                </a:solidFill>
              </a:rPr>
              <a:t>Durability</a:t>
            </a:r>
            <a:r>
              <a:rPr lang="en-US" altLang="en-US" b="1" dirty="0"/>
              <a:t>.  </a:t>
            </a:r>
            <a:r>
              <a:rPr lang="en-US" altLang="en-US" dirty="0"/>
              <a:t>After a transaction completes successfully, the changes it has made to the database persist, even if there are system failures. </a:t>
            </a:r>
            <a:endParaRPr lang="en-US" altLang="en-US" i="1" dirty="0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701336" y="1024131"/>
            <a:ext cx="7670307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00" dirty="0"/>
              <a:t>A  </a:t>
            </a:r>
            <a:r>
              <a:rPr kumimoji="1" lang="en-US" altLang="en-US" sz="1700" b="1" dirty="0">
                <a:solidFill>
                  <a:srgbClr val="000099"/>
                </a:solidFill>
              </a:rPr>
              <a:t>transaction</a:t>
            </a:r>
            <a:r>
              <a:rPr lang="en-US" altLang="en-US" sz="1700" dirty="0"/>
              <a:t>  is a unit of program execution that accesses and possibly updates various data </a:t>
            </a:r>
            <a:r>
              <a:rPr lang="en-US" altLang="en-US" sz="1700" dirty="0" smtClean="0"/>
              <a:t>items. To </a:t>
            </a:r>
            <a:r>
              <a:rPr lang="en-US" altLang="en-US" sz="1700" dirty="0"/>
              <a:t>preserve the integrity of data the database system must ensure: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Transaction State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1102497"/>
            <a:ext cx="7723574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0099"/>
                </a:solidFill>
              </a:rPr>
              <a:t>Active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–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the initial state; the transaction stays in this state while it is executing</a:t>
            </a:r>
            <a:endParaRPr lang="en-US" altLang="en-US" dirty="0"/>
          </a:p>
          <a:p>
            <a:r>
              <a:rPr lang="en-US" altLang="en-US" b="1" dirty="0">
                <a:solidFill>
                  <a:srgbClr val="000099"/>
                </a:solidFill>
              </a:rPr>
              <a:t>Partially committed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–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after the final statement has been executed.</a:t>
            </a:r>
            <a:endParaRPr lang="en-US" altLang="en-US" dirty="0"/>
          </a:p>
          <a:p>
            <a:r>
              <a:rPr lang="en-US" altLang="en-US" b="1" dirty="0">
                <a:solidFill>
                  <a:srgbClr val="000099"/>
                </a:solidFill>
              </a:rPr>
              <a:t>Failed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sz="1600" b="1" dirty="0"/>
              <a:t>-- </a:t>
            </a:r>
            <a:r>
              <a:rPr lang="en-US" altLang="en-US" dirty="0"/>
              <a:t>after the discovery that normal execution can no longer proceed.</a:t>
            </a:r>
            <a:endParaRPr lang="en-US" altLang="en-US" dirty="0"/>
          </a:p>
          <a:p>
            <a:r>
              <a:rPr lang="en-US" altLang="en-US" b="1" dirty="0">
                <a:solidFill>
                  <a:srgbClr val="000099"/>
                </a:solidFill>
              </a:rPr>
              <a:t>Aborted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– after the transaction has been rolled back and the database restored to its state prior to the start of the transaction.  Two options after it has been aborted:</a:t>
            </a:r>
            <a:endParaRPr lang="en-US" altLang="en-US" dirty="0"/>
          </a:p>
          <a:p>
            <a:pPr lvl="1"/>
            <a:r>
              <a:rPr lang="en-US" altLang="en-US" dirty="0"/>
              <a:t>R</a:t>
            </a:r>
            <a:r>
              <a:rPr lang="en-US" altLang="en-US" dirty="0" smtClean="0"/>
              <a:t>estart </a:t>
            </a:r>
            <a:r>
              <a:rPr lang="en-US" altLang="en-US" dirty="0"/>
              <a:t>the transaction</a:t>
            </a:r>
            <a:endParaRPr lang="en-US" altLang="en-US" dirty="0"/>
          </a:p>
          <a:p>
            <a:pPr lvl="2"/>
            <a:r>
              <a:rPr lang="en-US" altLang="en-US" dirty="0"/>
              <a:t> </a:t>
            </a:r>
            <a:r>
              <a:rPr lang="en-US" altLang="en-US" dirty="0" smtClean="0"/>
              <a:t>Can </a:t>
            </a:r>
            <a:r>
              <a:rPr lang="en-US" altLang="en-US" dirty="0"/>
              <a:t>be done only if no internal logical error</a:t>
            </a:r>
            <a:endParaRPr lang="en-US" altLang="en-US" dirty="0"/>
          </a:p>
          <a:p>
            <a:pPr lvl="1"/>
            <a:r>
              <a:rPr lang="en-US" altLang="en-US" dirty="0"/>
              <a:t>K</a:t>
            </a:r>
            <a:r>
              <a:rPr lang="en-US" altLang="en-US" dirty="0" smtClean="0"/>
              <a:t>ill </a:t>
            </a:r>
            <a:r>
              <a:rPr lang="en-US" altLang="en-US" dirty="0"/>
              <a:t>the transaction</a:t>
            </a:r>
            <a:endParaRPr lang="en-US" altLang="en-US" dirty="0"/>
          </a:p>
          <a:p>
            <a:r>
              <a:rPr lang="en-US" altLang="en-US" b="1" dirty="0">
                <a:solidFill>
                  <a:srgbClr val="000099"/>
                </a:solidFill>
              </a:rPr>
              <a:t>Committed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– after successful completion.</a:t>
            </a:r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Transaction State (Cont.)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2291" name="Picture 1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900" y="1503363"/>
            <a:ext cx="4619625" cy="317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1"/>
          <p:cNvSpPr txBox="1"/>
          <p:nvPr/>
        </p:nvSpPr>
        <p:spPr>
          <a:xfrm>
            <a:off x="664845" y="2872105"/>
            <a:ext cx="16859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start transaction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237230" y="1080135"/>
            <a:ext cx="23945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example’s 1-3 has been executed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803015" y="2924810"/>
            <a:ext cx="19075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system fail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 rot="1920000">
            <a:off x="2924810" y="3588385"/>
            <a:ext cx="13277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system fail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5021580" y="1503680"/>
            <a:ext cx="16103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no system  failure</a:t>
            </a:r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 rot="19500000">
            <a:off x="2957830" y="1879600"/>
            <a:ext cx="16103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no system  failure</a:t>
            </a:r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b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1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lnDef>
  </a:objectDefaults>
  <a:extraClrSchemeLst>
    <a:extraClrScheme>
      <a:clrScheme name="1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db</Template>
  <TotalTime>0</TotalTime>
  <Words>17041</Words>
  <Application>WPS Presentation</Application>
  <PresentationFormat>On-screen Show (4:3)</PresentationFormat>
  <Paragraphs>383</Paragraphs>
  <Slides>40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3" baseType="lpstr">
      <vt:lpstr>Arial</vt:lpstr>
      <vt:lpstr>SimSun</vt:lpstr>
      <vt:lpstr>Wingdings</vt:lpstr>
      <vt:lpstr>Helvetica</vt:lpstr>
      <vt:lpstr>MS PGothic</vt:lpstr>
      <vt:lpstr>Times New Roman</vt:lpstr>
      <vt:lpstr>Monotype Sorts</vt:lpstr>
      <vt:lpstr>Wingdings</vt:lpstr>
      <vt:lpstr>Webdings</vt:lpstr>
      <vt:lpstr>Microsoft YaHei</vt:lpstr>
      <vt:lpstr>Arial Unicode MS</vt:lpstr>
      <vt:lpstr>Symbol</vt:lpstr>
      <vt:lpstr>db</vt:lpstr>
      <vt:lpstr>Module 17: Transactions </vt:lpstr>
      <vt:lpstr>Outline</vt:lpstr>
      <vt:lpstr>Transaction Concept</vt:lpstr>
      <vt:lpstr>Example of Fund Transfer</vt:lpstr>
      <vt:lpstr>Example of Fund Transfer (Cont.)</vt:lpstr>
      <vt:lpstr>Example of Fund Transfer (Cont.)</vt:lpstr>
      <vt:lpstr>ACID Properties</vt:lpstr>
      <vt:lpstr>Transaction State</vt:lpstr>
      <vt:lpstr>Transaction State (Cont.)</vt:lpstr>
      <vt:lpstr>Concurrent Executions</vt:lpstr>
      <vt:lpstr>Schedules</vt:lpstr>
      <vt:lpstr>Schedule 1</vt:lpstr>
      <vt:lpstr>Schedule 2</vt:lpstr>
      <vt:lpstr>Schedule 3</vt:lpstr>
      <vt:lpstr>Schedule 4</vt:lpstr>
      <vt:lpstr>Serializability</vt:lpstr>
      <vt:lpstr>Simplified view of transactions</vt:lpstr>
      <vt:lpstr>Conflicting Instructions </vt:lpstr>
      <vt:lpstr>Conflict Serializability</vt:lpstr>
      <vt:lpstr>Conflict Serializability (Cont.)</vt:lpstr>
      <vt:lpstr>Conflict Serializability (Cont.)</vt:lpstr>
      <vt:lpstr>View Serializability</vt:lpstr>
      <vt:lpstr>View Serializability (Cont.)</vt:lpstr>
      <vt:lpstr>Other Notions of Serializability</vt:lpstr>
      <vt:lpstr>Testing for Serializability </vt:lpstr>
      <vt:lpstr>Test for Conflict Serializability</vt:lpstr>
      <vt:lpstr>Test for View Serializability</vt:lpstr>
      <vt:lpstr>Recoverable Schedules</vt:lpstr>
      <vt:lpstr>Cascading Rollbacks</vt:lpstr>
      <vt:lpstr>Cascadeless Schedules</vt:lpstr>
      <vt:lpstr>Concurrency Control</vt:lpstr>
      <vt:lpstr>Concurrency Control (Cont.)</vt:lpstr>
      <vt:lpstr>Concurrency Control vs. Serializability Tests</vt:lpstr>
      <vt:lpstr>Weak Levels of Consistency</vt:lpstr>
      <vt:lpstr>Levels of Consistency in SQL-92</vt:lpstr>
      <vt:lpstr>Levels of Consistency</vt:lpstr>
      <vt:lpstr>Transaction Definition in SQL</vt:lpstr>
      <vt:lpstr>Implementation of Isolation Levels</vt:lpstr>
      <vt:lpstr>Transactions as SQL Statements</vt:lpstr>
      <vt:lpstr>PowerPoint 演示文稿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17: Transactions</dc:title>
  <dc:creator>Silberschatz;Korth and Sudarshan</dc:creator>
  <cp:lastModifiedBy>BAB AL SAFA</cp:lastModifiedBy>
  <cp:revision>614</cp:revision>
  <cp:lastPrinted>1999-06-28T19:27:00Z</cp:lastPrinted>
  <dcterms:created xsi:type="dcterms:W3CDTF">2009-12-21T15:40:00Z</dcterms:created>
  <dcterms:modified xsi:type="dcterms:W3CDTF">2024-03-03T06:06:51Z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F78E2A756DBF404BBB320227FBC8CB65_12</vt:lpwstr>
  </property>
  <property fmtid="{D5CDD505-2E9C-101B-9397-08002B2CF9AE}" pid="3" name="KSOProductBuildVer">
    <vt:lpwstr>1033-12.2.0.13489</vt:lpwstr>
  </property>
</Properties>
</file>