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38326"/>
            <a:ext cx="20364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962" y="1448561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812">
            <a:solidFill>
              <a:srgbClr val="99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CC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50646"/>
            <a:ext cx="7824470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999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212" y="1752726"/>
            <a:ext cx="8437575" cy="334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91076" y="6269964"/>
            <a:ext cx="4382134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" y="2889504"/>
            <a:ext cx="8610600" cy="201295"/>
            <a:chOff x="228600" y="2889504"/>
            <a:chExt cx="8610600" cy="201295"/>
          </a:xfrm>
        </p:grpSpPr>
        <p:sp>
          <p:nvSpPr>
            <p:cNvPr id="3" name="object 3" descr=""/>
            <p:cNvSpPr/>
            <p:nvPr/>
          </p:nvSpPr>
          <p:spPr>
            <a:xfrm>
              <a:off x="228600" y="2889504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66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98292" y="2889504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69508" y="2889504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26614" y="1811477"/>
            <a:ext cx="3891915" cy="9093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800">
                <a:solidFill>
                  <a:srgbClr val="999900"/>
                </a:solidFill>
                <a:latin typeface="Times New Roman"/>
                <a:cs typeface="Times New Roman"/>
              </a:rPr>
              <a:t>CHAPTER</a:t>
            </a:r>
            <a:r>
              <a:rPr dirty="0" sz="5800" spc="-270">
                <a:solidFill>
                  <a:srgbClr val="999900"/>
                </a:solidFill>
                <a:latin typeface="Times New Roman"/>
                <a:cs typeface="Times New Roman"/>
              </a:rPr>
              <a:t> </a:t>
            </a:r>
            <a:r>
              <a:rPr dirty="0" sz="5800" spc="-50">
                <a:solidFill>
                  <a:srgbClr val="999900"/>
                </a:solidFill>
                <a:latin typeface="Times New Roman"/>
                <a:cs typeface="Times New Roman"/>
              </a:rPr>
              <a:t>4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771394" y="3301110"/>
            <a:ext cx="36010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Verdana"/>
                <a:cs typeface="Verdana"/>
              </a:rPr>
              <a:t>PROBABILITY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Figure</a:t>
            </a:r>
            <a:r>
              <a:rPr dirty="0" spc="-145"/>
              <a:t> </a:t>
            </a:r>
            <a:r>
              <a:rPr dirty="0" spc="-65"/>
              <a:t>4.3</a:t>
            </a:r>
            <a:r>
              <a:rPr dirty="0" spc="-135"/>
              <a:t> </a:t>
            </a:r>
            <a:r>
              <a:rPr dirty="0" spc="-100"/>
              <a:t>(a) </a:t>
            </a:r>
            <a:r>
              <a:rPr dirty="0" spc="-10"/>
              <a:t>Venn</a:t>
            </a:r>
            <a:r>
              <a:rPr dirty="0" spc="-130"/>
              <a:t> </a:t>
            </a:r>
            <a:r>
              <a:rPr dirty="0" spc="-80"/>
              <a:t>diagram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20"/>
              <a:t>(b)</a:t>
            </a:r>
            <a:r>
              <a:rPr dirty="0" spc="-120"/>
              <a:t> </a:t>
            </a:r>
            <a:r>
              <a:rPr dirty="0"/>
              <a:t>tree</a:t>
            </a:r>
            <a:r>
              <a:rPr dirty="0" spc="-114"/>
              <a:t> </a:t>
            </a:r>
            <a:r>
              <a:rPr dirty="0" spc="-65"/>
              <a:t>diagram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 spc="-80"/>
              <a:t>selecting</a:t>
            </a:r>
            <a:r>
              <a:rPr dirty="0" spc="-40"/>
              <a:t> </a:t>
            </a:r>
            <a:r>
              <a:rPr dirty="0"/>
              <a:t>two</a:t>
            </a:r>
            <a:r>
              <a:rPr dirty="0" spc="-55"/>
              <a:t> </a:t>
            </a:r>
            <a:r>
              <a:rPr dirty="0" spc="-10"/>
              <a:t>workers.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935" y="1879615"/>
            <a:ext cx="5287527" cy="244118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Simple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/>
              <a:t>Compound</a:t>
            </a:r>
            <a:r>
              <a:rPr dirty="0" spc="-110"/>
              <a:t> </a:t>
            </a:r>
            <a:r>
              <a:rPr dirty="0" spc="-10"/>
              <a:t>Events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3882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770"/>
              </a:spcBef>
            </a:pPr>
            <a:r>
              <a:rPr dirty="0" spc="-10">
                <a:solidFill>
                  <a:srgbClr val="CC9900"/>
                </a:solidFill>
              </a:rPr>
              <a:t>Definition</a:t>
            </a:r>
          </a:p>
          <a:p>
            <a:pPr marL="461645" marR="5080">
              <a:lnSpc>
                <a:spcPct val="100000"/>
              </a:lnSpc>
              <a:spcBef>
                <a:spcPts val="670"/>
              </a:spcBef>
            </a:pPr>
            <a:r>
              <a:rPr dirty="0"/>
              <a:t>An</a:t>
            </a:r>
            <a:r>
              <a:rPr dirty="0" spc="-40"/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</a:t>
            </a:r>
            <a:r>
              <a:rPr dirty="0" spc="-2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collection of</a:t>
            </a:r>
            <a:r>
              <a:rPr dirty="0" spc="-35"/>
              <a:t> </a:t>
            </a:r>
            <a:r>
              <a:rPr dirty="0"/>
              <a:t>one</a:t>
            </a:r>
            <a:r>
              <a:rPr dirty="0" spc="-25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/>
              <a:t>more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outcomes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 spc="-10"/>
              <a:t>experiment.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Simple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/>
              <a:t>Compound</a:t>
            </a:r>
            <a:r>
              <a:rPr dirty="0" spc="-110"/>
              <a:t> </a:t>
            </a:r>
            <a:r>
              <a:rPr dirty="0" spc="-10"/>
              <a:t>Events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4717" y="1963953"/>
            <a:ext cx="8013065" cy="18961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38100" marR="30480">
              <a:lnSpc>
                <a:spcPct val="99100"/>
              </a:lnSpc>
              <a:spcBef>
                <a:spcPts val="705"/>
              </a:spcBef>
            </a:pP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event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includes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only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(final)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outcomes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experiment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is </a:t>
            </a:r>
            <a:r>
              <a:rPr dirty="0" sz="2800">
                <a:latin typeface="Verdana"/>
                <a:cs typeface="Verdana"/>
              </a:rPr>
              <a:t>called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simple</a:t>
            </a:r>
            <a:r>
              <a:rPr dirty="0" u="sng" sz="2800" spc="-4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</a:t>
            </a:r>
            <a:r>
              <a:rPr dirty="0" sz="2800" spc="-2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denoted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by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E</a:t>
            </a:r>
            <a:r>
              <a:rPr dirty="0" baseline="-21021" sz="2775" spc="-37" b="1" i="1">
                <a:latin typeface="Times New Roman"/>
                <a:cs typeface="Times New Roman"/>
              </a:rPr>
              <a:t>i</a:t>
            </a:r>
            <a:r>
              <a:rPr dirty="0" sz="2800" spc="-2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3067" y="2013330"/>
            <a:ext cx="8273415" cy="2768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0800" marR="43180">
              <a:lnSpc>
                <a:spcPct val="89600"/>
              </a:lnSpc>
              <a:spcBef>
                <a:spcPts val="400"/>
              </a:spcBef>
            </a:pPr>
            <a:r>
              <a:rPr dirty="0" sz="2400">
                <a:latin typeface="Verdana"/>
                <a:cs typeface="Verdana"/>
              </a:rPr>
              <a:t>Reconsider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Example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4-</a:t>
            </a:r>
            <a:r>
              <a:rPr dirty="0" sz="2400">
                <a:latin typeface="Verdana"/>
                <a:cs typeface="Verdana"/>
              </a:rPr>
              <a:t>3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selecting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workers </a:t>
            </a:r>
            <a:r>
              <a:rPr dirty="0" sz="2400">
                <a:latin typeface="Verdana"/>
                <a:cs typeface="Verdana"/>
              </a:rPr>
              <a:t>from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company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observing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whether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worker </a:t>
            </a:r>
            <a:r>
              <a:rPr dirty="0" sz="2400">
                <a:latin typeface="Verdana"/>
                <a:cs typeface="Verdana"/>
              </a:rPr>
              <a:t>selected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time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woman.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final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four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</a:t>
            </a:r>
            <a:r>
              <a:rPr dirty="0" sz="2400" i="1">
                <a:latin typeface="Verdana"/>
                <a:cs typeface="Verdana"/>
              </a:rPr>
              <a:t>MM,</a:t>
            </a:r>
            <a:r>
              <a:rPr dirty="0" sz="2400" spc="-55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MW,</a:t>
            </a:r>
            <a:r>
              <a:rPr dirty="0" sz="2400" spc="-55" i="1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WM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WW</a:t>
            </a:r>
            <a:r>
              <a:rPr dirty="0" sz="2400">
                <a:latin typeface="Verdana"/>
                <a:cs typeface="Verdana"/>
              </a:rPr>
              <a:t>)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this </a:t>
            </a:r>
            <a:r>
              <a:rPr dirty="0" sz="2400">
                <a:latin typeface="Verdana"/>
                <a:cs typeface="Verdana"/>
              </a:rPr>
              <a:t>experiment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simple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event.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These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four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can </a:t>
            </a:r>
            <a:r>
              <a:rPr dirty="0" sz="2400">
                <a:latin typeface="Verdana"/>
                <a:cs typeface="Verdana"/>
              </a:rPr>
              <a:t>be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denoted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20833" sz="2400" i="1">
                <a:latin typeface="Times New Roman"/>
                <a:cs typeface="Times New Roman"/>
              </a:rPr>
              <a:t>1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20833" sz="2400" i="1">
                <a:latin typeface="Times New Roman"/>
                <a:cs typeface="Times New Roman"/>
              </a:rPr>
              <a:t>2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20833" sz="2400" i="1">
                <a:latin typeface="Times New Roman"/>
                <a:cs typeface="Times New Roman"/>
              </a:rPr>
              <a:t>3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20833" sz="2400" i="1">
                <a:latin typeface="Times New Roman"/>
                <a:cs typeface="Times New Roman"/>
              </a:rPr>
              <a:t>4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respectively.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Thus,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Verdana"/>
              <a:cs typeface="Verdana"/>
            </a:endParaRPr>
          </a:p>
          <a:p>
            <a:pPr marL="462280">
              <a:lnSpc>
                <a:spcPct val="100000"/>
              </a:lnSpc>
              <a:tabLst>
                <a:tab pos="2188845" algn="l"/>
                <a:tab pos="3929379" algn="l"/>
                <a:tab pos="5695315" algn="l"/>
                <a:tab pos="6410960" algn="l"/>
              </a:tabLst>
            </a:pPr>
            <a:r>
              <a:rPr dirty="0" sz="2200" b="1" i="1">
                <a:latin typeface="Times New Roman"/>
                <a:cs typeface="Times New Roman"/>
              </a:rPr>
              <a:t>E</a:t>
            </a:r>
            <a:r>
              <a:rPr dirty="0" baseline="-21072" sz="2175" b="1" i="1">
                <a:latin typeface="Times New Roman"/>
                <a:cs typeface="Times New Roman"/>
              </a:rPr>
              <a:t>1</a:t>
            </a:r>
            <a:r>
              <a:rPr dirty="0" baseline="-21072" sz="2175" spc="600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Verdana"/>
                <a:cs typeface="Verdana"/>
              </a:rPr>
              <a:t>=</a:t>
            </a:r>
            <a:r>
              <a:rPr dirty="0" sz="2200" spc="-1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(</a:t>
            </a:r>
            <a:r>
              <a:rPr dirty="0" sz="2200" spc="-10" i="1">
                <a:latin typeface="Verdana"/>
                <a:cs typeface="Verdana"/>
              </a:rPr>
              <a:t>MM</a:t>
            </a:r>
            <a:r>
              <a:rPr dirty="0" sz="2200" spc="-10">
                <a:latin typeface="Verdana"/>
                <a:cs typeface="Verdana"/>
              </a:rPr>
              <a:t>),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b="1" i="1">
                <a:latin typeface="Times New Roman"/>
                <a:cs typeface="Times New Roman"/>
              </a:rPr>
              <a:t>E</a:t>
            </a:r>
            <a:r>
              <a:rPr dirty="0" baseline="-21072" sz="2175" b="1" i="1">
                <a:latin typeface="Times New Roman"/>
                <a:cs typeface="Times New Roman"/>
              </a:rPr>
              <a:t>2</a:t>
            </a:r>
            <a:r>
              <a:rPr dirty="0" baseline="-21072" sz="2175" spc="277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Verdana"/>
                <a:cs typeface="Verdana"/>
              </a:rPr>
              <a:t>=</a:t>
            </a:r>
            <a:r>
              <a:rPr dirty="0" sz="2200" spc="-1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(</a:t>
            </a:r>
            <a:r>
              <a:rPr dirty="0" sz="2200" spc="-10" i="1">
                <a:latin typeface="Verdana"/>
                <a:cs typeface="Verdana"/>
              </a:rPr>
              <a:t>MW</a:t>
            </a:r>
            <a:r>
              <a:rPr dirty="0" sz="2200" spc="-10">
                <a:latin typeface="Verdana"/>
                <a:cs typeface="Verdana"/>
              </a:rPr>
              <a:t>),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b="1" i="1">
                <a:latin typeface="Times New Roman"/>
                <a:cs typeface="Times New Roman"/>
              </a:rPr>
              <a:t>E</a:t>
            </a:r>
            <a:r>
              <a:rPr dirty="0" baseline="-21072" sz="2175" b="1" i="1">
                <a:latin typeface="Times New Roman"/>
                <a:cs typeface="Times New Roman"/>
              </a:rPr>
              <a:t>3</a:t>
            </a:r>
            <a:r>
              <a:rPr dirty="0" baseline="-21072" sz="2175" spc="562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Verdana"/>
                <a:cs typeface="Verdana"/>
              </a:rPr>
              <a:t>=</a:t>
            </a:r>
            <a:r>
              <a:rPr dirty="0" sz="2200" spc="-1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(</a:t>
            </a:r>
            <a:r>
              <a:rPr dirty="0" sz="2200" spc="-10" i="1">
                <a:latin typeface="Verdana"/>
                <a:cs typeface="Verdana"/>
              </a:rPr>
              <a:t>WM</a:t>
            </a:r>
            <a:r>
              <a:rPr dirty="0" sz="2200" spc="-10">
                <a:latin typeface="Verdana"/>
                <a:cs typeface="Verdana"/>
              </a:rPr>
              <a:t>),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spc="-25">
                <a:latin typeface="Verdana"/>
                <a:cs typeface="Verdana"/>
              </a:rPr>
              <a:t>and</a:t>
            </a:r>
            <a:r>
              <a:rPr dirty="0" sz="2200">
                <a:latin typeface="Verdana"/>
                <a:cs typeface="Verdana"/>
              </a:rPr>
              <a:t>	</a:t>
            </a:r>
            <a:r>
              <a:rPr dirty="0" sz="2200" b="1" i="1">
                <a:latin typeface="Times New Roman"/>
                <a:cs typeface="Times New Roman"/>
              </a:rPr>
              <a:t>E</a:t>
            </a:r>
            <a:r>
              <a:rPr dirty="0" baseline="-21072" sz="2175" b="1" i="1">
                <a:latin typeface="Times New Roman"/>
                <a:cs typeface="Times New Roman"/>
              </a:rPr>
              <a:t>4</a:t>
            </a:r>
            <a:r>
              <a:rPr dirty="0" baseline="-21072" sz="2175" spc="209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Verdana"/>
                <a:cs typeface="Verdana"/>
              </a:rPr>
              <a:t>=</a:t>
            </a:r>
            <a:r>
              <a:rPr dirty="0" sz="2200" spc="-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(</a:t>
            </a:r>
            <a:r>
              <a:rPr dirty="0" sz="2200" spc="-20" i="1">
                <a:latin typeface="Verdana"/>
                <a:cs typeface="Verdana"/>
              </a:rPr>
              <a:t>WW</a:t>
            </a:r>
            <a:r>
              <a:rPr dirty="0" sz="2200" spc="-20"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Simple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/>
              <a:t>Compound</a:t>
            </a:r>
            <a:r>
              <a:rPr dirty="0" spc="-110"/>
              <a:t> </a:t>
            </a:r>
            <a:r>
              <a:rPr dirty="0" spc="-10"/>
              <a:t>Events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016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770"/>
              </a:spcBef>
            </a:pPr>
            <a:r>
              <a:rPr dirty="0" spc="-10">
                <a:solidFill>
                  <a:srgbClr val="CC9900"/>
                </a:solidFill>
              </a:rPr>
              <a:t>Definition</a:t>
            </a:r>
          </a:p>
          <a:p>
            <a:pPr marL="549275" marR="5080">
              <a:lnSpc>
                <a:spcPct val="100000"/>
              </a:lnSpc>
              <a:spcBef>
                <a:spcPts val="675"/>
              </a:spcBef>
            </a:pPr>
            <a:r>
              <a:rPr dirty="0"/>
              <a:t>A</a:t>
            </a:r>
            <a:r>
              <a:rPr dirty="0" spc="-65"/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compound</a:t>
            </a:r>
            <a:r>
              <a:rPr dirty="0" u="sng" spc="-1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event</a:t>
            </a:r>
            <a:r>
              <a:rPr dirty="0" spc="-2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collection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 spc="-20"/>
              <a:t>more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one</a:t>
            </a:r>
            <a:r>
              <a:rPr dirty="0" spc="-40"/>
              <a:t> </a:t>
            </a:r>
            <a:r>
              <a:rPr dirty="0"/>
              <a:t>outcome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 spc="-10"/>
              <a:t>experiment.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5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965" y="1748154"/>
            <a:ext cx="8053705" cy="40862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20320">
              <a:lnSpc>
                <a:spcPct val="90000"/>
              </a:lnSpc>
              <a:spcBef>
                <a:spcPts val="385"/>
              </a:spcBef>
            </a:pPr>
            <a:r>
              <a:rPr dirty="0" sz="2400">
                <a:latin typeface="Verdana"/>
                <a:cs typeface="Verdana"/>
              </a:rPr>
              <a:t>Reconsider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Example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4-</a:t>
            </a:r>
            <a:r>
              <a:rPr dirty="0" sz="2400">
                <a:latin typeface="Verdana"/>
                <a:cs typeface="Verdana"/>
              </a:rPr>
              <a:t>3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selecting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workers </a:t>
            </a:r>
            <a:r>
              <a:rPr dirty="0" sz="2400">
                <a:latin typeface="Verdana"/>
                <a:cs typeface="Verdana"/>
              </a:rPr>
              <a:t>from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company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observing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whether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worker </a:t>
            </a:r>
            <a:r>
              <a:rPr dirty="0" sz="2400">
                <a:latin typeface="Verdana"/>
                <a:cs typeface="Verdana"/>
              </a:rPr>
              <a:t>selected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time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woman.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Let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25" i="1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be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most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selected.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Event</a:t>
            </a:r>
            <a:r>
              <a:rPr dirty="0" sz="2400" spc="60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4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will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occur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if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either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selected. </a:t>
            </a:r>
            <a:r>
              <a:rPr dirty="0" sz="2400">
                <a:latin typeface="Verdana"/>
                <a:cs typeface="Verdana"/>
              </a:rPr>
              <a:t>Hence,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3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given </a:t>
            </a:r>
            <a:r>
              <a:rPr dirty="0" sz="2400" spc="-25">
                <a:latin typeface="Verdana"/>
                <a:cs typeface="Verdana"/>
              </a:rPr>
              <a:t>by</a:t>
            </a:r>
            <a:endParaRPr sz="2400">
              <a:latin typeface="Verdana"/>
              <a:cs typeface="Verdana"/>
            </a:endParaRPr>
          </a:p>
          <a:p>
            <a:pPr algn="ctr" marR="328930">
              <a:lnSpc>
                <a:spcPts val="2530"/>
              </a:lnSpc>
            </a:pP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3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</a:t>
            </a:r>
            <a:r>
              <a:rPr dirty="0" sz="2400" i="1">
                <a:latin typeface="Times New Roman"/>
                <a:cs typeface="Times New Roman"/>
              </a:rPr>
              <a:t>MW,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WM,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WW</a:t>
            </a:r>
            <a:r>
              <a:rPr dirty="0" sz="2400" spc="-25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400">
              <a:latin typeface="Verdana"/>
              <a:cs typeface="Verdana"/>
            </a:endParaRPr>
          </a:p>
          <a:p>
            <a:pPr marL="12700" marR="39370">
              <a:lnSpc>
                <a:spcPts val="2590"/>
              </a:lnSpc>
            </a:pPr>
            <a:r>
              <a:rPr dirty="0" sz="2400">
                <a:latin typeface="Verdana"/>
                <a:cs typeface="Verdana"/>
              </a:rPr>
              <a:t>Because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40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contains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more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than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outcome,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compound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event.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Venn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diagram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Figure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410"/>
              </a:lnSpc>
            </a:pPr>
            <a:r>
              <a:rPr dirty="0" sz="2400">
                <a:latin typeface="Verdana"/>
                <a:cs typeface="Verdana"/>
              </a:rPr>
              <a:t>4.4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gives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graphic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presentation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compound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event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</a:pPr>
            <a:r>
              <a:rPr dirty="0" sz="2400" spc="-25" i="1">
                <a:latin typeface="Verdana"/>
                <a:cs typeface="Verdana"/>
              </a:rPr>
              <a:t>A</a:t>
            </a:r>
            <a:r>
              <a:rPr dirty="0" sz="2400" spc="-25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Figure</a:t>
            </a:r>
            <a:r>
              <a:rPr dirty="0" spc="-120"/>
              <a:t> </a:t>
            </a:r>
            <a:r>
              <a:rPr dirty="0" spc="-65"/>
              <a:t>4.4</a:t>
            </a:r>
            <a:r>
              <a:rPr dirty="0" spc="-114"/>
              <a:t> </a:t>
            </a:r>
            <a:r>
              <a:rPr dirty="0" spc="-10"/>
              <a:t>Venn</a:t>
            </a:r>
            <a:r>
              <a:rPr dirty="0" spc="-110"/>
              <a:t> </a:t>
            </a:r>
            <a:r>
              <a:rPr dirty="0" spc="-80"/>
              <a:t>diagram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14"/>
              <a:t> </a:t>
            </a:r>
            <a:r>
              <a:rPr dirty="0" spc="-10"/>
              <a:t>event</a:t>
            </a:r>
            <a:r>
              <a:rPr dirty="0" spc="-105"/>
              <a:t> </a:t>
            </a:r>
            <a:r>
              <a:rPr dirty="0" spc="60" i="1">
                <a:latin typeface="Georgia"/>
                <a:cs typeface="Georgia"/>
              </a:rPr>
              <a:t>A</a:t>
            </a:r>
            <a:r>
              <a:rPr dirty="0" spc="60"/>
              <a:t>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2997" y="1983962"/>
            <a:ext cx="2699529" cy="197510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6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549275" marR="5080">
              <a:lnSpc>
                <a:spcPct val="90000"/>
              </a:lnSpc>
              <a:spcBef>
                <a:spcPts val="340"/>
              </a:spcBef>
            </a:pPr>
            <a:r>
              <a:rPr dirty="0" sz="2000"/>
              <a:t>In</a:t>
            </a:r>
            <a:r>
              <a:rPr dirty="0" sz="2000" spc="-40"/>
              <a:t> </a:t>
            </a:r>
            <a:r>
              <a:rPr dirty="0" sz="2000"/>
              <a:t>a</a:t>
            </a:r>
            <a:r>
              <a:rPr dirty="0" sz="2000" spc="-5"/>
              <a:t> </a:t>
            </a:r>
            <a:r>
              <a:rPr dirty="0" sz="2000"/>
              <a:t>group</a:t>
            </a:r>
            <a:r>
              <a:rPr dirty="0" sz="2000" spc="-25"/>
              <a:t> </a:t>
            </a:r>
            <a:r>
              <a:rPr dirty="0" sz="2000"/>
              <a:t>of</a:t>
            </a:r>
            <a:r>
              <a:rPr dirty="0" sz="2000" spc="-15"/>
              <a:t> </a:t>
            </a:r>
            <a:r>
              <a:rPr dirty="0" sz="2000"/>
              <a:t>a</a:t>
            </a:r>
            <a:r>
              <a:rPr dirty="0" sz="2000" spc="-20"/>
              <a:t> </a:t>
            </a:r>
            <a:r>
              <a:rPr dirty="0" sz="2000"/>
              <a:t>people,</a:t>
            </a:r>
            <a:r>
              <a:rPr dirty="0" sz="2000" spc="-10"/>
              <a:t> </a:t>
            </a:r>
            <a:r>
              <a:rPr dirty="0" sz="2000"/>
              <a:t>some</a:t>
            </a:r>
            <a:r>
              <a:rPr dirty="0" sz="2000" spc="-15"/>
              <a:t> </a:t>
            </a:r>
            <a:r>
              <a:rPr dirty="0" sz="2000"/>
              <a:t>are</a:t>
            </a:r>
            <a:r>
              <a:rPr dirty="0" sz="2000" spc="-25"/>
              <a:t> </a:t>
            </a:r>
            <a:r>
              <a:rPr dirty="0" sz="2000"/>
              <a:t>in</a:t>
            </a:r>
            <a:r>
              <a:rPr dirty="0" sz="2000" spc="-15"/>
              <a:t> </a:t>
            </a:r>
            <a:r>
              <a:rPr dirty="0" sz="2000"/>
              <a:t>favor</a:t>
            </a:r>
            <a:r>
              <a:rPr dirty="0" sz="2000" spc="-25"/>
              <a:t> </a:t>
            </a:r>
            <a:r>
              <a:rPr dirty="0" sz="2000"/>
              <a:t>of</a:t>
            </a:r>
            <a:r>
              <a:rPr dirty="0" sz="2000" spc="-30"/>
              <a:t> </a:t>
            </a:r>
            <a:r>
              <a:rPr dirty="0" sz="2000" spc="-10"/>
              <a:t>genetic </a:t>
            </a:r>
            <a:r>
              <a:rPr dirty="0" sz="2000"/>
              <a:t>engineering</a:t>
            </a:r>
            <a:r>
              <a:rPr dirty="0" sz="2000" spc="-25"/>
              <a:t> </a:t>
            </a:r>
            <a:r>
              <a:rPr dirty="0" sz="2000"/>
              <a:t>and</a:t>
            </a:r>
            <a:r>
              <a:rPr dirty="0" sz="2000" spc="-35"/>
              <a:t> </a:t>
            </a:r>
            <a:r>
              <a:rPr dirty="0" sz="2000"/>
              <a:t>others</a:t>
            </a:r>
            <a:r>
              <a:rPr dirty="0" sz="2000" spc="-35"/>
              <a:t> </a:t>
            </a:r>
            <a:r>
              <a:rPr dirty="0" sz="2000"/>
              <a:t>are</a:t>
            </a:r>
            <a:r>
              <a:rPr dirty="0" sz="2000" spc="-35"/>
              <a:t> </a:t>
            </a:r>
            <a:r>
              <a:rPr dirty="0" sz="2000"/>
              <a:t>against</a:t>
            </a:r>
            <a:r>
              <a:rPr dirty="0" sz="2000" spc="-25"/>
              <a:t> </a:t>
            </a:r>
            <a:r>
              <a:rPr dirty="0" sz="2000"/>
              <a:t>it.</a:t>
            </a:r>
            <a:r>
              <a:rPr dirty="0" sz="2000" spc="-25"/>
              <a:t> </a:t>
            </a:r>
            <a:r>
              <a:rPr dirty="0" sz="2000"/>
              <a:t>Two</a:t>
            </a:r>
            <a:r>
              <a:rPr dirty="0" sz="2000" spc="-30"/>
              <a:t> </a:t>
            </a:r>
            <a:r>
              <a:rPr dirty="0" sz="2000"/>
              <a:t>persons</a:t>
            </a:r>
            <a:r>
              <a:rPr dirty="0" sz="2000" spc="-45"/>
              <a:t> </a:t>
            </a:r>
            <a:r>
              <a:rPr dirty="0" sz="2000" spc="-25"/>
              <a:t>are </a:t>
            </a:r>
            <a:r>
              <a:rPr dirty="0" sz="2000"/>
              <a:t>selected</a:t>
            </a:r>
            <a:r>
              <a:rPr dirty="0" sz="2000" spc="-30"/>
              <a:t> </a:t>
            </a:r>
            <a:r>
              <a:rPr dirty="0" sz="2000"/>
              <a:t>at</a:t>
            </a:r>
            <a:r>
              <a:rPr dirty="0" sz="2000" spc="-20"/>
              <a:t> </a:t>
            </a:r>
            <a:r>
              <a:rPr dirty="0" sz="2000"/>
              <a:t>random</a:t>
            </a:r>
            <a:r>
              <a:rPr dirty="0" sz="2000" spc="-35"/>
              <a:t> </a:t>
            </a:r>
            <a:r>
              <a:rPr dirty="0" sz="2000"/>
              <a:t>from</a:t>
            </a:r>
            <a:r>
              <a:rPr dirty="0" sz="2000" spc="-30"/>
              <a:t> </a:t>
            </a:r>
            <a:r>
              <a:rPr dirty="0" sz="2000"/>
              <a:t>this</a:t>
            </a:r>
            <a:r>
              <a:rPr dirty="0" sz="2000" spc="-30"/>
              <a:t> </a:t>
            </a:r>
            <a:r>
              <a:rPr dirty="0" sz="2000"/>
              <a:t>group</a:t>
            </a:r>
            <a:r>
              <a:rPr dirty="0" sz="2000" spc="-20"/>
              <a:t> </a:t>
            </a:r>
            <a:r>
              <a:rPr dirty="0" sz="2000"/>
              <a:t>and</a:t>
            </a:r>
            <a:r>
              <a:rPr dirty="0" sz="2000" spc="-20"/>
              <a:t> </a:t>
            </a:r>
            <a:r>
              <a:rPr dirty="0" sz="2000"/>
              <a:t>asked</a:t>
            </a:r>
            <a:r>
              <a:rPr dirty="0" sz="2000" spc="-25"/>
              <a:t> </a:t>
            </a:r>
            <a:r>
              <a:rPr dirty="0" sz="2000"/>
              <a:t>whether</a:t>
            </a:r>
            <a:r>
              <a:rPr dirty="0" sz="2000" spc="-60"/>
              <a:t> </a:t>
            </a:r>
            <a:r>
              <a:rPr dirty="0" sz="2000" spc="-20"/>
              <a:t>they </a:t>
            </a:r>
            <a:r>
              <a:rPr dirty="0" sz="2000"/>
              <a:t>are</a:t>
            </a:r>
            <a:r>
              <a:rPr dirty="0" sz="2000" spc="-40"/>
              <a:t> </a:t>
            </a:r>
            <a:r>
              <a:rPr dirty="0" sz="2000"/>
              <a:t>in</a:t>
            </a:r>
            <a:r>
              <a:rPr dirty="0" sz="2000" spc="-20"/>
              <a:t> </a:t>
            </a:r>
            <a:r>
              <a:rPr dirty="0" sz="2000"/>
              <a:t>favor</a:t>
            </a:r>
            <a:r>
              <a:rPr dirty="0" sz="2000" spc="-30"/>
              <a:t> </a:t>
            </a:r>
            <a:r>
              <a:rPr dirty="0" sz="2000"/>
              <a:t>of</a:t>
            </a:r>
            <a:r>
              <a:rPr dirty="0" sz="2000" spc="-20"/>
              <a:t> </a:t>
            </a:r>
            <a:r>
              <a:rPr dirty="0" sz="2000"/>
              <a:t>or</a:t>
            </a:r>
            <a:r>
              <a:rPr dirty="0" sz="2000" spc="-30"/>
              <a:t> </a:t>
            </a:r>
            <a:r>
              <a:rPr dirty="0" sz="2000"/>
              <a:t>against</a:t>
            </a:r>
            <a:r>
              <a:rPr dirty="0" sz="2000" spc="-20"/>
              <a:t> </a:t>
            </a:r>
            <a:r>
              <a:rPr dirty="0" sz="2000"/>
              <a:t>genetic</a:t>
            </a:r>
            <a:r>
              <a:rPr dirty="0" sz="2000" spc="-40"/>
              <a:t> </a:t>
            </a:r>
            <a:r>
              <a:rPr dirty="0" sz="2000"/>
              <a:t>engineering.</a:t>
            </a:r>
            <a:r>
              <a:rPr dirty="0" sz="2000" spc="-25"/>
              <a:t> </a:t>
            </a:r>
            <a:r>
              <a:rPr dirty="0" sz="2000"/>
              <a:t>How</a:t>
            </a:r>
            <a:r>
              <a:rPr dirty="0" sz="2000" spc="-35"/>
              <a:t> </a:t>
            </a:r>
            <a:r>
              <a:rPr dirty="0" sz="2000" spc="-20"/>
              <a:t>many </a:t>
            </a:r>
            <a:r>
              <a:rPr dirty="0" sz="2000"/>
              <a:t>distinct</a:t>
            </a:r>
            <a:r>
              <a:rPr dirty="0" sz="2000" spc="-45"/>
              <a:t> </a:t>
            </a:r>
            <a:r>
              <a:rPr dirty="0" sz="2000"/>
              <a:t>outcomes</a:t>
            </a:r>
            <a:r>
              <a:rPr dirty="0" sz="2000" spc="-60"/>
              <a:t> </a:t>
            </a:r>
            <a:r>
              <a:rPr dirty="0" sz="2000"/>
              <a:t>are</a:t>
            </a:r>
            <a:r>
              <a:rPr dirty="0" sz="2000" spc="-40"/>
              <a:t> </a:t>
            </a:r>
            <a:r>
              <a:rPr dirty="0" sz="2000"/>
              <a:t>possible?</a:t>
            </a:r>
            <a:r>
              <a:rPr dirty="0" sz="2000" spc="-25"/>
              <a:t> </a:t>
            </a:r>
            <a:r>
              <a:rPr dirty="0" sz="2000"/>
              <a:t>Draw</a:t>
            </a:r>
            <a:r>
              <a:rPr dirty="0" sz="2000" spc="-45"/>
              <a:t> </a:t>
            </a:r>
            <a:r>
              <a:rPr dirty="0" sz="2000"/>
              <a:t>a</a:t>
            </a:r>
            <a:r>
              <a:rPr dirty="0" sz="2000" spc="-40"/>
              <a:t> </a:t>
            </a:r>
            <a:r>
              <a:rPr dirty="0" sz="2000"/>
              <a:t>Venn</a:t>
            </a:r>
            <a:r>
              <a:rPr dirty="0" sz="2000" spc="-40"/>
              <a:t> </a:t>
            </a:r>
            <a:r>
              <a:rPr dirty="0" sz="2000"/>
              <a:t>diagram</a:t>
            </a:r>
            <a:r>
              <a:rPr dirty="0" sz="2000" spc="-30"/>
              <a:t> </a:t>
            </a:r>
            <a:r>
              <a:rPr dirty="0" sz="2000"/>
              <a:t>and</a:t>
            </a:r>
            <a:r>
              <a:rPr dirty="0" sz="2000" spc="-40"/>
              <a:t> </a:t>
            </a:r>
            <a:r>
              <a:rPr dirty="0" sz="2000" spc="-50"/>
              <a:t>a </a:t>
            </a:r>
            <a:r>
              <a:rPr dirty="0" sz="2000"/>
              <a:t>tree</a:t>
            </a:r>
            <a:r>
              <a:rPr dirty="0" sz="2000" spc="-35"/>
              <a:t> </a:t>
            </a:r>
            <a:r>
              <a:rPr dirty="0" sz="2000"/>
              <a:t>diagram</a:t>
            </a:r>
            <a:r>
              <a:rPr dirty="0" sz="2000" spc="-15"/>
              <a:t> </a:t>
            </a:r>
            <a:r>
              <a:rPr dirty="0" sz="2000"/>
              <a:t>for</a:t>
            </a:r>
            <a:r>
              <a:rPr dirty="0" sz="2000" spc="-45"/>
              <a:t> </a:t>
            </a:r>
            <a:r>
              <a:rPr dirty="0" sz="2000"/>
              <a:t>this</a:t>
            </a:r>
            <a:r>
              <a:rPr dirty="0" sz="2000" spc="-30"/>
              <a:t> </a:t>
            </a:r>
            <a:r>
              <a:rPr dirty="0" sz="2000"/>
              <a:t>experiment.</a:t>
            </a:r>
            <a:r>
              <a:rPr dirty="0" sz="2000" spc="-35"/>
              <a:t> </a:t>
            </a:r>
            <a:r>
              <a:rPr dirty="0" sz="2000"/>
              <a:t>List</a:t>
            </a:r>
            <a:r>
              <a:rPr dirty="0" sz="2000" spc="-30"/>
              <a:t> </a:t>
            </a:r>
            <a:r>
              <a:rPr dirty="0" sz="2000"/>
              <a:t>all</a:t>
            </a:r>
            <a:r>
              <a:rPr dirty="0" sz="2000" spc="-15"/>
              <a:t> </a:t>
            </a:r>
            <a:r>
              <a:rPr dirty="0" sz="2000"/>
              <a:t>the</a:t>
            </a:r>
            <a:r>
              <a:rPr dirty="0" sz="2000" spc="-35"/>
              <a:t> </a:t>
            </a:r>
            <a:r>
              <a:rPr dirty="0" sz="2000" spc="-10"/>
              <a:t>outcomes </a:t>
            </a:r>
            <a:r>
              <a:rPr dirty="0" sz="2000"/>
              <a:t>included</a:t>
            </a:r>
            <a:r>
              <a:rPr dirty="0" sz="2000" spc="-40"/>
              <a:t> </a:t>
            </a:r>
            <a:r>
              <a:rPr dirty="0" sz="2000"/>
              <a:t>in</a:t>
            </a:r>
            <a:r>
              <a:rPr dirty="0" sz="2000" spc="-15"/>
              <a:t> </a:t>
            </a:r>
            <a:r>
              <a:rPr dirty="0" sz="2000"/>
              <a:t>each</a:t>
            </a:r>
            <a:r>
              <a:rPr dirty="0" sz="2000" spc="-35"/>
              <a:t> </a:t>
            </a:r>
            <a:r>
              <a:rPr dirty="0" sz="2000"/>
              <a:t>of</a:t>
            </a:r>
            <a:r>
              <a:rPr dirty="0" sz="2000" spc="-40"/>
              <a:t> </a:t>
            </a:r>
            <a:r>
              <a:rPr dirty="0" sz="2000"/>
              <a:t>the</a:t>
            </a:r>
            <a:r>
              <a:rPr dirty="0" sz="2000" spc="-35"/>
              <a:t> </a:t>
            </a:r>
            <a:r>
              <a:rPr dirty="0" sz="2000"/>
              <a:t>following</a:t>
            </a:r>
            <a:r>
              <a:rPr dirty="0" sz="2000" spc="-15"/>
              <a:t> </a:t>
            </a:r>
            <a:r>
              <a:rPr dirty="0" sz="2000"/>
              <a:t>events</a:t>
            </a:r>
            <a:r>
              <a:rPr dirty="0" sz="2000" spc="-35"/>
              <a:t> </a:t>
            </a:r>
            <a:r>
              <a:rPr dirty="0" sz="2000"/>
              <a:t>and</a:t>
            </a:r>
            <a:r>
              <a:rPr dirty="0" sz="2000" spc="-25"/>
              <a:t> </a:t>
            </a:r>
            <a:r>
              <a:rPr dirty="0" sz="2000"/>
              <a:t>mention</a:t>
            </a:r>
            <a:r>
              <a:rPr dirty="0" sz="2000" spc="-30"/>
              <a:t> </a:t>
            </a:r>
            <a:r>
              <a:rPr dirty="0" sz="2000" spc="-10"/>
              <a:t>whether </a:t>
            </a:r>
            <a:r>
              <a:rPr dirty="0" sz="2000"/>
              <a:t>they</a:t>
            </a:r>
            <a:r>
              <a:rPr dirty="0" sz="2000" spc="-45"/>
              <a:t> </a:t>
            </a:r>
            <a:r>
              <a:rPr dirty="0" sz="2000"/>
              <a:t>are</a:t>
            </a:r>
            <a:r>
              <a:rPr dirty="0" sz="2000" spc="-25"/>
              <a:t> </a:t>
            </a:r>
            <a:r>
              <a:rPr dirty="0" sz="2000"/>
              <a:t>simple</a:t>
            </a:r>
            <a:r>
              <a:rPr dirty="0" sz="2000" spc="-10"/>
              <a:t> </a:t>
            </a:r>
            <a:r>
              <a:rPr dirty="0" sz="2000"/>
              <a:t>or</a:t>
            </a:r>
            <a:r>
              <a:rPr dirty="0" sz="2000" spc="-20"/>
              <a:t> </a:t>
            </a:r>
            <a:r>
              <a:rPr dirty="0" sz="2000"/>
              <a:t>compound</a:t>
            </a:r>
            <a:r>
              <a:rPr dirty="0" sz="2000" spc="-30"/>
              <a:t> </a:t>
            </a:r>
            <a:r>
              <a:rPr dirty="0" sz="2000" spc="-10"/>
              <a:t>events.</a:t>
            </a:r>
            <a:endParaRPr sz="2000"/>
          </a:p>
          <a:p>
            <a:pPr marL="1019175" indent="-469900">
              <a:lnSpc>
                <a:spcPts val="2280"/>
              </a:lnSpc>
              <a:spcBef>
                <a:spcPts val="1920"/>
              </a:spcBef>
              <a:buAutoNum type="alphaLcParenBoth"/>
              <a:tabLst>
                <a:tab pos="1019810" algn="l"/>
              </a:tabLst>
            </a:pPr>
            <a:r>
              <a:rPr dirty="0" sz="2000"/>
              <a:t>Both</a:t>
            </a:r>
            <a:r>
              <a:rPr dirty="0" sz="2000" spc="-25"/>
              <a:t> </a:t>
            </a:r>
            <a:r>
              <a:rPr dirty="0" sz="2000"/>
              <a:t>persons</a:t>
            </a:r>
            <a:r>
              <a:rPr dirty="0" sz="2000" spc="-35"/>
              <a:t> </a:t>
            </a:r>
            <a:r>
              <a:rPr dirty="0" sz="2000"/>
              <a:t>are</a:t>
            </a:r>
            <a:r>
              <a:rPr dirty="0" sz="2000" spc="-25"/>
              <a:t> </a:t>
            </a:r>
            <a:r>
              <a:rPr dirty="0" sz="2000"/>
              <a:t>in</a:t>
            </a:r>
            <a:r>
              <a:rPr dirty="0" sz="2000" spc="-30"/>
              <a:t> </a:t>
            </a:r>
            <a:r>
              <a:rPr dirty="0" sz="2000"/>
              <a:t>favor</a:t>
            </a:r>
            <a:r>
              <a:rPr dirty="0" sz="2000" spc="-25"/>
              <a:t> </a:t>
            </a:r>
            <a:r>
              <a:rPr dirty="0" sz="2000"/>
              <a:t>of</a:t>
            </a:r>
            <a:r>
              <a:rPr dirty="0" sz="2000" spc="-35"/>
              <a:t> </a:t>
            </a:r>
            <a:r>
              <a:rPr dirty="0" sz="2000"/>
              <a:t>the</a:t>
            </a:r>
            <a:r>
              <a:rPr dirty="0" sz="2000" spc="-25"/>
              <a:t> </a:t>
            </a:r>
            <a:r>
              <a:rPr dirty="0" sz="2000"/>
              <a:t>genetic</a:t>
            </a:r>
            <a:r>
              <a:rPr dirty="0" sz="2000" spc="-35"/>
              <a:t> </a:t>
            </a:r>
            <a:r>
              <a:rPr dirty="0" sz="2000" spc="-10"/>
              <a:t>engineering.</a:t>
            </a:r>
            <a:endParaRPr sz="2000"/>
          </a:p>
          <a:p>
            <a:pPr marL="1026794" indent="-477520">
              <a:lnSpc>
                <a:spcPts val="2160"/>
              </a:lnSpc>
              <a:buAutoNum type="alphaLcParenBoth"/>
              <a:tabLst>
                <a:tab pos="1027430" algn="l"/>
              </a:tabLst>
            </a:pPr>
            <a:r>
              <a:rPr dirty="0" sz="2000"/>
              <a:t>At</a:t>
            </a:r>
            <a:r>
              <a:rPr dirty="0" sz="2000" spc="-45"/>
              <a:t> </a:t>
            </a:r>
            <a:r>
              <a:rPr dirty="0" sz="2000"/>
              <a:t>most</a:t>
            </a:r>
            <a:r>
              <a:rPr dirty="0" sz="2000" spc="-20"/>
              <a:t> </a:t>
            </a:r>
            <a:r>
              <a:rPr dirty="0" sz="2000"/>
              <a:t>one</a:t>
            </a:r>
            <a:r>
              <a:rPr dirty="0" sz="2000" spc="-30"/>
              <a:t> </a:t>
            </a:r>
            <a:r>
              <a:rPr dirty="0" sz="2000"/>
              <a:t>person</a:t>
            </a:r>
            <a:r>
              <a:rPr dirty="0" sz="2000" spc="-30"/>
              <a:t> </a:t>
            </a:r>
            <a:r>
              <a:rPr dirty="0" sz="2000"/>
              <a:t>is</a:t>
            </a:r>
            <a:r>
              <a:rPr dirty="0" sz="2000" spc="-25"/>
              <a:t> </a:t>
            </a:r>
            <a:r>
              <a:rPr dirty="0" sz="2000"/>
              <a:t>against</a:t>
            </a:r>
            <a:r>
              <a:rPr dirty="0" sz="2000" spc="-20"/>
              <a:t> </a:t>
            </a:r>
            <a:r>
              <a:rPr dirty="0" sz="2000"/>
              <a:t>genetic</a:t>
            </a:r>
            <a:r>
              <a:rPr dirty="0" sz="2000" spc="-40"/>
              <a:t> </a:t>
            </a:r>
            <a:r>
              <a:rPr dirty="0" sz="2000" spc="-10"/>
              <a:t>engineering.</a:t>
            </a:r>
            <a:endParaRPr sz="2000"/>
          </a:p>
          <a:p>
            <a:pPr marL="1000125" indent="-450850">
              <a:lnSpc>
                <a:spcPts val="2280"/>
              </a:lnSpc>
              <a:buAutoNum type="alphaLcParenBoth"/>
              <a:tabLst>
                <a:tab pos="1000760" algn="l"/>
              </a:tabLst>
            </a:pPr>
            <a:r>
              <a:rPr dirty="0" sz="2000"/>
              <a:t>Exactly</a:t>
            </a:r>
            <a:r>
              <a:rPr dirty="0" sz="2000" spc="-40"/>
              <a:t> </a:t>
            </a:r>
            <a:r>
              <a:rPr dirty="0" sz="2000"/>
              <a:t>one</a:t>
            </a:r>
            <a:r>
              <a:rPr dirty="0" sz="2000" spc="-25"/>
              <a:t> </a:t>
            </a:r>
            <a:r>
              <a:rPr dirty="0" sz="2000"/>
              <a:t>person</a:t>
            </a:r>
            <a:r>
              <a:rPr dirty="0" sz="2000" spc="-25"/>
              <a:t> </a:t>
            </a:r>
            <a:r>
              <a:rPr dirty="0" sz="2000"/>
              <a:t>is</a:t>
            </a:r>
            <a:r>
              <a:rPr dirty="0" sz="2000" spc="-15"/>
              <a:t> </a:t>
            </a:r>
            <a:r>
              <a:rPr dirty="0" sz="2000"/>
              <a:t>in</a:t>
            </a:r>
            <a:r>
              <a:rPr dirty="0" sz="2000" spc="-5"/>
              <a:t> </a:t>
            </a:r>
            <a:r>
              <a:rPr dirty="0" sz="2000"/>
              <a:t>favor</a:t>
            </a:r>
            <a:r>
              <a:rPr dirty="0" sz="2000" spc="-35"/>
              <a:t> </a:t>
            </a:r>
            <a:r>
              <a:rPr dirty="0" sz="2000"/>
              <a:t>of</a:t>
            </a:r>
            <a:r>
              <a:rPr dirty="0" sz="2000" spc="-15"/>
              <a:t> </a:t>
            </a:r>
            <a:r>
              <a:rPr dirty="0" sz="2000"/>
              <a:t>genetic</a:t>
            </a:r>
            <a:r>
              <a:rPr dirty="0" sz="2000" spc="-15"/>
              <a:t> </a:t>
            </a:r>
            <a:r>
              <a:rPr dirty="0" sz="2000" spc="-10"/>
              <a:t>engineering.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5"/>
              <a:t> </a:t>
            </a:r>
            <a:r>
              <a:rPr dirty="0" spc="-105"/>
              <a:t>4-</a:t>
            </a:r>
            <a:r>
              <a:rPr dirty="0" spc="-100"/>
              <a:t>6: </a:t>
            </a:r>
            <a:r>
              <a:rPr dirty="0" spc="-4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965" y="1950023"/>
            <a:ext cx="7256780" cy="29616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25">
                <a:latin typeface="Verdana"/>
                <a:cs typeface="Verdana"/>
              </a:rPr>
              <a:t>Let</a:t>
            </a:r>
            <a:endParaRPr sz="2400">
              <a:latin typeface="Verdana"/>
              <a:cs typeface="Verdana"/>
            </a:endParaRPr>
          </a:p>
          <a:p>
            <a:pPr marL="413384" indent="-286385">
              <a:lnSpc>
                <a:spcPct val="100000"/>
              </a:lnSpc>
              <a:spcBef>
                <a:spcPts val="47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  <a:tab pos="826135" algn="l"/>
              </a:tabLst>
            </a:pPr>
            <a:r>
              <a:rPr dirty="0" sz="2000" spc="-50" i="1">
                <a:latin typeface="Verdana"/>
                <a:cs typeface="Verdana"/>
              </a:rPr>
              <a:t>F</a:t>
            </a:r>
            <a:r>
              <a:rPr dirty="0" sz="2000" i="1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genetic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  <a:tab pos="854075" algn="l"/>
              </a:tabLst>
            </a:pPr>
            <a:r>
              <a:rPr dirty="0" sz="2000" spc="-50" i="1">
                <a:latin typeface="Verdana"/>
                <a:cs typeface="Verdana"/>
              </a:rPr>
              <a:t>A</a:t>
            </a:r>
            <a:r>
              <a:rPr dirty="0" sz="2000" i="1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against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genetic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13384" indent="-286385">
              <a:lnSpc>
                <a:spcPct val="100000"/>
              </a:lnSpc>
              <a:spcBef>
                <a:spcPts val="484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</a:tabLst>
            </a:pPr>
            <a:r>
              <a:rPr dirty="0" sz="2000" i="1">
                <a:latin typeface="Verdana"/>
                <a:cs typeface="Verdana"/>
              </a:rPr>
              <a:t>FF</a:t>
            </a:r>
            <a:r>
              <a:rPr dirty="0" sz="2000" spc="-3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both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genetic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413384" marR="496570" indent="-287020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1118870" algn="l"/>
              </a:tabLst>
            </a:pPr>
            <a:r>
              <a:rPr dirty="0" sz="2000" i="1">
                <a:latin typeface="Verdana"/>
                <a:cs typeface="Verdana"/>
              </a:rPr>
              <a:t>FA</a:t>
            </a:r>
            <a:r>
              <a:rPr dirty="0" sz="2000" spc="-2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first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favor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second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is </a:t>
            </a:r>
            <a:r>
              <a:rPr dirty="0" sz="2000" spc="-25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against</a:t>
            </a:r>
            <a:endParaRPr sz="2000">
              <a:latin typeface="Verdana"/>
              <a:cs typeface="Verdana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</a:tabLst>
            </a:pPr>
            <a:r>
              <a:rPr dirty="0" sz="2000">
                <a:latin typeface="Verdana"/>
                <a:cs typeface="Verdana"/>
              </a:rPr>
              <a:t>AF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first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against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second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favor</a:t>
            </a:r>
            <a:endParaRPr sz="2000">
              <a:latin typeface="Verdana"/>
              <a:cs typeface="Verdana"/>
            </a:endParaRPr>
          </a:p>
          <a:p>
            <a:pPr marL="413384" indent="-286385">
              <a:lnSpc>
                <a:spcPct val="100000"/>
              </a:lnSpc>
              <a:spcBef>
                <a:spcPts val="480"/>
              </a:spcBef>
              <a:buClr>
                <a:srgbClr val="999900"/>
              </a:buClr>
              <a:buSzPct val="75000"/>
              <a:buFont typeface="Wingdings"/>
              <a:buChar char=""/>
              <a:tabLst>
                <a:tab pos="413384" algn="l"/>
              </a:tabLst>
            </a:pPr>
            <a:r>
              <a:rPr dirty="0" sz="2000" i="1">
                <a:latin typeface="Verdana"/>
                <a:cs typeface="Verdana"/>
              </a:rPr>
              <a:t>AA</a:t>
            </a:r>
            <a:r>
              <a:rPr dirty="0" sz="2000" spc="-4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both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against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genetic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Figure</a:t>
            </a:r>
            <a:r>
              <a:rPr dirty="0" spc="-140"/>
              <a:t> </a:t>
            </a:r>
            <a:r>
              <a:rPr dirty="0" spc="-65"/>
              <a:t>4.5</a:t>
            </a:r>
            <a:r>
              <a:rPr dirty="0" spc="-135"/>
              <a:t> </a:t>
            </a:r>
            <a:r>
              <a:rPr dirty="0" spc="-10"/>
              <a:t>Venn</a:t>
            </a:r>
            <a:r>
              <a:rPr dirty="0" spc="-12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/>
              <a:t>tree</a:t>
            </a:r>
            <a:r>
              <a:rPr dirty="0" spc="-125"/>
              <a:t> </a:t>
            </a:r>
            <a:r>
              <a:rPr dirty="0" spc="-70"/>
              <a:t>diagrams.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771" y="1950870"/>
            <a:ext cx="5010790" cy="234370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94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Opening</a:t>
            </a:r>
            <a:r>
              <a:rPr dirty="0" sz="4400" spc="-220"/>
              <a:t> </a:t>
            </a:r>
            <a:r>
              <a:rPr dirty="0" sz="4400" spc="-40"/>
              <a:t>Example</a:t>
            </a:r>
            <a:endParaRPr sz="4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086600" cy="233934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5"/>
              <a:t> </a:t>
            </a:r>
            <a:r>
              <a:rPr dirty="0" spc="-105"/>
              <a:t>4-</a:t>
            </a:r>
            <a:r>
              <a:rPr dirty="0" spc="-100"/>
              <a:t>6: </a:t>
            </a:r>
            <a:r>
              <a:rPr dirty="0" spc="-4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3016" y="2013330"/>
            <a:ext cx="806132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609600">
              <a:lnSpc>
                <a:spcPts val="2705"/>
              </a:lnSpc>
              <a:spcBef>
                <a:spcPts val="100"/>
              </a:spcBef>
              <a:buClr>
                <a:srgbClr val="666600"/>
              </a:buClr>
              <a:buSzPct val="75000"/>
              <a:buAutoNum type="alphaLcParenR"/>
              <a:tabLst>
                <a:tab pos="622300" algn="l"/>
              </a:tabLst>
            </a:pPr>
            <a:r>
              <a:rPr dirty="0" sz="2400">
                <a:latin typeface="Verdana"/>
                <a:cs typeface="Verdana"/>
              </a:rPr>
              <a:t>Both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persons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favor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genetic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engineering</a:t>
            </a:r>
            <a:endParaRPr sz="2400">
              <a:latin typeface="Verdana"/>
              <a:cs typeface="Verdana"/>
            </a:endParaRPr>
          </a:p>
          <a:p>
            <a:pPr marL="622300">
              <a:lnSpc>
                <a:spcPts val="2705"/>
              </a:lnSpc>
            </a:pP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 </a:t>
            </a:r>
            <a:r>
              <a:rPr dirty="0" sz="2400" i="1">
                <a:latin typeface="Times New Roman"/>
                <a:cs typeface="Times New Roman"/>
              </a:rPr>
              <a:t>FF</a:t>
            </a:r>
            <a:r>
              <a:rPr dirty="0" sz="2400" spc="240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622300" marR="614045" indent="-610235">
              <a:lnSpc>
                <a:spcPts val="2590"/>
              </a:lnSpc>
              <a:spcBef>
                <a:spcPts val="675"/>
              </a:spcBef>
            </a:pPr>
            <a:r>
              <a:rPr dirty="0" sz="2400">
                <a:latin typeface="Verdana"/>
                <a:cs typeface="Verdana"/>
              </a:rPr>
              <a:t>Because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this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includes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only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final </a:t>
            </a:r>
            <a:r>
              <a:rPr dirty="0" sz="2400">
                <a:latin typeface="Verdana"/>
                <a:cs typeface="Verdana"/>
              </a:rPr>
              <a:t>four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outcomes,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simple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event.</a:t>
            </a:r>
            <a:endParaRPr sz="2400">
              <a:latin typeface="Verdana"/>
              <a:cs typeface="Verdana"/>
            </a:endParaRPr>
          </a:p>
          <a:p>
            <a:pPr marL="622300" marR="1628775" indent="-610235">
              <a:lnSpc>
                <a:spcPts val="2530"/>
              </a:lnSpc>
              <a:spcBef>
                <a:spcPts val="630"/>
              </a:spcBef>
              <a:buClr>
                <a:srgbClr val="666600"/>
              </a:buClr>
              <a:buSzPct val="75000"/>
              <a:buAutoNum type="alphaLcParenR" startAt="2"/>
              <a:tabLst>
                <a:tab pos="622300" algn="l"/>
              </a:tabLst>
            </a:pP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most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person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against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genetic </a:t>
            </a:r>
            <a:r>
              <a:rPr dirty="0" sz="2400">
                <a:latin typeface="Verdana"/>
                <a:cs typeface="Verdana"/>
              </a:rPr>
              <a:t>engineering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FF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FA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AF</a:t>
            </a:r>
            <a:r>
              <a:rPr dirty="0" sz="2400" spc="220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622300" marR="1426845" indent="-610235">
              <a:lnSpc>
                <a:spcPts val="2590"/>
              </a:lnSpc>
              <a:spcBef>
                <a:spcPts val="650"/>
              </a:spcBef>
            </a:pPr>
            <a:r>
              <a:rPr dirty="0" sz="2400">
                <a:latin typeface="Verdana"/>
                <a:cs typeface="Verdana"/>
              </a:rPr>
              <a:t>Because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includes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more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one </a:t>
            </a:r>
            <a:r>
              <a:rPr dirty="0" sz="2400">
                <a:latin typeface="Verdana"/>
                <a:cs typeface="Verdana"/>
              </a:rPr>
              <a:t>outcome,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compound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event.</a:t>
            </a:r>
            <a:endParaRPr sz="2400">
              <a:latin typeface="Verdana"/>
              <a:cs typeface="Verdana"/>
            </a:endParaRPr>
          </a:p>
          <a:p>
            <a:pPr marL="622300" marR="1266825" indent="-610235">
              <a:lnSpc>
                <a:spcPts val="2530"/>
              </a:lnSpc>
              <a:spcBef>
                <a:spcPts val="630"/>
              </a:spcBef>
              <a:buClr>
                <a:srgbClr val="666600"/>
              </a:buClr>
              <a:buSzPct val="75000"/>
              <a:buAutoNum type="alphaLcParenR" startAt="3"/>
              <a:tabLst>
                <a:tab pos="622300" algn="l"/>
              </a:tabLst>
            </a:pPr>
            <a:r>
              <a:rPr dirty="0" sz="2400">
                <a:latin typeface="Verdana"/>
                <a:cs typeface="Verdana"/>
              </a:rPr>
              <a:t>Exactly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person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favor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genetic </a:t>
            </a:r>
            <a:r>
              <a:rPr dirty="0" sz="2400">
                <a:latin typeface="Verdana"/>
                <a:cs typeface="Verdana"/>
              </a:rPr>
              <a:t>engineering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{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FA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AF</a:t>
            </a:r>
            <a:r>
              <a:rPr dirty="0" sz="2400" spc="220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compound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event.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CALCULATING</a:t>
            </a:r>
            <a:r>
              <a:rPr dirty="0" spc="-135"/>
              <a:t> </a:t>
            </a:r>
            <a:r>
              <a:rPr dirty="0" spc="-50"/>
              <a:t>PROBABLITY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3068" y="1698777"/>
            <a:ext cx="7671434" cy="14763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800" spc="-2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numerical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measure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likelihood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specific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event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will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occur.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457181"/>
            <a:ext cx="7758007" cy="91441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Two</a:t>
            </a:r>
            <a:r>
              <a:rPr dirty="0" spc="-130"/>
              <a:t> </a:t>
            </a:r>
            <a:r>
              <a:rPr dirty="0" spc="-10"/>
              <a:t>Properties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 spc="-55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706321"/>
            <a:ext cx="78543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probability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event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always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lies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0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5">
                <a:latin typeface="Verdana"/>
                <a:cs typeface="Verdana"/>
              </a:rPr>
              <a:t> 1.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4768" y="3901821"/>
            <a:ext cx="7652384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marR="30480" indent="-342900">
              <a:lnSpc>
                <a:spcPct val="100099"/>
              </a:lnSpc>
              <a:spcBef>
                <a:spcPts val="100"/>
              </a:spcBef>
              <a:buClr>
                <a:srgbClr val="666600"/>
              </a:buClr>
              <a:buSzPct val="75000"/>
              <a:buFont typeface="Wingdings"/>
              <a:buChar char=""/>
              <a:tabLst>
                <a:tab pos="380365" algn="l"/>
              </a:tabLst>
            </a:pP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sum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probabilities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all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simple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events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(or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final </a:t>
            </a:r>
            <a:r>
              <a:rPr dirty="0" sz="2000">
                <a:latin typeface="Verdana"/>
                <a:cs typeface="Verdana"/>
              </a:rPr>
              <a:t>outcomes)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experiment,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denoted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Σ</a:t>
            </a:r>
            <a:r>
              <a:rPr dirty="0" sz="2000" b="1" i="1">
                <a:latin typeface="Verdana"/>
                <a:cs typeface="Verdana"/>
              </a:rPr>
              <a:t>P</a:t>
            </a:r>
            <a:r>
              <a:rPr dirty="0" sz="2000" b="1">
                <a:latin typeface="Verdana"/>
                <a:cs typeface="Verdana"/>
              </a:rPr>
              <a:t>(</a:t>
            </a:r>
            <a:r>
              <a:rPr dirty="0" sz="2000" b="1" i="1">
                <a:latin typeface="Times New Roman"/>
                <a:cs typeface="Times New Roman"/>
              </a:rPr>
              <a:t>E</a:t>
            </a:r>
            <a:r>
              <a:rPr dirty="0" baseline="-21367" sz="1950" b="1" i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Verdana"/>
                <a:cs typeface="Verdana"/>
              </a:rPr>
              <a:t>)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is </a:t>
            </a:r>
            <a:r>
              <a:rPr dirty="0" sz="2000">
                <a:latin typeface="Verdana"/>
                <a:cs typeface="Verdana"/>
              </a:rPr>
              <a:t>always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209810"/>
            <a:ext cx="5754774" cy="122216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876800"/>
            <a:ext cx="5638800" cy="102487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dirty="0" spc="-95"/>
              <a:t> </a:t>
            </a:r>
            <a:r>
              <a:rPr dirty="0" spc="-45"/>
              <a:t>Conceptual</a:t>
            </a:r>
            <a:r>
              <a:rPr dirty="0" spc="-75"/>
              <a:t> </a:t>
            </a:r>
            <a:r>
              <a:rPr dirty="0" spc="-40"/>
              <a:t>Approaches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 spc="-35"/>
              <a:t>Probability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3068" y="2049906"/>
            <a:ext cx="7319009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Classical</a:t>
            </a:r>
            <a:r>
              <a:rPr dirty="0" sz="2800" spc="-12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Verdana"/>
                <a:cs typeface="Verdana"/>
              </a:rPr>
              <a:t>Two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or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more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outcomes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(or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events)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that </a:t>
            </a:r>
            <a:r>
              <a:rPr dirty="0" sz="2800">
                <a:latin typeface="Verdana"/>
                <a:cs typeface="Verdana"/>
              </a:rPr>
              <a:t>have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same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probability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occurrence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said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equally</a:t>
            </a:r>
            <a:r>
              <a:rPr dirty="0" u="sng" sz="2800" spc="-3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likely</a:t>
            </a:r>
            <a:r>
              <a:rPr dirty="0" u="sng" sz="2800" spc="-3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outcomes</a:t>
            </a:r>
            <a:r>
              <a:rPr dirty="0" sz="2800" spc="-1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(or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events).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"/>
              <a:t>Classical</a:t>
            </a:r>
            <a:r>
              <a:rPr dirty="0" spc="-30"/>
              <a:t> </a:t>
            </a:r>
            <a:r>
              <a:rPr dirty="0" spc="-6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631645"/>
            <a:ext cx="67176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Classical</a:t>
            </a:r>
            <a:r>
              <a:rPr dirty="0" sz="2400" spc="-6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r>
              <a:rPr dirty="0" sz="2400" spc="-4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r>
              <a:rPr dirty="0" sz="2400" spc="-6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to</a:t>
            </a:r>
            <a:r>
              <a:rPr dirty="0" sz="2400" spc="-7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Find</a:t>
            </a:r>
            <a:r>
              <a:rPr dirty="0" sz="2400" spc="-8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804738" y="2683925"/>
            <a:ext cx="6675120" cy="0"/>
          </a:xfrm>
          <a:custGeom>
            <a:avLst/>
            <a:gdLst/>
            <a:ahLst/>
            <a:cxnLst/>
            <a:rect l="l" t="t" r="r" b="b"/>
            <a:pathLst>
              <a:path w="6675120" h="0">
                <a:moveTo>
                  <a:pt x="0" y="0"/>
                </a:moveTo>
                <a:lnTo>
                  <a:pt x="6675021" y="0"/>
                </a:lnTo>
              </a:path>
            </a:pathLst>
          </a:custGeom>
          <a:ln w="14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20587" y="4249385"/>
            <a:ext cx="6675120" cy="0"/>
          </a:xfrm>
          <a:custGeom>
            <a:avLst/>
            <a:gdLst/>
            <a:ahLst/>
            <a:cxnLst/>
            <a:rect l="l" t="t" r="r" b="b"/>
            <a:pathLst>
              <a:path w="6675120" h="0">
                <a:moveTo>
                  <a:pt x="0" y="0"/>
                </a:moveTo>
                <a:lnTo>
                  <a:pt x="6674929" y="0"/>
                </a:lnTo>
              </a:path>
            </a:pathLst>
          </a:custGeom>
          <a:ln w="145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27421" y="4246558"/>
            <a:ext cx="667829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Total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of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outcomesfor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60">
                <a:latin typeface="Times New Roman"/>
                <a:cs typeface="Times New Roman"/>
              </a:rPr>
              <a:t>theexperiment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440439" y="3747636"/>
            <a:ext cx="526478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of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 spc="50">
                <a:latin typeface="Times New Roman"/>
                <a:cs typeface="Times New Roman"/>
              </a:rPr>
              <a:t>outcomesfavorable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55">
                <a:latin typeface="Times New Roman"/>
                <a:cs typeface="Times New Roman"/>
              </a:rPr>
              <a:t>to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2141" y="3969705"/>
            <a:ext cx="105029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80" i="1">
                <a:latin typeface="Times New Roman"/>
                <a:cs typeface="Times New Roman"/>
              </a:rPr>
              <a:t>P</a:t>
            </a:r>
            <a:r>
              <a:rPr dirty="0" sz="2800" spc="80">
                <a:latin typeface="Times New Roman"/>
                <a:cs typeface="Times New Roman"/>
              </a:rPr>
              <a:t>(</a:t>
            </a:r>
            <a:r>
              <a:rPr dirty="0" sz="2800" spc="-39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11573" y="2680367"/>
            <a:ext cx="6677659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latin typeface="Times New Roman"/>
                <a:cs typeface="Times New Roman"/>
              </a:rPr>
              <a:t>Total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Times New Roman"/>
                <a:cs typeface="Times New Roman"/>
              </a:rPr>
              <a:t>of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 spc="95">
                <a:latin typeface="Times New Roman"/>
                <a:cs typeface="Times New Roman"/>
              </a:rPr>
              <a:t>outcomesfor </a:t>
            </a:r>
            <a:r>
              <a:rPr dirty="0" sz="2800" spc="55">
                <a:latin typeface="Times New Roman"/>
                <a:cs typeface="Times New Roman"/>
              </a:rPr>
              <a:t>theexperiment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37797" y="2181437"/>
            <a:ext cx="20955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9453" y="2641924"/>
            <a:ext cx="8509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2141" y="2404245"/>
            <a:ext cx="11341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25" i="1">
                <a:latin typeface="Times New Roman"/>
                <a:cs typeface="Times New Roman"/>
              </a:rPr>
              <a:t>P</a:t>
            </a:r>
            <a:r>
              <a:rPr dirty="0" sz="2800" spc="125">
                <a:latin typeface="Times New Roman"/>
                <a:cs typeface="Times New Roman"/>
              </a:rPr>
              <a:t>(</a:t>
            </a:r>
            <a:r>
              <a:rPr dirty="0" sz="2800" spc="125" i="1">
                <a:latin typeface="Times New Roman"/>
                <a:cs typeface="Times New Roman"/>
              </a:rPr>
              <a:t>E</a:t>
            </a:r>
            <a:r>
              <a:rPr dirty="0" sz="2800" spc="6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7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0117" y="2049906"/>
            <a:ext cx="786447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Find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probability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obtaining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head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and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probability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obtaining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tail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one </a:t>
            </a:r>
            <a:r>
              <a:rPr dirty="0" sz="2800">
                <a:latin typeface="Verdana"/>
                <a:cs typeface="Verdana"/>
              </a:rPr>
              <a:t>toss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coin.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5"/>
              <a:t> </a:t>
            </a:r>
            <a:r>
              <a:rPr dirty="0" spc="-105"/>
              <a:t>4-</a:t>
            </a:r>
            <a:r>
              <a:rPr dirty="0" spc="-100"/>
              <a:t>7: </a:t>
            </a:r>
            <a:r>
              <a:rPr dirty="0" spc="-4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79285" y="2950987"/>
            <a:ext cx="3674745" cy="0"/>
          </a:xfrm>
          <a:custGeom>
            <a:avLst/>
            <a:gdLst/>
            <a:ahLst/>
            <a:cxnLst/>
            <a:rect l="l" t="t" r="r" b="b"/>
            <a:pathLst>
              <a:path w="3674745" h="0">
                <a:moveTo>
                  <a:pt x="0" y="0"/>
                </a:moveTo>
                <a:lnTo>
                  <a:pt x="3674331" y="0"/>
                </a:lnTo>
              </a:path>
            </a:pathLst>
          </a:custGeom>
          <a:ln w="13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20529" y="295098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597" y="0"/>
                </a:lnTo>
              </a:path>
            </a:pathLst>
          </a:custGeom>
          <a:ln w="13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584284" y="2947748"/>
            <a:ext cx="424624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8920" algn="l"/>
              </a:tabLst>
            </a:pPr>
            <a:r>
              <a:rPr dirty="0" sz="2700">
                <a:latin typeface="Times New Roman"/>
                <a:cs typeface="Times New Roman"/>
              </a:rPr>
              <a:t>Total</a:t>
            </a:r>
            <a:r>
              <a:rPr dirty="0" sz="2700" spc="-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number</a:t>
            </a:r>
            <a:r>
              <a:rPr dirty="0" sz="2700" spc="-100">
                <a:latin typeface="Times New Roman"/>
                <a:cs typeface="Times New Roman"/>
              </a:rPr>
              <a:t> </a:t>
            </a:r>
            <a:r>
              <a:rPr dirty="0" sz="2700" spc="55">
                <a:latin typeface="Times New Roman"/>
                <a:cs typeface="Times New Roman"/>
              </a:rPr>
              <a:t>of</a:t>
            </a:r>
            <a:r>
              <a:rPr dirty="0" sz="2700" spc="30">
                <a:latin typeface="Times New Roman"/>
                <a:cs typeface="Times New Roman"/>
              </a:rPr>
              <a:t> </a:t>
            </a:r>
            <a:r>
              <a:rPr dirty="0" sz="2700" spc="35">
                <a:latin typeface="Times New Roman"/>
                <a:cs typeface="Times New Roman"/>
              </a:rPr>
              <a:t>outcomes</a:t>
            </a:r>
            <a:r>
              <a:rPr dirty="0" sz="2700">
                <a:latin typeface="Times New Roman"/>
                <a:cs typeface="Times New Roman"/>
              </a:rPr>
              <a:t>	</a:t>
            </a:r>
            <a:r>
              <a:rPr dirty="0" sz="2700" spc="-5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06598" y="2681782"/>
            <a:ext cx="135826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700">
                <a:latin typeface="Symbol"/>
                <a:cs typeface="Symbol"/>
              </a:rPr>
              <a:t></a:t>
            </a:r>
            <a:r>
              <a:rPr dirty="0" sz="2700" spc="140">
                <a:latin typeface="Times New Roman"/>
                <a:cs typeface="Times New Roman"/>
              </a:rPr>
              <a:t> </a:t>
            </a:r>
            <a:r>
              <a:rPr dirty="0" baseline="34979" sz="4050">
                <a:latin typeface="Times New Roman"/>
                <a:cs typeface="Times New Roman"/>
              </a:rPr>
              <a:t>1</a:t>
            </a:r>
            <a:r>
              <a:rPr dirty="0" baseline="34979" sz="4050" spc="277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</a:t>
            </a:r>
            <a:r>
              <a:rPr dirty="0" sz="2700" spc="-225">
                <a:latin typeface="Times New Roman"/>
                <a:cs typeface="Times New Roman"/>
              </a:rPr>
              <a:t> </a:t>
            </a:r>
            <a:r>
              <a:rPr dirty="0" sz="2700" spc="40">
                <a:latin typeface="Times New Roman"/>
                <a:cs typeface="Times New Roman"/>
              </a:rPr>
              <a:t>.50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16993" y="2468307"/>
            <a:ext cx="199390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5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92663" y="2681782"/>
            <a:ext cx="1414145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i="1">
                <a:latin typeface="Times New Roman"/>
                <a:cs typeface="Times New Roman"/>
              </a:rPr>
              <a:t>P</a:t>
            </a:r>
            <a:r>
              <a:rPr dirty="0" sz="2700">
                <a:latin typeface="Times New Roman"/>
                <a:cs typeface="Times New Roman"/>
              </a:rPr>
              <a:t>(head)</a:t>
            </a:r>
            <a:r>
              <a:rPr dirty="0" sz="2700" spc="175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103631" y="5236816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 h="0">
                <a:moveTo>
                  <a:pt x="0" y="0"/>
                </a:moveTo>
                <a:lnTo>
                  <a:pt x="263278" y="0"/>
                </a:lnTo>
              </a:path>
            </a:pathLst>
          </a:custGeom>
          <a:ln w="164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120970" y="5234708"/>
            <a:ext cx="242570" cy="4857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145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479807" y="4936980"/>
            <a:ext cx="2927985" cy="4857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000" spc="190" i="1">
                <a:latin typeface="Times New Roman"/>
                <a:cs typeface="Times New Roman"/>
              </a:rPr>
              <a:t>P</a:t>
            </a:r>
            <a:r>
              <a:rPr dirty="0" sz="3000" spc="190">
                <a:latin typeface="Times New Roman"/>
                <a:cs typeface="Times New Roman"/>
              </a:rPr>
              <a:t>(tail)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 spc="210">
                <a:latin typeface="Symbol"/>
                <a:cs typeface="Symbol"/>
              </a:rPr>
              <a:t></a:t>
            </a:r>
            <a:r>
              <a:rPr dirty="0" sz="3000" spc="300">
                <a:latin typeface="Times New Roman"/>
                <a:cs typeface="Times New Roman"/>
              </a:rPr>
              <a:t> </a:t>
            </a:r>
            <a:r>
              <a:rPr dirty="0" baseline="35185" sz="4500" spc="292">
                <a:latin typeface="Times New Roman"/>
                <a:cs typeface="Times New Roman"/>
              </a:rPr>
              <a:t>1</a:t>
            </a:r>
            <a:r>
              <a:rPr dirty="0" baseline="35185" sz="4500" spc="525">
                <a:latin typeface="Times New Roman"/>
                <a:cs typeface="Times New Roman"/>
              </a:rPr>
              <a:t> </a:t>
            </a:r>
            <a:r>
              <a:rPr dirty="0" sz="3000" spc="210">
                <a:latin typeface="Symbol"/>
                <a:cs typeface="Symbol"/>
              </a:rPr>
              <a:t></a:t>
            </a:r>
            <a:r>
              <a:rPr dirty="0" sz="3000" spc="-150">
                <a:latin typeface="Times New Roman"/>
                <a:cs typeface="Times New Roman"/>
              </a:rPr>
              <a:t> </a:t>
            </a:r>
            <a:r>
              <a:rPr dirty="0" sz="3000" spc="215">
                <a:latin typeface="Times New Roman"/>
                <a:cs typeface="Times New Roman"/>
              </a:rPr>
              <a:t>.50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0168" y="4107256"/>
            <a:ext cx="16167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Tahoma"/>
                <a:cs typeface="Tahoma"/>
              </a:rPr>
              <a:t>Similarly,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8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965" y="2049906"/>
            <a:ext cx="72898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Find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probability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obtaining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even </a:t>
            </a:r>
            <a:r>
              <a:rPr dirty="0" sz="2800">
                <a:latin typeface="Verdana"/>
                <a:cs typeface="Verdana"/>
              </a:rPr>
              <a:t>number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roll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die.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5"/>
              <a:t> </a:t>
            </a:r>
            <a:r>
              <a:rPr dirty="0" spc="-105"/>
              <a:t>4-</a:t>
            </a:r>
            <a:r>
              <a:rPr dirty="0" spc="-100"/>
              <a:t>8: </a:t>
            </a:r>
            <a:r>
              <a:rPr dirty="0" spc="-4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9144" y="1631645"/>
            <a:ext cx="708152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18080" algn="l"/>
              </a:tabLst>
            </a:pPr>
            <a:r>
              <a:rPr dirty="0" sz="2400">
                <a:latin typeface="Verdana"/>
                <a:cs typeface="Verdana"/>
              </a:rPr>
              <a:t>A = {2, 4, </a:t>
            </a:r>
            <a:r>
              <a:rPr dirty="0" sz="2400" spc="-25">
                <a:latin typeface="Verdana"/>
                <a:cs typeface="Verdana"/>
              </a:rPr>
              <a:t>6}.</a:t>
            </a:r>
            <a:r>
              <a:rPr dirty="0" sz="2400">
                <a:latin typeface="Verdana"/>
                <a:cs typeface="Verdana"/>
              </a:rPr>
              <a:t>	If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any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these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three </a:t>
            </a:r>
            <a:r>
              <a:rPr dirty="0" sz="2400">
                <a:latin typeface="Verdana"/>
                <a:cs typeface="Verdana"/>
              </a:rPr>
              <a:t>numbers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obtained,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said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occur. Hence,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314199" y="4276751"/>
            <a:ext cx="4420235" cy="0"/>
          </a:xfrm>
          <a:custGeom>
            <a:avLst/>
            <a:gdLst/>
            <a:ahLst/>
            <a:cxnLst/>
            <a:rect l="l" t="t" r="r" b="b"/>
            <a:pathLst>
              <a:path w="4420234" h="0">
                <a:moveTo>
                  <a:pt x="0" y="0"/>
                </a:moveTo>
                <a:lnTo>
                  <a:pt x="4419949" y="0"/>
                </a:lnTo>
              </a:path>
            </a:pathLst>
          </a:custGeom>
          <a:ln w="11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068643" y="427675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 h="0">
                <a:moveTo>
                  <a:pt x="0" y="0"/>
                </a:moveTo>
                <a:lnTo>
                  <a:pt x="185190" y="0"/>
                </a:lnTo>
              </a:path>
            </a:pathLst>
          </a:custGeom>
          <a:ln w="11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20985" y="3804744"/>
            <a:ext cx="711073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5639" marR="43180" indent="-1895475">
              <a:lnSpc>
                <a:spcPct val="116700"/>
              </a:lnSpc>
              <a:spcBef>
                <a:spcPts val="100"/>
              </a:spcBef>
              <a:tabLst>
                <a:tab pos="6163945" algn="l"/>
              </a:tabLst>
            </a:pPr>
            <a:r>
              <a:rPr dirty="0" baseline="-35024" sz="3450" spc="142" i="1">
                <a:latin typeface="Times New Roman"/>
                <a:cs typeface="Times New Roman"/>
              </a:rPr>
              <a:t>P</a:t>
            </a:r>
            <a:r>
              <a:rPr dirty="0" baseline="-35024" sz="3450" spc="142">
                <a:latin typeface="Times New Roman"/>
                <a:cs typeface="Times New Roman"/>
              </a:rPr>
              <a:t>(head)</a:t>
            </a:r>
            <a:r>
              <a:rPr dirty="0" baseline="-35024" sz="3450" spc="-15">
                <a:latin typeface="Times New Roman"/>
                <a:cs typeface="Times New Roman"/>
              </a:rPr>
              <a:t> </a:t>
            </a:r>
            <a:r>
              <a:rPr dirty="0" baseline="-35024" sz="3450" spc="150">
                <a:latin typeface="Symbol"/>
                <a:cs typeface="Symbol"/>
              </a:rPr>
              <a:t></a:t>
            </a:r>
            <a:r>
              <a:rPr dirty="0" baseline="-35024" sz="3450" spc="434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Times New Roman"/>
                <a:cs typeface="Times New Roman"/>
              </a:rPr>
              <a:t>Number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of</a:t>
            </a:r>
            <a:r>
              <a:rPr dirty="0" sz="2300" spc="140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outcomesincluded</a:t>
            </a:r>
            <a:r>
              <a:rPr dirty="0" sz="2300" spc="-254">
                <a:latin typeface="Times New Roman"/>
                <a:cs typeface="Times New Roman"/>
              </a:rPr>
              <a:t> </a:t>
            </a:r>
            <a:r>
              <a:rPr dirty="0" sz="2300" spc="85">
                <a:latin typeface="Times New Roman"/>
                <a:cs typeface="Times New Roman"/>
              </a:rPr>
              <a:t>in</a:t>
            </a:r>
            <a:r>
              <a:rPr dirty="0" sz="2300" spc="165">
                <a:latin typeface="Times New Roman"/>
                <a:cs typeface="Times New Roman"/>
              </a:rPr>
              <a:t> </a:t>
            </a:r>
            <a:r>
              <a:rPr dirty="0" sz="2300" spc="110" i="1">
                <a:latin typeface="Times New Roman"/>
                <a:cs typeface="Times New Roman"/>
              </a:rPr>
              <a:t>A</a:t>
            </a:r>
            <a:r>
              <a:rPr dirty="0" sz="2300" spc="125" i="1">
                <a:latin typeface="Times New Roman"/>
                <a:cs typeface="Times New Roman"/>
              </a:rPr>
              <a:t> </a:t>
            </a:r>
            <a:r>
              <a:rPr dirty="0" baseline="-35024" sz="3450" spc="150">
                <a:latin typeface="Symbol"/>
                <a:cs typeface="Symbol"/>
              </a:rPr>
              <a:t></a:t>
            </a:r>
            <a:r>
              <a:rPr dirty="0" baseline="-35024" sz="3450" spc="277">
                <a:latin typeface="Times New Roman"/>
                <a:cs typeface="Times New Roman"/>
              </a:rPr>
              <a:t> </a:t>
            </a:r>
            <a:r>
              <a:rPr dirty="0" sz="2300" spc="90">
                <a:latin typeface="Times New Roman"/>
                <a:cs typeface="Times New Roman"/>
              </a:rPr>
              <a:t>3</a:t>
            </a:r>
            <a:r>
              <a:rPr dirty="0" sz="2300" spc="155">
                <a:latin typeface="Times New Roman"/>
                <a:cs typeface="Times New Roman"/>
              </a:rPr>
              <a:t> </a:t>
            </a:r>
            <a:r>
              <a:rPr dirty="0" baseline="-35024" sz="3450" spc="150">
                <a:latin typeface="Symbol"/>
                <a:cs typeface="Symbol"/>
              </a:rPr>
              <a:t></a:t>
            </a:r>
            <a:r>
              <a:rPr dirty="0" baseline="-35024" sz="3450" spc="-240">
                <a:latin typeface="Times New Roman"/>
                <a:cs typeface="Times New Roman"/>
              </a:rPr>
              <a:t> </a:t>
            </a:r>
            <a:r>
              <a:rPr dirty="0" baseline="-35024" sz="3450" spc="150">
                <a:latin typeface="Times New Roman"/>
                <a:cs typeface="Times New Roman"/>
              </a:rPr>
              <a:t>.50 </a:t>
            </a:r>
            <a:r>
              <a:rPr dirty="0" sz="2300">
                <a:latin typeface="Times New Roman"/>
                <a:cs typeface="Times New Roman"/>
              </a:rPr>
              <a:t>Total</a:t>
            </a:r>
            <a:r>
              <a:rPr dirty="0" sz="2300" spc="114">
                <a:latin typeface="Times New Roman"/>
                <a:cs typeface="Times New Roman"/>
              </a:rPr>
              <a:t> </a:t>
            </a:r>
            <a:r>
              <a:rPr dirty="0" sz="2300" spc="65">
                <a:latin typeface="Times New Roman"/>
                <a:cs typeface="Times New Roman"/>
              </a:rPr>
              <a:t>number </a:t>
            </a:r>
            <a:r>
              <a:rPr dirty="0" sz="2300" spc="114">
                <a:latin typeface="Times New Roman"/>
                <a:cs typeface="Times New Roman"/>
              </a:rPr>
              <a:t>of</a:t>
            </a:r>
            <a:r>
              <a:rPr dirty="0" sz="2300" spc="215">
                <a:latin typeface="Times New Roman"/>
                <a:cs typeface="Times New Roman"/>
              </a:rPr>
              <a:t> </a:t>
            </a:r>
            <a:r>
              <a:rPr dirty="0" sz="2300" spc="100">
                <a:latin typeface="Times New Roman"/>
                <a:cs typeface="Times New Roman"/>
              </a:rPr>
              <a:t>outcomes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40">
                <a:latin typeface="Times New Roman"/>
                <a:cs typeface="Times New Roman"/>
              </a:rPr>
              <a:t>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9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244" rIns="0" bIns="0" rtlCol="0" vert="horz">
            <a:spAutoFit/>
          </a:bodyPr>
          <a:lstStyle/>
          <a:p>
            <a:pPr marL="40449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group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500</a:t>
            </a:r>
            <a:r>
              <a:rPr dirty="0" spc="-45"/>
              <a:t> </a:t>
            </a:r>
            <a:r>
              <a:rPr dirty="0"/>
              <a:t>women,</a:t>
            </a:r>
            <a:r>
              <a:rPr dirty="0" spc="-45"/>
              <a:t> </a:t>
            </a:r>
            <a:r>
              <a:rPr dirty="0"/>
              <a:t>120</a:t>
            </a:r>
            <a:r>
              <a:rPr dirty="0" spc="-4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 spc="-10"/>
              <a:t>played </a:t>
            </a:r>
            <a:r>
              <a:rPr dirty="0"/>
              <a:t>golf</a:t>
            </a:r>
            <a:r>
              <a:rPr dirty="0" spc="-40"/>
              <a:t> </a:t>
            </a:r>
            <a:r>
              <a:rPr dirty="0"/>
              <a:t>at</a:t>
            </a:r>
            <a:r>
              <a:rPr dirty="0" spc="-70"/>
              <a:t> </a:t>
            </a:r>
            <a:r>
              <a:rPr dirty="0"/>
              <a:t>least</a:t>
            </a:r>
            <a:r>
              <a:rPr dirty="0" spc="-55"/>
              <a:t> </a:t>
            </a:r>
            <a:r>
              <a:rPr dirty="0"/>
              <a:t>once.</a:t>
            </a:r>
            <a:r>
              <a:rPr dirty="0" spc="-60"/>
              <a:t> </a:t>
            </a:r>
            <a:r>
              <a:rPr dirty="0"/>
              <a:t>Suppose</a:t>
            </a:r>
            <a:r>
              <a:rPr dirty="0" spc="-20"/>
              <a:t> </a:t>
            </a:r>
            <a:r>
              <a:rPr dirty="0"/>
              <a:t>one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these</a:t>
            </a:r>
            <a:r>
              <a:rPr dirty="0" spc="-55"/>
              <a:t> </a:t>
            </a:r>
            <a:r>
              <a:rPr dirty="0" spc="-25"/>
              <a:t>500 </a:t>
            </a:r>
            <a:r>
              <a:rPr dirty="0"/>
              <a:t>women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randomly</a:t>
            </a:r>
            <a:r>
              <a:rPr dirty="0" spc="-5"/>
              <a:t> </a:t>
            </a:r>
            <a:r>
              <a:rPr dirty="0"/>
              <a:t>selected.</a:t>
            </a:r>
            <a:r>
              <a:rPr dirty="0" spc="-55"/>
              <a:t> </a:t>
            </a:r>
            <a:r>
              <a:rPr dirty="0"/>
              <a:t>What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probability</a:t>
            </a:r>
            <a:r>
              <a:rPr dirty="0" spc="-35"/>
              <a:t> </a:t>
            </a:r>
            <a:r>
              <a:rPr dirty="0"/>
              <a:t>that</a:t>
            </a:r>
            <a:r>
              <a:rPr dirty="0" spc="-80"/>
              <a:t> </a:t>
            </a:r>
            <a:r>
              <a:rPr dirty="0"/>
              <a:t>she</a:t>
            </a:r>
            <a:r>
              <a:rPr dirty="0" spc="-65"/>
              <a:t> </a:t>
            </a:r>
            <a:r>
              <a:rPr dirty="0"/>
              <a:t>has</a:t>
            </a:r>
            <a:r>
              <a:rPr dirty="0" spc="-75"/>
              <a:t> </a:t>
            </a:r>
            <a:r>
              <a:rPr dirty="0"/>
              <a:t>played</a:t>
            </a:r>
            <a:r>
              <a:rPr dirty="0" spc="-50"/>
              <a:t> </a:t>
            </a:r>
            <a:r>
              <a:rPr dirty="0"/>
              <a:t>golf</a:t>
            </a:r>
            <a:r>
              <a:rPr dirty="0" spc="-70"/>
              <a:t> </a:t>
            </a:r>
            <a:r>
              <a:rPr dirty="0"/>
              <a:t>at</a:t>
            </a:r>
            <a:r>
              <a:rPr dirty="0" spc="-70"/>
              <a:t> </a:t>
            </a:r>
            <a:r>
              <a:rPr dirty="0" spc="-10"/>
              <a:t>least once?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9474"/>
            <a:ext cx="79813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EXPERIMENT,</a:t>
            </a:r>
            <a:r>
              <a:rPr dirty="0" sz="2800" spc="-10"/>
              <a:t> OUTCOMES,</a:t>
            </a:r>
            <a:r>
              <a:rPr dirty="0" sz="2800" spc="5"/>
              <a:t> </a:t>
            </a:r>
            <a:r>
              <a:rPr dirty="0" sz="2800"/>
              <a:t>AND</a:t>
            </a:r>
            <a:r>
              <a:rPr dirty="0" sz="2800" spc="-10"/>
              <a:t> </a:t>
            </a:r>
            <a:r>
              <a:rPr dirty="0" sz="2800" spc="-75"/>
              <a:t>SAMPLE</a:t>
            </a:r>
            <a:r>
              <a:rPr dirty="0" sz="2800" spc="-10"/>
              <a:t> SPACE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816965" y="1963953"/>
            <a:ext cx="7835900" cy="31838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experiment</a:t>
            </a:r>
            <a:r>
              <a:rPr dirty="0" sz="2800" spc="-2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process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that,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when </a:t>
            </a:r>
            <a:r>
              <a:rPr dirty="0" sz="2800">
                <a:latin typeface="Verdana"/>
                <a:cs typeface="Verdana"/>
              </a:rPr>
              <a:t>performed,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results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only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 </a:t>
            </a:r>
            <a:r>
              <a:rPr dirty="0" sz="2800">
                <a:latin typeface="Verdana"/>
                <a:cs typeface="Verdana"/>
              </a:rPr>
              <a:t>many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observations.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These</a:t>
            </a:r>
            <a:r>
              <a:rPr dirty="0" sz="2800" spc="-1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observations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called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outcomes</a:t>
            </a:r>
            <a:r>
              <a:rPr dirty="0" sz="2800" spc="-1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experiment.</a:t>
            </a:r>
            <a:endParaRPr sz="2800">
              <a:latin typeface="Verdana"/>
              <a:cs typeface="Verdana"/>
            </a:endParaRPr>
          </a:p>
          <a:p>
            <a:pPr marL="12700" marR="934719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collection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all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outcomes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an </a:t>
            </a:r>
            <a:r>
              <a:rPr dirty="0" sz="2800">
                <a:latin typeface="Verdana"/>
                <a:cs typeface="Verdana"/>
              </a:rPr>
              <a:t>experiment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called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sample</a:t>
            </a:r>
            <a:r>
              <a:rPr dirty="0" u="sng" sz="2800" spc="-6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 spc="-1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space</a:t>
            </a:r>
            <a:r>
              <a:rPr dirty="0" sz="2800" spc="-1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33387"/>
            <a:ext cx="8113069" cy="8382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5"/>
              <a:t> </a:t>
            </a:r>
            <a:r>
              <a:rPr dirty="0" spc="-105"/>
              <a:t>4-</a:t>
            </a:r>
            <a:r>
              <a:rPr dirty="0" spc="-100"/>
              <a:t>9: </a:t>
            </a:r>
            <a:r>
              <a:rPr dirty="0" spc="-4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9144" y="1631645"/>
            <a:ext cx="739965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741545" algn="l"/>
              </a:tabLst>
            </a:pP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hundred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twenty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these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500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are </a:t>
            </a:r>
            <a:r>
              <a:rPr dirty="0" sz="2400">
                <a:latin typeface="Verdana"/>
                <a:cs typeface="Verdana"/>
              </a:rPr>
              <a:t>included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selected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woman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played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golf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least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once.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Hence,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254303" y="371062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 h="0">
                <a:moveTo>
                  <a:pt x="0" y="0"/>
                </a:moveTo>
                <a:lnTo>
                  <a:pt x="477493" y="0"/>
                </a:lnTo>
              </a:path>
            </a:pathLst>
          </a:custGeom>
          <a:ln w="132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250462" y="3707585"/>
            <a:ext cx="48514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-25" b="1">
                <a:latin typeface="Arial"/>
                <a:cs typeface="Arial"/>
              </a:rPr>
              <a:t>500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03931" y="3495693"/>
            <a:ext cx="783717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100" spc="45" b="1" i="1">
                <a:latin typeface="Arial"/>
                <a:cs typeface="Arial"/>
              </a:rPr>
              <a:t>P</a:t>
            </a:r>
            <a:r>
              <a:rPr dirty="0" sz="2100" spc="45" b="1">
                <a:latin typeface="Arial"/>
                <a:cs typeface="Arial"/>
              </a:rPr>
              <a:t>(selected</a:t>
            </a:r>
            <a:r>
              <a:rPr dirty="0" sz="2100" spc="8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woman</a:t>
            </a:r>
            <a:r>
              <a:rPr dirty="0" sz="2100" spc="8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has</a:t>
            </a:r>
            <a:r>
              <a:rPr dirty="0" sz="2100" spc="9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played</a:t>
            </a:r>
            <a:r>
              <a:rPr dirty="0" sz="2100" spc="8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golf</a:t>
            </a:r>
            <a:r>
              <a:rPr dirty="0" sz="2100" spc="7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at</a:t>
            </a:r>
            <a:r>
              <a:rPr dirty="0" sz="2100" spc="7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least</a:t>
            </a:r>
            <a:r>
              <a:rPr dirty="0" sz="2100" spc="1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once)</a:t>
            </a:r>
            <a:r>
              <a:rPr dirty="0" sz="2100" spc="10" b="1">
                <a:latin typeface="Arial"/>
                <a:cs typeface="Arial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180">
                <a:latin typeface="Times New Roman"/>
                <a:cs typeface="Times New Roman"/>
              </a:rPr>
              <a:t> </a:t>
            </a:r>
            <a:r>
              <a:rPr dirty="0" baseline="35714" sz="3150" b="1">
                <a:latin typeface="Arial"/>
                <a:cs typeface="Arial"/>
              </a:rPr>
              <a:t>120</a:t>
            </a:r>
            <a:r>
              <a:rPr dirty="0" baseline="35714" sz="3150" spc="390" b="1">
                <a:latin typeface="Arial"/>
                <a:cs typeface="Arial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 b="1">
                <a:latin typeface="Arial"/>
                <a:cs typeface="Arial"/>
              </a:rPr>
              <a:t>.24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dirty="0" spc="-95"/>
              <a:t> </a:t>
            </a:r>
            <a:r>
              <a:rPr dirty="0" spc="-45"/>
              <a:t>Conceptual</a:t>
            </a:r>
            <a:r>
              <a:rPr dirty="0" spc="-75"/>
              <a:t> </a:t>
            </a:r>
            <a:r>
              <a:rPr dirty="0" spc="-40"/>
              <a:t>Approaches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 spc="-35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9144" y="1631645"/>
            <a:ext cx="64109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Relative</a:t>
            </a:r>
            <a:r>
              <a:rPr dirty="0" sz="2400" spc="-7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Frequency</a:t>
            </a:r>
            <a:r>
              <a:rPr dirty="0" sz="2400" spc="-9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Concept</a:t>
            </a:r>
            <a:r>
              <a:rPr dirty="0" sz="2400" spc="-8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CC00"/>
                </a:solidFill>
                <a:latin typeface="Verdana"/>
                <a:cs typeface="Verdana"/>
              </a:rPr>
              <a:t>of</a:t>
            </a:r>
            <a:r>
              <a:rPr dirty="0" sz="2400" spc="-9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966280" y="5253537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 h="0">
                <a:moveTo>
                  <a:pt x="0" y="0"/>
                </a:moveTo>
                <a:lnTo>
                  <a:pt x="366688" y="0"/>
                </a:lnTo>
              </a:path>
            </a:pathLst>
          </a:custGeom>
          <a:ln w="18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27115" y="5257051"/>
            <a:ext cx="254000" cy="569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50" spc="-50" i="1">
                <a:latin typeface="Times New Roman"/>
                <a:cs typeface="Times New Roman"/>
              </a:rPr>
              <a:t>n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53744" y="2510154"/>
            <a:ext cx="7628255" cy="296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Using</a:t>
            </a:r>
            <a:r>
              <a:rPr dirty="0" sz="2400" spc="-65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Relative</a:t>
            </a:r>
            <a:r>
              <a:rPr dirty="0" sz="2400" spc="-55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Frequency</a:t>
            </a:r>
            <a:r>
              <a:rPr dirty="0" sz="2400" spc="-8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as</a:t>
            </a:r>
            <a:r>
              <a:rPr dirty="0" sz="2400" spc="-100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an</a:t>
            </a:r>
            <a:r>
              <a:rPr dirty="0" sz="2400" spc="-85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CC9900"/>
                </a:solidFill>
                <a:latin typeface="Verdana"/>
                <a:cs typeface="Verdana"/>
              </a:rPr>
              <a:t>Approximation</a:t>
            </a:r>
            <a:r>
              <a:rPr dirty="0" sz="2400" spc="-35">
                <a:solidFill>
                  <a:srgbClr val="CC990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CC9900"/>
                </a:solidFill>
                <a:latin typeface="Verdana"/>
                <a:cs typeface="Verdana"/>
              </a:rPr>
              <a:t>of </a:t>
            </a:r>
            <a:r>
              <a:rPr dirty="0" sz="2400" spc="-10">
                <a:solidFill>
                  <a:srgbClr val="CC9900"/>
                </a:solidFill>
                <a:latin typeface="Verdana"/>
                <a:cs typeface="Verdana"/>
              </a:rPr>
              <a:t>Probability</a:t>
            </a:r>
            <a:endParaRPr sz="2400">
              <a:latin typeface="Verdana"/>
              <a:cs typeface="Verdana"/>
            </a:endParaRPr>
          </a:p>
          <a:p>
            <a:pPr marL="38100" marR="394335">
              <a:lnSpc>
                <a:spcPct val="101000"/>
              </a:lnSpc>
              <a:spcBef>
                <a:spcPts val="489"/>
              </a:spcBef>
            </a:pPr>
            <a:r>
              <a:rPr dirty="0" sz="2400">
                <a:latin typeface="Verdana"/>
                <a:cs typeface="Verdana"/>
              </a:rPr>
              <a:t>If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experiment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repeated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1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times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an </a:t>
            </a:r>
            <a:r>
              <a:rPr dirty="0" sz="2400">
                <a:latin typeface="Verdana"/>
                <a:cs typeface="Verdana"/>
              </a:rPr>
              <a:t>event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Verdana"/>
                <a:cs typeface="Verdana"/>
              </a:rPr>
              <a:t>A</a:t>
            </a:r>
            <a:r>
              <a:rPr dirty="0" sz="2400" spc="-45" i="1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observed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195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times,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then,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according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relative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frequency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concept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probability,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400">
              <a:latin typeface="Verdana"/>
              <a:cs typeface="Verdana"/>
            </a:endParaRPr>
          </a:p>
          <a:p>
            <a:pPr algn="ctr" marR="530225">
              <a:lnSpc>
                <a:spcPct val="100000"/>
              </a:lnSpc>
              <a:tabLst>
                <a:tab pos="1494155" algn="l"/>
              </a:tabLst>
            </a:pPr>
            <a:r>
              <a:rPr dirty="0" sz="3550" spc="55" i="1">
                <a:latin typeface="Times New Roman"/>
                <a:cs typeface="Times New Roman"/>
              </a:rPr>
              <a:t>P</a:t>
            </a:r>
            <a:r>
              <a:rPr dirty="0" sz="3550" spc="55">
                <a:latin typeface="Times New Roman"/>
                <a:cs typeface="Times New Roman"/>
              </a:rPr>
              <a:t>(</a:t>
            </a:r>
            <a:r>
              <a:rPr dirty="0" sz="3550" spc="-520">
                <a:latin typeface="Times New Roman"/>
                <a:cs typeface="Times New Roman"/>
              </a:rPr>
              <a:t> </a:t>
            </a:r>
            <a:r>
              <a:rPr dirty="0" sz="3550" i="1">
                <a:latin typeface="Times New Roman"/>
                <a:cs typeface="Times New Roman"/>
              </a:rPr>
              <a:t>A</a:t>
            </a:r>
            <a:r>
              <a:rPr dirty="0" sz="3550">
                <a:latin typeface="Times New Roman"/>
                <a:cs typeface="Times New Roman"/>
              </a:rPr>
              <a:t>)</a:t>
            </a:r>
            <a:r>
              <a:rPr dirty="0" sz="3550" spc="-125">
                <a:latin typeface="Times New Roman"/>
                <a:cs typeface="Times New Roman"/>
              </a:rPr>
              <a:t> </a:t>
            </a:r>
            <a:r>
              <a:rPr dirty="0" sz="3550" spc="-50">
                <a:latin typeface="Symbol"/>
                <a:cs typeface="Symbol"/>
              </a:rPr>
              <a:t></a:t>
            </a:r>
            <a:r>
              <a:rPr dirty="0" sz="3550">
                <a:latin typeface="Times New Roman"/>
                <a:cs typeface="Times New Roman"/>
              </a:rPr>
              <a:t>	</a:t>
            </a:r>
            <a:r>
              <a:rPr dirty="0" baseline="35211" sz="5325" spc="-75" i="1">
                <a:latin typeface="Times New Roman"/>
                <a:cs typeface="Times New Roman"/>
              </a:rPr>
              <a:t>f</a:t>
            </a:r>
            <a:endParaRPr baseline="35211" sz="5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25"/>
              <a:t>10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642" y="2049906"/>
            <a:ext cx="7964805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Ten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500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randomly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selected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cars </a:t>
            </a:r>
            <a:r>
              <a:rPr dirty="0" sz="2800">
                <a:latin typeface="Verdana"/>
                <a:cs typeface="Verdana"/>
              </a:rPr>
              <a:t>manufactured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at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certain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auto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factory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found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lemons.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Assuming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lemons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manufactured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randomly,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what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is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probability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next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car </a:t>
            </a:r>
            <a:r>
              <a:rPr dirty="0" sz="2800">
                <a:latin typeface="Verdana"/>
                <a:cs typeface="Verdana"/>
              </a:rPr>
              <a:t>manufactured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at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this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auto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factory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lemon?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395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0"/>
              <a:t> </a:t>
            </a:r>
            <a:r>
              <a:rPr dirty="0" spc="-105"/>
              <a:t>4-10:</a:t>
            </a:r>
            <a:r>
              <a:rPr dirty="0" spc="-95"/>
              <a:t> </a:t>
            </a:r>
            <a:r>
              <a:rPr dirty="0" spc="-35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481979" y="4813241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557" y="0"/>
                </a:lnTo>
              </a:path>
            </a:pathLst>
          </a:custGeom>
          <a:ln w="16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287356" y="4813241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5" h="0">
                <a:moveTo>
                  <a:pt x="0" y="0"/>
                </a:moveTo>
                <a:lnTo>
                  <a:pt x="677272" y="0"/>
                </a:lnTo>
              </a:path>
            </a:pathLst>
          </a:custGeom>
          <a:ln w="16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48740" y="1777110"/>
            <a:ext cx="7250430" cy="355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Let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2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denotes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number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cars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sample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2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number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lemons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Verdana"/>
                <a:cs typeface="Verdana"/>
              </a:rPr>
              <a:t>.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Then,</a:t>
            </a:r>
            <a:endParaRPr sz="2400">
              <a:latin typeface="Verdana"/>
              <a:cs typeface="Verdana"/>
            </a:endParaRPr>
          </a:p>
          <a:p>
            <a:pPr marL="2508250">
              <a:lnSpc>
                <a:spcPct val="100000"/>
              </a:lnSpc>
              <a:spcBef>
                <a:spcPts val="575"/>
              </a:spcBef>
              <a:tabLst>
                <a:tab pos="4030345" algn="l"/>
                <a:tab pos="4922520" algn="l"/>
              </a:tabLst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250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500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25">
                <a:latin typeface="Verdana"/>
                <a:cs typeface="Verdana"/>
              </a:rPr>
              <a:t>and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2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Verdana"/>
                <a:cs typeface="Verdana"/>
              </a:rPr>
              <a:t>= </a:t>
            </a:r>
            <a:r>
              <a:rPr dirty="0" sz="2400" spc="-25">
                <a:latin typeface="Verdana"/>
                <a:cs typeface="Verdana"/>
              </a:rPr>
              <a:t>10</a:t>
            </a:r>
            <a:endParaRPr sz="2400">
              <a:latin typeface="Verdana"/>
              <a:cs typeface="Verdana"/>
            </a:endParaRPr>
          </a:p>
          <a:p>
            <a:pPr marL="25400" marR="1188720">
              <a:lnSpc>
                <a:spcPct val="100000"/>
              </a:lnSpc>
              <a:spcBef>
                <a:spcPts val="640"/>
              </a:spcBef>
            </a:pPr>
            <a:r>
              <a:rPr dirty="0" sz="2400">
                <a:latin typeface="Verdana"/>
                <a:cs typeface="Verdana"/>
              </a:rPr>
              <a:t>Using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relative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frequency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concept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of </a:t>
            </a:r>
            <a:r>
              <a:rPr dirty="0" sz="2400">
                <a:latin typeface="Verdana"/>
                <a:cs typeface="Verdana"/>
              </a:rPr>
              <a:t>probability,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obtain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85"/>
              </a:spcBef>
            </a:pPr>
            <a:endParaRPr sz="2400">
              <a:latin typeface="Verdana"/>
              <a:cs typeface="Verdana"/>
            </a:endParaRPr>
          </a:p>
          <a:p>
            <a:pPr marL="354330">
              <a:lnSpc>
                <a:spcPts val="3175"/>
              </a:lnSpc>
              <a:tabLst>
                <a:tab pos="4642485" algn="l"/>
                <a:tab pos="4994910" algn="l"/>
                <a:tab pos="5444490" algn="l"/>
                <a:tab pos="6129655" algn="l"/>
              </a:tabLst>
            </a:pPr>
            <a:r>
              <a:rPr dirty="0" sz="3200" spc="100" i="1">
                <a:latin typeface="Times New Roman"/>
                <a:cs typeface="Times New Roman"/>
              </a:rPr>
              <a:t>P</a:t>
            </a:r>
            <a:r>
              <a:rPr dirty="0" sz="3200" spc="100">
                <a:latin typeface="Times New Roman"/>
                <a:cs typeface="Times New Roman"/>
              </a:rPr>
              <a:t>(next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65">
                <a:latin typeface="Times New Roman"/>
                <a:cs typeface="Times New Roman"/>
              </a:rPr>
              <a:t>car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is</a:t>
            </a:r>
            <a:r>
              <a:rPr dirty="0" sz="3200" spc="-210">
                <a:latin typeface="Times New Roman"/>
                <a:cs typeface="Times New Roman"/>
              </a:rPr>
              <a:t> </a:t>
            </a:r>
            <a:r>
              <a:rPr dirty="0" sz="3200" spc="70">
                <a:latin typeface="Times New Roman"/>
                <a:cs typeface="Times New Roman"/>
              </a:rPr>
              <a:t>a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lemon)</a:t>
            </a:r>
            <a:r>
              <a:rPr dirty="0" sz="3200" spc="-300">
                <a:latin typeface="Times New Roman"/>
                <a:cs typeface="Times New Roman"/>
              </a:rPr>
              <a:t> </a:t>
            </a:r>
            <a:r>
              <a:rPr dirty="0" sz="3200" spc="35">
                <a:latin typeface="Symbol"/>
                <a:cs typeface="Symbol"/>
              </a:rPr>
              <a:t>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baseline="34722" sz="4800" i="1">
                <a:latin typeface="Times New Roman"/>
                <a:cs typeface="Times New Roman"/>
              </a:rPr>
              <a:t>f	</a:t>
            </a:r>
            <a:r>
              <a:rPr dirty="0" sz="3200" spc="35">
                <a:latin typeface="Symbol"/>
                <a:cs typeface="Symbol"/>
              </a:rPr>
              <a:t>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baseline="34722" sz="4800" spc="187">
                <a:latin typeface="Times New Roman"/>
                <a:cs typeface="Times New Roman"/>
              </a:rPr>
              <a:t>10</a:t>
            </a:r>
            <a:r>
              <a:rPr dirty="0" baseline="34722" sz="4800">
                <a:latin typeface="Times New Roman"/>
                <a:cs typeface="Times New Roman"/>
              </a:rPr>
              <a:t>	</a:t>
            </a:r>
            <a:r>
              <a:rPr dirty="0" sz="3200" spc="85">
                <a:latin typeface="Symbol"/>
                <a:cs typeface="Symbol"/>
              </a:rPr>
              <a:t></a:t>
            </a:r>
            <a:r>
              <a:rPr dirty="0" sz="3200" spc="-225">
                <a:latin typeface="Times New Roman"/>
                <a:cs typeface="Times New Roman"/>
              </a:rPr>
              <a:t> </a:t>
            </a:r>
            <a:r>
              <a:rPr dirty="0" sz="3200" spc="125">
                <a:latin typeface="Times New Roman"/>
                <a:cs typeface="Times New Roman"/>
              </a:rPr>
              <a:t>.02</a:t>
            </a:r>
            <a:endParaRPr sz="3200">
              <a:latin typeface="Times New Roman"/>
              <a:cs typeface="Times New Roman"/>
            </a:endParaRPr>
          </a:p>
          <a:p>
            <a:pPr marL="4603115">
              <a:lnSpc>
                <a:spcPts val="3175"/>
              </a:lnSpc>
              <a:tabLst>
                <a:tab pos="5353685" algn="l"/>
              </a:tabLst>
            </a:pPr>
            <a:r>
              <a:rPr dirty="0" sz="3200" spc="45" i="1">
                <a:latin typeface="Times New Roman"/>
                <a:cs typeface="Times New Roman"/>
              </a:rPr>
              <a:t>n</a:t>
            </a:r>
            <a:r>
              <a:rPr dirty="0" sz="3200" i="1">
                <a:latin typeface="Times New Roman"/>
                <a:cs typeface="Times New Roman"/>
              </a:rPr>
              <a:t>	</a:t>
            </a:r>
            <a:r>
              <a:rPr dirty="0" sz="3200" spc="145">
                <a:latin typeface="Times New Roman"/>
                <a:cs typeface="Times New Roman"/>
              </a:rPr>
              <a:t>500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Table</a:t>
            </a:r>
            <a:r>
              <a:rPr dirty="0" spc="-130"/>
              <a:t> </a:t>
            </a:r>
            <a:r>
              <a:rPr dirty="0" spc="-65"/>
              <a:t>4.2</a:t>
            </a:r>
            <a:r>
              <a:rPr dirty="0" spc="-125"/>
              <a:t> </a:t>
            </a:r>
            <a:r>
              <a:rPr dirty="0" spc="-55"/>
              <a:t>Frequency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100"/>
              <a:t>Relative </a:t>
            </a:r>
            <a:r>
              <a:rPr dirty="0" spc="-45"/>
              <a:t>Frequency </a:t>
            </a:r>
            <a:r>
              <a:rPr dirty="0" spc="-30"/>
              <a:t>Distributions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95"/>
              <a:t>Sample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20"/>
              <a:t>Cars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67483"/>
            <a:ext cx="5385325" cy="176631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30"/>
              <a:t>Law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85"/>
              <a:t>Large</a:t>
            </a:r>
            <a:r>
              <a:rPr dirty="0" spc="-55"/>
              <a:t> </a:t>
            </a:r>
            <a:r>
              <a:rPr dirty="0" spc="-10"/>
              <a:t>Numbers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016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770"/>
              </a:spcBef>
            </a:pPr>
            <a:r>
              <a:rPr dirty="0" spc="-10">
                <a:solidFill>
                  <a:srgbClr val="CC9900"/>
                </a:solidFill>
              </a:rPr>
              <a:t>Definition</a:t>
            </a:r>
          </a:p>
          <a:p>
            <a:pPr marL="404495" marR="5080">
              <a:lnSpc>
                <a:spcPct val="100000"/>
              </a:lnSpc>
              <a:spcBef>
                <a:spcPts val="675"/>
              </a:spcBef>
            </a:pP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Law</a:t>
            </a:r>
            <a:r>
              <a:rPr dirty="0" u="sng" spc="-6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pc="-8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Large</a:t>
            </a:r>
            <a:r>
              <a:rPr dirty="0" u="sng" spc="-5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Numbers</a:t>
            </a:r>
            <a:r>
              <a:rPr dirty="0" spc="-20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/>
              <a:t>If</a:t>
            </a:r>
            <a:r>
              <a:rPr dirty="0" spc="-95"/>
              <a:t> </a:t>
            </a:r>
            <a:r>
              <a:rPr dirty="0"/>
              <a:t>an</a:t>
            </a:r>
            <a:r>
              <a:rPr dirty="0" spc="-75"/>
              <a:t> </a:t>
            </a:r>
            <a:r>
              <a:rPr dirty="0"/>
              <a:t>experiment</a:t>
            </a:r>
            <a:r>
              <a:rPr dirty="0" spc="-70"/>
              <a:t> </a:t>
            </a:r>
            <a:r>
              <a:rPr dirty="0" spc="-25"/>
              <a:t>is </a:t>
            </a:r>
            <a:r>
              <a:rPr dirty="0"/>
              <a:t>repeated</a:t>
            </a:r>
            <a:r>
              <a:rPr dirty="0" spc="-95"/>
              <a:t> </a:t>
            </a:r>
            <a:r>
              <a:rPr dirty="0"/>
              <a:t>again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again,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105"/>
              <a:t> </a:t>
            </a:r>
            <a:r>
              <a:rPr dirty="0"/>
              <a:t>probability</a:t>
            </a:r>
            <a:r>
              <a:rPr dirty="0" spc="-55"/>
              <a:t> </a:t>
            </a:r>
            <a:r>
              <a:rPr dirty="0" spc="-25"/>
              <a:t>of </a:t>
            </a:r>
            <a:r>
              <a:rPr dirty="0"/>
              <a:t>an</a:t>
            </a:r>
            <a:r>
              <a:rPr dirty="0" spc="-80"/>
              <a:t> </a:t>
            </a:r>
            <a:r>
              <a:rPr dirty="0"/>
              <a:t>event</a:t>
            </a:r>
            <a:r>
              <a:rPr dirty="0" spc="-95"/>
              <a:t> </a:t>
            </a:r>
            <a:r>
              <a:rPr dirty="0"/>
              <a:t>obtained</a:t>
            </a:r>
            <a:r>
              <a:rPr dirty="0" spc="-60"/>
              <a:t> </a:t>
            </a:r>
            <a:r>
              <a:rPr dirty="0"/>
              <a:t>from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 spc="-10"/>
              <a:t>relative </a:t>
            </a:r>
            <a:r>
              <a:rPr dirty="0"/>
              <a:t>frequency</a:t>
            </a:r>
            <a:r>
              <a:rPr dirty="0" spc="-75"/>
              <a:t> </a:t>
            </a:r>
            <a:r>
              <a:rPr dirty="0"/>
              <a:t>approaches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120"/>
              <a:t> </a:t>
            </a:r>
            <a:r>
              <a:rPr dirty="0"/>
              <a:t>actual</a:t>
            </a:r>
            <a:r>
              <a:rPr dirty="0" spc="-95"/>
              <a:t> </a:t>
            </a:r>
            <a:r>
              <a:rPr dirty="0" spc="-25"/>
              <a:t>or </a:t>
            </a:r>
            <a:r>
              <a:rPr dirty="0"/>
              <a:t>theoretical</a:t>
            </a:r>
            <a:r>
              <a:rPr dirty="0" spc="-105"/>
              <a:t> </a:t>
            </a:r>
            <a:r>
              <a:rPr dirty="0" spc="-10"/>
              <a:t>probability.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dirty="0" spc="-95"/>
              <a:t> </a:t>
            </a:r>
            <a:r>
              <a:rPr dirty="0" spc="-45"/>
              <a:t>Conceptual</a:t>
            </a:r>
            <a:r>
              <a:rPr dirty="0" spc="-75"/>
              <a:t> </a:t>
            </a:r>
            <a:r>
              <a:rPr dirty="0" spc="-40"/>
              <a:t>Approaches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 spc="-35"/>
              <a:t>Probability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0117" y="2049906"/>
            <a:ext cx="7527925" cy="3268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Subjective</a:t>
            </a:r>
            <a:r>
              <a:rPr dirty="0" sz="2800" spc="-20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Probability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CC9900"/>
                </a:solidFill>
                <a:latin typeface="Verdana"/>
                <a:cs typeface="Verdana"/>
              </a:rPr>
              <a:t>Definition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75"/>
              </a:spcBef>
            </a:pP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Subjective</a:t>
            </a:r>
            <a:r>
              <a:rPr dirty="0" u="sng" sz="2800" spc="-85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 b="1" i="1">
                <a:solidFill>
                  <a:srgbClr val="FFCC00"/>
                </a:solidFill>
                <a:uFill>
                  <a:solidFill>
                    <a:srgbClr val="FFCC00"/>
                  </a:solidFill>
                </a:uFill>
                <a:latin typeface="Verdana"/>
                <a:cs typeface="Verdana"/>
              </a:rPr>
              <a:t>probability</a:t>
            </a:r>
            <a:r>
              <a:rPr dirty="0" sz="2800" spc="-25" b="1" i="1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probability </a:t>
            </a:r>
            <a:r>
              <a:rPr dirty="0" sz="2800">
                <a:latin typeface="Verdana"/>
                <a:cs typeface="Verdana"/>
              </a:rPr>
              <a:t>assigned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event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based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subjective </a:t>
            </a:r>
            <a:r>
              <a:rPr dirty="0" sz="2800">
                <a:latin typeface="Verdana"/>
                <a:cs typeface="Verdana"/>
              </a:rPr>
              <a:t>judgment,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experience,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information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and </a:t>
            </a:r>
            <a:r>
              <a:rPr dirty="0" sz="2800" spc="-10">
                <a:latin typeface="Verdana"/>
                <a:cs typeface="Verdana"/>
              </a:rPr>
              <a:t>belief.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"/>
              <a:t>COUNTING</a:t>
            </a:r>
            <a:r>
              <a:rPr dirty="0" spc="-45"/>
              <a:t> </a:t>
            </a:r>
            <a:r>
              <a:rPr dirty="0" spc="-20"/>
              <a:t>RULE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1640" y="2049906"/>
            <a:ext cx="6802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Counting</a:t>
            </a:r>
            <a:r>
              <a:rPr dirty="0" sz="2800" spc="-6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Rule</a:t>
            </a:r>
            <a:r>
              <a:rPr dirty="0" sz="2800" spc="-7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to</a:t>
            </a:r>
            <a:r>
              <a:rPr dirty="0" sz="2800" spc="-8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Find</a:t>
            </a:r>
            <a:r>
              <a:rPr dirty="0" sz="2800" spc="-60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FFCC00"/>
                </a:solidFill>
                <a:latin typeface="Verdana"/>
                <a:cs typeface="Verdana"/>
              </a:rPr>
              <a:t>Total</a:t>
            </a:r>
            <a:r>
              <a:rPr dirty="0" sz="2800" spc="-95">
                <a:solidFill>
                  <a:srgbClr val="FFCC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CC00"/>
                </a:solidFill>
                <a:latin typeface="Verdana"/>
                <a:cs typeface="Verdana"/>
              </a:rPr>
              <a:t>Outcomes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1640" y="3073730"/>
            <a:ext cx="8299450" cy="220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If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experiment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consists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three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steps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if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first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step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result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m</a:t>
            </a:r>
            <a:r>
              <a:rPr dirty="0" sz="2800" spc="2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outcomes,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second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step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2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outcomes,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third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50" i="1">
                <a:latin typeface="Times New Roman"/>
                <a:cs typeface="Times New Roman"/>
              </a:rPr>
              <a:t>k </a:t>
            </a:r>
            <a:r>
              <a:rPr dirty="0" sz="2800">
                <a:latin typeface="Verdana"/>
                <a:cs typeface="Verdana"/>
              </a:rPr>
              <a:t>outcomes,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then</a:t>
            </a:r>
            <a:endParaRPr sz="2800">
              <a:latin typeface="Verdana"/>
              <a:cs typeface="Verdana"/>
            </a:endParaRPr>
          </a:p>
          <a:p>
            <a:pPr marL="437515">
              <a:lnSpc>
                <a:spcPct val="100000"/>
              </a:lnSpc>
              <a:spcBef>
                <a:spcPts val="565"/>
              </a:spcBef>
            </a:pPr>
            <a:r>
              <a:rPr dirty="0" sz="2600">
                <a:latin typeface="Verdana"/>
                <a:cs typeface="Verdana"/>
              </a:rPr>
              <a:t>Total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outcomes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for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experiment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=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m</a:t>
            </a:r>
            <a:r>
              <a:rPr dirty="0" sz="2600" spc="254" i="1">
                <a:latin typeface="Times New Roman"/>
                <a:cs typeface="Times New Roman"/>
              </a:rPr>
              <a:t> </a:t>
            </a:r>
            <a:r>
              <a:rPr dirty="0" sz="2600">
                <a:latin typeface="Verdana"/>
                <a:cs typeface="Verdana"/>
              </a:rPr>
              <a:t>·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spc="250" i="1">
                <a:latin typeface="Times New Roman"/>
                <a:cs typeface="Times New Roman"/>
              </a:rPr>
              <a:t> </a:t>
            </a:r>
            <a:r>
              <a:rPr dirty="0" sz="2600">
                <a:latin typeface="Verdana"/>
                <a:cs typeface="Verdana"/>
              </a:rPr>
              <a:t>·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 spc="-50" i="1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04806"/>
            <a:ext cx="6660176" cy="106679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25"/>
              <a:t>12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642" y="1784730"/>
            <a:ext cx="7910195" cy="345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4475">
              <a:lnSpc>
                <a:spcPct val="100000"/>
              </a:lnSpc>
              <a:spcBef>
                <a:spcPts val="100"/>
              </a:spcBef>
              <a:tabLst>
                <a:tab pos="3823335" algn="l"/>
              </a:tabLst>
            </a:pPr>
            <a:r>
              <a:rPr dirty="0" sz="2400">
                <a:latin typeface="Verdana"/>
                <a:cs typeface="Verdana"/>
              </a:rPr>
              <a:t>Suppose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toss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coin</a:t>
            </a:r>
            <a:r>
              <a:rPr dirty="0" sz="2400">
                <a:latin typeface="Verdana"/>
                <a:cs typeface="Verdana"/>
              </a:rPr>
              <a:t>	three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times.</a:t>
            </a:r>
            <a:r>
              <a:rPr dirty="0" sz="2400" spc="-20">
                <a:latin typeface="Verdana"/>
                <a:cs typeface="Verdana"/>
              </a:rPr>
              <a:t> This </a:t>
            </a:r>
            <a:r>
              <a:rPr dirty="0" sz="2400">
                <a:latin typeface="Verdana"/>
                <a:cs typeface="Verdana"/>
              </a:rPr>
              <a:t>experiment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three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steps: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first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toss,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second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toss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third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toss.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step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two </a:t>
            </a:r>
            <a:r>
              <a:rPr dirty="0" sz="2400">
                <a:latin typeface="Verdana"/>
                <a:cs typeface="Verdana"/>
              </a:rPr>
              <a:t>outcomes: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head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tail.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Thus,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40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dirty="0" sz="2100">
                <a:latin typeface="Verdana"/>
                <a:cs typeface="Verdana"/>
              </a:rPr>
              <a:t>Total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outcomes</a:t>
            </a:r>
            <a:r>
              <a:rPr dirty="0" sz="2100" spc="-2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for</a:t>
            </a:r>
            <a:r>
              <a:rPr dirty="0" sz="2100" spc="-2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three</a:t>
            </a:r>
            <a:r>
              <a:rPr dirty="0" sz="2100" spc="-4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tosses of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a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coin</a:t>
            </a:r>
            <a:r>
              <a:rPr dirty="0" sz="2100" spc="-1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=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2</a:t>
            </a:r>
            <a:r>
              <a:rPr dirty="0" sz="2100" spc="-3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x</a:t>
            </a:r>
            <a:r>
              <a:rPr dirty="0" sz="2100" spc="-3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2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x</a:t>
            </a:r>
            <a:r>
              <a:rPr dirty="0" sz="2100" spc="-2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2</a:t>
            </a:r>
            <a:r>
              <a:rPr dirty="0" sz="2100" spc="-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=</a:t>
            </a:r>
            <a:r>
              <a:rPr dirty="0" sz="2100" spc="-30">
                <a:latin typeface="Verdana"/>
                <a:cs typeface="Verdana"/>
              </a:rPr>
              <a:t> </a:t>
            </a:r>
            <a:r>
              <a:rPr dirty="0" sz="2100" spc="-50">
                <a:latin typeface="Verdana"/>
                <a:cs typeface="Verdana"/>
              </a:rPr>
              <a:t>8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eight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this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experiment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are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400" i="1">
                <a:latin typeface="Times New Roman"/>
                <a:cs typeface="Times New Roman"/>
              </a:rPr>
              <a:t>HHH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HHT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HTH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HTT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THH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THT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TTH</a:t>
            </a:r>
            <a:r>
              <a:rPr dirty="0" sz="2400">
                <a:latin typeface="Verdana"/>
                <a:cs typeface="Verdana"/>
              </a:rPr>
              <a:t>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TTT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25"/>
              <a:t>13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244" rIns="0" bIns="0" rtlCol="0" vert="horz">
            <a:spAutoFit/>
          </a:bodyPr>
          <a:lstStyle/>
          <a:p>
            <a:pPr marL="40449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dirty="0" spc="-85"/>
              <a:t> </a:t>
            </a:r>
            <a:r>
              <a:rPr dirty="0"/>
              <a:t>prospective</a:t>
            </a:r>
            <a:r>
              <a:rPr dirty="0" spc="-35"/>
              <a:t> </a:t>
            </a:r>
            <a:r>
              <a:rPr dirty="0"/>
              <a:t>car</a:t>
            </a:r>
            <a:r>
              <a:rPr dirty="0" spc="-60"/>
              <a:t> </a:t>
            </a:r>
            <a:r>
              <a:rPr dirty="0"/>
              <a:t>buyer</a:t>
            </a:r>
            <a:r>
              <a:rPr dirty="0" spc="-65"/>
              <a:t> </a:t>
            </a:r>
            <a:r>
              <a:rPr dirty="0"/>
              <a:t>can</a:t>
            </a:r>
            <a:r>
              <a:rPr dirty="0" spc="-60"/>
              <a:t> </a:t>
            </a:r>
            <a:r>
              <a:rPr dirty="0"/>
              <a:t>choose</a:t>
            </a:r>
            <a:r>
              <a:rPr dirty="0" spc="-55"/>
              <a:t> </a:t>
            </a:r>
            <a:r>
              <a:rPr dirty="0" spc="-10"/>
              <a:t>between </a:t>
            </a:r>
            <a:r>
              <a:rPr dirty="0"/>
              <a:t>a</a:t>
            </a:r>
            <a:r>
              <a:rPr dirty="0" spc="-75"/>
              <a:t> </a:t>
            </a:r>
            <a:r>
              <a:rPr dirty="0"/>
              <a:t>fixed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variable</a:t>
            </a:r>
            <a:r>
              <a:rPr dirty="0" spc="-45"/>
              <a:t> </a:t>
            </a:r>
            <a:r>
              <a:rPr dirty="0"/>
              <a:t>interest</a:t>
            </a:r>
            <a:r>
              <a:rPr dirty="0" spc="-60"/>
              <a:t> </a:t>
            </a:r>
            <a:r>
              <a:rPr dirty="0"/>
              <a:t>rate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25"/>
              <a:t>can </a:t>
            </a:r>
            <a:r>
              <a:rPr dirty="0"/>
              <a:t>also</a:t>
            </a:r>
            <a:r>
              <a:rPr dirty="0" spc="-45"/>
              <a:t> </a:t>
            </a:r>
            <a:r>
              <a:rPr dirty="0"/>
              <a:t>choose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payment</a:t>
            </a:r>
            <a:r>
              <a:rPr dirty="0" spc="-50"/>
              <a:t> </a:t>
            </a:r>
            <a:r>
              <a:rPr dirty="0"/>
              <a:t>period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36</a:t>
            </a:r>
            <a:r>
              <a:rPr dirty="0" spc="-65"/>
              <a:t> </a:t>
            </a:r>
            <a:r>
              <a:rPr dirty="0" spc="-10"/>
              <a:t>months, </a:t>
            </a:r>
            <a:r>
              <a:rPr dirty="0"/>
              <a:t>48</a:t>
            </a:r>
            <a:r>
              <a:rPr dirty="0" spc="-65"/>
              <a:t> </a:t>
            </a:r>
            <a:r>
              <a:rPr dirty="0"/>
              <a:t>months,</a:t>
            </a:r>
            <a:r>
              <a:rPr dirty="0" spc="-40"/>
              <a:t> </a:t>
            </a:r>
            <a:r>
              <a:rPr dirty="0"/>
              <a:t>or</a:t>
            </a:r>
            <a:r>
              <a:rPr dirty="0" spc="-50"/>
              <a:t> </a:t>
            </a:r>
            <a:r>
              <a:rPr dirty="0"/>
              <a:t>60</a:t>
            </a:r>
            <a:r>
              <a:rPr dirty="0" spc="-65"/>
              <a:t> </a:t>
            </a:r>
            <a:r>
              <a:rPr dirty="0"/>
              <a:t>months.</a:t>
            </a:r>
            <a:r>
              <a:rPr dirty="0" spc="-35"/>
              <a:t> </a:t>
            </a:r>
            <a:r>
              <a:rPr dirty="0"/>
              <a:t>How</a:t>
            </a:r>
            <a:r>
              <a:rPr dirty="0" spc="-70"/>
              <a:t> </a:t>
            </a:r>
            <a:r>
              <a:rPr dirty="0"/>
              <a:t>many</a:t>
            </a:r>
            <a:r>
              <a:rPr dirty="0" spc="-30"/>
              <a:t> </a:t>
            </a:r>
            <a:r>
              <a:rPr dirty="0" spc="-10"/>
              <a:t>total </a:t>
            </a:r>
            <a:r>
              <a:rPr dirty="0"/>
              <a:t>outcomes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100"/>
              <a:t> </a:t>
            </a:r>
            <a:r>
              <a:rPr dirty="0" spc="-10"/>
              <a:t>possible?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Table</a:t>
            </a:r>
            <a:r>
              <a:rPr dirty="0" spc="-100"/>
              <a:t> </a:t>
            </a:r>
            <a:r>
              <a:rPr dirty="0" spc="-65"/>
              <a:t>4.1</a:t>
            </a:r>
            <a:r>
              <a:rPr dirty="0" spc="-105"/>
              <a:t> </a:t>
            </a:r>
            <a:r>
              <a:rPr dirty="0" spc="-40"/>
              <a:t>Examples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30"/>
              <a:t>Experiments,</a:t>
            </a:r>
            <a:r>
              <a:rPr dirty="0" spc="-100"/>
              <a:t> </a:t>
            </a:r>
            <a:r>
              <a:rPr dirty="0" spc="-10"/>
              <a:t>Outcomes,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0"/>
              <a:t>Sample</a:t>
            </a:r>
            <a:r>
              <a:rPr dirty="0" spc="-80"/>
              <a:t> </a:t>
            </a:r>
            <a:r>
              <a:rPr dirty="0" spc="-10"/>
              <a:t>Spaces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866900"/>
            <a:ext cx="5410200" cy="229351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37395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30"/>
              <a:t> </a:t>
            </a:r>
            <a:r>
              <a:rPr dirty="0" spc="-105"/>
              <a:t>4-13:</a:t>
            </a:r>
            <a:r>
              <a:rPr dirty="0" spc="-95"/>
              <a:t> </a:t>
            </a:r>
            <a:r>
              <a:rPr dirty="0" spc="-35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3256" y="2049907"/>
            <a:ext cx="785368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  <a:tabLst>
                <a:tab pos="5210810" algn="l"/>
              </a:tabLst>
            </a:pPr>
            <a:r>
              <a:rPr dirty="0" sz="2400">
                <a:latin typeface="Verdana"/>
                <a:cs typeface="Verdana"/>
              </a:rPr>
              <a:t>There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two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(a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fixed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variable </a:t>
            </a:r>
            <a:r>
              <a:rPr dirty="0" sz="2400">
                <a:latin typeface="Verdana"/>
                <a:cs typeface="Verdana"/>
              </a:rPr>
              <a:t>interest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rate)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first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step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three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outcomes </a:t>
            </a:r>
            <a:r>
              <a:rPr dirty="0" sz="2400">
                <a:latin typeface="Verdana"/>
                <a:cs typeface="Verdana"/>
              </a:rPr>
              <a:t>(a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payment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period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36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48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months,</a:t>
            </a:r>
            <a:r>
              <a:rPr dirty="0" sz="2400" spc="-25">
                <a:latin typeface="Verdana"/>
                <a:cs typeface="Verdana"/>
              </a:rPr>
              <a:t> or </a:t>
            </a:r>
            <a:r>
              <a:rPr dirty="0" sz="2400">
                <a:latin typeface="Verdana"/>
                <a:cs typeface="Verdana"/>
              </a:rPr>
              <a:t>60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months)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second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step.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Hence,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400">
              <a:latin typeface="Verdana"/>
              <a:cs typeface="Verdana"/>
            </a:endParaRPr>
          </a:p>
          <a:p>
            <a:pPr marL="98488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2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x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38326"/>
            <a:ext cx="22263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25"/>
              <a:t>14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7278" y="1748154"/>
            <a:ext cx="8101330" cy="32448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57785" marR="30480" indent="-20320">
              <a:lnSpc>
                <a:spcPct val="90000"/>
              </a:lnSpc>
              <a:spcBef>
                <a:spcPts val="385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National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Football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League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team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will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play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16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games </a:t>
            </a:r>
            <a:r>
              <a:rPr dirty="0" sz="2400">
                <a:latin typeface="Verdana"/>
                <a:cs typeface="Verdana"/>
              </a:rPr>
              <a:t>during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regular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season.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Each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game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result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three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outcomes: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win,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lose,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tie.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possible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16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games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calculated </a:t>
            </a:r>
            <a:r>
              <a:rPr dirty="0" sz="2400">
                <a:latin typeface="Verdana"/>
                <a:cs typeface="Verdana"/>
              </a:rPr>
              <a:t>as </a:t>
            </a:r>
            <a:r>
              <a:rPr dirty="0" sz="2400" spc="-10">
                <a:latin typeface="Verdana"/>
                <a:cs typeface="Verdana"/>
              </a:rPr>
              <a:t>follows:</a:t>
            </a:r>
            <a:endParaRPr sz="2400">
              <a:latin typeface="Verdana"/>
              <a:cs typeface="Verdana"/>
            </a:endParaRPr>
          </a:p>
          <a:p>
            <a:pPr marL="35941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Verdana"/>
                <a:cs typeface="Verdana"/>
              </a:rPr>
              <a:t>Total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3·3·3·3·3·3·3·3·3·3·3·3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·3·3·3·3</a:t>
            </a:r>
            <a:endParaRPr sz="2000">
              <a:latin typeface="Verdana"/>
              <a:cs typeface="Verdana"/>
            </a:endParaRPr>
          </a:p>
          <a:p>
            <a:pPr marL="283972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3</a:t>
            </a:r>
            <a:r>
              <a:rPr dirty="0" baseline="24305" sz="2400">
                <a:latin typeface="Verdana"/>
                <a:cs typeface="Verdana"/>
              </a:rPr>
              <a:t>16</a:t>
            </a:r>
            <a:r>
              <a:rPr dirty="0" baseline="24305" sz="2400" spc="4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43,046,721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735"/>
              </a:lnSpc>
              <a:spcBef>
                <a:spcPts val="285"/>
              </a:spcBef>
            </a:pP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43,046,721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possible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outcomes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all</a:t>
            </a:r>
            <a:r>
              <a:rPr dirty="0" sz="2400" spc="-25">
                <a:latin typeface="Verdana"/>
                <a:cs typeface="Verdana"/>
              </a:rPr>
              <a:t> 16</a:t>
            </a:r>
            <a:endParaRPr sz="2400">
              <a:latin typeface="Verdana"/>
              <a:cs typeface="Verdana"/>
            </a:endParaRPr>
          </a:p>
          <a:p>
            <a:pPr marL="57785">
              <a:lnSpc>
                <a:spcPts val="2735"/>
              </a:lnSpc>
            </a:pPr>
            <a:r>
              <a:rPr dirty="0" sz="2400" spc="-10">
                <a:latin typeface="Verdana"/>
                <a:cs typeface="Verdana"/>
              </a:rPr>
              <a:t>wins.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1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642" y="2049906"/>
            <a:ext cx="74155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Draw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Venn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tree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diagrams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experiment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tossing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coin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once.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Figure</a:t>
            </a:r>
            <a:r>
              <a:rPr dirty="0" spc="-145"/>
              <a:t> </a:t>
            </a:r>
            <a:r>
              <a:rPr dirty="0" spc="-65"/>
              <a:t>4.1</a:t>
            </a:r>
            <a:r>
              <a:rPr dirty="0" spc="-130"/>
              <a:t> </a:t>
            </a:r>
            <a:r>
              <a:rPr dirty="0" spc="-100"/>
              <a:t>(a) </a:t>
            </a:r>
            <a:r>
              <a:rPr dirty="0" spc="-10"/>
              <a:t>Venn</a:t>
            </a:r>
            <a:r>
              <a:rPr dirty="0" spc="-114"/>
              <a:t> </a:t>
            </a:r>
            <a:r>
              <a:rPr dirty="0" spc="-55"/>
              <a:t>Diagram</a:t>
            </a:r>
            <a:r>
              <a:rPr dirty="0" spc="-14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20"/>
              <a:t>(b)</a:t>
            </a:r>
            <a:r>
              <a:rPr dirty="0" spc="-120"/>
              <a:t> </a:t>
            </a:r>
            <a:r>
              <a:rPr dirty="0"/>
              <a:t>tree</a:t>
            </a:r>
            <a:r>
              <a:rPr dirty="0" spc="-110"/>
              <a:t> </a:t>
            </a:r>
            <a:r>
              <a:rPr dirty="0" spc="-65"/>
              <a:t>diagram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one</a:t>
            </a:r>
            <a:r>
              <a:rPr dirty="0" spc="-55"/>
              <a:t> </a:t>
            </a:r>
            <a:r>
              <a:rPr dirty="0"/>
              <a:t>toss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 spc="-10"/>
              <a:t>coin.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30" y="2044203"/>
            <a:ext cx="4383773" cy="204452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0117" y="2049906"/>
            <a:ext cx="741553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Draw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Venn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tree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diagrams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experiment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tossing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coin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twice.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Figure</a:t>
            </a:r>
            <a:r>
              <a:rPr dirty="0" spc="-145"/>
              <a:t> </a:t>
            </a:r>
            <a:r>
              <a:rPr dirty="0" spc="-65"/>
              <a:t>4.2</a:t>
            </a:r>
            <a:r>
              <a:rPr dirty="0" spc="-135"/>
              <a:t> </a:t>
            </a:r>
            <a:r>
              <a:rPr dirty="0" spc="-100"/>
              <a:t>(a) </a:t>
            </a:r>
            <a:r>
              <a:rPr dirty="0" spc="-10"/>
              <a:t>Venn</a:t>
            </a:r>
            <a:r>
              <a:rPr dirty="0" spc="-130"/>
              <a:t> </a:t>
            </a:r>
            <a:r>
              <a:rPr dirty="0" spc="-80"/>
              <a:t>diagram</a:t>
            </a:r>
            <a:r>
              <a:rPr dirty="0" spc="-12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20"/>
              <a:t>(b)</a:t>
            </a:r>
            <a:r>
              <a:rPr dirty="0" spc="-120"/>
              <a:t> </a:t>
            </a:r>
            <a:r>
              <a:rPr dirty="0"/>
              <a:t>tree</a:t>
            </a:r>
            <a:r>
              <a:rPr dirty="0" spc="-114"/>
              <a:t> </a:t>
            </a:r>
            <a:r>
              <a:rPr dirty="0" spc="-65"/>
              <a:t>diagram </a:t>
            </a:r>
            <a:r>
              <a:rPr dirty="0"/>
              <a:t>for</a:t>
            </a:r>
            <a:r>
              <a:rPr dirty="0" spc="-85"/>
              <a:t> </a:t>
            </a:r>
            <a:r>
              <a:rPr dirty="0"/>
              <a:t>two</a:t>
            </a:r>
            <a:r>
              <a:rPr dirty="0" spc="-80"/>
              <a:t> </a:t>
            </a:r>
            <a:r>
              <a:rPr dirty="0" spc="-25"/>
              <a:t>tosses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-10"/>
              <a:t>coin.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765" y="1879374"/>
            <a:ext cx="5148905" cy="236528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Example</a:t>
            </a:r>
            <a:r>
              <a:rPr dirty="0" spc="-140"/>
              <a:t> </a:t>
            </a:r>
            <a:r>
              <a:rPr dirty="0" spc="-105"/>
              <a:t>4-</a:t>
            </a:r>
            <a:r>
              <a:rPr dirty="0" spc="-50"/>
              <a:t>3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92860">
              <a:lnSpc>
                <a:spcPts val="1650"/>
              </a:lnSpc>
            </a:pPr>
            <a:r>
              <a:rPr dirty="0" i="0">
                <a:latin typeface="Arial MT"/>
                <a:cs typeface="Arial MT"/>
              </a:rPr>
              <a:t>Prem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Mann,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/>
              <a:t>Introductory</a:t>
            </a:r>
            <a:r>
              <a:rPr dirty="0" spc="-50"/>
              <a:t> </a:t>
            </a:r>
            <a:r>
              <a:rPr dirty="0"/>
              <a:t>Statistics</a:t>
            </a:r>
            <a:r>
              <a:rPr dirty="0" i="0">
                <a:latin typeface="Arial MT"/>
                <a:cs typeface="Arial MT"/>
              </a:rPr>
              <a:t>,</a:t>
            </a:r>
            <a:r>
              <a:rPr dirty="0" spc="-55" i="0">
                <a:latin typeface="Arial MT"/>
                <a:cs typeface="Arial MT"/>
              </a:rPr>
              <a:t> </a:t>
            </a:r>
            <a:r>
              <a:rPr dirty="0" spc="-25"/>
              <a:t>7/E</a:t>
            </a:r>
          </a:p>
          <a:p>
            <a:pPr marL="12700">
              <a:lnSpc>
                <a:spcPct val="100000"/>
              </a:lnSpc>
            </a:pPr>
            <a:r>
              <a:rPr dirty="0" i="0">
                <a:latin typeface="Arial MT"/>
                <a:cs typeface="Arial MT"/>
              </a:rPr>
              <a:t>Copyright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©</a:t>
            </a:r>
            <a:r>
              <a:rPr dirty="0" spc="-1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2010</a:t>
            </a:r>
            <a:r>
              <a:rPr dirty="0" spc="-3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John</a:t>
            </a:r>
            <a:r>
              <a:rPr dirty="0" spc="-4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Wiley</a:t>
            </a:r>
            <a:r>
              <a:rPr dirty="0" spc="-3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&amp;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Sons.</a:t>
            </a:r>
            <a:r>
              <a:rPr dirty="0" spc="-100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All</a:t>
            </a:r>
            <a:r>
              <a:rPr dirty="0" spc="-15" i="0">
                <a:latin typeface="Arial MT"/>
                <a:cs typeface="Arial MT"/>
              </a:rPr>
              <a:t> </a:t>
            </a:r>
            <a:r>
              <a:rPr dirty="0" i="0">
                <a:latin typeface="Arial MT"/>
                <a:cs typeface="Arial MT"/>
              </a:rPr>
              <a:t>right</a:t>
            </a:r>
            <a:r>
              <a:rPr dirty="0" spc="-25" i="0">
                <a:latin typeface="Arial MT"/>
                <a:cs typeface="Arial MT"/>
              </a:rPr>
              <a:t> </a:t>
            </a:r>
            <a:r>
              <a:rPr dirty="0" spc="-10" i="0">
                <a:latin typeface="Arial MT"/>
                <a:cs typeface="Arial MT"/>
              </a:rPr>
              <a:t>reserved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244" rIns="0" bIns="0" rtlCol="0" vert="horz">
            <a:spAutoFit/>
          </a:bodyPr>
          <a:lstStyle/>
          <a:p>
            <a:pPr marL="40449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Suppose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70"/>
              <a:t> </a:t>
            </a:r>
            <a:r>
              <a:rPr dirty="0"/>
              <a:t>randomly</a:t>
            </a:r>
            <a:r>
              <a:rPr dirty="0" spc="-20"/>
              <a:t> </a:t>
            </a:r>
            <a:r>
              <a:rPr dirty="0"/>
              <a:t>select</a:t>
            </a:r>
            <a:r>
              <a:rPr dirty="0" spc="-50"/>
              <a:t> </a:t>
            </a:r>
            <a:r>
              <a:rPr dirty="0"/>
              <a:t>two</a:t>
            </a:r>
            <a:r>
              <a:rPr dirty="0" spc="-70"/>
              <a:t> </a:t>
            </a:r>
            <a:r>
              <a:rPr dirty="0" spc="-10"/>
              <a:t>workers </a:t>
            </a:r>
            <a:r>
              <a:rPr dirty="0"/>
              <a:t>from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company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observe</a:t>
            </a:r>
            <a:r>
              <a:rPr dirty="0" spc="-60"/>
              <a:t> </a:t>
            </a:r>
            <a:r>
              <a:rPr dirty="0"/>
              <a:t>whether</a:t>
            </a:r>
            <a:r>
              <a:rPr dirty="0" spc="-80"/>
              <a:t> </a:t>
            </a:r>
            <a:r>
              <a:rPr dirty="0" spc="-25"/>
              <a:t>the </a:t>
            </a:r>
            <a:r>
              <a:rPr dirty="0"/>
              <a:t>worker</a:t>
            </a:r>
            <a:r>
              <a:rPr dirty="0" spc="-25"/>
              <a:t> </a:t>
            </a:r>
            <a:r>
              <a:rPr dirty="0"/>
              <a:t>selected</a:t>
            </a:r>
            <a:r>
              <a:rPr dirty="0" spc="-50"/>
              <a:t> </a:t>
            </a:r>
            <a:r>
              <a:rPr dirty="0"/>
              <a:t>each</a:t>
            </a:r>
            <a:r>
              <a:rPr dirty="0" spc="-25"/>
              <a:t> 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man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50"/>
              <a:t>a </a:t>
            </a:r>
            <a:r>
              <a:rPr dirty="0"/>
              <a:t>woman.</a:t>
            </a:r>
            <a:r>
              <a:rPr dirty="0" spc="-55"/>
              <a:t> </a:t>
            </a:r>
            <a:r>
              <a:rPr dirty="0"/>
              <a:t>Write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outcomes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 spc="-20"/>
              <a:t>this </a:t>
            </a:r>
            <a:r>
              <a:rPr dirty="0"/>
              <a:t>experiment.</a:t>
            </a:r>
            <a:r>
              <a:rPr dirty="0" spc="-65"/>
              <a:t> </a:t>
            </a:r>
            <a:r>
              <a:rPr dirty="0"/>
              <a:t>Draw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/>
              <a:t>Venn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20"/>
              <a:t>tree </a:t>
            </a:r>
            <a:r>
              <a:rPr dirty="0"/>
              <a:t>diagrams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this</a:t>
            </a:r>
            <a:r>
              <a:rPr dirty="0" spc="-80"/>
              <a:t> </a:t>
            </a:r>
            <a:r>
              <a:rPr dirty="0" spc="-10"/>
              <a:t>experiment.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2024-02-17T03:10:09Z</dcterms:created>
  <dcterms:modified xsi:type="dcterms:W3CDTF">2024-02-17T03:10:09Z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2024-02-17T00:00:00Z</vt:filetime>
  </property>
  <property fmtid="{D5CDD505-2E9C-101B-9397-08002B2CF9AE}" pid="3" name="Producer">
    <vt:lpwstr>iLovePDF</vt:lpwstr>
  </property>
</Properties>
</file>