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9144000" cy="8712200"/>
  <p:notesSz cx="9144000" cy="8712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38326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962" y="1448561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99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CC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0646"/>
            <a:ext cx="807211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114" y="1963953"/>
            <a:ext cx="8227771" cy="3269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91076" y="6269964"/>
            <a:ext cx="4382134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MARGINAL</a:t>
            </a:r>
            <a:r>
              <a:rPr dirty="0" spc="-60"/>
              <a:t> </a:t>
            </a:r>
            <a:r>
              <a:rPr dirty="0" spc="55"/>
              <a:t>AND</a:t>
            </a:r>
            <a:r>
              <a:rPr dirty="0" spc="-55"/>
              <a:t> </a:t>
            </a:r>
            <a:r>
              <a:rPr dirty="0" spc="55"/>
              <a:t>CONDITIONAL </a:t>
            </a:r>
            <a:r>
              <a:rPr dirty="0" spc="-785"/>
              <a:t> </a:t>
            </a:r>
            <a:r>
              <a:rPr dirty="0" spc="-30"/>
              <a:t>PROBABILITIES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3077" rIns="0" bIns="0" rtlCol="0" vert="horz">
            <a:spAutoFit/>
          </a:bodyPr>
          <a:lstStyle/>
          <a:p>
            <a:pPr marL="29972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Suppose </a:t>
            </a:r>
            <a:r>
              <a:rPr dirty="0" sz="2400"/>
              <a:t>all</a:t>
            </a:r>
            <a:r>
              <a:rPr dirty="0" sz="2400" spc="20"/>
              <a:t> </a:t>
            </a:r>
            <a:r>
              <a:rPr dirty="0" sz="2400"/>
              <a:t>100 </a:t>
            </a:r>
            <a:r>
              <a:rPr dirty="0" sz="2400" spc="-5"/>
              <a:t>employees</a:t>
            </a:r>
            <a:r>
              <a:rPr dirty="0" sz="2400" spc="25"/>
              <a:t> </a:t>
            </a:r>
            <a:r>
              <a:rPr dirty="0" sz="2400"/>
              <a:t>of</a:t>
            </a:r>
            <a:r>
              <a:rPr dirty="0" sz="2400" spc="15"/>
              <a:t> </a:t>
            </a:r>
            <a:r>
              <a:rPr dirty="0" sz="2400"/>
              <a:t>a </a:t>
            </a:r>
            <a:r>
              <a:rPr dirty="0" sz="2400" spc="-5"/>
              <a:t>company</a:t>
            </a:r>
            <a:r>
              <a:rPr dirty="0" sz="2400" spc="30"/>
              <a:t> </a:t>
            </a:r>
            <a:r>
              <a:rPr dirty="0" sz="2400" spc="-5"/>
              <a:t>were </a:t>
            </a:r>
            <a:r>
              <a:rPr dirty="0" sz="2400"/>
              <a:t> </a:t>
            </a:r>
            <a:r>
              <a:rPr dirty="0" sz="2400" spc="-5"/>
              <a:t>asked</a:t>
            </a:r>
            <a:r>
              <a:rPr dirty="0" sz="2400"/>
              <a:t> </a:t>
            </a:r>
            <a:r>
              <a:rPr dirty="0" sz="2400" spc="-5"/>
              <a:t>whether</a:t>
            </a:r>
            <a:r>
              <a:rPr dirty="0" sz="2400"/>
              <a:t> they</a:t>
            </a:r>
            <a:r>
              <a:rPr dirty="0" sz="2400" spc="5"/>
              <a:t> </a:t>
            </a:r>
            <a:r>
              <a:rPr dirty="0" sz="2400" spc="-5"/>
              <a:t>are</a:t>
            </a:r>
            <a:r>
              <a:rPr dirty="0" sz="2400" spc="-10"/>
              <a:t> in</a:t>
            </a:r>
            <a:r>
              <a:rPr dirty="0" sz="2400"/>
              <a:t> </a:t>
            </a:r>
            <a:r>
              <a:rPr dirty="0" sz="2400" spc="-5"/>
              <a:t>favor</a:t>
            </a:r>
            <a:r>
              <a:rPr dirty="0" sz="2400" spc="35"/>
              <a:t> </a:t>
            </a:r>
            <a:r>
              <a:rPr dirty="0" sz="2400"/>
              <a:t>of</a:t>
            </a:r>
            <a:r>
              <a:rPr dirty="0" sz="2400" spc="5"/>
              <a:t> </a:t>
            </a:r>
            <a:r>
              <a:rPr dirty="0" sz="2400"/>
              <a:t>or</a:t>
            </a:r>
            <a:r>
              <a:rPr dirty="0" sz="2400" spc="15"/>
              <a:t> </a:t>
            </a:r>
            <a:r>
              <a:rPr dirty="0" sz="2400" spc="-5"/>
              <a:t>against </a:t>
            </a:r>
            <a:r>
              <a:rPr dirty="0" sz="2400"/>
              <a:t> </a:t>
            </a:r>
            <a:r>
              <a:rPr dirty="0" sz="2400" spc="-5"/>
              <a:t>paying</a:t>
            </a:r>
            <a:r>
              <a:rPr dirty="0" sz="2400" spc="30"/>
              <a:t> </a:t>
            </a:r>
            <a:r>
              <a:rPr dirty="0" sz="2400"/>
              <a:t>high</a:t>
            </a:r>
            <a:r>
              <a:rPr dirty="0" sz="2400" spc="25"/>
              <a:t> </a:t>
            </a:r>
            <a:r>
              <a:rPr dirty="0" sz="2400" spc="-10"/>
              <a:t>salaries</a:t>
            </a:r>
            <a:r>
              <a:rPr dirty="0" sz="2400" spc="20"/>
              <a:t> </a:t>
            </a:r>
            <a:r>
              <a:rPr dirty="0" sz="2400" spc="-5"/>
              <a:t>to</a:t>
            </a:r>
            <a:r>
              <a:rPr dirty="0" sz="2400" spc="15"/>
              <a:t> </a:t>
            </a:r>
            <a:r>
              <a:rPr dirty="0" sz="2400" spc="-5"/>
              <a:t>CEOs</a:t>
            </a:r>
            <a:r>
              <a:rPr dirty="0" sz="2400" spc="-15"/>
              <a:t> </a:t>
            </a:r>
            <a:r>
              <a:rPr dirty="0" sz="2400"/>
              <a:t>of</a:t>
            </a:r>
            <a:r>
              <a:rPr dirty="0" sz="2400" spc="25"/>
              <a:t> </a:t>
            </a:r>
            <a:r>
              <a:rPr dirty="0" sz="2400"/>
              <a:t>U.S.</a:t>
            </a:r>
            <a:r>
              <a:rPr dirty="0" sz="2400" spc="5"/>
              <a:t> </a:t>
            </a:r>
            <a:r>
              <a:rPr dirty="0" sz="2400" spc="-5"/>
              <a:t>companies. </a:t>
            </a:r>
            <a:r>
              <a:rPr dirty="0" sz="2400" spc="-830"/>
              <a:t> </a:t>
            </a:r>
            <a:r>
              <a:rPr dirty="0" sz="2400" spc="-5"/>
              <a:t>Table </a:t>
            </a:r>
            <a:r>
              <a:rPr dirty="0" sz="2400"/>
              <a:t>4.3</a:t>
            </a:r>
            <a:r>
              <a:rPr dirty="0" sz="2400" spc="-5"/>
              <a:t> gives</a:t>
            </a:r>
            <a:r>
              <a:rPr dirty="0" sz="2400" spc="20"/>
              <a:t> </a:t>
            </a:r>
            <a:r>
              <a:rPr dirty="0" sz="2400"/>
              <a:t>a</a:t>
            </a:r>
            <a:r>
              <a:rPr dirty="0" sz="2400" spc="-5"/>
              <a:t> two</a:t>
            </a:r>
            <a:r>
              <a:rPr dirty="0" sz="2400"/>
              <a:t> </a:t>
            </a:r>
            <a:r>
              <a:rPr dirty="0" sz="2400" spc="-5"/>
              <a:t>way</a:t>
            </a:r>
            <a:r>
              <a:rPr dirty="0" sz="2400" spc="-10"/>
              <a:t> </a:t>
            </a:r>
            <a:r>
              <a:rPr dirty="0" sz="2400" spc="-5"/>
              <a:t>classification</a:t>
            </a:r>
            <a:r>
              <a:rPr dirty="0" sz="2400" spc="55"/>
              <a:t> </a:t>
            </a:r>
            <a:r>
              <a:rPr dirty="0" sz="2400"/>
              <a:t>of</a:t>
            </a:r>
            <a:r>
              <a:rPr dirty="0" sz="2400" spc="15"/>
              <a:t> </a:t>
            </a:r>
            <a:r>
              <a:rPr dirty="0" sz="2400" spc="-5"/>
              <a:t>the </a:t>
            </a:r>
            <a:r>
              <a:rPr dirty="0" sz="2400"/>
              <a:t> </a:t>
            </a:r>
            <a:r>
              <a:rPr dirty="0" sz="2400" spc="-5"/>
              <a:t>responses</a:t>
            </a:r>
            <a:r>
              <a:rPr dirty="0" sz="2400" spc="5"/>
              <a:t> </a:t>
            </a:r>
            <a:r>
              <a:rPr dirty="0" sz="2400"/>
              <a:t>of</a:t>
            </a:r>
            <a:r>
              <a:rPr dirty="0" sz="2400" spc="20"/>
              <a:t> </a:t>
            </a:r>
            <a:r>
              <a:rPr dirty="0" sz="2400" spc="-5"/>
              <a:t>these</a:t>
            </a:r>
            <a:r>
              <a:rPr dirty="0" sz="2400" spc="-10"/>
              <a:t> </a:t>
            </a:r>
            <a:r>
              <a:rPr dirty="0" sz="2400"/>
              <a:t>100 </a:t>
            </a:r>
            <a:r>
              <a:rPr dirty="0" sz="2400" spc="-5"/>
              <a:t>employees.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7924800" cy="990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9941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35"/>
              <a:t> </a:t>
            </a:r>
            <a:r>
              <a:rPr dirty="0" spc="-100"/>
              <a:t>4.6</a:t>
            </a:r>
            <a:r>
              <a:rPr dirty="0" spc="-35"/>
              <a:t> </a:t>
            </a:r>
            <a:r>
              <a:rPr dirty="0" spc="-40"/>
              <a:t>Tree</a:t>
            </a:r>
            <a:r>
              <a:rPr dirty="0" spc="-25"/>
              <a:t> </a:t>
            </a:r>
            <a:r>
              <a:rPr dirty="0" spc="-65"/>
              <a:t>Diagram.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32" y="2111828"/>
            <a:ext cx="4544650" cy="25363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4445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For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5"/>
              <a:t> </a:t>
            </a:r>
            <a:r>
              <a:rPr dirty="0" spc="-10"/>
              <a:t>data</a:t>
            </a:r>
            <a:r>
              <a:rPr dirty="0" spc="15"/>
              <a:t> </a:t>
            </a:r>
            <a:r>
              <a:rPr dirty="0" spc="-5"/>
              <a:t>of Table</a:t>
            </a:r>
            <a:r>
              <a:rPr dirty="0" spc="15"/>
              <a:t> </a:t>
            </a:r>
            <a:r>
              <a:rPr dirty="0" spc="-5"/>
              <a:t>4.4,</a:t>
            </a:r>
            <a:r>
              <a:rPr dirty="0" spc="-10"/>
              <a:t> calculate</a:t>
            </a:r>
            <a:r>
              <a:rPr dirty="0" spc="30"/>
              <a:t> </a:t>
            </a:r>
            <a:r>
              <a:rPr dirty="0" spc="-10"/>
              <a:t>the </a:t>
            </a:r>
            <a:r>
              <a:rPr dirty="0" spc="-5"/>
              <a:t> </a:t>
            </a:r>
            <a:r>
              <a:rPr dirty="0" spc="-10"/>
              <a:t>conditional</a:t>
            </a:r>
            <a:r>
              <a:rPr dirty="0" spc="35"/>
              <a:t> </a:t>
            </a:r>
            <a:r>
              <a:rPr dirty="0" spc="-10"/>
              <a:t>probability</a:t>
            </a:r>
            <a:r>
              <a:rPr dirty="0" spc="40"/>
              <a:t> </a:t>
            </a:r>
            <a:r>
              <a:rPr dirty="0" spc="-10"/>
              <a:t>that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randomly </a:t>
            </a:r>
            <a:r>
              <a:rPr dirty="0" spc="-5"/>
              <a:t> selected</a:t>
            </a:r>
            <a:r>
              <a:rPr dirty="0" spc="5"/>
              <a:t> </a:t>
            </a:r>
            <a:r>
              <a:rPr dirty="0" spc="-5"/>
              <a:t>employee</a:t>
            </a:r>
            <a:r>
              <a:rPr dirty="0" spc="10"/>
              <a:t> </a:t>
            </a:r>
            <a:r>
              <a:rPr dirty="0" spc="-10"/>
              <a:t>is</a:t>
            </a:r>
            <a:r>
              <a:rPr dirty="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female</a:t>
            </a:r>
            <a:r>
              <a:rPr dirty="0"/>
              <a:t> </a:t>
            </a:r>
            <a:r>
              <a:rPr dirty="0" spc="-5"/>
              <a:t>given</a:t>
            </a:r>
            <a:r>
              <a:rPr dirty="0" spc="20"/>
              <a:t> </a:t>
            </a:r>
            <a:r>
              <a:rPr dirty="0" spc="-10"/>
              <a:t>that </a:t>
            </a:r>
            <a:r>
              <a:rPr dirty="0" spc="-969"/>
              <a:t> </a:t>
            </a:r>
            <a:r>
              <a:rPr dirty="0" spc="-10"/>
              <a:t>this</a:t>
            </a:r>
            <a:r>
              <a:rPr dirty="0" spc="5"/>
              <a:t> </a:t>
            </a:r>
            <a:r>
              <a:rPr dirty="0" spc="-5"/>
              <a:t>employee</a:t>
            </a:r>
            <a:r>
              <a:rPr dirty="0" spc="20"/>
              <a:t> </a:t>
            </a:r>
            <a:r>
              <a:rPr dirty="0" spc="-10"/>
              <a:t>is</a:t>
            </a:r>
            <a:r>
              <a:rPr dirty="0" spc="5"/>
              <a:t> </a:t>
            </a:r>
            <a:r>
              <a:rPr dirty="0" spc="-10"/>
              <a:t>in </a:t>
            </a:r>
            <a:r>
              <a:rPr dirty="0" spc="-5"/>
              <a:t>favor</a:t>
            </a:r>
            <a:r>
              <a:rPr dirty="0" spc="3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0"/>
              <a:t>paying</a:t>
            </a:r>
            <a:r>
              <a:rPr dirty="0" spc="45"/>
              <a:t> </a:t>
            </a:r>
            <a:r>
              <a:rPr dirty="0" spc="-10"/>
              <a:t>high </a:t>
            </a:r>
            <a:r>
              <a:rPr dirty="0" spc="-5"/>
              <a:t> salaries</a:t>
            </a:r>
            <a:r>
              <a:rPr dirty="0" spc="45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0"/>
              <a:t>CEOs.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4-16: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88159" y="4981657"/>
            <a:ext cx="5662295" cy="0"/>
          </a:xfrm>
          <a:custGeom>
            <a:avLst/>
            <a:gdLst/>
            <a:ahLst/>
            <a:cxnLst/>
            <a:rect l="l" t="t" r="r" b="b"/>
            <a:pathLst>
              <a:path w="5662295" h="0">
                <a:moveTo>
                  <a:pt x="0" y="0"/>
                </a:moveTo>
                <a:lnTo>
                  <a:pt x="5662171" y="0"/>
                </a:lnTo>
              </a:path>
            </a:pathLst>
          </a:custGeom>
          <a:ln w="130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2545" y="590188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649" y="0"/>
                </a:lnTo>
              </a:path>
            </a:pathLst>
          </a:custGeom>
          <a:ln w="130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6504" y="5897335"/>
            <a:ext cx="369570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0" spc="100">
                <a:latin typeface="Times New Roman"/>
                <a:cs typeface="Times New Roman"/>
              </a:rPr>
              <a:t>19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832" y="5650629"/>
            <a:ext cx="172402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77825" algn="l"/>
                <a:tab pos="698500" algn="l"/>
              </a:tabLst>
            </a:pP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	</a:t>
            </a:r>
            <a:r>
              <a:rPr dirty="0" baseline="34444" sz="3750" spc="22">
                <a:latin typeface="Times New Roman"/>
                <a:cs typeface="Times New Roman"/>
              </a:rPr>
              <a:t>4</a:t>
            </a:r>
            <a:r>
              <a:rPr dirty="0" baseline="34444" sz="3750" spc="22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-204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.</a:t>
            </a:r>
            <a:r>
              <a:rPr dirty="0" sz="2500" spc="100">
                <a:latin typeface="Times New Roman"/>
                <a:cs typeface="Times New Roman"/>
              </a:rPr>
              <a:t>2</a:t>
            </a:r>
            <a:r>
              <a:rPr dirty="0" sz="2500" spc="95">
                <a:latin typeface="Times New Roman"/>
                <a:cs typeface="Times New Roman"/>
              </a:rPr>
              <a:t>1</a:t>
            </a:r>
            <a:r>
              <a:rPr dirty="0" sz="2500" spc="100">
                <a:latin typeface="Times New Roman"/>
                <a:cs typeface="Times New Roman"/>
              </a:rPr>
              <a:t>0</a:t>
            </a:r>
            <a:r>
              <a:rPr dirty="0" sz="2500" spc="15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1735" y="4977098"/>
            <a:ext cx="563816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0" spc="-175">
                <a:latin typeface="Times New Roman"/>
                <a:cs typeface="Times New Roman"/>
              </a:rPr>
              <a:t>T</a:t>
            </a:r>
            <a:r>
              <a:rPr dirty="0" sz="2500" spc="95">
                <a:latin typeface="Times New Roman"/>
                <a:cs typeface="Times New Roman"/>
              </a:rPr>
              <a:t>o</a:t>
            </a:r>
            <a:r>
              <a:rPr dirty="0" sz="2500" spc="45">
                <a:latin typeface="Times New Roman"/>
                <a:cs typeface="Times New Roman"/>
              </a:rPr>
              <a:t>t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n</a:t>
            </a:r>
            <a:r>
              <a:rPr dirty="0" sz="2500" spc="-55">
                <a:latin typeface="Times New Roman"/>
                <a:cs typeface="Times New Roman"/>
              </a:rPr>
              <a:t>u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 spc="-50">
                <a:latin typeface="Times New Roman"/>
                <a:cs typeface="Times New Roman"/>
              </a:rPr>
              <a:t>b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10">
                <a:latin typeface="Times New Roman"/>
                <a:cs typeface="Times New Roman"/>
              </a:rPr>
              <a:t>r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100">
                <a:latin typeface="Times New Roman"/>
                <a:cs typeface="Times New Roman"/>
              </a:rPr>
              <a:t>o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 spc="-55">
                <a:latin typeface="Times New Roman"/>
                <a:cs typeface="Times New Roman"/>
              </a:rPr>
              <a:t>p</a:t>
            </a:r>
            <a:r>
              <a:rPr dirty="0" sz="2500" spc="45">
                <a:latin typeface="Times New Roman"/>
                <a:cs typeface="Times New Roman"/>
              </a:rPr>
              <a:t>l</a:t>
            </a:r>
            <a:r>
              <a:rPr dirty="0" sz="2500" spc="100">
                <a:latin typeface="Times New Roman"/>
                <a:cs typeface="Times New Roman"/>
              </a:rPr>
              <a:t>o</a:t>
            </a:r>
            <a:r>
              <a:rPr dirty="0" sz="2500" spc="-50">
                <a:latin typeface="Times New Roman"/>
                <a:cs typeface="Times New Roman"/>
              </a:rPr>
              <a:t>y</a:t>
            </a:r>
            <a:r>
              <a:rPr dirty="0" sz="2500" spc="85">
                <a:latin typeface="Times New Roman"/>
                <a:cs typeface="Times New Roman"/>
              </a:rPr>
              <a:t>e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50">
                <a:latin typeface="Times New Roman"/>
                <a:cs typeface="Times New Roman"/>
              </a:rPr>
              <a:t>w</a:t>
            </a:r>
            <a:r>
              <a:rPr dirty="0" sz="2500" spc="-55">
                <a:latin typeface="Times New Roman"/>
                <a:cs typeface="Times New Roman"/>
              </a:rPr>
              <a:t>h</a:t>
            </a:r>
            <a:r>
              <a:rPr dirty="0" sz="2500" spc="15">
                <a:latin typeface="Times New Roman"/>
                <a:cs typeface="Times New Roman"/>
              </a:rPr>
              <a:t>o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r</a:t>
            </a:r>
            <a:r>
              <a:rPr dirty="0" sz="2500" spc="15">
                <a:latin typeface="Times New Roman"/>
                <a:cs typeface="Times New Roman"/>
              </a:rPr>
              <a:t>e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Times New Roman"/>
                <a:cs typeface="Times New Roman"/>
              </a:rPr>
              <a:t>i</a:t>
            </a:r>
            <a:r>
              <a:rPr dirty="0" sz="2500" spc="15">
                <a:latin typeface="Times New Roman"/>
                <a:cs typeface="Times New Roman"/>
              </a:rPr>
              <a:t>n</a:t>
            </a:r>
            <a:r>
              <a:rPr dirty="0" sz="2500" spc="-110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f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-200">
                <a:latin typeface="Times New Roman"/>
                <a:cs typeface="Times New Roman"/>
              </a:rPr>
              <a:t>v</a:t>
            </a:r>
            <a:r>
              <a:rPr dirty="0" sz="2500" spc="95">
                <a:latin typeface="Times New Roman"/>
                <a:cs typeface="Times New Roman"/>
              </a:rPr>
              <a:t>o</a:t>
            </a:r>
            <a:r>
              <a:rPr dirty="0" sz="2500" spc="1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8436" y="4531338"/>
            <a:ext cx="4598670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0" spc="-10">
                <a:latin typeface="Times New Roman"/>
                <a:cs typeface="Times New Roman"/>
              </a:rPr>
              <a:t>N</a:t>
            </a:r>
            <a:r>
              <a:rPr dirty="0" sz="2500" spc="-50">
                <a:latin typeface="Times New Roman"/>
                <a:cs typeface="Times New Roman"/>
              </a:rPr>
              <a:t>u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 spc="-55">
                <a:latin typeface="Times New Roman"/>
                <a:cs typeface="Times New Roman"/>
              </a:rPr>
              <a:t>b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10">
                <a:latin typeface="Times New Roman"/>
                <a:cs typeface="Times New Roman"/>
              </a:rPr>
              <a:t>r</a:t>
            </a:r>
            <a:r>
              <a:rPr dirty="0" sz="2500" spc="-65">
                <a:latin typeface="Times New Roman"/>
                <a:cs typeface="Times New Roman"/>
              </a:rPr>
              <a:t> </a:t>
            </a:r>
            <a:r>
              <a:rPr dirty="0" sz="2500" spc="100">
                <a:latin typeface="Times New Roman"/>
                <a:cs typeface="Times New Roman"/>
              </a:rPr>
              <a:t>o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f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 spc="-70">
                <a:latin typeface="Times New Roman"/>
                <a:cs typeface="Times New Roman"/>
              </a:rPr>
              <a:t>a</a:t>
            </a:r>
            <a:r>
              <a:rPr dirty="0" sz="2500" spc="50">
                <a:latin typeface="Times New Roman"/>
                <a:cs typeface="Times New Roman"/>
              </a:rPr>
              <a:t>l</a:t>
            </a:r>
            <a:r>
              <a:rPr dirty="0" sz="2500" spc="85">
                <a:latin typeface="Times New Roman"/>
                <a:cs typeface="Times New Roman"/>
              </a:rPr>
              <a:t>e</a:t>
            </a:r>
            <a:r>
              <a:rPr dirty="0" sz="2500" spc="10">
                <a:latin typeface="Times New Roman"/>
                <a:cs typeface="Times New Roman"/>
              </a:rPr>
              <a:t>s</a:t>
            </a:r>
            <a:r>
              <a:rPr dirty="0" sz="2500" spc="-395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w</a:t>
            </a:r>
            <a:r>
              <a:rPr dirty="0" sz="2500" spc="-55">
                <a:latin typeface="Times New Roman"/>
                <a:cs typeface="Times New Roman"/>
              </a:rPr>
              <a:t>h</a:t>
            </a:r>
            <a:r>
              <a:rPr dirty="0" sz="2500" spc="15">
                <a:latin typeface="Times New Roman"/>
                <a:cs typeface="Times New Roman"/>
              </a:rPr>
              <a:t>o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r</a:t>
            </a:r>
            <a:r>
              <a:rPr dirty="0" sz="2500" spc="15">
                <a:latin typeface="Times New Roman"/>
                <a:cs typeface="Times New Roman"/>
              </a:rPr>
              <a:t>e</a:t>
            </a:r>
            <a:r>
              <a:rPr dirty="0" sz="2500" spc="-220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Times New Roman"/>
                <a:cs typeface="Times New Roman"/>
              </a:rPr>
              <a:t>i</a:t>
            </a:r>
            <a:r>
              <a:rPr dirty="0" sz="2500" spc="15">
                <a:latin typeface="Times New Roman"/>
                <a:cs typeface="Times New Roman"/>
              </a:rPr>
              <a:t>n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f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-200">
                <a:latin typeface="Times New Roman"/>
                <a:cs typeface="Times New Roman"/>
              </a:rPr>
              <a:t>v</a:t>
            </a:r>
            <a:r>
              <a:rPr dirty="0" sz="2500" spc="95">
                <a:latin typeface="Times New Roman"/>
                <a:cs typeface="Times New Roman"/>
              </a:rPr>
              <a:t>o</a:t>
            </a:r>
            <a:r>
              <a:rPr dirty="0" sz="2500" spc="1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502" y="4730403"/>
            <a:ext cx="270573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0" spc="90" i="1">
                <a:latin typeface="Times New Roman"/>
                <a:cs typeface="Times New Roman"/>
              </a:rPr>
              <a:t>P</a:t>
            </a:r>
            <a:r>
              <a:rPr dirty="0" sz="2500" spc="35">
                <a:latin typeface="Times New Roman"/>
                <a:cs typeface="Times New Roman"/>
              </a:rPr>
              <a:t>(</a:t>
            </a:r>
            <a:r>
              <a:rPr dirty="0" sz="2500" spc="60">
                <a:latin typeface="Times New Roman"/>
                <a:cs typeface="Times New Roman"/>
              </a:rPr>
              <a:t>f</a:t>
            </a:r>
            <a:r>
              <a:rPr dirty="0" sz="2500" spc="9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 spc="-70">
                <a:latin typeface="Times New Roman"/>
                <a:cs typeface="Times New Roman"/>
              </a:rPr>
              <a:t>a</a:t>
            </a:r>
            <a:r>
              <a:rPr dirty="0" sz="2500" spc="50">
                <a:latin typeface="Times New Roman"/>
                <a:cs typeface="Times New Roman"/>
              </a:rPr>
              <a:t>l</a:t>
            </a:r>
            <a:r>
              <a:rPr dirty="0" sz="2500" spc="15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|</a:t>
            </a:r>
            <a:r>
              <a:rPr dirty="0" sz="2500" spc="-225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Times New Roman"/>
                <a:cs typeface="Times New Roman"/>
              </a:rPr>
              <a:t>i</a:t>
            </a:r>
            <a:r>
              <a:rPr dirty="0" sz="2500" spc="15">
                <a:latin typeface="Times New Roman"/>
                <a:cs typeface="Times New Roman"/>
              </a:rPr>
              <a:t>n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f</a:t>
            </a:r>
            <a:r>
              <a:rPr dirty="0" sz="2500" spc="-60">
                <a:latin typeface="Times New Roman"/>
                <a:cs typeface="Times New Roman"/>
              </a:rPr>
              <a:t>a</a:t>
            </a:r>
            <a:r>
              <a:rPr dirty="0" sz="2500" spc="-200">
                <a:latin typeface="Times New Roman"/>
                <a:cs typeface="Times New Roman"/>
              </a:rPr>
              <a:t>v</a:t>
            </a:r>
            <a:r>
              <a:rPr dirty="0" sz="2500" spc="95">
                <a:latin typeface="Times New Roman"/>
                <a:cs typeface="Times New Roman"/>
              </a:rPr>
              <a:t>o</a:t>
            </a:r>
            <a:r>
              <a:rPr dirty="0" sz="2500" spc="60">
                <a:latin typeface="Times New Roman"/>
                <a:cs typeface="Times New Roman"/>
              </a:rPr>
              <a:t>r</a:t>
            </a:r>
            <a:r>
              <a:rPr dirty="0" sz="2500" spc="10">
                <a:latin typeface="Times New Roman"/>
                <a:cs typeface="Times New Roman"/>
              </a:rPr>
              <a:t>)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209800"/>
            <a:ext cx="4038600" cy="15240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8836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35"/>
              <a:t> </a:t>
            </a:r>
            <a:r>
              <a:rPr dirty="0" spc="-100"/>
              <a:t>4.7</a:t>
            </a:r>
            <a:r>
              <a:rPr dirty="0" spc="-35"/>
              <a:t> </a:t>
            </a:r>
            <a:r>
              <a:rPr dirty="0" spc="-40"/>
              <a:t>Tree</a:t>
            </a:r>
            <a:r>
              <a:rPr dirty="0" spc="-20"/>
              <a:t> </a:t>
            </a:r>
            <a:r>
              <a:rPr dirty="0" spc="-85"/>
              <a:t>diagram.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751" y="2008626"/>
            <a:ext cx="4310483" cy="26695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45789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Case</a:t>
            </a:r>
            <a:r>
              <a:rPr dirty="0" spc="-20"/>
              <a:t> </a:t>
            </a:r>
            <a:r>
              <a:rPr dirty="0" spc="-100"/>
              <a:t>Study</a:t>
            </a:r>
            <a:r>
              <a:rPr dirty="0" spc="-10"/>
              <a:t> </a:t>
            </a:r>
            <a:r>
              <a:rPr dirty="0" spc="-95"/>
              <a:t>4-1</a:t>
            </a:r>
            <a:r>
              <a:rPr dirty="0" spc="-15"/>
              <a:t> </a:t>
            </a:r>
            <a:r>
              <a:rPr dirty="0" spc="-100"/>
              <a:t>Rolling</a:t>
            </a:r>
            <a:r>
              <a:rPr dirty="0" spc="10"/>
              <a:t> </a:t>
            </a:r>
            <a:r>
              <a:rPr dirty="0" spc="-45"/>
              <a:t>Stops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219" y="1648167"/>
            <a:ext cx="3813802" cy="41906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173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MUTUALLY</a:t>
            </a:r>
            <a:r>
              <a:rPr dirty="0" spc="-60"/>
              <a:t> </a:t>
            </a:r>
            <a:r>
              <a:rPr dirty="0" spc="-45"/>
              <a:t>EXCLUSIVE</a:t>
            </a:r>
            <a:r>
              <a:rPr dirty="0" spc="-40"/>
              <a:t> </a:t>
            </a:r>
            <a:r>
              <a:rPr dirty="0" spc="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5" y="1963953"/>
            <a:ext cx="7675880" cy="14763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10">
                <a:latin typeface="Verdana"/>
                <a:cs typeface="Verdana"/>
              </a:rPr>
              <a:t>Events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cannot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occur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together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said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 be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u="heavy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mutually</a:t>
            </a:r>
            <a:r>
              <a:rPr dirty="0" u="heavy" sz="2800" spc="4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exclusive</a:t>
            </a:r>
            <a:r>
              <a:rPr dirty="0" u="heavy" sz="2800" spc="3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events</a:t>
            </a:r>
            <a:r>
              <a:rPr dirty="0" sz="2800" spc="-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09599"/>
            <a:ext cx="7134479" cy="762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2049906"/>
            <a:ext cx="8203565" cy="313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Consider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following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roll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a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die:</a:t>
            </a:r>
            <a:endParaRPr sz="28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number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observed=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{2, 4, 6}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odd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number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observed=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{1,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5}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Verdana"/>
                <a:cs typeface="Verdana"/>
              </a:rPr>
              <a:t>C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number </a:t>
            </a:r>
            <a:r>
              <a:rPr dirty="0" sz="2400" spc="-10">
                <a:latin typeface="Verdana"/>
                <a:cs typeface="Verdana"/>
              </a:rPr>
              <a:t>less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 </a:t>
            </a:r>
            <a:r>
              <a:rPr dirty="0" sz="2400" spc="-10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observed=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{1,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2,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3,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4}</a:t>
            </a:r>
            <a:endParaRPr sz="2200">
              <a:latin typeface="Verdana"/>
              <a:cs typeface="Verdana"/>
            </a:endParaRPr>
          </a:p>
          <a:p>
            <a:pPr marL="12700" marR="366395" indent="12065">
              <a:lnSpc>
                <a:spcPct val="100000"/>
              </a:lnSpc>
              <a:spcBef>
                <a:spcPts val="665"/>
              </a:spcBef>
            </a:pPr>
            <a:r>
              <a:rPr dirty="0" sz="2800" spc="-10">
                <a:latin typeface="Verdana"/>
                <a:cs typeface="Verdana"/>
              </a:rPr>
              <a:t>Are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mutually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exclusive?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Are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C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mutually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exclusive?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4-17: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0866" y="2248974"/>
            <a:ext cx="5475684" cy="20614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2049906"/>
            <a:ext cx="8030845" cy="2634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92505" indent="1206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Consider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following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randomly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selected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adult:</a:t>
            </a:r>
            <a:endParaRPr sz="2800">
              <a:latin typeface="Verdana"/>
              <a:cs typeface="Verdana"/>
            </a:endParaRPr>
          </a:p>
          <a:p>
            <a:pPr marL="1123950" marR="605155" indent="-69215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Y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adult </a:t>
            </a:r>
            <a:r>
              <a:rPr dirty="0" sz="2400">
                <a:latin typeface="Verdana"/>
                <a:cs typeface="Verdana"/>
              </a:rPr>
              <a:t>has shopped on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Internet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least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once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N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adult </a:t>
            </a:r>
            <a:r>
              <a:rPr dirty="0" sz="2400">
                <a:latin typeface="Verdana"/>
                <a:cs typeface="Verdana"/>
              </a:rPr>
              <a:t>has never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shopped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Internet</a:t>
            </a:r>
            <a:endParaRPr sz="24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665"/>
              </a:spcBef>
            </a:pPr>
            <a:r>
              <a:rPr dirty="0" sz="2800" spc="-10">
                <a:latin typeface="Verdana"/>
                <a:cs typeface="Verdana"/>
              </a:rPr>
              <a:t>Are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Y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N</a:t>
            </a:r>
            <a:r>
              <a:rPr dirty="0" sz="2800" spc="15" i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mutually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exclusive?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8326"/>
            <a:ext cx="37407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5">
                <a:solidFill>
                  <a:srgbClr val="999900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2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3200" spc="-114">
                <a:solidFill>
                  <a:srgbClr val="999900"/>
                </a:solidFill>
                <a:latin typeface="Times New Roman"/>
                <a:cs typeface="Times New Roman"/>
              </a:rPr>
              <a:t>4-18:</a:t>
            </a:r>
            <a:r>
              <a:rPr dirty="0" sz="3200" spc="-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999900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027" y="1631645"/>
            <a:ext cx="686752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  <a:tabLst>
                <a:tab pos="1265555" algn="l"/>
              </a:tabLst>
            </a:pPr>
            <a:r>
              <a:rPr dirty="0" sz="1800">
                <a:latin typeface="Verdana"/>
                <a:cs typeface="Verdana"/>
              </a:rPr>
              <a:t>As </a:t>
            </a:r>
            <a:r>
              <a:rPr dirty="0" sz="1800" spc="-5">
                <a:latin typeface="Verdana"/>
                <a:cs typeface="Verdana"/>
              </a:rPr>
              <a:t>we</a:t>
            </a:r>
            <a:r>
              <a:rPr dirty="0" sz="1800">
                <a:latin typeface="Verdana"/>
                <a:cs typeface="Verdana"/>
              </a:rPr>
              <a:t> can </a:t>
            </a:r>
            <a:r>
              <a:rPr dirty="0" sz="1800" spc="-5">
                <a:latin typeface="Verdana"/>
                <a:cs typeface="Verdana"/>
              </a:rPr>
              <a:t>observe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definitions 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events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 N 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Figure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4.10,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events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 no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 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outcome.	Hence, these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two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events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mutually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exclusive.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532" y="3008990"/>
            <a:ext cx="2996550" cy="15168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486" y="5065888"/>
            <a:ext cx="3253539" cy="2257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/>
              <a:t> </a:t>
            </a:r>
            <a:r>
              <a:rPr dirty="0" spc="-100"/>
              <a:t>4.3</a:t>
            </a:r>
            <a:r>
              <a:rPr dirty="0" spc="-20"/>
              <a:t> </a:t>
            </a:r>
            <a:r>
              <a:rPr dirty="0" spc="-114"/>
              <a:t>Two-Way</a:t>
            </a:r>
            <a:r>
              <a:rPr dirty="0" spc="-5"/>
              <a:t> </a:t>
            </a:r>
            <a:r>
              <a:rPr dirty="0" spc="-85"/>
              <a:t>Classification</a:t>
            </a:r>
            <a:r>
              <a:rPr dirty="0" spc="25"/>
              <a:t> </a:t>
            </a:r>
            <a:r>
              <a:rPr dirty="0" spc="-5"/>
              <a:t>of </a:t>
            </a:r>
            <a:r>
              <a:rPr dirty="0" spc="-55"/>
              <a:t>Employee </a:t>
            </a:r>
            <a:r>
              <a:rPr dirty="0" spc="-785"/>
              <a:t> </a:t>
            </a:r>
            <a:r>
              <a:rPr dirty="0" spc="-55"/>
              <a:t>Responses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441448"/>
            <a:ext cx="4648200" cy="1364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32434"/>
            <a:ext cx="7784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00"/>
              <a:t>INDEPENDENT</a:t>
            </a:r>
            <a:r>
              <a:rPr dirty="0" sz="2800" spc="20"/>
              <a:t> </a:t>
            </a:r>
            <a:r>
              <a:rPr dirty="0" sz="2800" spc="-105"/>
              <a:t>VERSUS</a:t>
            </a:r>
            <a:r>
              <a:rPr dirty="0" sz="2800"/>
              <a:t> </a:t>
            </a:r>
            <a:r>
              <a:rPr dirty="0" sz="2800" spc="100"/>
              <a:t>DEPENDENT</a:t>
            </a:r>
            <a:r>
              <a:rPr dirty="0" sz="2800" spc="25"/>
              <a:t> </a:t>
            </a:r>
            <a:r>
              <a:rPr dirty="0" sz="2800" spc="5"/>
              <a:t>EVENTS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1640" y="1963953"/>
            <a:ext cx="8325484" cy="32696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Two events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said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independent</a:t>
            </a:r>
            <a:r>
              <a:rPr dirty="0" sz="2800" spc="8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if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occurrence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does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not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affect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occurrence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other.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 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other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words,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independent </a:t>
            </a:r>
            <a:r>
              <a:rPr dirty="0" sz="280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u="heavy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events</a:t>
            </a:r>
            <a:r>
              <a:rPr dirty="0" sz="2800" spc="3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if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either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|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i="1">
                <a:latin typeface="Verdana"/>
                <a:cs typeface="Verdana"/>
              </a:rPr>
              <a:t>B</a:t>
            </a:r>
            <a:r>
              <a:rPr dirty="0" sz="2800">
                <a:latin typeface="Verdana"/>
                <a:cs typeface="Verdana"/>
              </a:rPr>
              <a:t>)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|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92266"/>
            <a:ext cx="7972663" cy="8793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444500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-5"/>
              <a:t> </a:t>
            </a:r>
            <a:r>
              <a:rPr dirty="0" spc="-10"/>
              <a:t>information</a:t>
            </a:r>
            <a:r>
              <a:rPr dirty="0" spc="60"/>
              <a:t> </a:t>
            </a:r>
            <a:r>
              <a:rPr dirty="0" spc="-5"/>
              <a:t>on</a:t>
            </a:r>
            <a:r>
              <a:rPr dirty="0" spc="10"/>
              <a:t> </a:t>
            </a:r>
            <a:r>
              <a:rPr dirty="0" spc="-5"/>
              <a:t>100</a:t>
            </a:r>
            <a:r>
              <a:rPr dirty="0"/>
              <a:t> </a:t>
            </a:r>
            <a:r>
              <a:rPr dirty="0" spc="-5"/>
              <a:t>employees </a:t>
            </a:r>
            <a:r>
              <a:rPr dirty="0" spc="-969"/>
              <a:t> </a:t>
            </a:r>
            <a:r>
              <a:rPr dirty="0" spc="-10"/>
              <a:t>given</a:t>
            </a:r>
            <a:r>
              <a:rPr dirty="0" spc="15"/>
              <a:t> </a:t>
            </a:r>
            <a:r>
              <a:rPr dirty="0" spc="-10"/>
              <a:t>in Table</a:t>
            </a:r>
            <a:r>
              <a:rPr dirty="0" spc="20"/>
              <a:t> </a:t>
            </a:r>
            <a:r>
              <a:rPr dirty="0" spc="-5"/>
              <a:t>4.4</a:t>
            </a:r>
            <a:r>
              <a:rPr dirty="0"/>
              <a:t>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20"/>
              <a:t> </a:t>
            </a:r>
            <a:r>
              <a:rPr dirty="0" spc="-5"/>
              <a:t>4.4.</a:t>
            </a:r>
            <a:r>
              <a:rPr dirty="0" spc="-10"/>
              <a:t> Are </a:t>
            </a:r>
            <a:r>
              <a:rPr dirty="0" spc="-5"/>
              <a:t> events</a:t>
            </a:r>
            <a:r>
              <a:rPr dirty="0" spc="-10"/>
              <a:t> </a:t>
            </a:r>
            <a:r>
              <a:rPr dirty="0" spc="-5"/>
              <a:t>“female</a:t>
            </a:r>
            <a:r>
              <a:rPr dirty="0" spc="10"/>
              <a:t>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F</a:t>
            </a:r>
            <a:r>
              <a:rPr dirty="0" spc="-5"/>
              <a:t>)”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25"/>
              <a:t> </a:t>
            </a:r>
            <a:r>
              <a:rPr dirty="0" spc="-5"/>
              <a:t>“in</a:t>
            </a:r>
            <a:r>
              <a:rPr dirty="0" spc="5"/>
              <a:t> </a:t>
            </a:r>
            <a:r>
              <a:rPr dirty="0" spc="-5"/>
              <a:t>favor</a:t>
            </a:r>
            <a:r>
              <a:rPr dirty="0" spc="25"/>
              <a:t>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A</a:t>
            </a:r>
            <a:r>
              <a:rPr dirty="0" spc="-5"/>
              <a:t>)” </a:t>
            </a:r>
            <a:r>
              <a:rPr dirty="0"/>
              <a:t> </a:t>
            </a:r>
            <a:r>
              <a:rPr dirty="0" spc="-10"/>
              <a:t>independent?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4-19: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5" y="1634693"/>
            <a:ext cx="7752715" cy="3830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will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independent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if</a:t>
            </a:r>
            <a:endParaRPr sz="2400">
              <a:latin typeface="Verdana"/>
              <a:cs typeface="Verdana"/>
            </a:endParaRPr>
          </a:p>
          <a:p>
            <a:pPr algn="ctr" marR="454659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2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2400" spc="-5">
                <a:latin typeface="Verdana"/>
                <a:cs typeface="Verdana"/>
              </a:rPr>
              <a:t>Otherwise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they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will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dependent.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400" spc="-10">
                <a:latin typeface="Verdana"/>
                <a:cs typeface="Verdana"/>
              </a:rPr>
              <a:t>Using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information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Table </a:t>
            </a:r>
            <a:r>
              <a:rPr dirty="0" sz="2400">
                <a:latin typeface="Verdana"/>
                <a:cs typeface="Verdana"/>
              </a:rPr>
              <a:t>4.4,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compute</a:t>
            </a:r>
            <a:endParaRPr sz="2400">
              <a:latin typeface="Verdana"/>
              <a:cs typeface="Verdana"/>
            </a:endParaRPr>
          </a:p>
          <a:p>
            <a:pPr marL="584200">
              <a:lnSpc>
                <a:spcPts val="2590"/>
              </a:lnSpc>
              <a:spcBef>
                <a:spcPts val="2300"/>
              </a:spcBef>
              <a:tabLst>
                <a:tab pos="4077970" algn="l"/>
              </a:tabLst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40/100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.40	and</a:t>
            </a:r>
            <a:endParaRPr sz="2400">
              <a:latin typeface="Verdana"/>
              <a:cs typeface="Verdana"/>
            </a:endParaRPr>
          </a:p>
          <a:p>
            <a:pPr marL="584200">
              <a:lnSpc>
                <a:spcPts val="2590"/>
              </a:lnSpc>
            </a:pPr>
            <a:r>
              <a:rPr dirty="0" sz="2400" i="1">
                <a:latin typeface="Verdana"/>
                <a:cs typeface="Verdana"/>
              </a:rPr>
              <a:t>P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4/19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.2105</a:t>
            </a:r>
            <a:endParaRPr sz="2400">
              <a:latin typeface="Verdana"/>
              <a:cs typeface="Verdana"/>
            </a:endParaRPr>
          </a:p>
          <a:p>
            <a:pPr marL="12700" marR="23495">
              <a:lnSpc>
                <a:spcPts val="2300"/>
              </a:lnSpc>
              <a:spcBef>
                <a:spcPts val="2295"/>
              </a:spcBef>
            </a:pPr>
            <a:r>
              <a:rPr dirty="0" sz="2400" spc="-5">
                <a:latin typeface="Verdana"/>
                <a:cs typeface="Verdana"/>
              </a:rPr>
              <a:t>Because </a:t>
            </a:r>
            <a:r>
              <a:rPr dirty="0" sz="2400">
                <a:latin typeface="Verdana"/>
                <a:cs typeface="Verdana"/>
              </a:rPr>
              <a:t>these two </a:t>
            </a:r>
            <a:r>
              <a:rPr dirty="0" sz="2400" spc="-10">
                <a:latin typeface="Verdana"/>
                <a:cs typeface="Verdana"/>
              </a:rPr>
              <a:t>probabilities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>
                <a:latin typeface="Verdana"/>
                <a:cs typeface="Verdana"/>
              </a:rPr>
              <a:t> not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equal,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>
                <a:latin typeface="Verdana"/>
                <a:cs typeface="Verdana"/>
              </a:rPr>
              <a:t> dependent.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671954"/>
            <a:ext cx="7789545" cy="30251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box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contains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100 </a:t>
            </a:r>
            <a:r>
              <a:rPr dirty="0" sz="2400" spc="-5">
                <a:latin typeface="Verdana"/>
                <a:cs typeface="Verdana"/>
              </a:rPr>
              <a:t>CDs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were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manufactured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machines.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Of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them,</a:t>
            </a:r>
            <a:r>
              <a:rPr dirty="0" sz="2400">
                <a:latin typeface="Verdana"/>
                <a:cs typeface="Verdana"/>
              </a:rPr>
              <a:t> 60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were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manufactured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Machine </a:t>
            </a:r>
            <a:r>
              <a:rPr dirty="0" sz="2400" spc="-5">
                <a:latin typeface="Verdana"/>
                <a:cs typeface="Verdana"/>
              </a:rPr>
              <a:t>I.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Of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CDs,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15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 defective.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Of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60 </a:t>
            </a:r>
            <a:r>
              <a:rPr dirty="0" sz="2400" spc="-5">
                <a:latin typeface="Verdana"/>
                <a:cs typeface="Verdana"/>
              </a:rPr>
              <a:t>CDs that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were </a:t>
            </a:r>
            <a:r>
              <a:rPr dirty="0" sz="2400">
                <a:latin typeface="Verdana"/>
                <a:cs typeface="Verdana"/>
              </a:rPr>
              <a:t> manufactured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Machine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I,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9</a:t>
            </a:r>
            <a:r>
              <a:rPr dirty="0" sz="2400" spc="-5">
                <a:latin typeface="Verdana"/>
                <a:cs typeface="Verdana"/>
              </a:rPr>
              <a:t> are defective.</a:t>
            </a:r>
            <a:endParaRPr sz="2400">
              <a:latin typeface="Verdana"/>
              <a:cs typeface="Verdana"/>
            </a:endParaRPr>
          </a:p>
          <a:p>
            <a:pPr marL="12700" marR="70485">
              <a:lnSpc>
                <a:spcPts val="2590"/>
              </a:lnSpc>
              <a:spcBef>
                <a:spcPts val="15"/>
              </a:spcBef>
            </a:pPr>
            <a:r>
              <a:rPr dirty="0" sz="2400">
                <a:latin typeface="Verdana"/>
                <a:cs typeface="Verdana"/>
              </a:rPr>
              <a:t>Let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D </a:t>
            </a:r>
            <a:r>
              <a:rPr dirty="0" sz="2400" spc="-5">
                <a:latin typeface="Verdana"/>
                <a:cs typeface="Verdana"/>
              </a:rPr>
              <a:t>be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>
                <a:latin typeface="Verdana"/>
                <a:cs typeface="Verdana"/>
              </a:rPr>
              <a:t> 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randomly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selected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defective,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let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5">
                <a:latin typeface="Verdana"/>
                <a:cs typeface="Verdana"/>
              </a:rPr>
              <a:t> that</a:t>
            </a:r>
            <a:r>
              <a:rPr dirty="0" sz="2400">
                <a:latin typeface="Verdana"/>
                <a:cs typeface="Verdana"/>
              </a:rPr>
              <a:t> 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randomly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selected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CD was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manufactured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Machine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I.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 </a:t>
            </a:r>
            <a:r>
              <a:rPr dirty="0" sz="2400" i="1">
                <a:latin typeface="Verdana"/>
                <a:cs typeface="Verdana"/>
              </a:rPr>
              <a:t>D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independent?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4-20: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770"/>
              </a:spcBef>
            </a:pPr>
            <a:r>
              <a:rPr dirty="0" spc="-10"/>
              <a:t>From</a:t>
            </a:r>
            <a:r>
              <a:rPr dirty="0" spc="20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10"/>
              <a:t>given</a:t>
            </a:r>
            <a:r>
              <a:rPr dirty="0" spc="20"/>
              <a:t> </a:t>
            </a:r>
            <a:r>
              <a:rPr dirty="0" spc="-10"/>
              <a:t>information,</a:t>
            </a:r>
          </a:p>
          <a:p>
            <a:pPr marL="1857375">
              <a:lnSpc>
                <a:spcPct val="100000"/>
              </a:lnSpc>
              <a:spcBef>
                <a:spcPts val="675"/>
              </a:spcBef>
              <a:tabLst>
                <a:tab pos="5996305" algn="l"/>
              </a:tabLst>
            </a:pPr>
            <a:r>
              <a:rPr dirty="0" spc="-5" i="1">
                <a:latin typeface="Verdana"/>
                <a:cs typeface="Verdana"/>
              </a:rPr>
              <a:t>P</a:t>
            </a:r>
            <a:r>
              <a:rPr dirty="0" spc="10" i="1">
                <a:latin typeface="Verdana"/>
                <a:cs typeface="Verdana"/>
              </a:rPr>
              <a:t>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D</a:t>
            </a:r>
            <a:r>
              <a:rPr dirty="0" spc="-5"/>
              <a:t>)</a:t>
            </a:r>
            <a:r>
              <a:rPr dirty="0" spc="25"/>
              <a:t> </a:t>
            </a:r>
            <a:r>
              <a:rPr dirty="0" spc="-5"/>
              <a:t>= 15/100</a:t>
            </a:r>
            <a:r>
              <a:rPr dirty="0" spc="5"/>
              <a:t> </a:t>
            </a:r>
            <a:r>
              <a:rPr dirty="0" spc="-5"/>
              <a:t>=</a:t>
            </a:r>
            <a:r>
              <a:rPr dirty="0"/>
              <a:t> </a:t>
            </a:r>
            <a:r>
              <a:rPr dirty="0" spc="-5"/>
              <a:t>.15	and</a:t>
            </a:r>
          </a:p>
          <a:p>
            <a:pPr marL="1857375">
              <a:lnSpc>
                <a:spcPct val="100000"/>
              </a:lnSpc>
            </a:pPr>
            <a:r>
              <a:rPr dirty="0" spc="-5" i="1">
                <a:latin typeface="Verdana"/>
                <a:cs typeface="Verdana"/>
              </a:rPr>
              <a:t>P</a:t>
            </a:r>
            <a:r>
              <a:rPr dirty="0" spc="-10" i="1">
                <a:latin typeface="Verdana"/>
                <a:cs typeface="Verdana"/>
              </a:rPr>
              <a:t>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D</a:t>
            </a:r>
            <a:r>
              <a:rPr dirty="0" spc="15" i="1">
                <a:latin typeface="Verdana"/>
                <a:cs typeface="Verdana"/>
              </a:rPr>
              <a:t> </a:t>
            </a:r>
            <a:r>
              <a:rPr dirty="0" spc="-5"/>
              <a:t>| </a:t>
            </a:r>
            <a:r>
              <a:rPr dirty="0" spc="-5" i="1">
                <a:latin typeface="Verdana"/>
                <a:cs typeface="Verdana"/>
              </a:rPr>
              <a:t>A</a:t>
            </a:r>
            <a:r>
              <a:rPr dirty="0" spc="-5"/>
              <a:t>)</a:t>
            </a:r>
            <a:r>
              <a:rPr dirty="0"/>
              <a:t> </a:t>
            </a:r>
            <a:r>
              <a:rPr dirty="0" spc="-5"/>
              <a:t>=</a:t>
            </a:r>
            <a:r>
              <a:rPr dirty="0" spc="-10"/>
              <a:t> </a:t>
            </a:r>
            <a:r>
              <a:rPr dirty="0" spc="-5"/>
              <a:t>9/60</a:t>
            </a:r>
            <a:r>
              <a:rPr dirty="0" spc="-15"/>
              <a:t> </a:t>
            </a:r>
            <a:r>
              <a:rPr dirty="0" spc="-5"/>
              <a:t>=</a:t>
            </a:r>
            <a:r>
              <a:rPr dirty="0" spc="-10"/>
              <a:t> </a:t>
            </a:r>
            <a:r>
              <a:rPr dirty="0" spc="-5"/>
              <a:t>.15</a:t>
            </a:r>
          </a:p>
          <a:p>
            <a:pPr marL="371475">
              <a:lnSpc>
                <a:spcPct val="100000"/>
              </a:lnSpc>
            </a:pPr>
            <a:r>
              <a:rPr dirty="0" spc="-10"/>
              <a:t>Hence,</a:t>
            </a:r>
          </a:p>
          <a:p>
            <a:pPr marL="1857375">
              <a:lnSpc>
                <a:spcPct val="100000"/>
              </a:lnSpc>
            </a:pPr>
            <a:r>
              <a:rPr dirty="0" spc="-5" i="1">
                <a:latin typeface="Verdana"/>
                <a:cs typeface="Verdana"/>
              </a:rPr>
              <a:t>P</a:t>
            </a:r>
            <a:r>
              <a:rPr dirty="0" spc="-10" i="1">
                <a:latin typeface="Verdana"/>
                <a:cs typeface="Verdana"/>
              </a:rPr>
              <a:t>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D</a:t>
            </a:r>
            <a:r>
              <a:rPr dirty="0" spc="-5"/>
              <a:t>)</a:t>
            </a:r>
            <a:r>
              <a:rPr dirty="0" spc="10"/>
              <a:t> </a:t>
            </a:r>
            <a:r>
              <a:rPr dirty="0" spc="-5"/>
              <a:t>=</a:t>
            </a:r>
            <a:r>
              <a:rPr dirty="0" spc="-10"/>
              <a:t> </a:t>
            </a:r>
            <a:r>
              <a:rPr dirty="0" spc="-5" i="1">
                <a:latin typeface="Verdana"/>
                <a:cs typeface="Verdana"/>
              </a:rPr>
              <a:t>P 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D </a:t>
            </a:r>
            <a:r>
              <a:rPr dirty="0" spc="-5"/>
              <a:t>|</a:t>
            </a:r>
            <a:r>
              <a:rPr dirty="0"/>
              <a:t> </a:t>
            </a:r>
            <a:r>
              <a:rPr dirty="0" spc="-5" i="1">
                <a:latin typeface="Verdana"/>
                <a:cs typeface="Verdana"/>
              </a:rPr>
              <a:t>A</a:t>
            </a:r>
            <a:r>
              <a:rPr dirty="0" spc="-5"/>
              <a:t>)</a:t>
            </a:r>
          </a:p>
          <a:p>
            <a:pPr marL="371475" marR="5080">
              <a:lnSpc>
                <a:spcPct val="100000"/>
              </a:lnSpc>
              <a:spcBef>
                <a:spcPts val="670"/>
              </a:spcBef>
            </a:pPr>
            <a:r>
              <a:rPr dirty="0" spc="-10"/>
              <a:t>Consequently,</a:t>
            </a:r>
            <a:r>
              <a:rPr dirty="0" spc="4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two</a:t>
            </a:r>
            <a:r>
              <a:rPr dirty="0" spc="5"/>
              <a:t> </a:t>
            </a:r>
            <a:r>
              <a:rPr dirty="0" spc="-10"/>
              <a:t>events,</a:t>
            </a:r>
            <a:r>
              <a:rPr dirty="0" spc="5"/>
              <a:t> </a:t>
            </a:r>
            <a:r>
              <a:rPr dirty="0" spc="-5"/>
              <a:t>D</a:t>
            </a:r>
            <a:r>
              <a:rPr dirty="0" spc="15"/>
              <a:t> </a:t>
            </a:r>
            <a:r>
              <a:rPr dirty="0" spc="-5"/>
              <a:t>and</a:t>
            </a:r>
            <a:r>
              <a:rPr dirty="0" spc="25"/>
              <a:t> </a:t>
            </a:r>
            <a:r>
              <a:rPr dirty="0" spc="-5"/>
              <a:t>A,</a:t>
            </a:r>
            <a:r>
              <a:rPr dirty="0" spc="5"/>
              <a:t> </a:t>
            </a:r>
            <a:r>
              <a:rPr dirty="0" spc="-10"/>
              <a:t>are </a:t>
            </a:r>
            <a:r>
              <a:rPr dirty="0" spc="-969"/>
              <a:t> </a:t>
            </a:r>
            <a:r>
              <a:rPr dirty="0" spc="-10"/>
              <a:t>independent.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3176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 spc="-5"/>
              <a:t> </a:t>
            </a:r>
            <a:r>
              <a:rPr dirty="0" spc="-100"/>
              <a:t>4.6</a:t>
            </a:r>
            <a:r>
              <a:rPr dirty="0" spc="-20"/>
              <a:t> </a:t>
            </a:r>
            <a:r>
              <a:rPr dirty="0" spc="-114"/>
              <a:t>Two-Way</a:t>
            </a:r>
            <a:r>
              <a:rPr dirty="0" spc="-15"/>
              <a:t> </a:t>
            </a:r>
            <a:r>
              <a:rPr dirty="0" spc="-85"/>
              <a:t>Classification</a:t>
            </a:r>
            <a:r>
              <a:rPr dirty="0" spc="25"/>
              <a:t> </a:t>
            </a:r>
            <a:r>
              <a:rPr dirty="0" spc="-65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191511"/>
            <a:ext cx="5181600" cy="19234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52971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COMPLEMENTARY</a:t>
            </a:r>
            <a:r>
              <a:rPr dirty="0" spc="-85"/>
              <a:t> </a:t>
            </a:r>
            <a:r>
              <a:rPr dirty="0" spc="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490" y="1963953"/>
            <a:ext cx="8061325" cy="23304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complement</a:t>
            </a:r>
            <a:r>
              <a:rPr dirty="0" u="heavy" sz="2800" spc="3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of</a:t>
            </a:r>
            <a:r>
              <a:rPr dirty="0" u="heavy" sz="2800" spc="1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</a:t>
            </a:r>
            <a:r>
              <a:rPr dirty="0" u="heavy" sz="2800" spc="2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A</a:t>
            </a:r>
            <a:r>
              <a:rPr dirty="0" sz="2800" spc="5">
                <a:latin typeface="Verdana"/>
                <a:cs typeface="Verdana"/>
              </a:rPr>
              <a:t>,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denoted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by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Ā </a:t>
            </a:r>
            <a:r>
              <a:rPr dirty="0" sz="2800" spc="-969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read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as </a:t>
            </a:r>
            <a:r>
              <a:rPr dirty="0" sz="2800" spc="5">
                <a:latin typeface="Verdana"/>
                <a:cs typeface="Verdana"/>
              </a:rPr>
              <a:t>“</a:t>
            </a:r>
            <a:r>
              <a:rPr dirty="0" sz="2800" spc="5" i="1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bar”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“</a:t>
            </a:r>
            <a:r>
              <a:rPr dirty="0" sz="2800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complement,”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is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event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includes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all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outcomes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experiment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not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9592"/>
            <a:ext cx="6730521" cy="8382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4.11</a:t>
            </a:r>
            <a:r>
              <a:rPr dirty="0"/>
              <a:t> </a:t>
            </a:r>
            <a:r>
              <a:rPr dirty="0" spc="-45"/>
              <a:t>Venn</a:t>
            </a:r>
            <a:r>
              <a:rPr dirty="0" spc="-5"/>
              <a:t> </a:t>
            </a:r>
            <a:r>
              <a:rPr dirty="0" spc="-85"/>
              <a:t>diagram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10"/>
              <a:t> </a:t>
            </a:r>
            <a:r>
              <a:rPr dirty="0" spc="-35"/>
              <a:t>two</a:t>
            </a:r>
            <a:r>
              <a:rPr dirty="0"/>
              <a:t> </a:t>
            </a:r>
            <a:r>
              <a:rPr dirty="0" spc="-55"/>
              <a:t>complementary </a:t>
            </a:r>
            <a:r>
              <a:rPr dirty="0" spc="-785"/>
              <a:t> </a:t>
            </a:r>
            <a:r>
              <a:rPr dirty="0" spc="-60"/>
              <a:t>events.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7756" y="2018045"/>
            <a:ext cx="2622831" cy="17112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180" y="4325815"/>
            <a:ext cx="3905459" cy="187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8090534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group</a:t>
            </a:r>
            <a:r>
              <a:rPr dirty="0" sz="2800" spc="1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2000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taxpayers,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400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have 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been</a:t>
            </a:r>
            <a:r>
              <a:rPr dirty="0" sz="2800" spc="-5">
                <a:latin typeface="Verdana"/>
                <a:cs typeface="Verdana"/>
              </a:rPr>
              <a:t> audited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by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IRS at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least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once.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If </a:t>
            </a:r>
            <a:r>
              <a:rPr dirty="0" sz="2800" spc="-10">
                <a:latin typeface="Verdana"/>
                <a:cs typeface="Verdana"/>
              </a:rPr>
              <a:t>one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taxpayer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 </a:t>
            </a:r>
            <a:r>
              <a:rPr dirty="0" sz="2800" spc="-5">
                <a:latin typeface="Verdana"/>
                <a:cs typeface="Verdana"/>
              </a:rPr>
              <a:t>randomly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selected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from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 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group,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what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</a:t>
            </a:r>
            <a:r>
              <a:rPr dirty="0" sz="2800" spc="-5">
                <a:latin typeface="Verdana"/>
                <a:cs typeface="Verdana"/>
              </a:rPr>
              <a:t> complementary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 for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experiment,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what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their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probabilities?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4-21: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153" y="1976754"/>
            <a:ext cx="7898130" cy="38303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2384" marR="5080" indent="-2032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Verdana"/>
                <a:cs typeface="Verdana"/>
              </a:rPr>
              <a:t>The two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complementary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>
                <a:latin typeface="Verdana"/>
                <a:cs typeface="Verdana"/>
              </a:rPr>
              <a:t> 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experiment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433070" marR="72390" indent="-287020">
              <a:lnSpc>
                <a:spcPct val="80000"/>
              </a:lnSpc>
              <a:spcBef>
                <a:spcPts val="495"/>
              </a:spcBef>
              <a:buClr>
                <a:srgbClr val="999900"/>
              </a:buClr>
              <a:buSzPct val="60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2000" i="1">
                <a:latin typeface="Verdana"/>
                <a:cs typeface="Verdana"/>
              </a:rPr>
              <a:t>A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 selected taxpayer </a:t>
            </a:r>
            <a:r>
              <a:rPr dirty="0" sz="2000">
                <a:latin typeface="Verdana"/>
                <a:cs typeface="Verdana"/>
              </a:rPr>
              <a:t>has </a:t>
            </a:r>
            <a:r>
              <a:rPr dirty="0" sz="2000" spc="-5">
                <a:latin typeface="Verdana"/>
                <a:cs typeface="Verdana"/>
              </a:rPr>
              <a:t>been audited by </a:t>
            </a:r>
            <a:r>
              <a:rPr dirty="0" sz="2000">
                <a:latin typeface="Verdana"/>
                <a:cs typeface="Verdana"/>
              </a:rPr>
              <a:t>the IRS at </a:t>
            </a:r>
            <a:r>
              <a:rPr dirty="0" sz="2000" spc="-69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least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once</a:t>
            </a:r>
            <a:endParaRPr sz="2000">
              <a:latin typeface="Verdana"/>
              <a:cs typeface="Verdana"/>
            </a:endParaRPr>
          </a:p>
          <a:p>
            <a:pPr marL="433070" indent="-287020">
              <a:lnSpc>
                <a:spcPts val="2160"/>
              </a:lnSpc>
              <a:buClr>
                <a:srgbClr val="999900"/>
              </a:buClr>
              <a:buSzPct val="60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2000" i="1">
                <a:latin typeface="Verdana"/>
                <a:cs typeface="Verdana"/>
              </a:rPr>
              <a:t>Ā</a:t>
            </a:r>
            <a:r>
              <a:rPr dirty="0" sz="2000" spc="-10" i="1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 taxpayer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never</a:t>
            </a:r>
            <a:r>
              <a:rPr dirty="0" sz="2000" spc="-5">
                <a:latin typeface="Verdana"/>
                <a:cs typeface="Verdana"/>
              </a:rPr>
              <a:t> been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audited</a:t>
            </a:r>
            <a:r>
              <a:rPr dirty="0" sz="2000">
                <a:latin typeface="Verdana"/>
                <a:cs typeface="Verdana"/>
              </a:rPr>
              <a:t> by</a:t>
            </a:r>
            <a:r>
              <a:rPr dirty="0" sz="2000" spc="-5">
                <a:latin typeface="Verdana"/>
                <a:cs typeface="Verdana"/>
              </a:rPr>
              <a:t> the</a:t>
            </a:r>
            <a:endParaRPr sz="2000">
              <a:latin typeface="Verdana"/>
              <a:cs typeface="Verdana"/>
            </a:endParaRPr>
          </a:p>
          <a:p>
            <a:pPr marL="433070">
              <a:lnSpc>
                <a:spcPts val="2160"/>
              </a:lnSpc>
            </a:pPr>
            <a:r>
              <a:rPr dirty="0" sz="2000">
                <a:latin typeface="Verdana"/>
                <a:cs typeface="Verdana"/>
              </a:rPr>
              <a:t>IRS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probabilities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complementary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603885">
              <a:lnSpc>
                <a:spcPct val="100000"/>
              </a:lnSpc>
              <a:spcBef>
                <a:spcPts val="2310"/>
              </a:spcBef>
              <a:tabLst>
                <a:tab pos="4518660" algn="l"/>
              </a:tabLst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400/2000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.20	and</a:t>
            </a:r>
            <a:endParaRPr sz="2400">
              <a:latin typeface="Verdana"/>
              <a:cs typeface="Verdana"/>
            </a:endParaRPr>
          </a:p>
          <a:p>
            <a:pPr marL="603885">
              <a:lnSpc>
                <a:spcPct val="100000"/>
              </a:lnSpc>
              <a:spcBef>
                <a:spcPts val="2300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Ā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1600/2000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.80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/>
              <a:t> </a:t>
            </a:r>
            <a:r>
              <a:rPr dirty="0" spc="-100"/>
              <a:t>4.4</a:t>
            </a:r>
            <a:r>
              <a:rPr dirty="0" spc="-20"/>
              <a:t> </a:t>
            </a:r>
            <a:r>
              <a:rPr dirty="0" spc="-114"/>
              <a:t>Two-Way</a:t>
            </a:r>
            <a:r>
              <a:rPr dirty="0" spc="-5"/>
              <a:t> </a:t>
            </a:r>
            <a:r>
              <a:rPr dirty="0" spc="-85"/>
              <a:t>Classification</a:t>
            </a:r>
            <a:r>
              <a:rPr dirty="0" spc="25"/>
              <a:t> </a:t>
            </a:r>
            <a:r>
              <a:rPr dirty="0" spc="-5"/>
              <a:t>of </a:t>
            </a:r>
            <a:r>
              <a:rPr dirty="0" spc="-55"/>
              <a:t>Employee </a:t>
            </a:r>
            <a:r>
              <a:rPr dirty="0" spc="-785"/>
              <a:t> </a:t>
            </a:r>
            <a:r>
              <a:rPr dirty="0" spc="-55"/>
              <a:t>Responses</a:t>
            </a:r>
            <a:r>
              <a:rPr dirty="0" spc="-5"/>
              <a:t> </a:t>
            </a:r>
            <a:r>
              <a:rPr dirty="0" spc="-65"/>
              <a:t>with</a:t>
            </a:r>
            <a:r>
              <a:rPr dirty="0" spc="20"/>
              <a:t> </a:t>
            </a:r>
            <a:r>
              <a:rPr dirty="0" spc="-45"/>
              <a:t>Totals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214372"/>
            <a:ext cx="4876800" cy="1519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42087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30"/>
              <a:t> </a:t>
            </a:r>
            <a:r>
              <a:rPr dirty="0" spc="-105"/>
              <a:t>4.12</a:t>
            </a:r>
            <a:r>
              <a:rPr dirty="0" spc="-20"/>
              <a:t> </a:t>
            </a:r>
            <a:r>
              <a:rPr dirty="0" spc="-45"/>
              <a:t>Venn</a:t>
            </a:r>
            <a:r>
              <a:rPr dirty="0" spc="-25"/>
              <a:t> </a:t>
            </a:r>
            <a:r>
              <a:rPr dirty="0" spc="-85"/>
              <a:t>diagram.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802" y="2208550"/>
            <a:ext cx="2183661" cy="1456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6912" y="4432250"/>
            <a:ext cx="2134522" cy="2030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5" y="2049906"/>
            <a:ext cx="7998459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73325" algn="l"/>
              </a:tabLst>
            </a:pP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5">
                <a:latin typeface="Verdana"/>
                <a:cs typeface="Verdana"/>
              </a:rPr>
              <a:t> a </a:t>
            </a:r>
            <a:r>
              <a:rPr dirty="0" sz="2800" spc="-10">
                <a:latin typeface="Verdana"/>
                <a:cs typeface="Verdana"/>
              </a:rPr>
              <a:t>group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5000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adults,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3500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favor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stricter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gun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control</a:t>
            </a:r>
            <a:r>
              <a:rPr dirty="0" sz="2800" spc="10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laws,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1200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against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such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laws,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300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have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no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opinion.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adult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randomly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selected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from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 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group.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Let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	be</a:t>
            </a:r>
            <a:r>
              <a:rPr dirty="0" sz="2800" spc="-10">
                <a:latin typeface="Verdana"/>
                <a:cs typeface="Verdana"/>
              </a:rPr>
              <a:t> 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adult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is </a:t>
            </a:r>
            <a:r>
              <a:rPr dirty="0" sz="2800" spc="-10">
                <a:latin typeface="Verdana"/>
                <a:cs typeface="Verdana"/>
              </a:rPr>
              <a:t> in</a:t>
            </a:r>
            <a:r>
              <a:rPr dirty="0" sz="2800" spc="-5">
                <a:latin typeface="Verdana"/>
                <a:cs typeface="Verdana"/>
              </a:rPr>
              <a:t> favor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stricter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gun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control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laws.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What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is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complementary</a:t>
            </a:r>
            <a:r>
              <a:rPr dirty="0" sz="2800" spc="1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A?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What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probabilities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4-22: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625" y="1976754"/>
            <a:ext cx="8004809" cy="37693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39065" marR="5080" indent="-2032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Verdana"/>
                <a:cs typeface="Verdana"/>
              </a:rPr>
              <a:t>The two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complementary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>
                <a:latin typeface="Verdana"/>
                <a:cs typeface="Verdana"/>
              </a:rPr>
              <a:t> 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experiment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539750" marR="415290" indent="-287020">
              <a:lnSpc>
                <a:spcPct val="80000"/>
              </a:lnSpc>
              <a:spcBef>
                <a:spcPts val="495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539750" algn="l"/>
                <a:tab pos="540385" algn="l"/>
              </a:tabLst>
            </a:pP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 spc="-1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adult</a:t>
            </a:r>
            <a:r>
              <a:rPr dirty="0" sz="2000" spc="-5">
                <a:latin typeface="Verdana"/>
                <a:cs typeface="Verdana"/>
              </a:rPr>
              <a:t> 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stricter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gun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control </a:t>
            </a:r>
            <a:r>
              <a:rPr dirty="0" sz="2000" spc="-6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laws</a:t>
            </a:r>
            <a:endParaRPr sz="2000">
              <a:latin typeface="Verdana"/>
              <a:cs typeface="Verdana"/>
            </a:endParaRPr>
          </a:p>
          <a:p>
            <a:pPr marL="539750" indent="-287020">
              <a:lnSpc>
                <a:spcPts val="2160"/>
              </a:lnSpc>
              <a:buClr>
                <a:srgbClr val="999900"/>
              </a:buClr>
              <a:buSzPct val="75000"/>
              <a:buFont typeface="Wingdings"/>
              <a:buChar char=""/>
              <a:tabLst>
                <a:tab pos="539750" algn="l"/>
                <a:tab pos="540385" algn="l"/>
              </a:tabLst>
            </a:pPr>
            <a:r>
              <a:rPr dirty="0" sz="2000" i="1">
                <a:latin typeface="Verdana"/>
                <a:cs typeface="Verdana"/>
              </a:rPr>
              <a:t>Ā</a:t>
            </a:r>
            <a:r>
              <a:rPr dirty="0" sz="2000" spc="-10" i="1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adult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either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against </a:t>
            </a:r>
            <a:r>
              <a:rPr dirty="0" sz="2000">
                <a:latin typeface="Verdana"/>
                <a:cs typeface="Verdana"/>
              </a:rPr>
              <a:t>such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laws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has</a:t>
            </a:r>
            <a:endParaRPr sz="2000">
              <a:latin typeface="Verdana"/>
              <a:cs typeface="Verdana"/>
            </a:endParaRPr>
          </a:p>
          <a:p>
            <a:pPr marL="539750">
              <a:lnSpc>
                <a:spcPts val="2160"/>
              </a:lnSpc>
            </a:pPr>
            <a:r>
              <a:rPr dirty="0" sz="2000">
                <a:latin typeface="Verdana"/>
                <a:cs typeface="Verdana"/>
              </a:rPr>
              <a:t>no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opinion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probabilities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complementary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710565">
              <a:lnSpc>
                <a:spcPct val="100000"/>
              </a:lnSpc>
              <a:spcBef>
                <a:spcPts val="2305"/>
              </a:spcBef>
              <a:tabLst>
                <a:tab pos="4817745" algn="l"/>
              </a:tabLst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3500/5000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.70	and</a:t>
            </a:r>
            <a:endParaRPr sz="2400">
              <a:latin typeface="Verdana"/>
              <a:cs typeface="Verdana"/>
            </a:endParaRPr>
          </a:p>
          <a:p>
            <a:pPr marL="710565">
              <a:lnSpc>
                <a:spcPct val="100000"/>
              </a:lnSpc>
              <a:spcBef>
                <a:spcPts val="2305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Ā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1500/5000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.30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42087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30"/>
              <a:t> </a:t>
            </a:r>
            <a:r>
              <a:rPr dirty="0" spc="-105"/>
              <a:t>4.13</a:t>
            </a:r>
            <a:r>
              <a:rPr dirty="0" spc="-20"/>
              <a:t> </a:t>
            </a:r>
            <a:r>
              <a:rPr dirty="0" spc="-45"/>
              <a:t>Venn</a:t>
            </a:r>
            <a:r>
              <a:rPr dirty="0" spc="-25"/>
              <a:t> </a:t>
            </a:r>
            <a:r>
              <a:rPr dirty="0" spc="-85"/>
              <a:t>diagram.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1211" y="4371112"/>
            <a:ext cx="2230781" cy="1847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573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25"/>
              <a:t>INTERSECTION</a:t>
            </a:r>
            <a:r>
              <a:rPr dirty="0" sz="2800" spc="15"/>
              <a:t> </a:t>
            </a:r>
            <a:r>
              <a:rPr dirty="0" sz="2800" spc="85"/>
              <a:t>OF</a:t>
            </a:r>
            <a:r>
              <a:rPr dirty="0" sz="2800" spc="-15"/>
              <a:t> </a:t>
            </a:r>
            <a:r>
              <a:rPr dirty="0" sz="2800"/>
              <a:t>EVENTS</a:t>
            </a:r>
            <a:r>
              <a:rPr dirty="0" sz="2800" spc="15"/>
              <a:t> </a:t>
            </a:r>
            <a:r>
              <a:rPr dirty="0" sz="2800" spc="40"/>
              <a:t>AND</a:t>
            </a:r>
            <a:r>
              <a:rPr dirty="0" sz="2800" spc="5"/>
              <a:t> </a:t>
            </a:r>
            <a:r>
              <a:rPr dirty="0" sz="2800" spc="80"/>
              <a:t>THE </a:t>
            </a:r>
            <a:r>
              <a:rPr dirty="0" sz="2800" spc="-685"/>
              <a:t> </a:t>
            </a:r>
            <a:r>
              <a:rPr dirty="0" sz="2800" spc="-15"/>
              <a:t>MULTIPLICATION</a:t>
            </a:r>
            <a:r>
              <a:rPr dirty="0" sz="2800" spc="60"/>
              <a:t> </a:t>
            </a:r>
            <a:r>
              <a:rPr dirty="0" sz="2800" spc="-40"/>
              <a:t>RULE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167" y="2049906"/>
            <a:ext cx="8114665" cy="420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Intersection</a:t>
            </a:r>
            <a:r>
              <a:rPr dirty="0" sz="280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of</a:t>
            </a: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 Events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Let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be </a:t>
            </a:r>
            <a:r>
              <a:rPr dirty="0" sz="2800" spc="-10">
                <a:latin typeface="Verdana"/>
                <a:cs typeface="Verdana"/>
              </a:rPr>
              <a:t>two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defined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sample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space.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intersection</a:t>
            </a:r>
            <a:r>
              <a:rPr dirty="0" sz="2800" spc="8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 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represents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collection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all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outcomes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common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both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 denoted 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by</a:t>
            </a:r>
            <a:endParaRPr sz="2800">
              <a:latin typeface="Verdana"/>
              <a:cs typeface="Verdana"/>
            </a:endParaRPr>
          </a:p>
          <a:p>
            <a:pPr algn="ctr" marR="661035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2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8472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4.14</a:t>
            </a:r>
            <a:r>
              <a:rPr dirty="0" spc="-5"/>
              <a:t> </a:t>
            </a:r>
            <a:r>
              <a:rPr dirty="0" spc="-20"/>
              <a:t>Intersection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0"/>
              <a:t>events</a:t>
            </a:r>
            <a:r>
              <a:rPr dirty="0" spc="-5"/>
              <a:t> </a:t>
            </a:r>
            <a:r>
              <a:rPr dirty="0" spc="480" i="1">
                <a:latin typeface="Times New Roman"/>
                <a:cs typeface="Times New Roman"/>
              </a:rPr>
              <a:t>A</a:t>
            </a:r>
            <a:r>
              <a:rPr dirty="0" spc="-5" i="1">
                <a:latin typeface="Times New Roman"/>
                <a:cs typeface="Times New Roman"/>
              </a:rPr>
              <a:t> </a:t>
            </a:r>
            <a:r>
              <a:rPr dirty="0" spc="-35"/>
              <a:t>and</a:t>
            </a:r>
            <a:r>
              <a:rPr dirty="0"/>
              <a:t> </a:t>
            </a:r>
            <a:r>
              <a:rPr dirty="0" spc="-130" i="1">
                <a:latin typeface="Times New Roman"/>
                <a:cs typeface="Times New Roman"/>
              </a:rPr>
              <a:t>B</a:t>
            </a:r>
            <a:r>
              <a:rPr dirty="0" spc="-13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435" y="2016967"/>
            <a:ext cx="2149928" cy="1657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344" y="4413738"/>
            <a:ext cx="3032311" cy="187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INTERSECTION</a:t>
            </a:r>
            <a:r>
              <a:rPr dirty="0" spc="-45"/>
              <a:t> </a:t>
            </a:r>
            <a:r>
              <a:rPr dirty="0" spc="100"/>
              <a:t>OF</a:t>
            </a:r>
            <a:r>
              <a:rPr dirty="0" spc="-15"/>
              <a:t> </a:t>
            </a:r>
            <a:r>
              <a:rPr dirty="0" spc="5"/>
              <a:t>EVENTS</a:t>
            </a:r>
            <a:r>
              <a:rPr dirty="0" spc="-50"/>
              <a:t> </a:t>
            </a:r>
            <a:r>
              <a:rPr dirty="0" spc="55"/>
              <a:t>AND</a:t>
            </a:r>
            <a:r>
              <a:rPr dirty="0" spc="-30"/>
              <a:t> </a:t>
            </a:r>
            <a:r>
              <a:rPr dirty="0" spc="95"/>
              <a:t>THE </a:t>
            </a:r>
            <a:r>
              <a:rPr dirty="0" spc="-785"/>
              <a:t> </a:t>
            </a:r>
            <a:r>
              <a:rPr dirty="0" spc="-10"/>
              <a:t>MULTIPLICATION</a:t>
            </a:r>
            <a:r>
              <a:rPr dirty="0" spc="-50"/>
              <a:t> </a:t>
            </a:r>
            <a:r>
              <a:rPr dirty="0" spc="-40"/>
              <a:t>RULE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1708530"/>
            <a:ext cx="8010525" cy="3354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Multiplication</a:t>
            </a:r>
            <a:r>
              <a:rPr dirty="0" sz="2800" spc="1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10">
                <a:latin typeface="Verdana"/>
                <a:cs typeface="Verdana"/>
              </a:rPr>
              <a:t>The 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intersection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called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their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joint</a:t>
            </a:r>
            <a:r>
              <a:rPr dirty="0" u="heavy" sz="2800" spc="3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800" spc="-5">
                <a:latin typeface="Verdana"/>
                <a:cs typeface="Verdana"/>
              </a:rPr>
              <a:t>.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</a:t>
            </a:r>
            <a:r>
              <a:rPr dirty="0" sz="2800" spc="-15">
                <a:latin typeface="Verdana"/>
                <a:cs typeface="Verdana"/>
              </a:rPr>
              <a:t> is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written</a:t>
            </a:r>
            <a:r>
              <a:rPr dirty="0" sz="2800" spc="-5">
                <a:latin typeface="Verdana"/>
                <a:cs typeface="Verdana"/>
              </a:rPr>
              <a:t> as</a:t>
            </a:r>
            <a:endParaRPr sz="2800">
              <a:latin typeface="Verdana"/>
              <a:cs typeface="Verdana"/>
            </a:endParaRPr>
          </a:p>
          <a:p>
            <a:pPr algn="ctr" marL="119380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2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i="1">
                <a:latin typeface="Verdana"/>
                <a:cs typeface="Verdana"/>
              </a:rPr>
              <a:t>B</a:t>
            </a:r>
            <a:r>
              <a:rPr dirty="0" sz="280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INTERSECTION</a:t>
            </a:r>
            <a:r>
              <a:rPr dirty="0" spc="-45"/>
              <a:t> </a:t>
            </a:r>
            <a:r>
              <a:rPr dirty="0" spc="100"/>
              <a:t>OF</a:t>
            </a:r>
            <a:r>
              <a:rPr dirty="0" spc="-15"/>
              <a:t> </a:t>
            </a:r>
            <a:r>
              <a:rPr dirty="0" spc="5"/>
              <a:t>EVENTS</a:t>
            </a:r>
            <a:r>
              <a:rPr dirty="0" spc="-50"/>
              <a:t> </a:t>
            </a:r>
            <a:r>
              <a:rPr dirty="0" spc="55"/>
              <a:t>AND</a:t>
            </a:r>
            <a:r>
              <a:rPr dirty="0" spc="-30"/>
              <a:t> </a:t>
            </a:r>
            <a:r>
              <a:rPr dirty="0" spc="95"/>
              <a:t>THE </a:t>
            </a:r>
            <a:r>
              <a:rPr dirty="0" spc="-785"/>
              <a:t> </a:t>
            </a:r>
            <a:r>
              <a:rPr dirty="0" spc="-10"/>
              <a:t>MULTIPLICATION</a:t>
            </a:r>
            <a:r>
              <a:rPr dirty="0" spc="-50"/>
              <a:t> </a:t>
            </a:r>
            <a:r>
              <a:rPr dirty="0" spc="-40"/>
              <a:t>RULE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7602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Multiplication</a:t>
            </a:r>
            <a:r>
              <a:rPr dirty="0" sz="2800" spc="4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r>
              <a:rPr dirty="0" sz="2800" spc="2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to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Find</a:t>
            </a:r>
            <a:r>
              <a:rPr dirty="0" sz="2800" spc="3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Joint</a:t>
            </a:r>
            <a:r>
              <a:rPr dirty="0" sz="2800" spc="3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42" y="3073730"/>
            <a:ext cx="7310755" cy="1391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intersection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algn="ctr" marL="820419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B </a:t>
            </a:r>
            <a:r>
              <a:rPr dirty="0" sz="2800" spc="-5">
                <a:latin typeface="Verdana"/>
                <a:cs typeface="Verdana"/>
              </a:rPr>
              <a:t>|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8326"/>
            <a:ext cx="22263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5">
                <a:solidFill>
                  <a:srgbClr val="999900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4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999900"/>
                </a:solidFill>
                <a:latin typeface="Times New Roman"/>
                <a:cs typeface="Times New Roman"/>
              </a:rPr>
              <a:t>4-23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490" y="1708530"/>
            <a:ext cx="80213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Table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4.7</a:t>
            </a:r>
            <a:r>
              <a:rPr dirty="0" sz="2400" spc="-5">
                <a:latin typeface="Verdana"/>
                <a:cs typeface="Verdana"/>
              </a:rPr>
              <a:t> gives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classification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all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employees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company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gender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college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degree.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819400"/>
            <a:ext cx="4953000" cy="19409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4445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dirty="0" spc="-10"/>
              <a:t> one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these</a:t>
            </a:r>
            <a:r>
              <a:rPr dirty="0" spc="10"/>
              <a:t> </a:t>
            </a:r>
            <a:r>
              <a:rPr dirty="0" spc="-5"/>
              <a:t>employees</a:t>
            </a:r>
            <a:r>
              <a:rPr dirty="0" spc="15"/>
              <a:t> </a:t>
            </a:r>
            <a:r>
              <a:rPr dirty="0" spc="-10"/>
              <a:t>is</a:t>
            </a:r>
            <a:r>
              <a:rPr dirty="0" spc="5"/>
              <a:t> </a:t>
            </a:r>
            <a:r>
              <a:rPr dirty="0" spc="-10"/>
              <a:t>selected</a:t>
            </a:r>
            <a:r>
              <a:rPr dirty="0" spc="20"/>
              <a:t> </a:t>
            </a:r>
            <a:r>
              <a:rPr dirty="0" spc="-5"/>
              <a:t>at </a:t>
            </a:r>
            <a:r>
              <a:rPr dirty="0"/>
              <a:t> </a:t>
            </a:r>
            <a:r>
              <a:rPr dirty="0" spc="-10"/>
              <a:t>random</a:t>
            </a:r>
            <a:r>
              <a:rPr dirty="0" spc="40"/>
              <a:t> </a:t>
            </a:r>
            <a:r>
              <a:rPr dirty="0" spc="-5"/>
              <a:t>for</a:t>
            </a:r>
            <a:r>
              <a:rPr dirty="0" spc="25"/>
              <a:t> </a:t>
            </a:r>
            <a:r>
              <a:rPr dirty="0" spc="-10"/>
              <a:t>membership</a:t>
            </a:r>
            <a:r>
              <a:rPr dirty="0" spc="40"/>
              <a:t> </a:t>
            </a:r>
            <a:r>
              <a:rPr dirty="0" spc="-5"/>
              <a:t>on</a:t>
            </a:r>
            <a:r>
              <a:rPr dirty="0" spc="15"/>
              <a:t> </a:t>
            </a:r>
            <a:r>
              <a:rPr dirty="0" spc="-10"/>
              <a:t>the</a:t>
            </a:r>
            <a:r>
              <a:rPr dirty="0" spc="10"/>
              <a:t> </a:t>
            </a:r>
            <a:r>
              <a:rPr dirty="0" spc="-5"/>
              <a:t>employee- </a:t>
            </a:r>
            <a:r>
              <a:rPr dirty="0" spc="-969"/>
              <a:t> </a:t>
            </a:r>
            <a:r>
              <a:rPr dirty="0" spc="-10"/>
              <a:t>management</a:t>
            </a:r>
            <a:r>
              <a:rPr dirty="0" spc="25"/>
              <a:t> </a:t>
            </a:r>
            <a:r>
              <a:rPr dirty="0" spc="-5"/>
              <a:t>committee,</a:t>
            </a:r>
            <a:r>
              <a:rPr dirty="0"/>
              <a:t> </a:t>
            </a:r>
            <a:r>
              <a:rPr dirty="0" spc="-5"/>
              <a:t>what</a:t>
            </a:r>
            <a:r>
              <a:rPr dirty="0" spc="15"/>
              <a:t> </a:t>
            </a:r>
            <a:r>
              <a:rPr dirty="0" spc="-10"/>
              <a:t>is the </a:t>
            </a:r>
            <a:r>
              <a:rPr dirty="0" spc="-5"/>
              <a:t> </a:t>
            </a:r>
            <a:r>
              <a:rPr dirty="0" spc="-10"/>
              <a:t>probability</a:t>
            </a:r>
            <a:r>
              <a:rPr dirty="0" spc="55"/>
              <a:t> </a:t>
            </a:r>
            <a:r>
              <a:rPr dirty="0" spc="-10"/>
              <a:t>that</a:t>
            </a:r>
            <a:r>
              <a:rPr dirty="0" spc="10"/>
              <a:t> </a:t>
            </a:r>
            <a:r>
              <a:rPr dirty="0" spc="-10"/>
              <a:t>this</a:t>
            </a:r>
            <a:r>
              <a:rPr dirty="0" spc="5"/>
              <a:t> </a:t>
            </a:r>
            <a:r>
              <a:rPr dirty="0" spc="-5"/>
              <a:t>employee</a:t>
            </a:r>
            <a:r>
              <a:rPr dirty="0" spc="25"/>
              <a:t> </a:t>
            </a:r>
            <a:r>
              <a:rPr dirty="0" spc="-10"/>
              <a:t>is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 spc="15"/>
              <a:t> </a:t>
            </a:r>
            <a:r>
              <a:rPr dirty="0" spc="-5"/>
              <a:t>female 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20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college</a:t>
            </a:r>
            <a:r>
              <a:rPr dirty="0" spc="20"/>
              <a:t> </a:t>
            </a:r>
            <a:r>
              <a:rPr dirty="0" spc="-10"/>
              <a:t>graduate?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MARGINAL</a:t>
            </a:r>
            <a:r>
              <a:rPr dirty="0" spc="-60"/>
              <a:t> </a:t>
            </a:r>
            <a:r>
              <a:rPr dirty="0" spc="55"/>
              <a:t>AND</a:t>
            </a:r>
            <a:r>
              <a:rPr dirty="0" spc="-55"/>
              <a:t> </a:t>
            </a:r>
            <a:r>
              <a:rPr dirty="0" spc="55"/>
              <a:t>CONDITIONAL </a:t>
            </a:r>
            <a:r>
              <a:rPr dirty="0" spc="-785"/>
              <a:t> </a:t>
            </a:r>
            <a:r>
              <a:rPr dirty="0" spc="-30"/>
              <a:t>PROBABILITIES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5" y="1963953"/>
            <a:ext cx="7976234" cy="23304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Marginal</a:t>
            </a:r>
            <a:r>
              <a:rPr dirty="0" u="heavy" sz="2800" spc="2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800" spc="9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a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single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without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consideration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any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other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event.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Marginal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also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called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simple</a:t>
            </a:r>
            <a:r>
              <a:rPr dirty="0" u="heavy" sz="2800" spc="3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800" spc="-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4-23: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256" y="2049907"/>
            <a:ext cx="6316345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>
                <a:latin typeface="Verdana"/>
                <a:cs typeface="Verdana"/>
              </a:rPr>
              <a:t> 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calculate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intersection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events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F </a:t>
            </a:r>
            <a:r>
              <a:rPr dirty="0" sz="2400" spc="-5" i="1">
                <a:latin typeface="Verdana"/>
                <a:cs typeface="Verdana"/>
              </a:rPr>
              <a:t>and</a:t>
            </a:r>
            <a:r>
              <a:rPr dirty="0" sz="2400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G.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/>
              <a:cs typeface="Verdana"/>
            </a:endParaRPr>
          </a:p>
          <a:p>
            <a:pPr marL="5715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 i="1">
                <a:latin typeface="Verdana"/>
                <a:cs typeface="Verdana"/>
              </a:rPr>
              <a:t>G</a:t>
            </a:r>
            <a:r>
              <a:rPr dirty="0" sz="2400" spc="-5">
                <a:latin typeface="Verdana"/>
                <a:cs typeface="Verdana"/>
              </a:rPr>
              <a:t>)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G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|</a:t>
            </a:r>
            <a:r>
              <a:rPr dirty="0" sz="2400" spc="-5" i="1">
                <a:latin typeface="Verdana"/>
                <a:cs typeface="Verdana"/>
              </a:rPr>
              <a:t>F</a:t>
            </a:r>
            <a:r>
              <a:rPr dirty="0" sz="2400" spc="-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13/40</a:t>
            </a:r>
            <a:endParaRPr sz="2400">
              <a:latin typeface="Verdana"/>
              <a:cs typeface="Verdana"/>
            </a:endParaRPr>
          </a:p>
          <a:p>
            <a:pPr marL="5715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G</a:t>
            </a:r>
            <a:r>
              <a:rPr dirty="0" sz="2400" spc="-2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4/13</a:t>
            </a:r>
            <a:endParaRPr sz="2400">
              <a:latin typeface="Verdana"/>
              <a:cs typeface="Verdana"/>
            </a:endParaRPr>
          </a:p>
          <a:p>
            <a:pPr marL="5715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2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 i="1">
                <a:latin typeface="Verdana"/>
                <a:cs typeface="Verdana"/>
              </a:rPr>
              <a:t>G</a:t>
            </a:r>
            <a:r>
              <a:rPr dirty="0" sz="2400" spc="-5">
                <a:latin typeface="Verdana"/>
                <a:cs typeface="Verdana"/>
              </a:rPr>
              <a:t>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G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38887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(13/40)(4/13)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.100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8306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4.15</a:t>
            </a:r>
            <a:r>
              <a:rPr dirty="0" spc="-5"/>
              <a:t> </a:t>
            </a:r>
            <a:r>
              <a:rPr dirty="0" spc="-20"/>
              <a:t>Intersection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0"/>
              <a:t>events</a:t>
            </a:r>
            <a:r>
              <a:rPr dirty="0" spc="-5"/>
              <a:t> </a:t>
            </a:r>
            <a:r>
              <a:rPr dirty="0" spc="-120" i="1">
                <a:latin typeface="Times New Roman"/>
                <a:cs typeface="Times New Roman"/>
              </a:rPr>
              <a:t>F</a:t>
            </a:r>
            <a:r>
              <a:rPr dirty="0" spc="-5" i="1">
                <a:latin typeface="Times New Roman"/>
                <a:cs typeface="Times New Roman"/>
              </a:rPr>
              <a:t> </a:t>
            </a:r>
            <a:r>
              <a:rPr dirty="0" spc="-35"/>
              <a:t>and</a:t>
            </a:r>
            <a:r>
              <a:rPr dirty="0"/>
              <a:t> </a:t>
            </a:r>
            <a:r>
              <a:rPr dirty="0" spc="-75" i="1">
                <a:latin typeface="Times New Roman"/>
                <a:cs typeface="Times New Roman"/>
              </a:rPr>
              <a:t>G</a:t>
            </a:r>
            <a:r>
              <a:rPr dirty="0" spc="-75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8950" y="1756438"/>
            <a:ext cx="2189104" cy="2183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729" y="4552953"/>
            <a:ext cx="2473083" cy="3428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75120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4.16</a:t>
            </a:r>
            <a:r>
              <a:rPr dirty="0"/>
              <a:t> </a:t>
            </a:r>
            <a:r>
              <a:rPr dirty="0" spc="-40"/>
              <a:t>Tree</a:t>
            </a:r>
            <a:r>
              <a:rPr dirty="0"/>
              <a:t> </a:t>
            </a:r>
            <a:r>
              <a:rPr dirty="0" spc="-85"/>
              <a:t>diagram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 spc="-40"/>
              <a:t>joint</a:t>
            </a:r>
            <a:r>
              <a:rPr dirty="0" spc="-5"/>
              <a:t> </a:t>
            </a:r>
            <a:r>
              <a:rPr dirty="0" spc="-65"/>
              <a:t>probabilities.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264" y="1967483"/>
            <a:ext cx="4448968" cy="27600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29972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</a:t>
            </a:r>
            <a:r>
              <a:rPr dirty="0"/>
              <a:t> </a:t>
            </a:r>
            <a:r>
              <a:rPr dirty="0" spc="-10"/>
              <a:t>box</a:t>
            </a:r>
            <a:r>
              <a:rPr dirty="0" spc="20"/>
              <a:t> </a:t>
            </a:r>
            <a:r>
              <a:rPr dirty="0" spc="-10"/>
              <a:t>contains</a:t>
            </a:r>
            <a:r>
              <a:rPr dirty="0" spc="45"/>
              <a:t> </a:t>
            </a:r>
            <a:r>
              <a:rPr dirty="0" spc="-5"/>
              <a:t>20</a:t>
            </a:r>
            <a:r>
              <a:rPr dirty="0" spc="5"/>
              <a:t> </a:t>
            </a:r>
            <a:r>
              <a:rPr dirty="0" spc="-5"/>
              <a:t>DVDs,</a:t>
            </a:r>
            <a:r>
              <a:rPr dirty="0" spc="5"/>
              <a:t> </a:t>
            </a:r>
            <a:r>
              <a:rPr dirty="0" spc="-5"/>
              <a:t>4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which</a:t>
            </a:r>
            <a:r>
              <a:rPr dirty="0" spc="20"/>
              <a:t> </a:t>
            </a:r>
            <a:r>
              <a:rPr dirty="0" spc="-5"/>
              <a:t>are </a:t>
            </a:r>
            <a:r>
              <a:rPr dirty="0"/>
              <a:t> </a:t>
            </a:r>
            <a:r>
              <a:rPr dirty="0" spc="-10"/>
              <a:t>defective.</a:t>
            </a:r>
            <a:r>
              <a:rPr dirty="0"/>
              <a:t> If </a:t>
            </a:r>
            <a:r>
              <a:rPr dirty="0" spc="-10"/>
              <a:t>two</a:t>
            </a:r>
            <a:r>
              <a:rPr dirty="0" spc="-5"/>
              <a:t> DVDs</a:t>
            </a:r>
            <a:r>
              <a:rPr dirty="0" spc="20"/>
              <a:t> </a:t>
            </a:r>
            <a:r>
              <a:rPr dirty="0" spc="-5"/>
              <a:t>are</a:t>
            </a:r>
            <a:r>
              <a:rPr dirty="0"/>
              <a:t> </a:t>
            </a:r>
            <a:r>
              <a:rPr dirty="0" spc="-5"/>
              <a:t>selected</a:t>
            </a:r>
            <a:r>
              <a:rPr dirty="0" spc="15"/>
              <a:t> </a:t>
            </a:r>
            <a:r>
              <a:rPr dirty="0" spc="-5"/>
              <a:t>at </a:t>
            </a:r>
            <a:r>
              <a:rPr dirty="0"/>
              <a:t> </a:t>
            </a:r>
            <a:r>
              <a:rPr dirty="0" spc="-10"/>
              <a:t>random</a:t>
            </a:r>
            <a:r>
              <a:rPr dirty="0" spc="40"/>
              <a:t> </a:t>
            </a:r>
            <a:r>
              <a:rPr dirty="0" spc="-10"/>
              <a:t>(without</a:t>
            </a:r>
            <a:r>
              <a:rPr dirty="0" spc="30"/>
              <a:t> </a:t>
            </a:r>
            <a:r>
              <a:rPr dirty="0" spc="-10"/>
              <a:t>replacement)</a:t>
            </a:r>
            <a:r>
              <a:rPr dirty="0" spc="45"/>
              <a:t> </a:t>
            </a:r>
            <a:r>
              <a:rPr dirty="0" spc="-5"/>
              <a:t>from</a:t>
            </a:r>
            <a:r>
              <a:rPr dirty="0" spc="30"/>
              <a:t> </a:t>
            </a:r>
            <a:r>
              <a:rPr dirty="0" spc="-10"/>
              <a:t>this </a:t>
            </a:r>
            <a:r>
              <a:rPr dirty="0" spc="-5"/>
              <a:t> </a:t>
            </a:r>
            <a:r>
              <a:rPr dirty="0" spc="-10"/>
              <a:t>box,</a:t>
            </a:r>
            <a:r>
              <a:rPr dirty="0" spc="15"/>
              <a:t> </a:t>
            </a:r>
            <a:r>
              <a:rPr dirty="0" spc="-10"/>
              <a:t>what</a:t>
            </a:r>
            <a:r>
              <a:rPr dirty="0" spc="10"/>
              <a:t> </a:t>
            </a:r>
            <a:r>
              <a:rPr dirty="0" spc="-10"/>
              <a:t>is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10"/>
              <a:t>probability</a:t>
            </a:r>
            <a:r>
              <a:rPr dirty="0" spc="60"/>
              <a:t> </a:t>
            </a:r>
            <a:r>
              <a:rPr dirty="0" spc="-10"/>
              <a:t>that</a:t>
            </a:r>
            <a:r>
              <a:rPr dirty="0" spc="5"/>
              <a:t> </a:t>
            </a:r>
            <a:r>
              <a:rPr dirty="0" spc="-10"/>
              <a:t>both</a:t>
            </a:r>
            <a:r>
              <a:rPr dirty="0" spc="15"/>
              <a:t> </a:t>
            </a:r>
            <a:r>
              <a:rPr dirty="0" spc="-5"/>
              <a:t>are </a:t>
            </a:r>
            <a:r>
              <a:rPr dirty="0" spc="-969"/>
              <a:t> </a:t>
            </a:r>
            <a:r>
              <a:rPr dirty="0" spc="-10"/>
              <a:t>defective?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4-24: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767" y="1631645"/>
            <a:ext cx="8134984" cy="3805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Let </a:t>
            </a:r>
            <a:r>
              <a:rPr dirty="0" sz="2400">
                <a:latin typeface="Verdana"/>
                <a:cs typeface="Verdana"/>
              </a:rPr>
              <a:t>us</a:t>
            </a:r>
            <a:r>
              <a:rPr dirty="0" sz="2400" spc="-5">
                <a:latin typeface="Verdana"/>
                <a:cs typeface="Verdana"/>
              </a:rPr>
              <a:t> define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following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875"/>
              </a:lnSpc>
              <a:spcBef>
                <a:spcPts val="5"/>
              </a:spcBef>
            </a:pPr>
            <a:r>
              <a:rPr dirty="0" sz="2400" spc="-10">
                <a:latin typeface="Verdana"/>
                <a:cs typeface="Verdana"/>
              </a:rPr>
              <a:t>experiment:</a:t>
            </a:r>
            <a:endParaRPr sz="2400">
              <a:latin typeface="Verdana"/>
              <a:cs typeface="Verdana"/>
            </a:endParaRPr>
          </a:p>
          <a:p>
            <a:pPr marL="609600">
              <a:lnSpc>
                <a:spcPts val="2395"/>
              </a:lnSpc>
            </a:pPr>
            <a:r>
              <a:rPr dirty="0" sz="2000" spc="5" i="1">
                <a:latin typeface="Verdana"/>
                <a:cs typeface="Verdana"/>
              </a:rPr>
              <a:t>G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baseline="-21367" sz="1950" spc="3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event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first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DVD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good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</a:pPr>
            <a:r>
              <a:rPr dirty="0" sz="2000" spc="10" i="1">
                <a:latin typeface="Verdana"/>
                <a:cs typeface="Verdana"/>
              </a:rPr>
              <a:t>D</a:t>
            </a:r>
            <a:r>
              <a:rPr dirty="0" baseline="-21367" sz="1950" spc="15" i="1">
                <a:latin typeface="Verdana"/>
                <a:cs typeface="Verdana"/>
              </a:rPr>
              <a:t>1</a:t>
            </a:r>
            <a:r>
              <a:rPr dirty="0" baseline="-21367" sz="1950" spc="37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event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first </a:t>
            </a:r>
            <a:r>
              <a:rPr dirty="0" sz="2000">
                <a:latin typeface="Verdana"/>
                <a:cs typeface="Verdana"/>
              </a:rPr>
              <a:t>DVD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defective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</a:pPr>
            <a:r>
              <a:rPr dirty="0" sz="2000" spc="5" i="1">
                <a:latin typeface="Verdana"/>
                <a:cs typeface="Verdana"/>
              </a:rPr>
              <a:t>G</a:t>
            </a:r>
            <a:r>
              <a:rPr dirty="0" baseline="-21367" sz="1950" spc="7" i="1">
                <a:latin typeface="Verdana"/>
                <a:cs typeface="Verdana"/>
              </a:rPr>
              <a:t>2</a:t>
            </a:r>
            <a:r>
              <a:rPr dirty="0" baseline="-21367" sz="1950" spc="359" i="1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event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second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DVD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good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</a:pPr>
            <a:r>
              <a:rPr dirty="0" sz="2000" spc="10" i="1">
                <a:latin typeface="Verdana"/>
                <a:cs typeface="Verdana"/>
              </a:rPr>
              <a:t>D</a:t>
            </a:r>
            <a:r>
              <a:rPr dirty="0" baseline="-21367" sz="1950" spc="15" i="1">
                <a:latin typeface="Verdana"/>
                <a:cs typeface="Verdana"/>
              </a:rPr>
              <a:t>2</a:t>
            </a:r>
            <a:r>
              <a:rPr dirty="0" baseline="-21367" sz="1950" spc="359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event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second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DVD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defective</a:t>
            </a:r>
            <a:endParaRPr sz="2000">
              <a:latin typeface="Verdana"/>
              <a:cs typeface="Verdana"/>
            </a:endParaRPr>
          </a:p>
          <a:p>
            <a:pPr marL="38100">
              <a:lnSpc>
                <a:spcPts val="2875"/>
              </a:lnSpc>
              <a:spcBef>
                <a:spcPts val="1930"/>
              </a:spcBef>
            </a:pP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-5">
                <a:latin typeface="Verdana"/>
                <a:cs typeface="Verdana"/>
              </a:rPr>
              <a:t> are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calculate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joint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probability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000" spc="10" i="1">
                <a:latin typeface="Verdana"/>
                <a:cs typeface="Verdana"/>
              </a:rPr>
              <a:t>D</a:t>
            </a:r>
            <a:r>
              <a:rPr dirty="0" baseline="-21367" sz="1950" spc="15" i="1">
                <a:latin typeface="Verdana"/>
                <a:cs typeface="Verdana"/>
              </a:rPr>
              <a:t>1</a:t>
            </a:r>
            <a:r>
              <a:rPr dirty="0" baseline="-21367" sz="1950" spc="367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and</a:t>
            </a:r>
            <a:r>
              <a:rPr dirty="0" sz="2400" spc="-135" i="1">
                <a:latin typeface="Verdana"/>
                <a:cs typeface="Verdana"/>
              </a:rPr>
              <a:t> 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2</a:t>
            </a:r>
            <a:r>
              <a:rPr dirty="0" sz="2400" spc="5"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609600">
              <a:lnSpc>
                <a:spcPts val="2395"/>
              </a:lnSpc>
            </a:pP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baseline="-21367" sz="1950" spc="337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2</a:t>
            </a:r>
            <a:r>
              <a:rPr dirty="0" sz="2000" spc="5">
                <a:latin typeface="Verdana"/>
                <a:cs typeface="Verdana"/>
              </a:rPr>
              <a:t>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sz="2000" spc="5">
                <a:latin typeface="Verdana"/>
                <a:cs typeface="Verdana"/>
              </a:rPr>
              <a:t>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2</a:t>
            </a:r>
            <a:r>
              <a:rPr dirty="0" baseline="-21367" sz="1950" spc="-7" i="1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|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sz="2000" spc="5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</a:pP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sz="2000" spc="5">
                <a:latin typeface="Verdana"/>
                <a:cs typeface="Verdana"/>
              </a:rPr>
              <a:t>)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4/20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</a:pP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2</a:t>
            </a:r>
            <a:r>
              <a:rPr dirty="0" baseline="-21367" sz="1950" i="1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|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sz="2000" spc="5">
                <a:latin typeface="Verdana"/>
                <a:cs typeface="Verdana"/>
              </a:rPr>
              <a:t>)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3/19</a:t>
            </a:r>
            <a:endParaRPr sz="20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  <a:tabLst>
                <a:tab pos="2427605" algn="l"/>
              </a:tabLst>
            </a:pPr>
            <a:r>
              <a:rPr dirty="0" sz="2000" spc="5" i="1">
                <a:latin typeface="Verdana"/>
                <a:cs typeface="Verdana"/>
              </a:rPr>
              <a:t>P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 i="1">
                <a:latin typeface="Verdana"/>
                <a:cs typeface="Verdana"/>
              </a:rPr>
              <a:t>D</a:t>
            </a:r>
            <a:r>
              <a:rPr dirty="0" baseline="-21367" sz="1950" spc="7" i="1">
                <a:latin typeface="Verdana"/>
                <a:cs typeface="Verdana"/>
              </a:rPr>
              <a:t>1</a:t>
            </a:r>
            <a:r>
              <a:rPr dirty="0" baseline="-21367" sz="1950" spc="352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10" i="1">
                <a:latin typeface="Verdana"/>
                <a:cs typeface="Verdana"/>
              </a:rPr>
              <a:t>D</a:t>
            </a:r>
            <a:r>
              <a:rPr dirty="0" baseline="-21367" sz="1950" spc="15" i="1">
                <a:latin typeface="Verdana"/>
                <a:cs typeface="Verdana"/>
              </a:rPr>
              <a:t>2</a:t>
            </a:r>
            <a:r>
              <a:rPr dirty="0" sz="2000" spc="10">
                <a:latin typeface="Verdana"/>
                <a:cs typeface="Verdana"/>
              </a:rPr>
              <a:t>)	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(4/20)(3/19)</a:t>
            </a:r>
            <a:r>
              <a:rPr dirty="0" sz="2000">
                <a:latin typeface="Verdana"/>
                <a:cs typeface="Verdana"/>
              </a:rPr>
              <a:t> =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.0316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5245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20"/>
              <a:t> </a:t>
            </a:r>
            <a:r>
              <a:rPr dirty="0" spc="-105"/>
              <a:t>4.17</a:t>
            </a:r>
            <a:r>
              <a:rPr dirty="0" spc="-10"/>
              <a:t> </a:t>
            </a:r>
            <a:r>
              <a:rPr dirty="0" spc="-105"/>
              <a:t>Selecting</a:t>
            </a:r>
            <a:r>
              <a:rPr dirty="0" spc="35"/>
              <a:t> </a:t>
            </a:r>
            <a:r>
              <a:rPr dirty="0" spc="-35"/>
              <a:t>two</a:t>
            </a:r>
            <a:r>
              <a:rPr dirty="0" spc="-10"/>
              <a:t> </a:t>
            </a:r>
            <a:r>
              <a:rPr dirty="0"/>
              <a:t>DVDs.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737" y="1981278"/>
            <a:ext cx="4370219" cy="29806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INTERSECTION</a:t>
            </a:r>
            <a:r>
              <a:rPr dirty="0" spc="-45"/>
              <a:t> </a:t>
            </a:r>
            <a:r>
              <a:rPr dirty="0" spc="100"/>
              <a:t>OF</a:t>
            </a:r>
            <a:r>
              <a:rPr dirty="0" spc="-15"/>
              <a:t> </a:t>
            </a:r>
            <a:r>
              <a:rPr dirty="0" spc="5"/>
              <a:t>EVENTS</a:t>
            </a:r>
            <a:r>
              <a:rPr dirty="0" spc="-50"/>
              <a:t> </a:t>
            </a:r>
            <a:r>
              <a:rPr dirty="0" spc="55"/>
              <a:t>AND</a:t>
            </a:r>
            <a:r>
              <a:rPr dirty="0" spc="-30"/>
              <a:t> </a:t>
            </a:r>
            <a:r>
              <a:rPr dirty="0" spc="95"/>
              <a:t>THE </a:t>
            </a:r>
            <a:r>
              <a:rPr dirty="0" spc="-785"/>
              <a:t> </a:t>
            </a:r>
            <a:r>
              <a:rPr dirty="0" spc="-10"/>
              <a:t>MULTIPLICATION</a:t>
            </a:r>
            <a:r>
              <a:rPr dirty="0" spc="-50"/>
              <a:t> </a:t>
            </a:r>
            <a:r>
              <a:rPr dirty="0" spc="-4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1631645"/>
            <a:ext cx="5261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CC00"/>
                </a:solidFill>
                <a:latin typeface="Verdana"/>
                <a:cs typeface="Verdana"/>
              </a:rPr>
              <a:t>Calculating</a:t>
            </a:r>
            <a:r>
              <a:rPr dirty="0" sz="2400" spc="2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CC00"/>
                </a:solidFill>
                <a:latin typeface="Verdana"/>
                <a:cs typeface="Verdana"/>
              </a:rPr>
              <a:t>Conditional</a:t>
            </a:r>
            <a:r>
              <a:rPr dirty="0" sz="2400" spc="3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8101" y="3614077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 h="0">
                <a:moveTo>
                  <a:pt x="0" y="0"/>
                </a:moveTo>
                <a:lnTo>
                  <a:pt x="1643165" y="0"/>
                </a:lnTo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32503" y="3614077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 h="0">
                <a:moveTo>
                  <a:pt x="0" y="0"/>
                </a:moveTo>
                <a:lnTo>
                  <a:pt x="1642930" y="0"/>
                </a:lnTo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7542" y="2510154"/>
            <a:ext cx="7516495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If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events,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then,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950">
              <a:latin typeface="Verdana"/>
              <a:cs typeface="Verdana"/>
            </a:endParaRPr>
          </a:p>
          <a:p>
            <a:pPr marL="2306955" marR="55880" indent="-1978660">
              <a:lnSpc>
                <a:spcPct val="65100"/>
              </a:lnSpc>
              <a:tabLst>
                <a:tab pos="3638550" algn="l"/>
                <a:tab pos="4323080" algn="l"/>
                <a:tab pos="6301105" algn="l"/>
              </a:tabLst>
            </a:pPr>
            <a:r>
              <a:rPr dirty="0" sz="2750" spc="100" i="1">
                <a:latin typeface="Times New Roman"/>
                <a:cs typeface="Times New Roman"/>
              </a:rPr>
              <a:t>P</a:t>
            </a:r>
            <a:r>
              <a:rPr dirty="0" sz="2750" spc="165">
                <a:latin typeface="Times New Roman"/>
                <a:cs typeface="Times New Roman"/>
              </a:rPr>
              <a:t>(</a:t>
            </a:r>
            <a:r>
              <a:rPr dirty="0" sz="2750" spc="40" i="1">
                <a:latin typeface="Times New Roman"/>
                <a:cs typeface="Times New Roman"/>
              </a:rPr>
              <a:t>B</a:t>
            </a:r>
            <a:r>
              <a:rPr dirty="0" sz="2750" spc="-190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|</a:t>
            </a:r>
            <a:r>
              <a:rPr dirty="0" sz="2750" spc="50">
                <a:latin typeface="Times New Roman"/>
                <a:cs typeface="Times New Roman"/>
              </a:rPr>
              <a:t> </a:t>
            </a:r>
            <a:r>
              <a:rPr dirty="0" sz="2750" spc="-35" i="1">
                <a:latin typeface="Times New Roman"/>
                <a:cs typeface="Times New Roman"/>
              </a:rPr>
              <a:t>A</a:t>
            </a:r>
            <a:r>
              <a:rPr dirty="0" sz="2750" spc="20">
                <a:latin typeface="Times New Roman"/>
                <a:cs typeface="Times New Roman"/>
              </a:rPr>
              <a:t>)</a:t>
            </a:r>
            <a:r>
              <a:rPr dirty="0" sz="2750" spc="-65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Symbol"/>
                <a:cs typeface="Symbol"/>
              </a:rPr>
              <a:t></a:t>
            </a:r>
            <a:r>
              <a:rPr dirty="0" sz="2750" spc="254">
                <a:latin typeface="Times New Roman"/>
                <a:cs typeface="Times New Roman"/>
              </a:rPr>
              <a:t> </a:t>
            </a:r>
            <a:r>
              <a:rPr dirty="0" baseline="35353" sz="4125" spc="157" i="1">
                <a:latin typeface="Times New Roman"/>
                <a:cs typeface="Times New Roman"/>
              </a:rPr>
              <a:t>P</a:t>
            </a:r>
            <a:r>
              <a:rPr dirty="0" baseline="35353" sz="4125" spc="30">
                <a:latin typeface="Times New Roman"/>
                <a:cs typeface="Times New Roman"/>
              </a:rPr>
              <a:t>(</a:t>
            </a:r>
            <a:r>
              <a:rPr dirty="0" baseline="35353" sz="4125" spc="-622">
                <a:latin typeface="Times New Roman"/>
                <a:cs typeface="Times New Roman"/>
              </a:rPr>
              <a:t> </a:t>
            </a:r>
            <a:r>
              <a:rPr dirty="0" baseline="35353" sz="4125" spc="60" i="1">
                <a:latin typeface="Times New Roman"/>
                <a:cs typeface="Times New Roman"/>
              </a:rPr>
              <a:t>A</a:t>
            </a:r>
            <a:r>
              <a:rPr dirty="0" baseline="35353" sz="4125" spc="-412" i="1">
                <a:latin typeface="Times New Roman"/>
                <a:cs typeface="Times New Roman"/>
              </a:rPr>
              <a:t> </a:t>
            </a:r>
            <a:r>
              <a:rPr dirty="0" baseline="35353" sz="4125" spc="-97">
                <a:latin typeface="Times New Roman"/>
                <a:cs typeface="Times New Roman"/>
              </a:rPr>
              <a:t>a</a:t>
            </a:r>
            <a:r>
              <a:rPr dirty="0" baseline="35353" sz="4125" spc="-82">
                <a:latin typeface="Times New Roman"/>
                <a:cs typeface="Times New Roman"/>
              </a:rPr>
              <a:t>n</a:t>
            </a:r>
            <a:r>
              <a:rPr dirty="0" baseline="35353" sz="4125" spc="44">
                <a:latin typeface="Times New Roman"/>
                <a:cs typeface="Times New Roman"/>
              </a:rPr>
              <a:t>d</a:t>
            </a:r>
            <a:r>
              <a:rPr dirty="0" baseline="35353" sz="4125" spc="165">
                <a:latin typeface="Times New Roman"/>
                <a:cs typeface="Times New Roman"/>
              </a:rPr>
              <a:t> </a:t>
            </a:r>
            <a:r>
              <a:rPr dirty="0" baseline="35353" sz="4125" spc="150" i="1">
                <a:latin typeface="Times New Roman"/>
                <a:cs typeface="Times New Roman"/>
              </a:rPr>
              <a:t>B</a:t>
            </a:r>
            <a:r>
              <a:rPr dirty="0" baseline="35353" sz="4125" spc="30">
                <a:latin typeface="Times New Roman"/>
                <a:cs typeface="Times New Roman"/>
              </a:rPr>
              <a:t>)</a:t>
            </a:r>
            <a:r>
              <a:rPr dirty="0" baseline="35353" sz="4125">
                <a:latin typeface="Times New Roman"/>
                <a:cs typeface="Times New Roman"/>
              </a:rPr>
              <a:t>	</a:t>
            </a:r>
            <a:r>
              <a:rPr dirty="0" sz="2750" spc="-65">
                <a:latin typeface="Times New Roman"/>
                <a:cs typeface="Times New Roman"/>
              </a:rPr>
              <a:t>a</a:t>
            </a:r>
            <a:r>
              <a:rPr dirty="0" sz="2750" spc="-55">
                <a:latin typeface="Times New Roman"/>
                <a:cs typeface="Times New Roman"/>
              </a:rPr>
              <a:t>n</a:t>
            </a:r>
            <a:r>
              <a:rPr dirty="0" sz="2750" spc="30">
                <a:latin typeface="Times New Roman"/>
                <a:cs typeface="Times New Roman"/>
              </a:rPr>
              <a:t>d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100" i="1">
                <a:latin typeface="Times New Roman"/>
                <a:cs typeface="Times New Roman"/>
              </a:rPr>
              <a:t>P</a:t>
            </a:r>
            <a:r>
              <a:rPr dirty="0" sz="2750" spc="20">
                <a:latin typeface="Times New Roman"/>
                <a:cs typeface="Times New Roman"/>
              </a:rPr>
              <a:t>(</a:t>
            </a:r>
            <a:r>
              <a:rPr dirty="0" sz="2750" spc="-415">
                <a:latin typeface="Times New Roman"/>
                <a:cs typeface="Times New Roman"/>
              </a:rPr>
              <a:t> </a:t>
            </a:r>
            <a:r>
              <a:rPr dirty="0" sz="2750" spc="40" i="1">
                <a:latin typeface="Times New Roman"/>
                <a:cs typeface="Times New Roman"/>
              </a:rPr>
              <a:t>A</a:t>
            </a:r>
            <a:r>
              <a:rPr dirty="0" sz="2750" spc="-325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|</a:t>
            </a:r>
            <a:r>
              <a:rPr dirty="0" sz="2750" spc="-80">
                <a:latin typeface="Times New Roman"/>
                <a:cs typeface="Times New Roman"/>
              </a:rPr>
              <a:t> </a:t>
            </a:r>
            <a:r>
              <a:rPr dirty="0" sz="2750" spc="105" i="1">
                <a:latin typeface="Times New Roman"/>
                <a:cs typeface="Times New Roman"/>
              </a:rPr>
              <a:t>B</a:t>
            </a:r>
            <a:r>
              <a:rPr dirty="0" sz="2750" spc="20">
                <a:latin typeface="Times New Roman"/>
                <a:cs typeface="Times New Roman"/>
              </a:rPr>
              <a:t>)</a:t>
            </a:r>
            <a:r>
              <a:rPr dirty="0" sz="2750" spc="-65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Symbol"/>
                <a:cs typeface="Symbol"/>
              </a:rPr>
              <a:t></a:t>
            </a:r>
            <a:r>
              <a:rPr dirty="0" sz="2750" spc="254">
                <a:latin typeface="Times New Roman"/>
                <a:cs typeface="Times New Roman"/>
              </a:rPr>
              <a:t> </a:t>
            </a:r>
            <a:r>
              <a:rPr dirty="0" baseline="35353" sz="4125" spc="150" i="1">
                <a:latin typeface="Times New Roman"/>
                <a:cs typeface="Times New Roman"/>
              </a:rPr>
              <a:t>P</a:t>
            </a:r>
            <a:r>
              <a:rPr dirty="0" baseline="35353" sz="4125" spc="30">
                <a:latin typeface="Times New Roman"/>
                <a:cs typeface="Times New Roman"/>
              </a:rPr>
              <a:t>(</a:t>
            </a:r>
            <a:r>
              <a:rPr dirty="0" baseline="35353" sz="4125" spc="-615">
                <a:latin typeface="Times New Roman"/>
                <a:cs typeface="Times New Roman"/>
              </a:rPr>
              <a:t> </a:t>
            </a:r>
            <a:r>
              <a:rPr dirty="0" baseline="35353" sz="4125" spc="60" i="1">
                <a:latin typeface="Times New Roman"/>
                <a:cs typeface="Times New Roman"/>
              </a:rPr>
              <a:t>A</a:t>
            </a:r>
            <a:r>
              <a:rPr dirty="0" baseline="35353" sz="4125" spc="-419" i="1">
                <a:latin typeface="Times New Roman"/>
                <a:cs typeface="Times New Roman"/>
              </a:rPr>
              <a:t> </a:t>
            </a:r>
            <a:r>
              <a:rPr dirty="0" baseline="35353" sz="4125" spc="-97">
                <a:latin typeface="Times New Roman"/>
                <a:cs typeface="Times New Roman"/>
              </a:rPr>
              <a:t>a</a:t>
            </a:r>
            <a:r>
              <a:rPr dirty="0" baseline="35353" sz="4125" spc="-82">
                <a:latin typeface="Times New Roman"/>
                <a:cs typeface="Times New Roman"/>
              </a:rPr>
              <a:t>n</a:t>
            </a:r>
            <a:r>
              <a:rPr dirty="0" baseline="35353" sz="4125" spc="44">
                <a:latin typeface="Times New Roman"/>
                <a:cs typeface="Times New Roman"/>
              </a:rPr>
              <a:t>d</a:t>
            </a:r>
            <a:r>
              <a:rPr dirty="0" baseline="35353" sz="4125" spc="165">
                <a:latin typeface="Times New Roman"/>
                <a:cs typeface="Times New Roman"/>
              </a:rPr>
              <a:t> </a:t>
            </a:r>
            <a:r>
              <a:rPr dirty="0" baseline="35353" sz="4125" spc="142" i="1">
                <a:latin typeface="Times New Roman"/>
                <a:cs typeface="Times New Roman"/>
              </a:rPr>
              <a:t>B</a:t>
            </a:r>
            <a:r>
              <a:rPr dirty="0" baseline="35353" sz="4125" spc="22">
                <a:latin typeface="Times New Roman"/>
                <a:cs typeface="Times New Roman"/>
              </a:rPr>
              <a:t>)  </a:t>
            </a:r>
            <a:r>
              <a:rPr dirty="0" sz="2750" spc="60" i="1">
                <a:latin typeface="Times New Roman"/>
                <a:cs typeface="Times New Roman"/>
              </a:rPr>
              <a:t>P</a:t>
            </a:r>
            <a:r>
              <a:rPr dirty="0" sz="2750" spc="60">
                <a:latin typeface="Times New Roman"/>
                <a:cs typeface="Times New Roman"/>
              </a:rPr>
              <a:t>(</a:t>
            </a:r>
            <a:r>
              <a:rPr dirty="0" sz="2750" spc="-409">
                <a:latin typeface="Times New Roman"/>
                <a:cs typeface="Times New Roman"/>
              </a:rPr>
              <a:t> </a:t>
            </a:r>
            <a:r>
              <a:rPr dirty="0" sz="2750" spc="-10" i="1">
                <a:latin typeface="Times New Roman"/>
                <a:cs typeface="Times New Roman"/>
              </a:rPr>
              <a:t>A</a:t>
            </a:r>
            <a:r>
              <a:rPr dirty="0" sz="2750" spc="-10">
                <a:latin typeface="Times New Roman"/>
                <a:cs typeface="Times New Roman"/>
              </a:rPr>
              <a:t>)			</a:t>
            </a:r>
            <a:r>
              <a:rPr dirty="0" sz="2750" spc="95" i="1">
                <a:latin typeface="Times New Roman"/>
                <a:cs typeface="Times New Roman"/>
              </a:rPr>
              <a:t>P</a:t>
            </a:r>
            <a:r>
              <a:rPr dirty="0" sz="2750" spc="95">
                <a:latin typeface="Times New Roman"/>
                <a:cs typeface="Times New Roman"/>
              </a:rPr>
              <a:t>(</a:t>
            </a:r>
            <a:r>
              <a:rPr dirty="0" sz="2750" spc="95" i="1">
                <a:latin typeface="Times New Roman"/>
                <a:cs typeface="Times New Roman"/>
              </a:rPr>
              <a:t>B</a:t>
            </a:r>
            <a:r>
              <a:rPr dirty="0" sz="2750" spc="95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50"/>
              </a:spcBef>
            </a:pP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) ≠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B </a:t>
            </a:r>
            <a:r>
              <a:rPr dirty="0" sz="2400">
                <a:latin typeface="Verdana"/>
                <a:cs typeface="Verdana"/>
              </a:rPr>
              <a:t>) ≠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8030209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randomly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selected </a:t>
            </a:r>
            <a:r>
              <a:rPr dirty="0" sz="2800" spc="-5">
                <a:latin typeface="Verdana"/>
                <a:cs typeface="Verdana"/>
              </a:rPr>
              <a:t> student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from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college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senior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.20,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joint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that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student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computer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science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major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senior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.03.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Find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conditional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student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selected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random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computer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science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major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given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student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senior.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4-25: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153" y="1978726"/>
            <a:ext cx="7309484" cy="29502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>
                <a:latin typeface="Verdana"/>
                <a:cs typeface="Verdana"/>
              </a:rPr>
              <a:t>Let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 marL="433070" indent="-287020">
              <a:lnSpc>
                <a:spcPct val="100000"/>
              </a:lnSpc>
              <a:spcBef>
                <a:spcPts val="47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 spc="-1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student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senior</a:t>
            </a:r>
            <a:endParaRPr sz="2000">
              <a:latin typeface="Verdana"/>
              <a:cs typeface="Verdana"/>
            </a:endParaRPr>
          </a:p>
          <a:p>
            <a:pPr marL="433070" indent="-287020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 spc="-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student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computer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science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major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given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information,</a:t>
            </a:r>
            <a:endParaRPr sz="2400">
              <a:latin typeface="Verdana"/>
              <a:cs typeface="Verdana"/>
            </a:endParaRPr>
          </a:p>
          <a:p>
            <a:pPr marL="1195070">
              <a:lnSpc>
                <a:spcPct val="100000"/>
              </a:lnSpc>
              <a:spcBef>
                <a:spcPts val="580"/>
              </a:spcBef>
              <a:tabLst>
                <a:tab pos="3044190" algn="l"/>
                <a:tab pos="3934460" algn="l"/>
              </a:tabLst>
            </a:pPr>
            <a:r>
              <a:rPr dirty="0" sz="2400" spc="-5" i="1">
                <a:latin typeface="Verdana"/>
                <a:cs typeface="Verdana"/>
              </a:rPr>
              <a:t>P(A)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=</a:t>
            </a:r>
            <a:r>
              <a:rPr dirty="0" sz="2400" spc="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.20	and	</a:t>
            </a:r>
            <a:r>
              <a:rPr dirty="0" sz="2400" spc="-5" i="1">
                <a:latin typeface="Verdana"/>
                <a:cs typeface="Verdana"/>
              </a:rPr>
              <a:t>P(A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B)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=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.03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Hence,</a:t>
            </a:r>
            <a:endParaRPr sz="2400">
              <a:latin typeface="Verdana"/>
              <a:cs typeface="Verdana"/>
            </a:endParaRPr>
          </a:p>
          <a:p>
            <a:pPr marL="459105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 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P(A</a:t>
            </a:r>
            <a:r>
              <a:rPr dirty="0" sz="2400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and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B)/P(A)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=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.03/.20</a:t>
            </a:r>
            <a:r>
              <a:rPr dirty="0" sz="2400">
                <a:latin typeface="Verdana"/>
                <a:cs typeface="Verdana"/>
              </a:rPr>
              <a:t> 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.15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932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Multiplication</a:t>
            </a:r>
            <a:r>
              <a:rPr dirty="0" spc="25"/>
              <a:t> </a:t>
            </a:r>
            <a:r>
              <a:rPr dirty="0" spc="-105"/>
              <a:t>Rule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 spc="-5"/>
              <a:t>Independent</a:t>
            </a:r>
            <a:r>
              <a:rPr dirty="0" spc="25"/>
              <a:t> </a:t>
            </a:r>
            <a:r>
              <a:rPr dirty="0" spc="-15"/>
              <a:t>Events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62153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Multiplication</a:t>
            </a:r>
            <a:r>
              <a:rPr dirty="0" sz="2800" spc="4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r>
              <a:rPr dirty="0" sz="2800" spc="1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to</a:t>
            </a:r>
            <a:r>
              <a:rPr dirty="0" sz="2800" spc="-15">
                <a:solidFill>
                  <a:srgbClr val="FFCC00"/>
                </a:solidFill>
                <a:latin typeface="Verdana"/>
                <a:cs typeface="Verdana"/>
              </a:rPr>
              <a:t> Calculate</a:t>
            </a:r>
            <a:r>
              <a:rPr dirty="0" sz="2800" spc="2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the </a:t>
            </a:r>
            <a:r>
              <a:rPr dirty="0" sz="2800" spc="-969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r>
              <a:rPr dirty="0" sz="2800" spc="4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of Independent</a:t>
            </a:r>
            <a:r>
              <a:rPr dirty="0" sz="2800" spc="2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Events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42" y="3501009"/>
            <a:ext cx="7308850" cy="1390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The probability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intersection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two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independent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algn="ctr" marL="821055">
              <a:lnSpc>
                <a:spcPct val="100000"/>
              </a:lnSpc>
              <a:spcBef>
                <a:spcPts val="670"/>
              </a:spcBef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805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 spc="5"/>
              <a:t> </a:t>
            </a:r>
            <a:r>
              <a:rPr dirty="0" spc="-100"/>
              <a:t>4.5</a:t>
            </a:r>
            <a:r>
              <a:rPr dirty="0" spc="-10"/>
              <a:t> </a:t>
            </a:r>
            <a:r>
              <a:rPr dirty="0" spc="-85"/>
              <a:t>Listing</a:t>
            </a:r>
            <a:r>
              <a:rPr dirty="0" spc="10"/>
              <a:t> </a:t>
            </a:r>
            <a:r>
              <a:rPr dirty="0" spc="-5"/>
              <a:t>the </a:t>
            </a:r>
            <a:r>
              <a:rPr dirty="0" spc="-110"/>
              <a:t>Marginal</a:t>
            </a:r>
            <a:r>
              <a:rPr dirty="0" spc="-5"/>
              <a:t> </a:t>
            </a:r>
            <a:r>
              <a:rPr dirty="0" spc="-65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1030" y="3372822"/>
            <a:ext cx="2299335" cy="895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z="1900" spc="-60">
                <a:latin typeface="Tahoma"/>
                <a:cs typeface="Tahoma"/>
              </a:rPr>
              <a:t>P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(</a:t>
            </a:r>
            <a:r>
              <a:rPr dirty="0" sz="1900" spc="-45">
                <a:latin typeface="Tahoma"/>
                <a:cs typeface="Tahoma"/>
              </a:rPr>
              <a:t>M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)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60/100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.60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00" spc="-55">
                <a:latin typeface="Tahoma"/>
                <a:cs typeface="Tahoma"/>
              </a:rPr>
              <a:t>P </a:t>
            </a:r>
            <a:r>
              <a:rPr dirty="0" sz="1800" spc="-30">
                <a:latin typeface="Tahoma"/>
                <a:cs typeface="Tahoma"/>
              </a:rPr>
              <a:t>(</a:t>
            </a:r>
            <a:r>
              <a:rPr dirty="0" sz="1900" spc="-30">
                <a:latin typeface="Tahoma"/>
                <a:cs typeface="Tahoma"/>
              </a:rPr>
              <a:t>F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)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40/100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.40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067" y="4891783"/>
            <a:ext cx="1626235" cy="8655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z="1900" spc="-60">
                <a:latin typeface="Tahoma"/>
                <a:cs typeface="Tahoma"/>
              </a:rPr>
              <a:t>P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(</a:t>
            </a:r>
            <a:r>
              <a:rPr dirty="0" sz="1900" spc="-35">
                <a:latin typeface="Tahoma"/>
                <a:cs typeface="Tahoma"/>
              </a:rPr>
              <a:t>A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)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19/100</a:t>
            </a:r>
            <a:endParaRPr sz="1800">
              <a:latin typeface="Tahoma"/>
              <a:cs typeface="Tahoma"/>
            </a:endParaRPr>
          </a:p>
          <a:p>
            <a:pPr algn="ctr" marR="3619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.19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5303" y="4891783"/>
            <a:ext cx="1624330" cy="8655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z="1900" spc="-60">
                <a:latin typeface="Tahoma"/>
                <a:cs typeface="Tahoma"/>
              </a:rPr>
              <a:t>P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(</a:t>
            </a:r>
            <a:r>
              <a:rPr dirty="0" sz="1900" spc="-35">
                <a:latin typeface="Tahoma"/>
                <a:cs typeface="Tahoma"/>
              </a:rPr>
              <a:t>B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)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81/100</a:t>
            </a:r>
            <a:endParaRPr sz="1800">
              <a:latin typeface="Tahoma"/>
              <a:cs typeface="Tahoma"/>
            </a:endParaRPr>
          </a:p>
          <a:p>
            <a:pPr algn="ctr" marR="3492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.81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909316"/>
            <a:ext cx="5410200" cy="17388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804418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An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office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building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has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fire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detectors.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.02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any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fire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detector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type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will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fail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go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off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during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fire.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Find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probability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both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these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fire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detectors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will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fail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 go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off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case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fire.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4-26: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1645"/>
            <a:ext cx="7566025" cy="3757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first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fire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detector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fails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off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during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fire</a:t>
            </a:r>
            <a:endParaRPr sz="2400">
              <a:latin typeface="Verdana"/>
              <a:cs typeface="Verdana"/>
            </a:endParaRPr>
          </a:p>
          <a:p>
            <a:pPr marL="756285" marR="626110" indent="-28702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second</a:t>
            </a:r>
            <a:r>
              <a:rPr dirty="0" sz="2400" spc="-5">
                <a:latin typeface="Verdana"/>
                <a:cs typeface="Verdana"/>
              </a:rPr>
              <a:t> fire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detector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fails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off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during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5">
                <a:latin typeface="Verdana"/>
                <a:cs typeface="Verdana"/>
              </a:rPr>
              <a:t>fire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Then,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joint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B</a:t>
            </a:r>
            <a:r>
              <a:rPr dirty="0" sz="2400" spc="-5">
                <a:latin typeface="Verdana"/>
                <a:cs typeface="Verdana"/>
              </a:rPr>
              <a:t>)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P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i="1">
                <a:latin typeface="Verdana"/>
                <a:cs typeface="Verdana"/>
              </a:rPr>
              <a:t>B</a:t>
            </a:r>
            <a:r>
              <a:rPr dirty="0" sz="2400" spc="-5">
                <a:latin typeface="Verdana"/>
                <a:cs typeface="Verdana"/>
              </a:rPr>
              <a:t>)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b="1" i="1">
                <a:latin typeface="Verdana"/>
                <a:cs typeface="Verdana"/>
              </a:rPr>
              <a:t>.</a:t>
            </a:r>
            <a:r>
              <a:rPr dirty="0" sz="2400" spc="-5">
                <a:latin typeface="Verdana"/>
                <a:cs typeface="Verdana"/>
              </a:rPr>
              <a:t>02)(.02)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.0004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88973"/>
            <a:ext cx="8079105" cy="3154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65100" marR="371475">
              <a:lnSpc>
                <a:spcPct val="90000"/>
              </a:lnSpc>
              <a:spcBef>
                <a:spcPts val="434"/>
              </a:spcBef>
            </a:pP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that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patient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allergic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to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penicillin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.20.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Suppose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this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drug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is 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administered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three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patients.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50">
              <a:latin typeface="Verdana"/>
              <a:cs typeface="Verdana"/>
            </a:endParaRPr>
          </a:p>
          <a:p>
            <a:pPr marL="546100" marR="547370" indent="-534035">
              <a:lnSpc>
                <a:spcPts val="2590"/>
              </a:lnSpc>
              <a:buClr>
                <a:srgbClr val="999900"/>
              </a:buClr>
              <a:buSzPct val="93750"/>
              <a:buAutoNum type="alphaLcParenR"/>
              <a:tabLst>
                <a:tab pos="546100" algn="l"/>
                <a:tab pos="546735" algn="l"/>
              </a:tabLst>
            </a:pPr>
            <a:r>
              <a:rPr dirty="0" sz="2400">
                <a:latin typeface="Verdana"/>
                <a:cs typeface="Verdana"/>
              </a:rPr>
              <a:t>Find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three</a:t>
            </a:r>
            <a:r>
              <a:rPr dirty="0" sz="2400">
                <a:latin typeface="Verdana"/>
                <a:cs typeface="Verdana"/>
              </a:rPr>
              <a:t> of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them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allergic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  <a:p>
            <a:pPr marL="546100" marR="5080" indent="-534035">
              <a:lnSpc>
                <a:spcPts val="2590"/>
              </a:lnSpc>
              <a:spcBef>
                <a:spcPts val="580"/>
              </a:spcBef>
              <a:buClr>
                <a:srgbClr val="999900"/>
              </a:buClr>
              <a:buSzPct val="93750"/>
              <a:buAutoNum type="alphaLcParenR"/>
              <a:tabLst>
                <a:tab pos="546100" algn="l"/>
                <a:tab pos="546735" algn="l"/>
              </a:tabLst>
            </a:pPr>
            <a:r>
              <a:rPr dirty="0" sz="2400">
                <a:latin typeface="Verdana"/>
                <a:cs typeface="Verdana"/>
              </a:rPr>
              <a:t>Find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5">
                <a:latin typeface="Verdana"/>
                <a:cs typeface="Verdana"/>
              </a:rPr>
              <a:t>least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them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allergic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4-27: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049906"/>
            <a:ext cx="8413115" cy="2622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22300" marR="5080" indent="-6096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666600"/>
                </a:solidFill>
                <a:latin typeface="Verdana"/>
                <a:cs typeface="Verdana"/>
              </a:rPr>
              <a:t>a)</a:t>
            </a:r>
            <a:r>
              <a:rPr dirty="0" sz="210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Let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,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, and </a:t>
            </a:r>
            <a:r>
              <a:rPr dirty="0" sz="2800" spc="-5" i="1">
                <a:latin typeface="Verdana"/>
                <a:cs typeface="Verdana"/>
              </a:rPr>
              <a:t>C </a:t>
            </a:r>
            <a:r>
              <a:rPr dirty="0" sz="2800" spc="-10">
                <a:latin typeface="Verdana"/>
                <a:cs typeface="Verdana"/>
              </a:rPr>
              <a:t>denote the </a:t>
            </a:r>
            <a:r>
              <a:rPr dirty="0" sz="2800" spc="-5">
                <a:latin typeface="Verdana"/>
                <a:cs typeface="Verdana"/>
              </a:rPr>
              <a:t>events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first,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second and </a:t>
            </a:r>
            <a:r>
              <a:rPr dirty="0" sz="2800" spc="-10">
                <a:latin typeface="Verdana"/>
                <a:cs typeface="Verdana"/>
              </a:rPr>
              <a:t>third patients, respectively,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allergic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penicillin.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Hence,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P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C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P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i="1">
                <a:latin typeface="Verdana"/>
                <a:cs typeface="Verdana"/>
              </a:rPr>
              <a:t>B</a:t>
            </a:r>
            <a:r>
              <a:rPr dirty="0" sz="2400" spc="-5">
                <a:latin typeface="Verdana"/>
                <a:cs typeface="Verdana"/>
              </a:rPr>
              <a:t>)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P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C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384302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(.20)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(.20)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(.20)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.008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4-27: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963914"/>
            <a:ext cx="8297545" cy="30924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621665" algn="l"/>
              </a:tabLst>
            </a:pPr>
            <a:r>
              <a:rPr dirty="0" sz="2100" spc="-5">
                <a:solidFill>
                  <a:srgbClr val="666600"/>
                </a:solidFill>
                <a:latin typeface="Verdana"/>
                <a:cs typeface="Verdana"/>
              </a:rPr>
              <a:t>b)	</a:t>
            </a:r>
            <a:r>
              <a:rPr dirty="0" sz="2800" spc="-5">
                <a:latin typeface="Verdana"/>
                <a:cs typeface="Verdana"/>
              </a:rPr>
              <a:t>Let us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define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following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events: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dirty="0" sz="2400" i="1">
                <a:latin typeface="Verdana"/>
                <a:cs typeface="Verdana"/>
              </a:rPr>
              <a:t>G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three </a:t>
            </a:r>
            <a:r>
              <a:rPr dirty="0" sz="2400">
                <a:latin typeface="Verdana"/>
                <a:cs typeface="Verdana"/>
              </a:rPr>
              <a:t>patients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 spc="-10">
                <a:latin typeface="Verdana"/>
                <a:cs typeface="Verdana"/>
              </a:rPr>
              <a:t> allergic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i="1">
                <a:latin typeface="Verdana"/>
                <a:cs typeface="Verdana"/>
              </a:rPr>
              <a:t>H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least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patient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allergic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335"/>
              </a:spcBef>
              <a:buClr>
                <a:srgbClr val="666600"/>
              </a:buClr>
              <a:buSzPct val="89285"/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G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C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.008</a:t>
            </a:r>
            <a:endParaRPr sz="2800">
              <a:latin typeface="Verdana"/>
              <a:cs typeface="Verdana"/>
            </a:endParaRPr>
          </a:p>
          <a:p>
            <a:pPr marL="622300" marR="5080" indent="-609600">
              <a:lnSpc>
                <a:spcPts val="3020"/>
              </a:lnSpc>
              <a:spcBef>
                <a:spcPts val="720"/>
              </a:spcBef>
              <a:buClr>
                <a:srgbClr val="666600"/>
              </a:buClr>
              <a:buSzPct val="89285"/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dirty="0" sz="2800" spc="-10">
                <a:latin typeface="Verdana"/>
                <a:cs typeface="Verdana"/>
              </a:rPr>
              <a:t>Therefore,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using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complementary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rule,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obtain</a:t>
            </a:r>
            <a:endParaRPr sz="28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Clr>
                <a:srgbClr val="666600"/>
              </a:buClr>
              <a:buSzPct val="89285"/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H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1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–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i="1">
                <a:latin typeface="Verdana"/>
                <a:cs typeface="Verdana"/>
              </a:rPr>
              <a:t>P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i="1">
                <a:latin typeface="Verdana"/>
                <a:cs typeface="Verdana"/>
              </a:rPr>
              <a:t>G</a:t>
            </a:r>
            <a:r>
              <a:rPr dirty="0" sz="2800">
                <a:latin typeface="Verdana"/>
                <a:cs typeface="Verdana"/>
              </a:rPr>
              <a:t>)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- .008 =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.992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75120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4.18</a:t>
            </a:r>
            <a:r>
              <a:rPr dirty="0"/>
              <a:t> </a:t>
            </a:r>
            <a:r>
              <a:rPr dirty="0" spc="-40"/>
              <a:t>Tree</a:t>
            </a:r>
            <a:r>
              <a:rPr dirty="0"/>
              <a:t> </a:t>
            </a:r>
            <a:r>
              <a:rPr dirty="0" spc="-85"/>
              <a:t>diagram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 spc="-40"/>
              <a:t>joint</a:t>
            </a:r>
            <a:r>
              <a:rPr dirty="0" spc="-5"/>
              <a:t> </a:t>
            </a:r>
            <a:r>
              <a:rPr dirty="0" spc="-65"/>
              <a:t>probabilities.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962" y="1769250"/>
            <a:ext cx="3457627" cy="41666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932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Multiplication</a:t>
            </a:r>
            <a:r>
              <a:rPr dirty="0" spc="25"/>
              <a:t> </a:t>
            </a:r>
            <a:r>
              <a:rPr dirty="0" spc="-105"/>
              <a:t>Rule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 spc="-5"/>
              <a:t>Independent</a:t>
            </a:r>
            <a:r>
              <a:rPr dirty="0" spc="25"/>
              <a:t> </a:t>
            </a:r>
            <a:r>
              <a:rPr dirty="0" spc="-15"/>
              <a:t>Events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2049906"/>
            <a:ext cx="806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Joint</a:t>
            </a:r>
            <a:r>
              <a:rPr dirty="0" sz="2800" spc="1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r>
              <a:rPr dirty="0" sz="2800" spc="5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Mutually</a:t>
            </a:r>
            <a:r>
              <a:rPr dirty="0" sz="2800" spc="4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Exclusive</a:t>
            </a:r>
            <a:r>
              <a:rPr dirty="0" sz="2800" spc="6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Events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42" y="3073730"/>
            <a:ext cx="7663180" cy="181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joint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mutually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exclusive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always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zero.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If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 </a:t>
            </a:r>
            <a:r>
              <a:rPr dirty="0" sz="2800" spc="-969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two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mutually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exclusive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events,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then</a:t>
            </a:r>
            <a:endParaRPr sz="2800">
              <a:latin typeface="Verdana"/>
              <a:cs typeface="Verdana"/>
            </a:endParaRPr>
          </a:p>
          <a:p>
            <a:pPr marL="2711450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117" y="2049906"/>
            <a:ext cx="7807959" cy="269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Consider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following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two</a:t>
            </a:r>
            <a:r>
              <a:rPr dirty="0" sz="2800" spc="-5">
                <a:latin typeface="Verdana"/>
                <a:cs typeface="Verdana"/>
              </a:rPr>
              <a:t> events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application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by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0">
                <a:latin typeface="Verdana"/>
                <a:cs typeface="Verdana"/>
              </a:rPr>
              <a:t>obtain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car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loan:</a:t>
            </a:r>
            <a:endParaRPr sz="28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A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loan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application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approved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R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5">
                <a:latin typeface="Verdana"/>
                <a:cs typeface="Verdana"/>
              </a:rPr>
              <a:t>event</a:t>
            </a:r>
            <a:r>
              <a:rPr dirty="0" sz="2400">
                <a:latin typeface="Verdana"/>
                <a:cs typeface="Verdana"/>
              </a:rPr>
              <a:t> 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loan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application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rejected</a:t>
            </a:r>
            <a:endParaRPr sz="24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665"/>
              </a:spcBef>
            </a:pPr>
            <a:r>
              <a:rPr dirty="0" sz="2800" spc="-5">
                <a:latin typeface="Verdana"/>
                <a:cs typeface="Verdana"/>
              </a:rPr>
              <a:t>What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joint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R</a:t>
            </a:r>
            <a:r>
              <a:rPr dirty="0" sz="2800" spc="-5"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4-28: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371475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The </a:t>
            </a:r>
            <a:r>
              <a:rPr dirty="0" spc="-5"/>
              <a:t>two</a:t>
            </a:r>
            <a:r>
              <a:rPr dirty="0"/>
              <a:t> </a:t>
            </a:r>
            <a:r>
              <a:rPr dirty="0" spc="-5"/>
              <a:t>events</a:t>
            </a:r>
            <a:r>
              <a:rPr dirty="0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5"/>
              <a:t> </a:t>
            </a:r>
            <a:r>
              <a:rPr dirty="0" spc="-5"/>
              <a:t>are</a:t>
            </a:r>
            <a:r>
              <a:rPr dirty="0" spc="15"/>
              <a:t> </a:t>
            </a:r>
            <a:r>
              <a:rPr dirty="0" spc="-10"/>
              <a:t>mutually </a:t>
            </a:r>
            <a:r>
              <a:rPr dirty="0" spc="-5"/>
              <a:t> exclusive.</a:t>
            </a:r>
            <a:r>
              <a:rPr dirty="0" spc="50"/>
              <a:t> </a:t>
            </a:r>
            <a:r>
              <a:rPr dirty="0" spc="-10"/>
              <a:t>Either</a:t>
            </a:r>
            <a:r>
              <a:rPr dirty="0" spc="20"/>
              <a:t> </a:t>
            </a:r>
            <a:r>
              <a:rPr dirty="0" spc="-10"/>
              <a:t>the</a:t>
            </a:r>
            <a:r>
              <a:rPr dirty="0" spc="5"/>
              <a:t> </a:t>
            </a:r>
            <a:r>
              <a:rPr dirty="0" spc="-10"/>
              <a:t>loan</a:t>
            </a:r>
            <a:r>
              <a:rPr dirty="0" spc="30"/>
              <a:t> </a:t>
            </a:r>
            <a:r>
              <a:rPr dirty="0" spc="-10"/>
              <a:t>application</a:t>
            </a:r>
            <a:r>
              <a:rPr dirty="0" spc="60"/>
              <a:t> </a:t>
            </a:r>
            <a:r>
              <a:rPr dirty="0" spc="-10"/>
              <a:t>will</a:t>
            </a:r>
            <a:r>
              <a:rPr dirty="0" spc="-5"/>
              <a:t> </a:t>
            </a:r>
            <a:r>
              <a:rPr dirty="0" spc="-10"/>
              <a:t>be </a:t>
            </a:r>
            <a:r>
              <a:rPr dirty="0" spc="-965"/>
              <a:t> </a:t>
            </a:r>
            <a:r>
              <a:rPr dirty="0" spc="-5"/>
              <a:t>approved</a:t>
            </a:r>
            <a:r>
              <a:rPr dirty="0" spc="50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 spc="-10"/>
              <a:t>it</a:t>
            </a:r>
            <a:r>
              <a:rPr dirty="0" spc="-15"/>
              <a:t> </a:t>
            </a:r>
            <a:r>
              <a:rPr dirty="0" spc="-10"/>
              <a:t>will</a:t>
            </a:r>
            <a:r>
              <a:rPr dirty="0" spc="-15"/>
              <a:t> </a:t>
            </a:r>
            <a:r>
              <a:rPr dirty="0" spc="-5"/>
              <a:t>be</a:t>
            </a:r>
            <a:r>
              <a:rPr dirty="0" spc="10"/>
              <a:t> </a:t>
            </a:r>
            <a:r>
              <a:rPr dirty="0" spc="-5"/>
              <a:t>rejected. </a:t>
            </a:r>
            <a:r>
              <a:rPr dirty="0" spc="-10"/>
              <a:t>Hence,</a:t>
            </a:r>
          </a:p>
          <a:p>
            <a:pPr marL="358775">
              <a:lnSpc>
                <a:spcPct val="100000"/>
              </a:lnSpc>
              <a:spcBef>
                <a:spcPts val="20"/>
              </a:spcBef>
            </a:pPr>
            <a:endParaRPr sz="2750"/>
          </a:p>
          <a:p>
            <a:pPr algn="ctr" marL="358775" marR="621030">
              <a:lnSpc>
                <a:spcPct val="100000"/>
              </a:lnSpc>
            </a:pPr>
            <a:r>
              <a:rPr dirty="0" spc="-5" i="1">
                <a:latin typeface="Verdana"/>
                <a:cs typeface="Verdana"/>
              </a:rPr>
              <a:t>P</a:t>
            </a:r>
            <a:r>
              <a:rPr dirty="0" spc="-5"/>
              <a:t>(</a:t>
            </a:r>
            <a:r>
              <a:rPr dirty="0" spc="-5" i="1">
                <a:latin typeface="Verdana"/>
                <a:cs typeface="Verdana"/>
              </a:rPr>
              <a:t>A</a:t>
            </a:r>
            <a:r>
              <a:rPr dirty="0" spc="-20" i="1">
                <a:latin typeface="Verdana"/>
                <a:cs typeface="Verdana"/>
              </a:rPr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 i="1">
                <a:latin typeface="Verdana"/>
                <a:cs typeface="Verdana"/>
              </a:rPr>
              <a:t>R</a:t>
            </a:r>
            <a:r>
              <a:rPr dirty="0" spc="-5"/>
              <a:t>)</a:t>
            </a:r>
            <a:r>
              <a:rPr dirty="0"/>
              <a:t> </a:t>
            </a:r>
            <a:r>
              <a:rPr dirty="0" spc="-5"/>
              <a:t>=</a:t>
            </a:r>
            <a:r>
              <a:rPr dirty="0" spc="-15"/>
              <a:t> </a:t>
            </a:r>
            <a:r>
              <a:rPr dirty="0" spc="-5" b="1">
                <a:latin typeface="Verdana"/>
                <a:cs typeface="Verdana"/>
              </a:rPr>
              <a:t>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6234"/>
            <a:ext cx="7844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5"/>
              <a:t>UNION</a:t>
            </a:r>
            <a:r>
              <a:rPr dirty="0" sz="2800" spc="5"/>
              <a:t> </a:t>
            </a:r>
            <a:r>
              <a:rPr dirty="0" sz="2800" spc="85"/>
              <a:t>OF</a:t>
            </a:r>
            <a:r>
              <a:rPr dirty="0" sz="2800" spc="-10"/>
              <a:t> </a:t>
            </a:r>
            <a:r>
              <a:rPr dirty="0" sz="2800" spc="5"/>
              <a:t>EVENTS</a:t>
            </a:r>
            <a:r>
              <a:rPr dirty="0" sz="2800"/>
              <a:t> </a:t>
            </a:r>
            <a:r>
              <a:rPr dirty="0" sz="2800" spc="40"/>
              <a:t>AND</a:t>
            </a:r>
            <a:r>
              <a:rPr dirty="0" sz="2800" spc="5"/>
              <a:t> </a:t>
            </a:r>
            <a:r>
              <a:rPr dirty="0" sz="2800" spc="75"/>
              <a:t>THE</a:t>
            </a:r>
            <a:r>
              <a:rPr dirty="0" sz="2800" spc="10"/>
              <a:t> </a:t>
            </a:r>
            <a:r>
              <a:rPr dirty="0" sz="2800" spc="65"/>
              <a:t>ADDITION</a:t>
            </a:r>
            <a:r>
              <a:rPr dirty="0" sz="2800" spc="10"/>
              <a:t> </a:t>
            </a:r>
            <a:r>
              <a:rPr dirty="0" sz="2800" spc="-40"/>
              <a:t>RULE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72490" y="1963953"/>
            <a:ext cx="8107045" cy="32696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Let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be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defined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 spc="-5">
                <a:latin typeface="Verdana"/>
                <a:cs typeface="Verdana"/>
              </a:rPr>
              <a:t> 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sample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space.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union</a:t>
            </a:r>
            <a:r>
              <a:rPr dirty="0" u="heavy" sz="2800" spc="3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of</a:t>
            </a:r>
            <a:r>
              <a:rPr dirty="0" u="heavy" sz="2800" spc="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events</a:t>
            </a:r>
            <a:r>
              <a:rPr dirty="0" sz="2800" spc="5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 </a:t>
            </a:r>
            <a:r>
              <a:rPr dirty="0" sz="2800" spc="-969" i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collection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all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outcomes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belong </a:t>
            </a:r>
            <a:r>
              <a:rPr dirty="0" sz="2800" spc="-5">
                <a:latin typeface="Verdana"/>
                <a:cs typeface="Verdana"/>
              </a:rPr>
              <a:t> to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either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both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is 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denoted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by</a:t>
            </a:r>
            <a:endParaRPr sz="2800">
              <a:latin typeface="Verdana"/>
              <a:cs typeface="Verdana"/>
            </a:endParaRPr>
          </a:p>
          <a:p>
            <a:pPr algn="ctr" marL="97155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2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92266"/>
            <a:ext cx="7910642" cy="8793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MARGINAL</a:t>
            </a:r>
            <a:r>
              <a:rPr dirty="0" spc="-60"/>
              <a:t> </a:t>
            </a:r>
            <a:r>
              <a:rPr dirty="0" spc="55"/>
              <a:t>AND</a:t>
            </a:r>
            <a:r>
              <a:rPr dirty="0" spc="-55"/>
              <a:t> </a:t>
            </a:r>
            <a:r>
              <a:rPr dirty="0" spc="55"/>
              <a:t>CONDITIONAL </a:t>
            </a:r>
            <a:r>
              <a:rPr dirty="0" spc="-785"/>
              <a:t> </a:t>
            </a:r>
            <a:r>
              <a:rPr dirty="0" spc="-3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073" y="2408872"/>
            <a:ext cx="4748419" cy="910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4-29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708530"/>
            <a:ext cx="7903845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senior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citizen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center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has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300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members.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them,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140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are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male,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210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take</a:t>
            </a:r>
            <a:r>
              <a:rPr dirty="0" sz="2800" spc="-5">
                <a:latin typeface="Verdana"/>
                <a:cs typeface="Verdana"/>
              </a:rPr>
              <a:t> 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least 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medicine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on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permanent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basis,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95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male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and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take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at </a:t>
            </a:r>
            <a:r>
              <a:rPr dirty="0" sz="2800" spc="-15">
                <a:latin typeface="Verdana"/>
                <a:cs typeface="Verdana"/>
              </a:rPr>
              <a:t>least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medicine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on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permanent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basis.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Describe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union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“male”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“take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least </a:t>
            </a:r>
            <a:r>
              <a:rPr dirty="0" sz="2800" spc="-5">
                <a:latin typeface="Verdana"/>
                <a:cs typeface="Verdana"/>
              </a:rPr>
              <a:t>one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medicine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on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permanent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basis.”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4-29: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976754"/>
            <a:ext cx="7973695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Let us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M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senior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male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senior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female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A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senior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10">
                <a:latin typeface="Verdana"/>
                <a:cs typeface="Verdana"/>
              </a:rPr>
              <a:t>least</a:t>
            </a:r>
            <a:r>
              <a:rPr dirty="0" sz="2400">
                <a:latin typeface="Verdana"/>
                <a:cs typeface="Verdana"/>
              </a:rPr>
              <a:t> one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medicine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2400" i="1">
                <a:latin typeface="Verdana"/>
                <a:cs typeface="Verdana"/>
              </a:rPr>
              <a:t>B </a:t>
            </a:r>
            <a:r>
              <a:rPr dirty="0" sz="2400">
                <a:latin typeface="Verdana"/>
                <a:cs typeface="Verdana"/>
              </a:rPr>
              <a:t>= a</a:t>
            </a:r>
            <a:r>
              <a:rPr dirty="0" sz="2400" spc="-5">
                <a:latin typeface="Verdana"/>
                <a:cs typeface="Verdana"/>
              </a:rPr>
              <a:t> senior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does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any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medicine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80000"/>
              </a:lnSpc>
              <a:buClr>
                <a:srgbClr val="666600"/>
              </a:buClr>
              <a:buSzPct val="75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400" spc="-5">
                <a:latin typeface="Verdana"/>
                <a:cs typeface="Verdana"/>
              </a:rPr>
              <a:t>The union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events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“male” and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“take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15">
                <a:latin typeface="Verdana"/>
                <a:cs typeface="Verdana"/>
              </a:rPr>
              <a:t>least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medicine”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includes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those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senior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citizens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who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 </a:t>
            </a:r>
            <a:r>
              <a:rPr dirty="0" sz="2400">
                <a:latin typeface="Verdana"/>
                <a:cs typeface="Verdana"/>
              </a:rPr>
              <a:t>either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male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15">
                <a:latin typeface="Verdana"/>
                <a:cs typeface="Verdana"/>
              </a:rPr>
              <a:t>least</a:t>
            </a:r>
            <a:r>
              <a:rPr dirty="0" sz="2400">
                <a:latin typeface="Verdana"/>
                <a:cs typeface="Verdana"/>
              </a:rPr>
              <a:t> one</a:t>
            </a:r>
            <a:r>
              <a:rPr dirty="0" sz="2400" spc="-5">
                <a:latin typeface="Verdana"/>
                <a:cs typeface="Verdana"/>
              </a:rPr>
              <a:t> medicine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both.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number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such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senior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citizen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  <a:p>
            <a:pPr marL="25012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140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+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210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95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255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14846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 spc="-70"/>
              <a:t> </a:t>
            </a:r>
            <a:r>
              <a:rPr dirty="0" spc="-100"/>
              <a:t>4.8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020823"/>
            <a:ext cx="3581400" cy="19360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0655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15"/>
              <a:t> </a:t>
            </a:r>
            <a:r>
              <a:rPr dirty="0" spc="-105"/>
              <a:t>4.19</a:t>
            </a:r>
            <a:r>
              <a:rPr dirty="0" spc="-5"/>
              <a:t> </a:t>
            </a:r>
            <a:r>
              <a:rPr dirty="0" spc="-25"/>
              <a:t>Union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0"/>
              <a:t>events</a:t>
            </a:r>
            <a:r>
              <a:rPr dirty="0" spc="10"/>
              <a:t> </a:t>
            </a:r>
            <a:r>
              <a:rPr dirty="0" spc="-30" i="1">
                <a:latin typeface="Times New Roman"/>
                <a:cs typeface="Times New Roman"/>
              </a:rPr>
              <a:t>M</a:t>
            </a:r>
            <a:r>
              <a:rPr dirty="0" spc="-10" i="1">
                <a:latin typeface="Times New Roman"/>
                <a:cs typeface="Times New Roman"/>
              </a:rPr>
              <a:t> </a:t>
            </a:r>
            <a:r>
              <a:rPr dirty="0" spc="-35"/>
              <a:t>and</a:t>
            </a:r>
            <a:r>
              <a:rPr dirty="0"/>
              <a:t> </a:t>
            </a:r>
            <a:r>
              <a:rPr dirty="0" spc="190" i="1">
                <a:latin typeface="Times New Roman"/>
                <a:cs typeface="Times New Roman"/>
              </a:rPr>
              <a:t>A</a:t>
            </a:r>
            <a:r>
              <a:rPr dirty="0" spc="19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89" y="2222864"/>
            <a:ext cx="2555332" cy="2079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UNION</a:t>
            </a:r>
            <a:r>
              <a:rPr dirty="0" spc="-40"/>
              <a:t> </a:t>
            </a:r>
            <a:r>
              <a:rPr dirty="0" spc="100"/>
              <a:t>OF</a:t>
            </a:r>
            <a:r>
              <a:rPr dirty="0" spc="-10"/>
              <a:t> </a:t>
            </a:r>
            <a:r>
              <a:rPr dirty="0" spc="5"/>
              <a:t>EVENTS</a:t>
            </a:r>
            <a:r>
              <a:rPr dirty="0" spc="-35"/>
              <a:t> </a:t>
            </a:r>
            <a:r>
              <a:rPr dirty="0" spc="55"/>
              <a:t>AND</a:t>
            </a:r>
            <a:r>
              <a:rPr dirty="0" spc="-35"/>
              <a:t> </a:t>
            </a:r>
            <a:r>
              <a:rPr dirty="0" spc="95"/>
              <a:t>THE</a:t>
            </a:r>
            <a:r>
              <a:rPr dirty="0" spc="-20"/>
              <a:t> </a:t>
            </a:r>
            <a:r>
              <a:rPr dirty="0" spc="80"/>
              <a:t>ADDITION </a:t>
            </a:r>
            <a:r>
              <a:rPr dirty="0" spc="-785"/>
              <a:t> </a:t>
            </a:r>
            <a:r>
              <a:rPr dirty="0" spc="-40"/>
              <a:t>RULE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642" y="1784730"/>
            <a:ext cx="2393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Addition Rule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42" y="2808554"/>
            <a:ext cx="8070215" cy="233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Addition</a:t>
            </a:r>
            <a:r>
              <a:rPr dirty="0" sz="2800" spc="4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Rule</a:t>
            </a:r>
            <a:r>
              <a:rPr dirty="0" sz="2800" spc="1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to Find</a:t>
            </a:r>
            <a:r>
              <a:rPr dirty="0" sz="2800" spc="2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the</a:t>
            </a:r>
            <a:r>
              <a:rPr dirty="0" sz="280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Probability</a:t>
            </a:r>
            <a:r>
              <a:rPr dirty="0" sz="2800" spc="4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Union </a:t>
            </a:r>
            <a:r>
              <a:rPr dirty="0" sz="2800" spc="-969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CC9900"/>
                </a:solidFill>
                <a:latin typeface="Verdana"/>
                <a:cs typeface="Verdana"/>
              </a:rPr>
              <a:t>of </a:t>
            </a: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Events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portability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union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30" i="1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marL="711835">
              <a:lnSpc>
                <a:spcPct val="100000"/>
              </a:lnSpc>
              <a:spcBef>
                <a:spcPts val="675"/>
              </a:spcBef>
            </a:pPr>
            <a:r>
              <a:rPr dirty="0" sz="2800" i="1">
                <a:latin typeface="Verdana"/>
                <a:cs typeface="Verdana"/>
              </a:rPr>
              <a:t>P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i="1">
                <a:latin typeface="Verdana"/>
                <a:cs typeface="Verdana"/>
              </a:rPr>
              <a:t>A</a:t>
            </a:r>
            <a:r>
              <a:rPr dirty="0" sz="2800" spc="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=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+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i="1">
                <a:latin typeface="Verdana"/>
                <a:cs typeface="Verdana"/>
              </a:rPr>
              <a:t>P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i="1">
                <a:latin typeface="Verdana"/>
                <a:cs typeface="Verdana"/>
              </a:rPr>
              <a:t>B</a:t>
            </a:r>
            <a:r>
              <a:rPr dirty="0" sz="2800">
                <a:latin typeface="Verdana"/>
                <a:cs typeface="Verdana"/>
              </a:rPr>
              <a:t>)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–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4-30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5" y="2013330"/>
            <a:ext cx="7805420" cy="38303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  <a:tabLst>
                <a:tab pos="1661795" algn="l"/>
              </a:tabLst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university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president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 </a:t>
            </a:r>
            <a:r>
              <a:rPr dirty="0" sz="2400" spc="-5">
                <a:latin typeface="Verdana"/>
                <a:cs typeface="Verdana"/>
              </a:rPr>
              <a:t>proposed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 </a:t>
            </a:r>
            <a:r>
              <a:rPr dirty="0" sz="2400">
                <a:latin typeface="Verdana"/>
                <a:cs typeface="Verdana"/>
              </a:rPr>
              <a:t> students must </a:t>
            </a:r>
            <a:r>
              <a:rPr dirty="0" sz="2400" spc="-5">
                <a:latin typeface="Verdana"/>
                <a:cs typeface="Verdana"/>
              </a:rPr>
              <a:t>take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course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ethics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requirement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graduation.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hundred </a:t>
            </a:r>
            <a:r>
              <a:rPr dirty="0" sz="2400" spc="-5">
                <a:latin typeface="Verdana"/>
                <a:cs typeface="Verdana"/>
              </a:rPr>
              <a:t>faculty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members	and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students</a:t>
            </a:r>
            <a:r>
              <a:rPr dirty="0" sz="2400" spc="-5">
                <a:latin typeface="Verdana"/>
                <a:cs typeface="Verdana"/>
              </a:rPr>
              <a:t> from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university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were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asked</a:t>
            </a:r>
            <a:r>
              <a:rPr dirty="0" sz="2400">
                <a:latin typeface="Verdana"/>
                <a:cs typeface="Verdana"/>
              </a:rPr>
              <a:t> about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their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opinion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issue.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Table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4.9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two-way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classification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responses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these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faculty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students.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Verdana"/>
              <a:cs typeface="Verdana"/>
            </a:endParaRPr>
          </a:p>
          <a:p>
            <a:pPr marL="12700" marR="490220">
              <a:lnSpc>
                <a:spcPts val="2590"/>
              </a:lnSpc>
            </a:pPr>
            <a:r>
              <a:rPr dirty="0" sz="2400">
                <a:latin typeface="Verdana"/>
                <a:cs typeface="Verdana"/>
              </a:rPr>
              <a:t>Find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selected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random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these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300 persons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faculty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favor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proposal.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75323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 spc="5"/>
              <a:t> </a:t>
            </a:r>
            <a:r>
              <a:rPr dirty="0" spc="-100"/>
              <a:t>4.9</a:t>
            </a:r>
            <a:r>
              <a:rPr dirty="0" spc="-15"/>
              <a:t> </a:t>
            </a:r>
            <a:r>
              <a:rPr dirty="0" spc="-114"/>
              <a:t>Two-Way</a:t>
            </a:r>
            <a:r>
              <a:rPr dirty="0" spc="-5"/>
              <a:t> </a:t>
            </a:r>
            <a:r>
              <a:rPr dirty="0" spc="-85"/>
              <a:t>Classification</a:t>
            </a:r>
            <a:r>
              <a:rPr dirty="0" spc="3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5"/>
              <a:t>Responses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385060"/>
            <a:ext cx="5562600" cy="15438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4319"/>
            <a:ext cx="4203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/>
              <a:t>Example</a:t>
            </a:r>
            <a:r>
              <a:rPr dirty="0" sz="3600" spc="-40"/>
              <a:t> </a:t>
            </a:r>
            <a:r>
              <a:rPr dirty="0" sz="3600" spc="-125"/>
              <a:t>4-30:</a:t>
            </a:r>
            <a:r>
              <a:rPr dirty="0" sz="3600" spc="-20"/>
              <a:t> </a:t>
            </a:r>
            <a:r>
              <a:rPr dirty="0" sz="3600" spc="-65"/>
              <a:t>Solution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637277"/>
            <a:ext cx="7584440" cy="42481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400">
                <a:latin typeface="Verdana"/>
                <a:cs typeface="Verdana"/>
              </a:rPr>
              <a:t>Let us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35"/>
              </a:spcBef>
            </a:pP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 spc="-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faculty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member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 spc="-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proposal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information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Table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4.9,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70/300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.2333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135/300</a:t>
            </a:r>
            <a:r>
              <a:rPr dirty="0" sz="2000">
                <a:latin typeface="Verdana"/>
                <a:cs typeface="Verdana"/>
              </a:rPr>
              <a:t> 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.4500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B)</a:t>
            </a:r>
            <a:r>
              <a:rPr dirty="0" sz="2000">
                <a:latin typeface="Verdana"/>
                <a:cs typeface="Verdana"/>
              </a:rPr>
              <a:t> 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 i="1">
                <a:latin typeface="Verdana"/>
                <a:cs typeface="Verdana"/>
              </a:rPr>
              <a:t>P(B</a:t>
            </a:r>
            <a:r>
              <a:rPr dirty="0" sz="2000" spc="-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| 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(70/300)(45/70)</a:t>
            </a:r>
            <a:r>
              <a:rPr dirty="0" sz="2000" spc="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.1500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Using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addition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rule, </a:t>
            </a:r>
            <a:r>
              <a:rPr dirty="0" sz="2400" spc="-5">
                <a:latin typeface="Verdana"/>
                <a:cs typeface="Verdana"/>
              </a:rPr>
              <a:t>we </a:t>
            </a:r>
            <a:r>
              <a:rPr dirty="0" sz="2400">
                <a:latin typeface="Verdana"/>
                <a:cs typeface="Verdana"/>
              </a:rPr>
              <a:t>obtain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 spc="-25" i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or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 i="1">
                <a:latin typeface="Verdana"/>
                <a:cs typeface="Verdana"/>
              </a:rPr>
              <a:t>B</a:t>
            </a:r>
            <a:r>
              <a:rPr dirty="0" sz="2000" spc="-5">
                <a:latin typeface="Verdana"/>
                <a:cs typeface="Verdana"/>
              </a:rPr>
              <a:t>)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 i="1">
                <a:latin typeface="Verdana"/>
                <a:cs typeface="Verdana"/>
              </a:rPr>
              <a:t>P</a:t>
            </a:r>
            <a:r>
              <a:rPr dirty="0" sz="2000" spc="-5">
                <a:latin typeface="Verdana"/>
                <a:cs typeface="Verdana"/>
              </a:rPr>
              <a:t>(</a:t>
            </a:r>
            <a:r>
              <a:rPr dirty="0" sz="2000" spc="-5" i="1">
                <a:latin typeface="Verdana"/>
                <a:cs typeface="Verdana"/>
              </a:rPr>
              <a:t>B</a:t>
            </a:r>
            <a:r>
              <a:rPr dirty="0" sz="2000" spc="-5">
                <a:latin typeface="Verdana"/>
                <a:cs typeface="Verdana"/>
              </a:rPr>
              <a:t>)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 spc="-2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 i="1">
                <a:latin typeface="Verdana"/>
                <a:cs typeface="Verdana"/>
              </a:rPr>
              <a:t>B</a:t>
            </a:r>
            <a:r>
              <a:rPr dirty="0" sz="2000" spc="-5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algn="ctr" marL="378460">
              <a:lnSpc>
                <a:spcPct val="100000"/>
              </a:lnSpc>
              <a:spcBef>
                <a:spcPts val="240"/>
              </a:spcBef>
              <a:tabLst>
                <a:tab pos="763905" algn="l"/>
              </a:tabLst>
            </a:pPr>
            <a:r>
              <a:rPr dirty="0" sz="2000" spc="5">
                <a:latin typeface="Verdana"/>
                <a:cs typeface="Verdana"/>
              </a:rPr>
              <a:t>=	</a:t>
            </a:r>
            <a:r>
              <a:rPr dirty="0" sz="2000">
                <a:latin typeface="Verdana"/>
                <a:cs typeface="Verdana"/>
              </a:rPr>
              <a:t>.2333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+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.4500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.1500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.5333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4-31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37147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"/>
              <a:t> a </a:t>
            </a:r>
            <a:r>
              <a:rPr dirty="0" spc="-10"/>
              <a:t>group</a:t>
            </a:r>
            <a:r>
              <a:rPr dirty="0" spc="55"/>
              <a:t> </a:t>
            </a:r>
            <a:r>
              <a:rPr dirty="0" spc="-5"/>
              <a:t>of 2500</a:t>
            </a:r>
            <a:r>
              <a:rPr dirty="0"/>
              <a:t> </a:t>
            </a:r>
            <a:r>
              <a:rPr dirty="0" spc="-10"/>
              <a:t>persons,</a:t>
            </a:r>
            <a:r>
              <a:rPr dirty="0" spc="40"/>
              <a:t> </a:t>
            </a:r>
            <a:r>
              <a:rPr dirty="0" spc="-5"/>
              <a:t>1400</a:t>
            </a:r>
            <a:r>
              <a:rPr dirty="0" spc="-10"/>
              <a:t> </a:t>
            </a:r>
            <a:r>
              <a:rPr dirty="0" spc="-5"/>
              <a:t>are </a:t>
            </a:r>
            <a:r>
              <a:rPr dirty="0"/>
              <a:t> </a:t>
            </a:r>
            <a:r>
              <a:rPr dirty="0" spc="-5"/>
              <a:t>female, 600</a:t>
            </a:r>
            <a:r>
              <a:rPr dirty="0"/>
              <a:t> </a:t>
            </a:r>
            <a:r>
              <a:rPr dirty="0" spc="-10"/>
              <a:t>are</a:t>
            </a:r>
            <a:r>
              <a:rPr dirty="0" spc="15"/>
              <a:t> </a:t>
            </a:r>
            <a:r>
              <a:rPr dirty="0" spc="-5"/>
              <a:t>vegetarian,</a:t>
            </a:r>
            <a:r>
              <a:rPr dirty="0" spc="35"/>
              <a:t> </a:t>
            </a:r>
            <a:r>
              <a:rPr dirty="0" spc="-5"/>
              <a:t>and</a:t>
            </a:r>
            <a:r>
              <a:rPr dirty="0" spc="25"/>
              <a:t> </a:t>
            </a:r>
            <a:r>
              <a:rPr dirty="0" spc="-5"/>
              <a:t>400 </a:t>
            </a:r>
            <a:r>
              <a:rPr dirty="0" spc="-10"/>
              <a:t>are </a:t>
            </a:r>
            <a:r>
              <a:rPr dirty="0" spc="-5"/>
              <a:t> female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20"/>
              <a:t> </a:t>
            </a:r>
            <a:r>
              <a:rPr dirty="0" spc="-10"/>
              <a:t>vegetarian.</a:t>
            </a:r>
            <a:r>
              <a:rPr dirty="0" spc="35"/>
              <a:t> </a:t>
            </a:r>
            <a:r>
              <a:rPr dirty="0" spc="-5"/>
              <a:t>What</a:t>
            </a:r>
            <a:r>
              <a:rPr dirty="0" spc="20"/>
              <a:t> </a:t>
            </a:r>
            <a:r>
              <a:rPr dirty="0" spc="-10"/>
              <a:t>is</a:t>
            </a:r>
            <a:r>
              <a:rPr dirty="0"/>
              <a:t> </a:t>
            </a:r>
            <a:r>
              <a:rPr dirty="0" spc="-10"/>
              <a:t>the </a:t>
            </a:r>
            <a:r>
              <a:rPr dirty="0" spc="-5"/>
              <a:t> </a:t>
            </a:r>
            <a:r>
              <a:rPr dirty="0" spc="-10"/>
              <a:t>probability</a:t>
            </a:r>
            <a:r>
              <a:rPr dirty="0" spc="60"/>
              <a:t> </a:t>
            </a:r>
            <a:r>
              <a:rPr dirty="0" spc="-10"/>
              <a:t>that</a:t>
            </a:r>
            <a:r>
              <a:rPr dirty="0" spc="15"/>
              <a:t> </a:t>
            </a:r>
            <a:r>
              <a:rPr dirty="0" spc="-5"/>
              <a:t>a</a:t>
            </a:r>
            <a:r>
              <a:rPr dirty="0" spc="15"/>
              <a:t> </a:t>
            </a:r>
            <a:r>
              <a:rPr dirty="0" spc="-10"/>
              <a:t>randomly</a:t>
            </a:r>
            <a:r>
              <a:rPr dirty="0" spc="70"/>
              <a:t> </a:t>
            </a:r>
            <a:r>
              <a:rPr dirty="0" spc="-10"/>
              <a:t>selected</a:t>
            </a:r>
            <a:r>
              <a:rPr dirty="0" spc="15"/>
              <a:t> </a:t>
            </a:r>
            <a:r>
              <a:rPr dirty="0" spc="-10"/>
              <a:t>person </a:t>
            </a:r>
            <a:r>
              <a:rPr dirty="0" spc="-969"/>
              <a:t> </a:t>
            </a:r>
            <a:r>
              <a:rPr dirty="0" spc="-5"/>
              <a:t>from</a:t>
            </a:r>
            <a:r>
              <a:rPr dirty="0" spc="20"/>
              <a:t> </a:t>
            </a:r>
            <a:r>
              <a:rPr dirty="0" spc="-10"/>
              <a:t>this</a:t>
            </a:r>
            <a:r>
              <a:rPr dirty="0" spc="15"/>
              <a:t> </a:t>
            </a:r>
            <a:r>
              <a:rPr dirty="0" spc="-10"/>
              <a:t>group</a:t>
            </a:r>
            <a:r>
              <a:rPr dirty="0" spc="30"/>
              <a:t> </a:t>
            </a:r>
            <a:r>
              <a:rPr dirty="0" spc="-10"/>
              <a:t>is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5"/>
              <a:t>male</a:t>
            </a:r>
            <a:r>
              <a:rPr dirty="0" spc="10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 spc="-5"/>
              <a:t>vegetarian?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4-31: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46798" y="499699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0954" y="0"/>
                </a:lnTo>
              </a:path>
            </a:pathLst>
          </a:custGeom>
          <a:ln w="1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5102" y="499699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0954" y="0"/>
                </a:lnTo>
              </a:path>
            </a:pathLst>
          </a:custGeom>
          <a:ln w="1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8285" y="4996990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 h="0">
                <a:moveTo>
                  <a:pt x="0" y="0"/>
                </a:moveTo>
                <a:lnTo>
                  <a:pt x="790017" y="0"/>
                </a:lnTo>
              </a:path>
            </a:pathLst>
          </a:custGeom>
          <a:ln w="1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2942" y="1713550"/>
            <a:ext cx="7479030" cy="42379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2400">
                <a:latin typeface="Verdana"/>
                <a:cs typeface="Verdana"/>
              </a:rPr>
              <a:t>Let us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 marL="426084" marR="1159510">
              <a:lnSpc>
                <a:spcPts val="2880"/>
              </a:lnSpc>
              <a:spcBef>
                <a:spcPts val="165"/>
              </a:spcBef>
              <a:tabLst>
                <a:tab pos="1116330" algn="l"/>
                <a:tab pos="5209540" algn="l"/>
              </a:tabLst>
            </a:pPr>
            <a:r>
              <a:rPr dirty="0" sz="2000">
                <a:latin typeface="Verdana"/>
                <a:cs typeface="Verdana"/>
              </a:rPr>
              <a:t>F =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randomly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 person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	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female </a:t>
            </a:r>
            <a:r>
              <a:rPr dirty="0" sz="2000" spc="-6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	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randomly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male</a:t>
            </a:r>
            <a:endParaRPr sz="2000">
              <a:latin typeface="Verdana"/>
              <a:cs typeface="Verdana"/>
            </a:endParaRPr>
          </a:p>
          <a:p>
            <a:pPr marL="426084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Verdana"/>
                <a:cs typeface="Verdana"/>
              </a:rPr>
              <a:t>V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randomly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vegetarian</a:t>
            </a:r>
            <a:endParaRPr sz="2000">
              <a:latin typeface="Verdana"/>
              <a:cs typeface="Verdana"/>
            </a:endParaRPr>
          </a:p>
          <a:p>
            <a:pPr marL="426084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Verdana"/>
                <a:cs typeface="Verdana"/>
              </a:rPr>
              <a:t>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randomly 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non-vegetarian.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Verdana"/>
              <a:cs typeface="Verdana"/>
            </a:endParaRPr>
          </a:p>
          <a:p>
            <a:pPr marL="235585">
              <a:lnSpc>
                <a:spcPct val="100000"/>
              </a:lnSpc>
            </a:pPr>
            <a:r>
              <a:rPr dirty="0" sz="2950" spc="90" i="1">
                <a:latin typeface="Times New Roman"/>
                <a:cs typeface="Times New Roman"/>
              </a:rPr>
              <a:t>P</a:t>
            </a:r>
            <a:r>
              <a:rPr dirty="0" sz="2950" spc="120">
                <a:latin typeface="Times New Roman"/>
                <a:cs typeface="Times New Roman"/>
              </a:rPr>
              <a:t>(</a:t>
            </a:r>
            <a:r>
              <a:rPr dirty="0" sz="2950" spc="20" i="1">
                <a:latin typeface="Times New Roman"/>
                <a:cs typeface="Times New Roman"/>
              </a:rPr>
              <a:t>M</a:t>
            </a:r>
            <a:r>
              <a:rPr dirty="0" sz="2950" spc="250" i="1">
                <a:latin typeface="Times New Roman"/>
                <a:cs typeface="Times New Roman"/>
              </a:rPr>
              <a:t> </a:t>
            </a:r>
            <a:r>
              <a:rPr dirty="0" sz="2950" spc="105">
                <a:latin typeface="Times New Roman"/>
                <a:cs typeface="Times New Roman"/>
              </a:rPr>
              <a:t>o</a:t>
            </a:r>
            <a:r>
              <a:rPr dirty="0" sz="2950" spc="5">
                <a:latin typeface="Times New Roman"/>
                <a:cs typeface="Times New Roman"/>
              </a:rPr>
              <a:t>r</a:t>
            </a:r>
            <a:r>
              <a:rPr dirty="0" sz="2950" spc="-455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V</a:t>
            </a:r>
            <a:r>
              <a:rPr dirty="0" sz="2950" spc="-290" i="1">
                <a:latin typeface="Times New Roman"/>
                <a:cs typeface="Times New Roman"/>
              </a:rPr>
              <a:t> </a:t>
            </a:r>
            <a:r>
              <a:rPr dirty="0" sz="2950" spc="5">
                <a:latin typeface="Times New Roman"/>
                <a:cs typeface="Times New Roman"/>
              </a:rPr>
              <a:t>)</a:t>
            </a:r>
            <a:r>
              <a:rPr dirty="0" sz="2950" spc="-65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</a:t>
            </a:r>
            <a:r>
              <a:rPr dirty="0" sz="2950" spc="30">
                <a:latin typeface="Times New Roman"/>
                <a:cs typeface="Times New Roman"/>
              </a:rPr>
              <a:t> </a:t>
            </a:r>
            <a:r>
              <a:rPr dirty="0" sz="2950" spc="90" i="1">
                <a:latin typeface="Times New Roman"/>
                <a:cs typeface="Times New Roman"/>
              </a:rPr>
              <a:t>P</a:t>
            </a:r>
            <a:r>
              <a:rPr dirty="0" sz="2950" spc="120">
                <a:latin typeface="Times New Roman"/>
                <a:cs typeface="Times New Roman"/>
              </a:rPr>
              <a:t>(</a:t>
            </a:r>
            <a:r>
              <a:rPr dirty="0" sz="2950" spc="20" i="1">
                <a:latin typeface="Times New Roman"/>
                <a:cs typeface="Times New Roman"/>
              </a:rPr>
              <a:t>M</a:t>
            </a:r>
            <a:r>
              <a:rPr dirty="0" sz="2950" spc="-260" i="1">
                <a:latin typeface="Times New Roman"/>
                <a:cs typeface="Times New Roman"/>
              </a:rPr>
              <a:t> </a:t>
            </a:r>
            <a:r>
              <a:rPr dirty="0" sz="2950" spc="5">
                <a:latin typeface="Times New Roman"/>
                <a:cs typeface="Times New Roman"/>
              </a:rPr>
              <a:t>)</a:t>
            </a:r>
            <a:r>
              <a:rPr dirty="0" sz="2950" spc="-254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</a:t>
            </a:r>
            <a:r>
              <a:rPr dirty="0" sz="2950" spc="-110">
                <a:latin typeface="Times New Roman"/>
                <a:cs typeface="Times New Roman"/>
              </a:rPr>
              <a:t> </a:t>
            </a:r>
            <a:r>
              <a:rPr dirty="0" sz="2950" spc="85" i="1">
                <a:latin typeface="Times New Roman"/>
                <a:cs typeface="Times New Roman"/>
              </a:rPr>
              <a:t>P</a:t>
            </a:r>
            <a:r>
              <a:rPr dirty="0" sz="2950" spc="-200">
                <a:latin typeface="Times New Roman"/>
                <a:cs typeface="Times New Roman"/>
              </a:rPr>
              <a:t>(</a:t>
            </a:r>
            <a:r>
              <a:rPr dirty="0" sz="2950" spc="15" i="1">
                <a:latin typeface="Times New Roman"/>
                <a:cs typeface="Times New Roman"/>
              </a:rPr>
              <a:t>V</a:t>
            </a:r>
            <a:r>
              <a:rPr dirty="0" sz="2950" spc="-295" i="1">
                <a:latin typeface="Times New Roman"/>
                <a:cs typeface="Times New Roman"/>
              </a:rPr>
              <a:t> </a:t>
            </a:r>
            <a:r>
              <a:rPr dirty="0" sz="2950" spc="5">
                <a:latin typeface="Times New Roman"/>
                <a:cs typeface="Times New Roman"/>
              </a:rPr>
              <a:t>)</a:t>
            </a:r>
            <a:r>
              <a:rPr dirty="0" sz="2950" spc="-254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</a:t>
            </a:r>
            <a:r>
              <a:rPr dirty="0" sz="2950" spc="-155">
                <a:latin typeface="Times New Roman"/>
                <a:cs typeface="Times New Roman"/>
              </a:rPr>
              <a:t> </a:t>
            </a:r>
            <a:r>
              <a:rPr dirty="0" sz="2950" spc="85" i="1">
                <a:latin typeface="Times New Roman"/>
                <a:cs typeface="Times New Roman"/>
              </a:rPr>
              <a:t>P</a:t>
            </a:r>
            <a:r>
              <a:rPr dirty="0" sz="2950" spc="120">
                <a:latin typeface="Times New Roman"/>
                <a:cs typeface="Times New Roman"/>
              </a:rPr>
              <a:t>(</a:t>
            </a:r>
            <a:r>
              <a:rPr dirty="0" sz="2950" spc="20" i="1">
                <a:latin typeface="Times New Roman"/>
                <a:cs typeface="Times New Roman"/>
              </a:rPr>
              <a:t>M</a:t>
            </a:r>
            <a:r>
              <a:rPr dirty="0" sz="2950" spc="245" i="1">
                <a:latin typeface="Times New Roman"/>
                <a:cs typeface="Times New Roman"/>
              </a:rPr>
              <a:t> </a:t>
            </a:r>
            <a:r>
              <a:rPr dirty="0" sz="2950" spc="-80">
                <a:latin typeface="Times New Roman"/>
                <a:cs typeface="Times New Roman"/>
              </a:rPr>
              <a:t>a</a:t>
            </a:r>
            <a:r>
              <a:rPr dirty="0" sz="2950" spc="-70">
                <a:latin typeface="Times New Roman"/>
                <a:cs typeface="Times New Roman"/>
              </a:rPr>
              <a:t>n</a:t>
            </a:r>
            <a:r>
              <a:rPr dirty="0" sz="2950" spc="10">
                <a:latin typeface="Times New Roman"/>
                <a:cs typeface="Times New Roman"/>
              </a:rPr>
              <a:t>d</a:t>
            </a:r>
            <a:r>
              <a:rPr dirty="0" sz="2950" spc="-254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V</a:t>
            </a:r>
            <a:r>
              <a:rPr dirty="0" sz="2950" spc="-290" i="1">
                <a:latin typeface="Times New Roman"/>
                <a:cs typeface="Times New Roman"/>
              </a:rPr>
              <a:t> </a:t>
            </a:r>
            <a:r>
              <a:rPr dirty="0" sz="2950" spc="5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 marL="1914525">
              <a:lnSpc>
                <a:spcPct val="100000"/>
              </a:lnSpc>
              <a:spcBef>
                <a:spcPts val="894"/>
              </a:spcBef>
              <a:tabLst>
                <a:tab pos="3478529" algn="l"/>
                <a:tab pos="4229100" algn="l"/>
                <a:tab pos="4624070" algn="l"/>
              </a:tabLst>
            </a:pPr>
            <a:r>
              <a:rPr dirty="0" baseline="-34839" sz="4425" spc="22">
                <a:latin typeface="Symbol"/>
                <a:cs typeface="Symbol"/>
              </a:rPr>
              <a:t></a:t>
            </a:r>
            <a:r>
              <a:rPr dirty="0" baseline="-34839" sz="4425" spc="37">
                <a:latin typeface="Times New Roman"/>
                <a:cs typeface="Times New Roman"/>
              </a:rPr>
              <a:t> </a:t>
            </a:r>
            <a:r>
              <a:rPr dirty="0" sz="2950" spc="80">
                <a:latin typeface="Times New Roman"/>
                <a:cs typeface="Times New Roman"/>
              </a:rPr>
              <a:t>1100</a:t>
            </a:r>
            <a:r>
              <a:rPr dirty="0" sz="2950" spc="-185">
                <a:latin typeface="Times New Roman"/>
                <a:cs typeface="Times New Roman"/>
              </a:rPr>
              <a:t> </a:t>
            </a:r>
            <a:r>
              <a:rPr dirty="0" baseline="-34839" sz="4425" spc="22">
                <a:latin typeface="Symbol"/>
                <a:cs typeface="Symbol"/>
              </a:rPr>
              <a:t></a:t>
            </a:r>
            <a:r>
              <a:rPr dirty="0" baseline="-34839" sz="4425" spc="22">
                <a:latin typeface="Times New Roman"/>
                <a:cs typeface="Times New Roman"/>
              </a:rPr>
              <a:t>	</a:t>
            </a:r>
            <a:r>
              <a:rPr dirty="0" sz="2950" spc="70">
                <a:latin typeface="Times New Roman"/>
                <a:cs typeface="Times New Roman"/>
              </a:rPr>
              <a:t>600	</a:t>
            </a:r>
            <a:r>
              <a:rPr dirty="0" baseline="-34839" sz="4425" spc="22">
                <a:latin typeface="Symbol"/>
                <a:cs typeface="Symbol"/>
              </a:rPr>
              <a:t></a:t>
            </a:r>
            <a:r>
              <a:rPr dirty="0" baseline="-34839" sz="4425" spc="22">
                <a:latin typeface="Times New Roman"/>
                <a:cs typeface="Times New Roman"/>
              </a:rPr>
              <a:t>	</a:t>
            </a:r>
            <a:r>
              <a:rPr dirty="0" sz="2950" spc="70">
                <a:latin typeface="Times New Roman"/>
                <a:cs typeface="Times New Roman"/>
              </a:rPr>
              <a:t>200</a:t>
            </a:r>
            <a:endParaRPr sz="2950">
              <a:latin typeface="Times New Roman"/>
              <a:cs typeface="Times New Roman"/>
            </a:endParaRPr>
          </a:p>
          <a:p>
            <a:pPr algn="ctr" marL="82550">
              <a:lnSpc>
                <a:spcPct val="100000"/>
              </a:lnSpc>
              <a:spcBef>
                <a:spcPts val="600"/>
              </a:spcBef>
              <a:tabLst>
                <a:tab pos="1230630" algn="l"/>
                <a:tab pos="2373630" algn="l"/>
              </a:tabLst>
            </a:pPr>
            <a:r>
              <a:rPr dirty="0" sz="2950" spc="80">
                <a:latin typeface="Times New Roman"/>
                <a:cs typeface="Times New Roman"/>
              </a:rPr>
              <a:t>2500	2500	2500</a:t>
            </a:r>
            <a:endParaRPr sz="2950">
              <a:latin typeface="Times New Roman"/>
              <a:cs typeface="Times New Roman"/>
            </a:endParaRPr>
          </a:p>
          <a:p>
            <a:pPr marL="1914525">
              <a:lnSpc>
                <a:spcPct val="100000"/>
              </a:lnSpc>
              <a:spcBef>
                <a:spcPts val="250"/>
              </a:spcBef>
            </a:pPr>
            <a:r>
              <a:rPr dirty="0" sz="2950" spc="15">
                <a:latin typeface="Symbol"/>
                <a:cs typeface="Symbol"/>
              </a:rPr>
              <a:t></a:t>
            </a:r>
            <a:r>
              <a:rPr dirty="0" sz="2950" spc="-250">
                <a:latin typeface="Times New Roman"/>
                <a:cs typeface="Times New Roman"/>
              </a:rPr>
              <a:t> </a:t>
            </a:r>
            <a:r>
              <a:rPr dirty="0" sz="2950" spc="-5">
                <a:latin typeface="Times New Roman"/>
                <a:cs typeface="Times New Roman"/>
              </a:rPr>
              <a:t>.</a:t>
            </a:r>
            <a:r>
              <a:rPr dirty="0" sz="2950" spc="105">
                <a:latin typeface="Times New Roman"/>
                <a:cs typeface="Times New Roman"/>
              </a:rPr>
              <a:t>4</a:t>
            </a:r>
            <a:r>
              <a:rPr dirty="0" sz="2950" spc="10">
                <a:latin typeface="Times New Roman"/>
                <a:cs typeface="Times New Roman"/>
              </a:rPr>
              <a:t>4</a:t>
            </a:r>
            <a:r>
              <a:rPr dirty="0" sz="2950" spc="-395">
                <a:latin typeface="Times New Roman"/>
                <a:cs typeface="Times New Roman"/>
              </a:rPr>
              <a:t> </a:t>
            </a:r>
            <a:r>
              <a:rPr dirty="0" sz="2950" spc="370">
                <a:latin typeface="Symbol"/>
                <a:cs typeface="Symbol"/>
              </a:rPr>
              <a:t></a:t>
            </a:r>
            <a:r>
              <a:rPr dirty="0" sz="2950" spc="-5">
                <a:latin typeface="Times New Roman"/>
                <a:cs typeface="Times New Roman"/>
              </a:rPr>
              <a:t>.</a:t>
            </a:r>
            <a:r>
              <a:rPr dirty="0" sz="2950" spc="105">
                <a:latin typeface="Times New Roman"/>
                <a:cs typeface="Times New Roman"/>
              </a:rPr>
              <a:t>2</a:t>
            </a:r>
            <a:r>
              <a:rPr dirty="0" sz="2950" spc="10">
                <a:latin typeface="Times New Roman"/>
                <a:cs typeface="Times New Roman"/>
              </a:rPr>
              <a:t>4</a:t>
            </a:r>
            <a:r>
              <a:rPr dirty="0" sz="2950" spc="-395">
                <a:latin typeface="Times New Roman"/>
                <a:cs typeface="Times New Roman"/>
              </a:rPr>
              <a:t> </a:t>
            </a:r>
            <a:r>
              <a:rPr dirty="0" sz="2950" spc="320">
                <a:latin typeface="Symbol"/>
                <a:cs typeface="Symbol"/>
              </a:rPr>
              <a:t></a:t>
            </a:r>
            <a:r>
              <a:rPr dirty="0" sz="2950">
                <a:latin typeface="Times New Roman"/>
                <a:cs typeface="Times New Roman"/>
              </a:rPr>
              <a:t>.</a:t>
            </a:r>
            <a:r>
              <a:rPr dirty="0" sz="2950" spc="105">
                <a:latin typeface="Times New Roman"/>
                <a:cs typeface="Times New Roman"/>
              </a:rPr>
              <a:t>0</a:t>
            </a:r>
            <a:r>
              <a:rPr dirty="0" sz="2950" spc="10">
                <a:latin typeface="Times New Roman"/>
                <a:cs typeface="Times New Roman"/>
              </a:rPr>
              <a:t>8</a:t>
            </a:r>
            <a:r>
              <a:rPr dirty="0" sz="2950" spc="-254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</a:t>
            </a:r>
            <a:r>
              <a:rPr dirty="0" sz="2950" spc="-250">
                <a:latin typeface="Times New Roman"/>
                <a:cs typeface="Times New Roman"/>
              </a:rPr>
              <a:t> </a:t>
            </a:r>
            <a:r>
              <a:rPr dirty="0" sz="2950" spc="-5">
                <a:latin typeface="Times New Roman"/>
                <a:cs typeface="Times New Roman"/>
              </a:rPr>
              <a:t>.</a:t>
            </a:r>
            <a:r>
              <a:rPr dirty="0" sz="2950" spc="105">
                <a:latin typeface="Times New Roman"/>
                <a:cs typeface="Times New Roman"/>
              </a:rPr>
              <a:t>60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MARGINAL</a:t>
            </a:r>
            <a:r>
              <a:rPr dirty="0" spc="-60"/>
              <a:t> </a:t>
            </a:r>
            <a:r>
              <a:rPr dirty="0" spc="55"/>
              <a:t>AND</a:t>
            </a:r>
            <a:r>
              <a:rPr dirty="0" spc="-55"/>
              <a:t> </a:t>
            </a:r>
            <a:r>
              <a:rPr dirty="0" spc="55"/>
              <a:t>CONDITIONAL </a:t>
            </a:r>
            <a:r>
              <a:rPr dirty="0" spc="-785"/>
              <a:t> </a:t>
            </a:r>
            <a:r>
              <a:rPr dirty="0" spc="-30"/>
              <a:t>PROBABILITIES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117" y="1976755"/>
            <a:ext cx="7819390" cy="32448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u="heavy" sz="24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Conditional</a:t>
            </a:r>
            <a:r>
              <a:rPr dirty="0" u="heavy" sz="2400" spc="2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400" spc="-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400" spc="3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>
                <a:latin typeface="Verdana"/>
                <a:cs typeface="Verdana"/>
              </a:rPr>
              <a:t> an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will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occur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another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already </a:t>
            </a:r>
            <a:r>
              <a:rPr dirty="0" sz="2400" spc="-5">
                <a:latin typeface="Verdana"/>
                <a:cs typeface="Verdana"/>
              </a:rPr>
              <a:t> occurred.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 </a:t>
            </a:r>
            <a:r>
              <a:rPr dirty="0" sz="2400">
                <a:latin typeface="Verdana"/>
                <a:cs typeface="Verdana"/>
              </a:rPr>
              <a:t>events,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conditional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written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endParaRPr sz="2400">
              <a:latin typeface="Verdana"/>
              <a:cs typeface="Verdana"/>
            </a:endParaRPr>
          </a:p>
          <a:p>
            <a:pPr algn="ctr" marL="165100">
              <a:lnSpc>
                <a:spcPct val="100000"/>
              </a:lnSpc>
              <a:spcBef>
                <a:spcPts val="580"/>
              </a:spcBef>
            </a:pPr>
            <a:r>
              <a:rPr dirty="0" sz="2400" b="1" i="1">
                <a:latin typeface="Verdana"/>
                <a:cs typeface="Verdana"/>
              </a:rPr>
              <a:t>P</a:t>
            </a:r>
            <a:r>
              <a:rPr dirty="0" sz="2400" spc="-10" b="1" i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(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 i="1">
                <a:latin typeface="Verdana"/>
                <a:cs typeface="Verdana"/>
              </a:rPr>
              <a:t>A</a:t>
            </a:r>
            <a:r>
              <a:rPr dirty="0" sz="2400" spc="-20" b="1" i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 i="1">
                <a:latin typeface="Verdana"/>
                <a:cs typeface="Verdana"/>
              </a:rPr>
              <a:t>B</a:t>
            </a:r>
            <a:r>
              <a:rPr dirty="0" sz="2400" spc="-15" b="1" i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211059" algn="l"/>
              </a:tabLst>
            </a:pP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read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“the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B	</a:t>
            </a:r>
            <a:r>
              <a:rPr dirty="0" sz="2400">
                <a:latin typeface="Verdana"/>
                <a:cs typeface="Verdana"/>
              </a:rPr>
              <a:t>has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already occurred.”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65081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 spc="-5"/>
              <a:t> </a:t>
            </a:r>
            <a:r>
              <a:rPr dirty="0" spc="-105"/>
              <a:t>4.10</a:t>
            </a:r>
            <a:r>
              <a:rPr dirty="0" spc="-10"/>
              <a:t> </a:t>
            </a:r>
            <a:r>
              <a:rPr dirty="0" spc="-114"/>
              <a:t>Two-Way</a:t>
            </a:r>
            <a:r>
              <a:rPr dirty="0" spc="-10"/>
              <a:t> </a:t>
            </a:r>
            <a:r>
              <a:rPr dirty="0" spc="-85"/>
              <a:t>Classification</a:t>
            </a:r>
            <a:r>
              <a:rPr dirty="0" spc="25"/>
              <a:t> </a:t>
            </a:r>
            <a:r>
              <a:rPr dirty="0" spc="-65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491739"/>
            <a:ext cx="5791200" cy="1546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7118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Addition</a:t>
            </a:r>
            <a:r>
              <a:rPr dirty="0" spc="-15"/>
              <a:t> </a:t>
            </a:r>
            <a:r>
              <a:rPr dirty="0" spc="-105"/>
              <a:t>Rule</a:t>
            </a:r>
            <a:r>
              <a:rPr dirty="0"/>
              <a:t> for</a:t>
            </a:r>
            <a:r>
              <a:rPr dirty="0" spc="5"/>
              <a:t> </a:t>
            </a:r>
            <a:r>
              <a:rPr dirty="0" spc="-114"/>
              <a:t>Mutually</a:t>
            </a:r>
            <a:r>
              <a:rPr dirty="0" spc="-15"/>
              <a:t> </a:t>
            </a:r>
            <a:r>
              <a:rPr dirty="0" spc="-85"/>
              <a:t>Exclusive</a:t>
            </a:r>
            <a:r>
              <a:rPr dirty="0"/>
              <a:t> </a:t>
            </a:r>
            <a:r>
              <a:rPr dirty="0" spc="-10"/>
              <a:t>Events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84730"/>
            <a:ext cx="76339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Addition</a:t>
            </a:r>
            <a:r>
              <a:rPr dirty="0" sz="2800" spc="4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to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Find</a:t>
            </a:r>
            <a:r>
              <a:rPr dirty="0" sz="2800" spc="3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the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 Probability</a:t>
            </a:r>
            <a:r>
              <a:rPr dirty="0" sz="2800" spc="5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the </a:t>
            </a:r>
            <a:r>
              <a:rPr dirty="0" sz="2800" spc="-969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Union</a:t>
            </a:r>
            <a:r>
              <a:rPr dirty="0" sz="2800" spc="1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Mutually</a:t>
            </a:r>
            <a:r>
              <a:rPr dirty="0" sz="2800" spc="3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Exclusive</a:t>
            </a:r>
            <a:r>
              <a:rPr dirty="0" sz="2800" spc="5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Events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235832"/>
            <a:ext cx="7890509" cy="190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The probability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union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mutually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exclusive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events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1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5" i="1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algn="ctr" marL="22860">
              <a:lnSpc>
                <a:spcPct val="100000"/>
              </a:lnSpc>
            </a:pPr>
            <a:r>
              <a:rPr dirty="0" sz="2800" i="1">
                <a:latin typeface="Verdana"/>
                <a:cs typeface="Verdana"/>
              </a:rPr>
              <a:t>P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i="1">
                <a:latin typeface="Verdana"/>
                <a:cs typeface="Verdana"/>
              </a:rPr>
              <a:t>A</a:t>
            </a:r>
            <a:r>
              <a:rPr dirty="0" sz="2800" spc="-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 </a:t>
            </a:r>
            <a:r>
              <a:rPr dirty="0" sz="2800" spc="-5" i="1">
                <a:latin typeface="Verdana"/>
                <a:cs typeface="Verdana"/>
              </a:rPr>
              <a:t>B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 </a:t>
            </a:r>
            <a:r>
              <a:rPr dirty="0" sz="2800" i="1">
                <a:latin typeface="Verdana"/>
                <a:cs typeface="Verdana"/>
              </a:rPr>
              <a:t>P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i="1">
                <a:latin typeface="Verdana"/>
                <a:cs typeface="Verdana"/>
              </a:rPr>
              <a:t>B</a:t>
            </a:r>
            <a:r>
              <a:rPr dirty="0" sz="280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4-32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440" y="1631645"/>
            <a:ext cx="780542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university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president</a:t>
            </a:r>
            <a:r>
              <a:rPr dirty="0" sz="2400">
                <a:latin typeface="Verdana"/>
                <a:cs typeface="Verdana"/>
              </a:rPr>
              <a:t> has</a:t>
            </a:r>
            <a:r>
              <a:rPr dirty="0" sz="2400" spc="-5">
                <a:latin typeface="Verdana"/>
                <a:cs typeface="Verdana"/>
              </a:rPr>
              <a:t> proposed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all </a:t>
            </a:r>
            <a:r>
              <a:rPr dirty="0" sz="2400">
                <a:latin typeface="Verdana"/>
                <a:cs typeface="Verdana"/>
              </a:rPr>
              <a:t> students must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course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ethics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requirement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graduation.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hundred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faculty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students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university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were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asked</a:t>
            </a:r>
            <a:r>
              <a:rPr dirty="0" sz="2400">
                <a:latin typeface="Verdana"/>
                <a:cs typeface="Verdana"/>
              </a:rPr>
              <a:t> about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their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opinion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issue.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table,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reproduced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Table</a:t>
            </a:r>
            <a:r>
              <a:rPr dirty="0" sz="2400">
                <a:latin typeface="Verdana"/>
                <a:cs typeface="Verdana"/>
              </a:rPr>
              <a:t> 4.9 </a:t>
            </a:r>
            <a:r>
              <a:rPr dirty="0" sz="2400" spc="-15">
                <a:latin typeface="Verdana"/>
                <a:cs typeface="Verdana"/>
              </a:rPr>
              <a:t>in 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Example</a:t>
            </a:r>
            <a:r>
              <a:rPr dirty="0" sz="2400">
                <a:latin typeface="Verdana"/>
                <a:cs typeface="Verdana"/>
              </a:rPr>
              <a:t> 4-30, </a:t>
            </a:r>
            <a:r>
              <a:rPr dirty="0" sz="2400" spc="-5">
                <a:latin typeface="Verdana"/>
                <a:cs typeface="Verdana"/>
              </a:rPr>
              <a:t>gives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two-way classification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responses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these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faculty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members and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students.</a:t>
            </a:r>
            <a:endParaRPr sz="2400">
              <a:latin typeface="Verdana"/>
              <a:cs typeface="Verdana"/>
            </a:endParaRPr>
          </a:p>
          <a:p>
            <a:pPr marL="12700" marR="28829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Verdana"/>
                <a:cs typeface="Verdana"/>
              </a:rPr>
              <a:t>What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randomly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selected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these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300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faculty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members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students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favor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proposal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neutral?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4-32: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351532"/>
            <a:ext cx="5334000" cy="1354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4-32: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978726"/>
            <a:ext cx="6973570" cy="35350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>
                <a:latin typeface="Verdana"/>
                <a:cs typeface="Verdana"/>
              </a:rPr>
              <a:t>Let us </a:t>
            </a:r>
            <a:r>
              <a:rPr dirty="0" sz="2400" spc="-5">
                <a:latin typeface="Verdana"/>
                <a:cs typeface="Verdana"/>
              </a:rPr>
              <a:t>define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events: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i="1">
                <a:latin typeface="Verdana"/>
                <a:cs typeface="Verdana"/>
              </a:rPr>
              <a:t>F</a:t>
            </a:r>
            <a:r>
              <a:rPr dirty="0" sz="2000" spc="-1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proposal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 spc="-1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person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selected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neutral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information,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F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135/300</a:t>
            </a:r>
            <a:r>
              <a:rPr dirty="0" sz="2000">
                <a:latin typeface="Verdana"/>
                <a:cs typeface="Verdana"/>
              </a:rPr>
              <a:t> 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.4500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Verdana"/>
                <a:cs typeface="Verdana"/>
              </a:rPr>
              <a:t>P(N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40/300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.1333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Verdana"/>
                <a:cs typeface="Verdana"/>
              </a:rPr>
              <a:t>Hence,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</a:pP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F</a:t>
            </a:r>
            <a:r>
              <a:rPr dirty="0" sz="2000" spc="-25" i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or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) = </a:t>
            </a: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F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(</a:t>
            </a: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)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.4500 +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.1333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.5833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Figure</a:t>
            </a:r>
            <a:r>
              <a:rPr dirty="0" spc="-10"/>
              <a:t> </a:t>
            </a:r>
            <a:r>
              <a:rPr dirty="0" spc="-105"/>
              <a:t>4.20</a:t>
            </a:r>
            <a:r>
              <a:rPr dirty="0" spc="5"/>
              <a:t> </a:t>
            </a:r>
            <a:r>
              <a:rPr dirty="0" spc="-45"/>
              <a:t>Venn</a:t>
            </a:r>
            <a:r>
              <a:rPr dirty="0" spc="-5"/>
              <a:t> </a:t>
            </a:r>
            <a:r>
              <a:rPr dirty="0" spc="-85"/>
              <a:t>diagram</a:t>
            </a:r>
            <a:r>
              <a:rPr dirty="0" spc="5"/>
              <a:t> </a:t>
            </a:r>
            <a:r>
              <a:rPr dirty="0" spc="-10"/>
              <a:t>of</a:t>
            </a:r>
            <a:r>
              <a:rPr dirty="0" spc="15"/>
              <a:t> </a:t>
            </a:r>
            <a:r>
              <a:rPr dirty="0" spc="-95"/>
              <a:t>mutually</a:t>
            </a:r>
            <a:r>
              <a:rPr dirty="0" spc="-15"/>
              <a:t> </a:t>
            </a:r>
            <a:r>
              <a:rPr dirty="0" spc="-105"/>
              <a:t>exclusive </a:t>
            </a:r>
            <a:r>
              <a:rPr dirty="0" spc="-785"/>
              <a:t> </a:t>
            </a:r>
            <a:r>
              <a:rPr dirty="0" spc="-60"/>
              <a:t>events.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507" y="1999735"/>
            <a:ext cx="2436585" cy="15473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6098" y="4116658"/>
            <a:ext cx="2863952" cy="3902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4-33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018" rIns="0" bIns="0" rtlCol="0" vert="horz">
            <a:spAutoFit/>
          </a:bodyPr>
          <a:lstStyle/>
          <a:p>
            <a:pPr marL="444500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Consider</a:t>
            </a:r>
            <a:r>
              <a:rPr dirty="0" spc="20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5"/>
              <a:t>experiment</a:t>
            </a:r>
            <a:r>
              <a:rPr dirty="0" spc="20"/>
              <a:t> </a:t>
            </a:r>
            <a:r>
              <a:rPr dirty="0" spc="-5"/>
              <a:t>of </a:t>
            </a:r>
            <a:r>
              <a:rPr dirty="0" spc="-10"/>
              <a:t>rolling</a:t>
            </a:r>
            <a:r>
              <a:rPr dirty="0" spc="55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die </a:t>
            </a:r>
            <a:r>
              <a:rPr dirty="0" spc="-5"/>
              <a:t> </a:t>
            </a:r>
            <a:r>
              <a:rPr dirty="0" spc="-10"/>
              <a:t>twice. </a:t>
            </a:r>
            <a:r>
              <a:rPr dirty="0" spc="-5"/>
              <a:t>Find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-5"/>
              <a:t> probability</a:t>
            </a:r>
            <a:r>
              <a:rPr dirty="0" spc="60"/>
              <a:t> </a:t>
            </a:r>
            <a:r>
              <a:rPr dirty="0" spc="-10"/>
              <a:t>that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5"/>
              <a:t> </a:t>
            </a:r>
            <a:r>
              <a:rPr dirty="0" spc="-10"/>
              <a:t>sum</a:t>
            </a:r>
            <a:r>
              <a:rPr dirty="0" spc="25"/>
              <a:t> </a:t>
            </a:r>
            <a:r>
              <a:rPr dirty="0" spc="-5"/>
              <a:t>of </a:t>
            </a:r>
            <a:r>
              <a:rPr dirty="0" spc="-969"/>
              <a:t> </a:t>
            </a:r>
            <a:r>
              <a:rPr dirty="0" spc="-5"/>
              <a:t>the numbers</a:t>
            </a:r>
            <a:r>
              <a:rPr dirty="0" spc="35"/>
              <a:t> </a:t>
            </a:r>
            <a:r>
              <a:rPr dirty="0" spc="-10"/>
              <a:t>obtained</a:t>
            </a:r>
            <a:r>
              <a:rPr dirty="0" spc="40"/>
              <a:t> </a:t>
            </a:r>
            <a:r>
              <a:rPr dirty="0" spc="-5"/>
              <a:t>on</a:t>
            </a:r>
            <a:r>
              <a:rPr dirty="0"/>
              <a:t> </a:t>
            </a:r>
            <a:r>
              <a:rPr dirty="0" spc="-5"/>
              <a:t>two</a:t>
            </a:r>
            <a:r>
              <a:rPr dirty="0"/>
              <a:t> </a:t>
            </a:r>
            <a:r>
              <a:rPr dirty="0" spc="-10"/>
              <a:t>rolls</a:t>
            </a:r>
            <a:r>
              <a:rPr dirty="0" spc="20"/>
              <a:t> </a:t>
            </a:r>
            <a:r>
              <a:rPr dirty="0" spc="-10"/>
              <a:t>is</a:t>
            </a:r>
            <a:r>
              <a:rPr dirty="0" spc="-5"/>
              <a:t> 5,</a:t>
            </a:r>
            <a:r>
              <a:rPr dirty="0" spc="-15"/>
              <a:t> </a:t>
            </a:r>
            <a:r>
              <a:rPr dirty="0" spc="-5"/>
              <a:t>7, </a:t>
            </a:r>
            <a:r>
              <a:rPr dirty="0" spc="-969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 spc="-5"/>
              <a:t>10.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47885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Table</a:t>
            </a:r>
            <a:r>
              <a:rPr dirty="0"/>
              <a:t> </a:t>
            </a:r>
            <a:r>
              <a:rPr dirty="0" spc="-105"/>
              <a:t>4.11</a:t>
            </a:r>
            <a:r>
              <a:rPr dirty="0" spc="-5"/>
              <a:t> </a:t>
            </a:r>
            <a:r>
              <a:rPr dirty="0" spc="-45"/>
              <a:t>Two</a:t>
            </a:r>
            <a:r>
              <a:rPr dirty="0" spc="-5"/>
              <a:t> </a:t>
            </a:r>
            <a:r>
              <a:rPr dirty="0" spc="-100"/>
              <a:t>Rolls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20"/>
              <a:t>a</a:t>
            </a:r>
            <a:r>
              <a:rPr dirty="0" spc="-10"/>
              <a:t> </a:t>
            </a:r>
            <a:r>
              <a:rPr dirty="0" spc="-30"/>
              <a:t>Die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17776"/>
            <a:ext cx="7467600" cy="2829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4-33: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963953"/>
            <a:ext cx="825500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(sum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5">
                <a:latin typeface="Verdana"/>
                <a:cs typeface="Verdana"/>
              </a:rPr>
              <a:t> 5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 7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 10)</a:t>
            </a:r>
            <a:endParaRPr sz="2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(sum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5) +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(sum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7)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(sum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10)</a:t>
            </a:r>
            <a:endParaRPr sz="2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Verdana"/>
                <a:cs typeface="Verdana"/>
              </a:rPr>
              <a:t>= 4/36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+ 6/36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+ 3/36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13/36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10" b="1">
                <a:latin typeface="Verdana"/>
                <a:cs typeface="Verdana"/>
              </a:rPr>
              <a:t>.3611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4-34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265" y="2007235"/>
            <a:ext cx="7907020" cy="350710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65100" marR="5080">
              <a:lnSpc>
                <a:spcPct val="90000"/>
              </a:lnSpc>
              <a:spcBef>
                <a:spcPts val="430"/>
              </a:spcBef>
              <a:tabLst>
                <a:tab pos="3937000" algn="l"/>
              </a:tabLst>
            </a:pP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favor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genetic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engineering	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.55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that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against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it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.45.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Two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persons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are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randomly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selected,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it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</a:t>
            </a:r>
            <a:r>
              <a:rPr dirty="0" sz="2800" spc="-5">
                <a:latin typeface="Verdana"/>
                <a:cs typeface="Verdana"/>
              </a:rPr>
              <a:t> observed 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whether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they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favor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oppose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genetic </a:t>
            </a:r>
            <a:r>
              <a:rPr dirty="0" sz="2800" spc="-5">
                <a:latin typeface="Verdana"/>
                <a:cs typeface="Verdana"/>
              </a:rPr>
              <a:t> engineering.</a:t>
            </a:r>
            <a:endParaRPr sz="2800">
              <a:latin typeface="Verdana"/>
              <a:cs typeface="Verdana"/>
            </a:endParaRPr>
          </a:p>
          <a:p>
            <a:pPr marL="546100" indent="-534035">
              <a:lnSpc>
                <a:spcPct val="100000"/>
              </a:lnSpc>
              <a:spcBef>
                <a:spcPts val="295"/>
              </a:spcBef>
              <a:buClr>
                <a:srgbClr val="999900"/>
              </a:buClr>
              <a:buSzPct val="68750"/>
              <a:buAutoNum type="alphaLcParenR"/>
              <a:tabLst>
                <a:tab pos="546100" algn="l"/>
                <a:tab pos="546735" algn="l"/>
              </a:tabLst>
            </a:pPr>
            <a:r>
              <a:rPr dirty="0" sz="2400" spc="-5">
                <a:latin typeface="Verdana"/>
                <a:cs typeface="Verdana"/>
              </a:rPr>
              <a:t>Draw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tree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diagram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experiment</a:t>
            </a:r>
            <a:endParaRPr sz="2400">
              <a:latin typeface="Verdana"/>
              <a:cs typeface="Verdana"/>
            </a:endParaRPr>
          </a:p>
          <a:p>
            <a:pPr marL="546100" marR="69850" indent="-534035">
              <a:lnSpc>
                <a:spcPts val="2590"/>
              </a:lnSpc>
              <a:spcBef>
                <a:spcPts val="615"/>
              </a:spcBef>
              <a:buClr>
                <a:srgbClr val="999900"/>
              </a:buClr>
              <a:buSzPct val="68750"/>
              <a:buAutoNum type="alphaLcParenR"/>
              <a:tabLst>
                <a:tab pos="546100" algn="l"/>
                <a:tab pos="546735" algn="l"/>
              </a:tabLst>
            </a:pPr>
            <a:r>
              <a:rPr dirty="0" sz="2400">
                <a:latin typeface="Verdana"/>
                <a:cs typeface="Verdana"/>
              </a:rPr>
              <a:t>Find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that</a:t>
            </a:r>
            <a:r>
              <a:rPr dirty="0" sz="2400">
                <a:latin typeface="Verdana"/>
                <a:cs typeface="Verdana"/>
              </a:rPr>
              <a:t> at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least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favors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genetic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engineering.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45"/>
              <a:t> </a:t>
            </a:r>
            <a:r>
              <a:rPr dirty="0" spc="-100"/>
              <a:t>4-15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068" y="2049906"/>
            <a:ext cx="706628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Compute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conditional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(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favor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| male)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data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on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100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employees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given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Table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4.4.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4-34: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963974"/>
            <a:ext cx="7713980" cy="30257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621665" algn="l"/>
              </a:tabLst>
            </a:pPr>
            <a:r>
              <a:rPr dirty="0" sz="2350" spc="10">
                <a:solidFill>
                  <a:srgbClr val="666600"/>
                </a:solidFill>
                <a:latin typeface="Verdana"/>
                <a:cs typeface="Verdana"/>
              </a:rPr>
              <a:t>a)	</a:t>
            </a:r>
            <a:r>
              <a:rPr dirty="0" sz="2800" spc="-5">
                <a:latin typeface="Verdana"/>
                <a:cs typeface="Verdana"/>
              </a:rPr>
              <a:t>Let</a:t>
            </a:r>
            <a:endParaRPr sz="2800">
              <a:latin typeface="Verdana"/>
              <a:cs typeface="Verdana"/>
            </a:endParaRPr>
          </a:p>
          <a:p>
            <a:pPr marL="57785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latin typeface="Verdana"/>
                <a:cs typeface="Verdana"/>
              </a:rPr>
              <a:t>F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 a</a:t>
            </a:r>
            <a:r>
              <a:rPr dirty="0" sz="2400" spc="-5">
                <a:latin typeface="Verdana"/>
                <a:cs typeface="Verdana"/>
              </a:rPr>
              <a:t> person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favor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genetic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engineering</a:t>
            </a:r>
            <a:endParaRPr sz="2400">
              <a:latin typeface="Verdana"/>
              <a:cs typeface="Verdana"/>
            </a:endParaRPr>
          </a:p>
          <a:p>
            <a:pPr marL="57785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against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genetic engineering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003300" marR="204470" indent="-534035">
              <a:lnSpc>
                <a:spcPct val="100000"/>
              </a:lnSpc>
              <a:tabLst>
                <a:tab pos="6217285" algn="l"/>
              </a:tabLst>
            </a:pPr>
            <a:r>
              <a:rPr dirty="0" sz="2400" spc="-5">
                <a:latin typeface="Verdana"/>
                <a:cs typeface="Verdana"/>
              </a:rPr>
              <a:t>This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experiment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four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outcomes.	The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tree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diagram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 Figure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4.21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shows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these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four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outcomes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their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probabilities.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4074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Figure</a:t>
            </a:r>
            <a:r>
              <a:rPr dirty="0" spc="-30"/>
              <a:t> </a:t>
            </a:r>
            <a:r>
              <a:rPr dirty="0" spc="-105"/>
              <a:t>4.21</a:t>
            </a:r>
            <a:r>
              <a:rPr dirty="0" spc="-20"/>
              <a:t> </a:t>
            </a:r>
            <a:r>
              <a:rPr dirty="0" spc="-40"/>
              <a:t>Tree</a:t>
            </a:r>
            <a:r>
              <a:rPr dirty="0" spc="-20"/>
              <a:t> </a:t>
            </a:r>
            <a:r>
              <a:rPr dirty="0" spc="-85"/>
              <a:t>diagram.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217" y="1910427"/>
            <a:ext cx="4229952" cy="34589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4-34: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963953"/>
            <a:ext cx="7031355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747395" algn="l"/>
              </a:tabLst>
            </a:pPr>
            <a:r>
              <a:rPr dirty="0" sz="2250" spc="-5">
                <a:solidFill>
                  <a:srgbClr val="666600"/>
                </a:solidFill>
                <a:latin typeface="Verdana"/>
                <a:cs typeface="Verdana"/>
              </a:rPr>
              <a:t>b)	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(at </a:t>
            </a:r>
            <a:r>
              <a:rPr dirty="0" sz="2800" spc="-15">
                <a:latin typeface="Verdana"/>
                <a:cs typeface="Verdana"/>
              </a:rPr>
              <a:t>least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one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favors)</a:t>
            </a:r>
            <a:endParaRPr sz="2800">
              <a:latin typeface="Verdana"/>
              <a:cs typeface="Verdana"/>
            </a:endParaRPr>
          </a:p>
          <a:p>
            <a:pPr marL="74739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FF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FA</a:t>
            </a:r>
            <a:r>
              <a:rPr dirty="0" sz="280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or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AF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4739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FF</a:t>
            </a:r>
            <a:r>
              <a:rPr dirty="0" sz="2800" spc="-5">
                <a:latin typeface="Verdana"/>
                <a:cs typeface="Verdana"/>
              </a:rPr>
              <a:t>) +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FA</a:t>
            </a:r>
            <a:r>
              <a:rPr dirty="0" sz="2800" spc="-5">
                <a:latin typeface="Verdana"/>
                <a:cs typeface="Verdana"/>
              </a:rPr>
              <a:t>)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 </a:t>
            </a:r>
            <a:r>
              <a:rPr dirty="0" sz="2800" spc="-5" i="1">
                <a:latin typeface="Verdana"/>
                <a:cs typeface="Verdana"/>
              </a:rPr>
              <a:t>P</a:t>
            </a:r>
            <a:r>
              <a:rPr dirty="0" sz="2800" spc="-5">
                <a:latin typeface="Verdana"/>
                <a:cs typeface="Verdana"/>
              </a:rPr>
              <a:t>(</a:t>
            </a:r>
            <a:r>
              <a:rPr dirty="0" sz="2800" spc="-5" i="1">
                <a:latin typeface="Verdana"/>
                <a:cs typeface="Verdana"/>
              </a:rPr>
              <a:t>AF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4739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.3025 +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.2475 +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.2475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= </a:t>
            </a:r>
            <a:r>
              <a:rPr dirty="0" sz="2800" spc="-5" b="1">
                <a:latin typeface="Verdana"/>
                <a:cs typeface="Verdana"/>
              </a:rPr>
              <a:t>.7975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5" y="41398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2041" y="413981"/>
            <a:ext cx="1249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 i="1">
                <a:latin typeface="Calibri"/>
                <a:cs typeface="Calibri"/>
              </a:rPr>
              <a:t>Chapter</a:t>
            </a:r>
            <a:r>
              <a:rPr dirty="0" sz="1000" spc="1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2  </a:t>
            </a:r>
            <a:r>
              <a:rPr dirty="0" sz="1000" spc="15" i="1">
                <a:latin typeface="Calibri"/>
                <a:cs typeface="Calibri"/>
              </a:rPr>
              <a:t> Probability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685" y="713409"/>
            <a:ext cx="5796915" cy="33883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517525" algn="l"/>
              </a:tabLst>
            </a:pPr>
            <a:r>
              <a:rPr dirty="0" sz="1400" spc="85" b="1">
                <a:latin typeface="Calibri"/>
                <a:cs typeface="Calibri"/>
              </a:rPr>
              <a:t>2.7	</a:t>
            </a:r>
            <a:r>
              <a:rPr dirty="0" sz="1400" spc="120" b="1">
                <a:solidFill>
                  <a:srgbClr val="00ADEF"/>
                </a:solidFill>
                <a:latin typeface="Calibri"/>
                <a:cs typeface="Calibri"/>
              </a:rPr>
              <a:t>Bayes’</a:t>
            </a:r>
            <a:r>
              <a:rPr dirty="0" sz="1400" spc="190" b="1">
                <a:solidFill>
                  <a:srgbClr val="00ADEF"/>
                </a:solidFill>
                <a:latin typeface="Calibri"/>
                <a:cs typeface="Calibri"/>
              </a:rPr>
              <a:t> </a:t>
            </a:r>
            <a:r>
              <a:rPr dirty="0" sz="1400" spc="170" b="1">
                <a:solidFill>
                  <a:srgbClr val="00ADEF"/>
                </a:solidFill>
                <a:latin typeface="Calibri"/>
                <a:cs typeface="Calibri"/>
              </a:rPr>
              <a:t>Rule</a:t>
            </a:r>
            <a:endParaRPr sz="1400">
              <a:latin typeface="Calibri"/>
              <a:cs typeface="Calibri"/>
            </a:endParaRPr>
          </a:p>
          <a:p>
            <a:pPr algn="just" marL="1193800" marR="67945">
              <a:lnSpc>
                <a:spcPct val="100000"/>
              </a:lnSpc>
              <a:spcBef>
                <a:spcPts val="900"/>
              </a:spcBef>
            </a:pPr>
            <a:r>
              <a:rPr dirty="0" sz="1000" spc="25">
                <a:latin typeface="Calibri"/>
                <a:cs typeface="Calibri"/>
              </a:rPr>
              <a:t>Bayesian statistics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 spc="10">
                <a:latin typeface="Calibri"/>
                <a:cs typeface="Calibri"/>
              </a:rPr>
              <a:t>collection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10">
                <a:latin typeface="Calibri"/>
                <a:cs typeface="Calibri"/>
              </a:rPr>
              <a:t>tools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>
                <a:latin typeface="Calibri"/>
                <a:cs typeface="Calibri"/>
              </a:rPr>
              <a:t>used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15">
                <a:latin typeface="Calibri"/>
                <a:cs typeface="Calibri"/>
              </a:rPr>
              <a:t>a special </a:t>
            </a:r>
            <a:r>
              <a:rPr dirty="0" sz="1000" spc="10">
                <a:latin typeface="Calibri"/>
                <a:cs typeface="Calibri"/>
              </a:rPr>
              <a:t>form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30">
                <a:latin typeface="Calibri"/>
                <a:cs typeface="Calibri"/>
              </a:rPr>
              <a:t>statistical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inference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applies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analysis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experimental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30">
                <a:latin typeface="Calibri"/>
                <a:cs typeface="Calibri"/>
              </a:rPr>
              <a:t>many practical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situations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>
                <a:latin typeface="Calibri"/>
                <a:cs typeface="Calibri"/>
              </a:rPr>
              <a:t>science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10">
                <a:latin typeface="Calibri"/>
                <a:cs typeface="Calibri"/>
              </a:rPr>
              <a:t>engineering. 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Bayes’ </a:t>
            </a:r>
            <a:r>
              <a:rPr dirty="0" sz="1000" spc="10">
                <a:latin typeface="Calibri"/>
                <a:cs typeface="Calibri"/>
              </a:rPr>
              <a:t>rule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-20">
                <a:latin typeface="Calibri"/>
                <a:cs typeface="Calibri"/>
              </a:rPr>
              <a:t>one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most </a:t>
            </a:r>
            <a:r>
              <a:rPr dirty="0" sz="1000" spc="25">
                <a:latin typeface="Calibri"/>
                <a:cs typeface="Calibri"/>
              </a:rPr>
              <a:t>important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rules 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30">
                <a:latin typeface="Calibri"/>
                <a:cs typeface="Calibri"/>
              </a:rPr>
              <a:t>probability </a:t>
            </a:r>
            <a:r>
              <a:rPr dirty="0" sz="1000" spc="5">
                <a:latin typeface="Calibri"/>
                <a:cs typeface="Calibri"/>
              </a:rPr>
              <a:t>theory.  </a:t>
            </a:r>
            <a:r>
              <a:rPr dirty="0" sz="1000" spc="75">
                <a:latin typeface="Calibri"/>
                <a:cs typeface="Calibri"/>
              </a:rPr>
              <a:t>It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5">
                <a:latin typeface="Calibri"/>
                <a:cs typeface="Calibri"/>
              </a:rPr>
              <a:t>the  </a:t>
            </a:r>
            <a:r>
              <a:rPr dirty="0" sz="1000" spc="15">
                <a:latin typeface="Calibri"/>
                <a:cs typeface="Calibri"/>
              </a:rPr>
              <a:t>foundation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Bayesian </a:t>
            </a:r>
            <a:r>
              <a:rPr dirty="0" sz="1000">
                <a:latin typeface="Calibri"/>
                <a:cs typeface="Calibri"/>
              </a:rPr>
              <a:t>inference,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which </a:t>
            </a:r>
            <a:r>
              <a:rPr dirty="0" sz="1000" spc="35">
                <a:latin typeface="Calibri"/>
                <a:cs typeface="Calibri"/>
              </a:rPr>
              <a:t>will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discussed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Chapter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18.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algn="just" marL="50800">
              <a:lnSpc>
                <a:spcPct val="100000"/>
              </a:lnSpc>
              <a:spcBef>
                <a:spcPts val="5"/>
              </a:spcBef>
            </a:pPr>
            <a:r>
              <a:rPr dirty="0" sz="1200" spc="95" b="1">
                <a:latin typeface="Calibri"/>
                <a:cs typeface="Calibri"/>
              </a:rPr>
              <a:t>Total</a:t>
            </a:r>
            <a:r>
              <a:rPr dirty="0" sz="1200" spc="155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Probability</a:t>
            </a:r>
            <a:endParaRPr sz="1200">
              <a:latin typeface="Calibri"/>
              <a:cs typeface="Calibri"/>
            </a:endParaRPr>
          </a:p>
          <a:p>
            <a:pPr algn="just" marL="1193800" marR="66675">
              <a:lnSpc>
                <a:spcPct val="100000"/>
              </a:lnSpc>
              <a:spcBef>
                <a:spcPts val="595"/>
              </a:spcBef>
            </a:pPr>
            <a:r>
              <a:rPr dirty="0" sz="1000" spc="65">
                <a:latin typeface="Calibri"/>
                <a:cs typeface="Calibri"/>
              </a:rPr>
              <a:t>Let </a:t>
            </a:r>
            <a:r>
              <a:rPr dirty="0" sz="1000" spc="10">
                <a:latin typeface="Calibri"/>
                <a:cs typeface="Calibri"/>
              </a:rPr>
              <a:t>us </a:t>
            </a:r>
            <a:r>
              <a:rPr dirty="0" sz="1000" spc="-10">
                <a:latin typeface="Calibri"/>
                <a:cs typeface="Calibri"/>
              </a:rPr>
              <a:t>now </a:t>
            </a:r>
            <a:r>
              <a:rPr dirty="0" sz="1000" spc="20">
                <a:latin typeface="Calibri"/>
                <a:cs typeface="Calibri"/>
              </a:rPr>
              <a:t>return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30">
                <a:latin typeface="Calibri"/>
                <a:cs typeface="Calibri"/>
              </a:rPr>
              <a:t>illustration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20">
                <a:latin typeface="Calibri"/>
                <a:cs typeface="Calibri"/>
              </a:rPr>
              <a:t>Section </a:t>
            </a:r>
            <a:r>
              <a:rPr dirty="0" sz="1000" spc="5">
                <a:latin typeface="Calibri"/>
                <a:cs typeface="Calibri"/>
              </a:rPr>
              <a:t>2.6, </a:t>
            </a:r>
            <a:r>
              <a:rPr dirty="0" sz="1000" spc="-10">
                <a:latin typeface="Calibri"/>
                <a:cs typeface="Calibri"/>
              </a:rPr>
              <a:t>where </a:t>
            </a:r>
            <a:r>
              <a:rPr dirty="0" sz="1000" spc="20">
                <a:latin typeface="Calibri"/>
                <a:cs typeface="Calibri"/>
              </a:rPr>
              <a:t>an </a:t>
            </a:r>
            <a:r>
              <a:rPr dirty="0" sz="1000" spc="35">
                <a:latin typeface="Calibri"/>
                <a:cs typeface="Calibri"/>
              </a:rPr>
              <a:t>individual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15">
                <a:latin typeface="Calibri"/>
                <a:cs typeface="Calibri"/>
              </a:rPr>
              <a:t>being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selected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random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from</a:t>
            </a:r>
            <a:r>
              <a:rPr dirty="0" sz="1000" spc="5">
                <a:latin typeface="Calibri"/>
                <a:cs typeface="Calibri"/>
              </a:rPr>
              <a:t> the </a:t>
            </a:r>
            <a:r>
              <a:rPr dirty="0" sz="1000" spc="25">
                <a:latin typeface="Calibri"/>
                <a:cs typeface="Calibri"/>
              </a:rPr>
              <a:t>adults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small</a:t>
            </a:r>
            <a:r>
              <a:rPr dirty="0" sz="1000" spc="5">
                <a:latin typeface="Calibri"/>
                <a:cs typeface="Calibri"/>
              </a:rPr>
              <a:t> town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tour</a:t>
            </a:r>
            <a:r>
              <a:rPr dirty="0" sz="1000" spc="5">
                <a:latin typeface="Calibri"/>
                <a:cs typeface="Calibri"/>
              </a:rPr>
              <a:t> the </a:t>
            </a:r>
            <a:r>
              <a:rPr dirty="0" sz="1000" spc="25">
                <a:latin typeface="Calibri"/>
                <a:cs typeface="Calibri"/>
              </a:rPr>
              <a:t>country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publicize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advantages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establishing </a:t>
            </a:r>
            <a:r>
              <a:rPr dirty="0" sz="1000" spc="-10">
                <a:latin typeface="Calibri"/>
                <a:cs typeface="Calibri"/>
              </a:rPr>
              <a:t>new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industries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the town.   </a:t>
            </a:r>
            <a:r>
              <a:rPr dirty="0" sz="1000" spc="15">
                <a:latin typeface="Calibri"/>
                <a:cs typeface="Calibri"/>
              </a:rPr>
              <a:t>Suppose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now </a:t>
            </a:r>
            <a:r>
              <a:rPr dirty="0" sz="1000" spc="15">
                <a:latin typeface="Calibri"/>
                <a:cs typeface="Calibri"/>
              </a:rPr>
              <a:t>given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5">
                <a:latin typeface="Calibri"/>
                <a:cs typeface="Calibri"/>
              </a:rPr>
              <a:t>additional </a:t>
            </a:r>
            <a:r>
              <a:rPr dirty="0" sz="1000" spc="20">
                <a:latin typeface="Calibri"/>
                <a:cs typeface="Calibri"/>
              </a:rPr>
              <a:t>information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-10">
                <a:latin typeface="Calibri"/>
                <a:cs typeface="Calibri"/>
              </a:rPr>
              <a:t>36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those </a:t>
            </a:r>
            <a:r>
              <a:rPr dirty="0" sz="1000">
                <a:latin typeface="Calibri"/>
                <a:cs typeface="Calibri"/>
              </a:rPr>
              <a:t>employed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10">
                <a:latin typeface="Calibri"/>
                <a:cs typeface="Calibri"/>
              </a:rPr>
              <a:t>12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those 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unemployed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members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55">
                <a:latin typeface="Calibri"/>
                <a:cs typeface="Calibri"/>
              </a:rPr>
              <a:t>Rotary </a:t>
            </a:r>
            <a:r>
              <a:rPr dirty="0" sz="1000" spc="60">
                <a:latin typeface="Calibri"/>
                <a:cs typeface="Calibri"/>
              </a:rPr>
              <a:t>Club.  </a:t>
            </a:r>
            <a:r>
              <a:rPr dirty="0" sz="1000" spc="-5">
                <a:latin typeface="Calibri"/>
                <a:cs typeface="Calibri"/>
              </a:rPr>
              <a:t>We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wish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25">
                <a:latin typeface="Calibri"/>
                <a:cs typeface="Calibri"/>
              </a:rPr>
              <a:t>ﬁnd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30">
                <a:latin typeface="Calibri"/>
                <a:cs typeface="Calibri"/>
              </a:rPr>
              <a:t>probability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event </a:t>
            </a:r>
            <a:r>
              <a:rPr dirty="0" sz="1000" spc="165" i="1">
                <a:latin typeface="Calibri"/>
                <a:cs typeface="Calibri"/>
              </a:rPr>
              <a:t>A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35">
                <a:latin typeface="Calibri"/>
                <a:cs typeface="Calibri"/>
              </a:rPr>
              <a:t>individual </a:t>
            </a:r>
            <a:r>
              <a:rPr dirty="0" sz="1000" spc="-5">
                <a:latin typeface="Calibri"/>
                <a:cs typeface="Calibri"/>
              </a:rPr>
              <a:t>selected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>
                <a:latin typeface="Calibri"/>
                <a:cs typeface="Calibri"/>
              </a:rPr>
              <a:t>member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55">
                <a:latin typeface="Calibri"/>
                <a:cs typeface="Calibri"/>
              </a:rPr>
              <a:t>Rotary </a:t>
            </a:r>
            <a:r>
              <a:rPr dirty="0" sz="1000" spc="60">
                <a:latin typeface="Calibri"/>
                <a:cs typeface="Calibri"/>
              </a:rPr>
              <a:t>Club. </a:t>
            </a:r>
            <a:r>
              <a:rPr dirty="0" sz="1000" spc="25">
                <a:latin typeface="Calibri"/>
                <a:cs typeface="Calibri"/>
              </a:rPr>
              <a:t>Referring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Figure </a:t>
            </a:r>
            <a:r>
              <a:rPr dirty="0" sz="1000">
                <a:latin typeface="Calibri"/>
                <a:cs typeface="Calibri"/>
              </a:rPr>
              <a:t>2.12,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can </a:t>
            </a:r>
            <a:r>
              <a:rPr dirty="0" sz="1000" spc="15">
                <a:latin typeface="Calibri"/>
                <a:cs typeface="Calibri"/>
              </a:rPr>
              <a:t>write </a:t>
            </a:r>
            <a:r>
              <a:rPr dirty="0" sz="1000" spc="165" i="1">
                <a:latin typeface="Calibri"/>
                <a:cs typeface="Calibri"/>
              </a:rPr>
              <a:t>A </a:t>
            </a:r>
            <a:r>
              <a:rPr dirty="0" sz="1000" spc="10">
                <a:latin typeface="Calibri"/>
                <a:cs typeface="Calibri"/>
              </a:rPr>
              <a:t>as  </a:t>
            </a:r>
            <a:r>
              <a:rPr dirty="0" sz="1000" spc="5">
                <a:latin typeface="Calibri"/>
                <a:cs typeface="Calibri"/>
              </a:rPr>
              <a:t>the  </a:t>
            </a:r>
            <a:r>
              <a:rPr dirty="0" sz="1000" spc="20">
                <a:latin typeface="Calibri"/>
                <a:cs typeface="Calibri"/>
              </a:rPr>
              <a:t>union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 </a:t>
            </a:r>
            <a:r>
              <a:rPr dirty="0" sz="1000" spc="-10">
                <a:latin typeface="Calibri"/>
                <a:cs typeface="Calibri"/>
              </a:rPr>
              <a:t>two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mutually </a:t>
            </a:r>
            <a:r>
              <a:rPr dirty="0" sz="1000" spc="15">
                <a:latin typeface="Calibri"/>
                <a:cs typeface="Calibri"/>
              </a:rPr>
              <a:t>exclusive </a:t>
            </a:r>
            <a:r>
              <a:rPr dirty="0" sz="1000" spc="-5">
                <a:latin typeface="Calibri"/>
                <a:cs typeface="Calibri"/>
              </a:rPr>
              <a:t>events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245" i="1">
                <a:latin typeface="Calibri"/>
                <a:cs typeface="Calibri"/>
              </a:rPr>
              <a:t>E</a:t>
            </a:r>
            <a:r>
              <a:rPr dirty="0" sz="1000" spc="-50" i="1">
                <a:latin typeface="Calibri"/>
                <a:cs typeface="Calibri"/>
              </a:rPr>
              <a:t> </a:t>
            </a:r>
            <a:r>
              <a:rPr dirty="0" sz="1000" spc="225" i="1">
                <a:latin typeface="Palatino Linotype"/>
                <a:cs typeface="Palatino Linotype"/>
              </a:rPr>
              <a:t>∩</a:t>
            </a:r>
            <a:r>
              <a:rPr dirty="0" sz="1000" spc="225" i="1">
                <a:latin typeface="Calibri"/>
                <a:cs typeface="Calibri"/>
              </a:rPr>
              <a:t>A</a:t>
            </a:r>
            <a:r>
              <a:rPr dirty="0" sz="1000" spc="60" i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200" i="1">
                <a:latin typeface="Calibri"/>
                <a:cs typeface="Calibri"/>
              </a:rPr>
              <a:t>E</a:t>
            </a:r>
            <a:r>
              <a:rPr dirty="0" baseline="27777" sz="1050" spc="300" i="1">
                <a:latin typeface="Arial"/>
                <a:cs typeface="Arial"/>
              </a:rPr>
              <a:t>′</a:t>
            </a:r>
            <a:r>
              <a:rPr dirty="0" baseline="27777" sz="1050" spc="-30" i="1">
                <a:latin typeface="Arial"/>
                <a:cs typeface="Arial"/>
              </a:rPr>
              <a:t> </a:t>
            </a:r>
            <a:r>
              <a:rPr dirty="0" sz="1000" spc="155" i="1">
                <a:latin typeface="Palatino Linotype"/>
                <a:cs typeface="Palatino Linotype"/>
              </a:rPr>
              <a:t>∩</a:t>
            </a:r>
            <a:r>
              <a:rPr dirty="0" sz="1000" spc="155" i="1">
                <a:latin typeface="Calibri"/>
                <a:cs typeface="Calibri"/>
              </a:rPr>
              <a:t>A</a:t>
            </a:r>
            <a:r>
              <a:rPr dirty="0" sz="1000" spc="155">
                <a:latin typeface="Calibri"/>
                <a:cs typeface="Calibri"/>
              </a:rPr>
              <a:t>.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Hence,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65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E</a:t>
            </a:r>
            <a:r>
              <a:rPr dirty="0" sz="1000" spc="-40" i="1">
                <a:latin typeface="Calibri"/>
                <a:cs typeface="Calibri"/>
              </a:rPr>
              <a:t> </a:t>
            </a:r>
            <a:r>
              <a:rPr dirty="0" sz="1000" spc="175" i="1">
                <a:latin typeface="Palatino Linotype"/>
                <a:cs typeface="Palatino Linotype"/>
              </a:rPr>
              <a:t>∩</a:t>
            </a:r>
            <a:r>
              <a:rPr dirty="0" sz="1000" spc="175" i="1">
                <a:latin typeface="Calibri"/>
                <a:cs typeface="Calibri"/>
              </a:rPr>
              <a:t>A</a:t>
            </a:r>
            <a:r>
              <a:rPr dirty="0" sz="1000" spc="175">
                <a:latin typeface="Calibri"/>
                <a:cs typeface="Calibri"/>
              </a:rPr>
              <a:t>)</a:t>
            </a:r>
            <a:r>
              <a:rPr dirty="0" sz="1000" spc="-10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130" i="1">
                <a:latin typeface="Palatino Linotype"/>
                <a:cs typeface="Palatino Linotype"/>
              </a:rPr>
              <a:t> </a:t>
            </a:r>
            <a:r>
              <a:rPr dirty="0" sz="1000" spc="16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E</a:t>
            </a:r>
            <a:r>
              <a:rPr dirty="0" baseline="27777" sz="1050" spc="240" i="1">
                <a:latin typeface="Arial"/>
                <a:cs typeface="Arial"/>
              </a:rPr>
              <a:t>′</a:t>
            </a:r>
            <a:r>
              <a:rPr dirty="0" baseline="27777" sz="1050" spc="-30" i="1">
                <a:latin typeface="Arial"/>
                <a:cs typeface="Arial"/>
              </a:rPr>
              <a:t> </a:t>
            </a:r>
            <a:r>
              <a:rPr dirty="0" sz="1000" spc="140" i="1">
                <a:latin typeface="Palatino Linotype"/>
                <a:cs typeface="Palatino Linotype"/>
              </a:rPr>
              <a:t>∩</a:t>
            </a:r>
            <a:r>
              <a:rPr dirty="0" sz="1000" spc="140" i="1">
                <a:latin typeface="Calibri"/>
                <a:cs typeface="Calibri"/>
              </a:rPr>
              <a:t>A</a:t>
            </a:r>
            <a:r>
              <a:rPr dirty="0" sz="1000" spc="140">
                <a:latin typeface="Calibri"/>
                <a:cs typeface="Calibri"/>
              </a:rPr>
              <a:t>),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Corollary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Theorem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2.7,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Theorem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2.10,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write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libri"/>
              <a:cs typeface="Calibri"/>
            </a:endParaRPr>
          </a:p>
          <a:p>
            <a:pPr marL="1906270">
              <a:lnSpc>
                <a:spcPct val="100000"/>
              </a:lnSpc>
              <a:spcBef>
                <a:spcPts val="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[(</a:t>
            </a:r>
            <a:r>
              <a:rPr dirty="0" sz="1000" spc="245" i="1">
                <a:latin typeface="Calibri"/>
                <a:cs typeface="Calibri"/>
              </a:rPr>
              <a:t>E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31746" sz="1050" spc="142" i="1">
                <a:latin typeface="Arial"/>
                <a:cs typeface="Arial"/>
              </a:rPr>
              <a:t>′</a:t>
            </a:r>
            <a:r>
              <a:rPr dirty="0" baseline="31746" sz="1050" spc="112" i="1">
                <a:latin typeface="Arial"/>
                <a:cs typeface="Arial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25">
                <a:latin typeface="Calibri"/>
                <a:cs typeface="Calibri"/>
              </a:rPr>
              <a:t>)]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45" i="1">
                <a:latin typeface="Calibri"/>
                <a:cs typeface="Calibri"/>
              </a:rPr>
              <a:t>E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31746" sz="1050" spc="142" i="1">
                <a:latin typeface="Arial"/>
                <a:cs typeface="Arial"/>
              </a:rPr>
              <a:t>′</a:t>
            </a:r>
            <a:r>
              <a:rPr dirty="0" baseline="31746" sz="1050" spc="112" i="1">
                <a:latin typeface="Arial"/>
                <a:cs typeface="Arial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2233295">
              <a:lnSpc>
                <a:spcPct val="100000"/>
              </a:lnSpc>
              <a:spcBef>
                <a:spcPts val="2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31746" sz="1050" spc="217" i="1">
                <a:latin typeface="Arial"/>
                <a:cs typeface="Arial"/>
              </a:rPr>
              <a:t>′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31746" sz="1050" spc="217" i="1">
                <a:latin typeface="Arial"/>
                <a:cs typeface="Arial"/>
              </a:rPr>
              <a:t>′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8764" y="4597755"/>
            <a:ext cx="2089150" cy="1197610"/>
            <a:chOff x="2818764" y="4597755"/>
            <a:chExt cx="2089150" cy="1197610"/>
          </a:xfrm>
        </p:grpSpPr>
        <p:sp>
          <p:nvSpPr>
            <p:cNvPr id="6" name="object 6"/>
            <p:cNvSpPr/>
            <p:nvPr/>
          </p:nvSpPr>
          <p:spPr>
            <a:xfrm>
              <a:off x="2823768" y="4602758"/>
              <a:ext cx="2079625" cy="1187450"/>
            </a:xfrm>
            <a:custGeom>
              <a:avLst/>
              <a:gdLst/>
              <a:ahLst/>
              <a:cxnLst/>
              <a:rect l="l" t="t" r="r" b="b"/>
              <a:pathLst>
                <a:path w="2079625" h="1187450">
                  <a:moveTo>
                    <a:pt x="0" y="1187119"/>
                  </a:moveTo>
                  <a:lnTo>
                    <a:pt x="2079117" y="1187119"/>
                  </a:lnTo>
                  <a:lnTo>
                    <a:pt x="2079117" y="0"/>
                  </a:lnTo>
                  <a:lnTo>
                    <a:pt x="0" y="0"/>
                  </a:lnTo>
                  <a:lnTo>
                    <a:pt x="0" y="1187119"/>
                  </a:lnTo>
                  <a:close/>
                </a:path>
              </a:pathLst>
            </a:custGeom>
            <a:ln w="10007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4796" y="4658664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537679" y="0"/>
                  </a:moveTo>
                  <a:lnTo>
                    <a:pt x="488762" y="2198"/>
                  </a:lnTo>
                  <a:lnTo>
                    <a:pt x="441071" y="8667"/>
                  </a:lnTo>
                  <a:lnTo>
                    <a:pt x="394796" y="19216"/>
                  </a:lnTo>
                  <a:lnTo>
                    <a:pt x="350127" y="33654"/>
                  </a:lnTo>
                  <a:lnTo>
                    <a:pt x="307255" y="51792"/>
                  </a:lnTo>
                  <a:lnTo>
                    <a:pt x="266370" y="73439"/>
                  </a:lnTo>
                  <a:lnTo>
                    <a:pt x="227662" y="98405"/>
                  </a:lnTo>
                  <a:lnTo>
                    <a:pt x="191322" y="126499"/>
                  </a:lnTo>
                  <a:lnTo>
                    <a:pt x="157540" y="157532"/>
                  </a:lnTo>
                  <a:lnTo>
                    <a:pt x="126506" y="191313"/>
                  </a:lnTo>
                  <a:lnTo>
                    <a:pt x="98410" y="227651"/>
                  </a:lnTo>
                  <a:lnTo>
                    <a:pt x="73443" y="266357"/>
                  </a:lnTo>
                  <a:lnTo>
                    <a:pt x="51795" y="307240"/>
                  </a:lnTo>
                  <a:lnTo>
                    <a:pt x="33656" y="350110"/>
                  </a:lnTo>
                  <a:lnTo>
                    <a:pt x="19217" y="394777"/>
                  </a:lnTo>
                  <a:lnTo>
                    <a:pt x="8667" y="441050"/>
                  </a:lnTo>
                  <a:lnTo>
                    <a:pt x="2198" y="488739"/>
                  </a:lnTo>
                  <a:lnTo>
                    <a:pt x="0" y="537654"/>
                  </a:lnTo>
                  <a:lnTo>
                    <a:pt x="2198" y="586569"/>
                  </a:lnTo>
                  <a:lnTo>
                    <a:pt x="8667" y="634258"/>
                  </a:lnTo>
                  <a:lnTo>
                    <a:pt x="19217" y="680532"/>
                  </a:lnTo>
                  <a:lnTo>
                    <a:pt x="33656" y="725199"/>
                  </a:lnTo>
                  <a:lnTo>
                    <a:pt x="51795" y="768070"/>
                  </a:lnTo>
                  <a:lnTo>
                    <a:pt x="73443" y="808954"/>
                  </a:lnTo>
                  <a:lnTo>
                    <a:pt x="98410" y="847661"/>
                  </a:lnTo>
                  <a:lnTo>
                    <a:pt x="126506" y="884001"/>
                  </a:lnTo>
                  <a:lnTo>
                    <a:pt x="157540" y="917782"/>
                  </a:lnTo>
                  <a:lnTo>
                    <a:pt x="191322" y="948816"/>
                  </a:lnTo>
                  <a:lnTo>
                    <a:pt x="227662" y="976912"/>
                  </a:lnTo>
                  <a:lnTo>
                    <a:pt x="266370" y="1001879"/>
                  </a:lnTo>
                  <a:lnTo>
                    <a:pt x="307255" y="1023526"/>
                  </a:lnTo>
                  <a:lnTo>
                    <a:pt x="350127" y="1041665"/>
                  </a:lnTo>
                  <a:lnTo>
                    <a:pt x="394796" y="1056104"/>
                  </a:lnTo>
                  <a:lnTo>
                    <a:pt x="441071" y="1066653"/>
                  </a:lnTo>
                  <a:lnTo>
                    <a:pt x="488762" y="1073123"/>
                  </a:lnTo>
                  <a:lnTo>
                    <a:pt x="537679" y="1075321"/>
                  </a:lnTo>
                  <a:lnTo>
                    <a:pt x="586594" y="1073123"/>
                  </a:lnTo>
                  <a:lnTo>
                    <a:pt x="634283" y="1066653"/>
                  </a:lnTo>
                  <a:lnTo>
                    <a:pt x="680556" y="1056104"/>
                  </a:lnTo>
                  <a:lnTo>
                    <a:pt x="725223" y="1041665"/>
                  </a:lnTo>
                  <a:lnTo>
                    <a:pt x="768093" y="1023526"/>
                  </a:lnTo>
                  <a:lnTo>
                    <a:pt x="808976" y="1001879"/>
                  </a:lnTo>
                  <a:lnTo>
                    <a:pt x="847682" y="976912"/>
                  </a:lnTo>
                  <a:lnTo>
                    <a:pt x="884021" y="948816"/>
                  </a:lnTo>
                  <a:lnTo>
                    <a:pt x="917802" y="917782"/>
                  </a:lnTo>
                  <a:lnTo>
                    <a:pt x="948834" y="884001"/>
                  </a:lnTo>
                  <a:lnTo>
                    <a:pt x="976929" y="847661"/>
                  </a:lnTo>
                  <a:lnTo>
                    <a:pt x="1001895" y="808954"/>
                  </a:lnTo>
                  <a:lnTo>
                    <a:pt x="1023541" y="768070"/>
                  </a:lnTo>
                  <a:lnTo>
                    <a:pt x="1041679" y="725199"/>
                  </a:lnTo>
                  <a:lnTo>
                    <a:pt x="1056118" y="680532"/>
                  </a:lnTo>
                  <a:lnTo>
                    <a:pt x="1066667" y="634258"/>
                  </a:lnTo>
                  <a:lnTo>
                    <a:pt x="1073135" y="586569"/>
                  </a:lnTo>
                  <a:lnTo>
                    <a:pt x="1075334" y="537654"/>
                  </a:lnTo>
                  <a:lnTo>
                    <a:pt x="1073135" y="488739"/>
                  </a:lnTo>
                  <a:lnTo>
                    <a:pt x="1066667" y="441050"/>
                  </a:lnTo>
                  <a:lnTo>
                    <a:pt x="1056118" y="394777"/>
                  </a:lnTo>
                  <a:lnTo>
                    <a:pt x="1041679" y="350110"/>
                  </a:lnTo>
                  <a:lnTo>
                    <a:pt x="1023541" y="307240"/>
                  </a:lnTo>
                  <a:lnTo>
                    <a:pt x="1001895" y="266357"/>
                  </a:lnTo>
                  <a:lnTo>
                    <a:pt x="976929" y="227651"/>
                  </a:lnTo>
                  <a:lnTo>
                    <a:pt x="948834" y="191313"/>
                  </a:lnTo>
                  <a:lnTo>
                    <a:pt x="917802" y="157532"/>
                  </a:lnTo>
                  <a:lnTo>
                    <a:pt x="884021" y="126499"/>
                  </a:lnTo>
                  <a:lnTo>
                    <a:pt x="847682" y="98405"/>
                  </a:lnTo>
                  <a:lnTo>
                    <a:pt x="808976" y="73439"/>
                  </a:lnTo>
                  <a:lnTo>
                    <a:pt x="768093" y="51792"/>
                  </a:lnTo>
                  <a:lnTo>
                    <a:pt x="725223" y="33654"/>
                  </a:lnTo>
                  <a:lnTo>
                    <a:pt x="680556" y="19216"/>
                  </a:lnTo>
                  <a:lnTo>
                    <a:pt x="634283" y="8667"/>
                  </a:lnTo>
                  <a:lnTo>
                    <a:pt x="586594" y="2198"/>
                  </a:lnTo>
                  <a:lnTo>
                    <a:pt x="537679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4796" y="4658664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1075334" y="537654"/>
                  </a:moveTo>
                  <a:lnTo>
                    <a:pt x="1073135" y="488739"/>
                  </a:lnTo>
                  <a:lnTo>
                    <a:pt x="1066667" y="441050"/>
                  </a:lnTo>
                  <a:lnTo>
                    <a:pt x="1056118" y="394777"/>
                  </a:lnTo>
                  <a:lnTo>
                    <a:pt x="1041679" y="350110"/>
                  </a:lnTo>
                  <a:lnTo>
                    <a:pt x="1023541" y="307240"/>
                  </a:lnTo>
                  <a:lnTo>
                    <a:pt x="1001895" y="266357"/>
                  </a:lnTo>
                  <a:lnTo>
                    <a:pt x="976929" y="227651"/>
                  </a:lnTo>
                  <a:lnTo>
                    <a:pt x="948834" y="191313"/>
                  </a:lnTo>
                  <a:lnTo>
                    <a:pt x="917802" y="157532"/>
                  </a:lnTo>
                  <a:lnTo>
                    <a:pt x="884021" y="126499"/>
                  </a:lnTo>
                  <a:lnTo>
                    <a:pt x="847682" y="98405"/>
                  </a:lnTo>
                  <a:lnTo>
                    <a:pt x="808976" y="73439"/>
                  </a:lnTo>
                  <a:lnTo>
                    <a:pt x="768093" y="51792"/>
                  </a:lnTo>
                  <a:lnTo>
                    <a:pt x="725223" y="33654"/>
                  </a:lnTo>
                  <a:lnTo>
                    <a:pt x="680556" y="19216"/>
                  </a:lnTo>
                  <a:lnTo>
                    <a:pt x="634283" y="8667"/>
                  </a:lnTo>
                  <a:lnTo>
                    <a:pt x="586594" y="2198"/>
                  </a:lnTo>
                  <a:lnTo>
                    <a:pt x="537679" y="0"/>
                  </a:lnTo>
                  <a:lnTo>
                    <a:pt x="488762" y="2198"/>
                  </a:lnTo>
                  <a:lnTo>
                    <a:pt x="441071" y="8667"/>
                  </a:lnTo>
                  <a:lnTo>
                    <a:pt x="394796" y="19216"/>
                  </a:lnTo>
                  <a:lnTo>
                    <a:pt x="350127" y="33654"/>
                  </a:lnTo>
                  <a:lnTo>
                    <a:pt x="307255" y="51792"/>
                  </a:lnTo>
                  <a:lnTo>
                    <a:pt x="266370" y="73439"/>
                  </a:lnTo>
                  <a:lnTo>
                    <a:pt x="227662" y="98405"/>
                  </a:lnTo>
                  <a:lnTo>
                    <a:pt x="191322" y="126499"/>
                  </a:lnTo>
                  <a:lnTo>
                    <a:pt x="157540" y="157532"/>
                  </a:lnTo>
                  <a:lnTo>
                    <a:pt x="126506" y="191313"/>
                  </a:lnTo>
                  <a:lnTo>
                    <a:pt x="98410" y="227651"/>
                  </a:lnTo>
                  <a:lnTo>
                    <a:pt x="73443" y="266357"/>
                  </a:lnTo>
                  <a:lnTo>
                    <a:pt x="51795" y="307240"/>
                  </a:lnTo>
                  <a:lnTo>
                    <a:pt x="33656" y="350110"/>
                  </a:lnTo>
                  <a:lnTo>
                    <a:pt x="19217" y="394777"/>
                  </a:lnTo>
                  <a:lnTo>
                    <a:pt x="8667" y="441050"/>
                  </a:lnTo>
                  <a:lnTo>
                    <a:pt x="2198" y="488739"/>
                  </a:lnTo>
                  <a:lnTo>
                    <a:pt x="0" y="537654"/>
                  </a:lnTo>
                  <a:lnTo>
                    <a:pt x="2198" y="586569"/>
                  </a:lnTo>
                  <a:lnTo>
                    <a:pt x="8667" y="634258"/>
                  </a:lnTo>
                  <a:lnTo>
                    <a:pt x="19217" y="680532"/>
                  </a:lnTo>
                  <a:lnTo>
                    <a:pt x="33656" y="725199"/>
                  </a:lnTo>
                  <a:lnTo>
                    <a:pt x="51795" y="768070"/>
                  </a:lnTo>
                  <a:lnTo>
                    <a:pt x="73443" y="808954"/>
                  </a:lnTo>
                  <a:lnTo>
                    <a:pt x="98410" y="847661"/>
                  </a:lnTo>
                  <a:lnTo>
                    <a:pt x="126506" y="884001"/>
                  </a:lnTo>
                  <a:lnTo>
                    <a:pt x="157540" y="917782"/>
                  </a:lnTo>
                  <a:lnTo>
                    <a:pt x="191322" y="948816"/>
                  </a:lnTo>
                  <a:lnTo>
                    <a:pt x="227662" y="976912"/>
                  </a:lnTo>
                  <a:lnTo>
                    <a:pt x="266370" y="1001879"/>
                  </a:lnTo>
                  <a:lnTo>
                    <a:pt x="307255" y="1023526"/>
                  </a:lnTo>
                  <a:lnTo>
                    <a:pt x="350127" y="1041665"/>
                  </a:lnTo>
                  <a:lnTo>
                    <a:pt x="394796" y="1056104"/>
                  </a:lnTo>
                  <a:lnTo>
                    <a:pt x="441071" y="1066653"/>
                  </a:lnTo>
                  <a:lnTo>
                    <a:pt x="488762" y="1073123"/>
                  </a:lnTo>
                  <a:lnTo>
                    <a:pt x="537679" y="1075321"/>
                  </a:lnTo>
                  <a:lnTo>
                    <a:pt x="586594" y="1073123"/>
                  </a:lnTo>
                  <a:lnTo>
                    <a:pt x="634283" y="1066653"/>
                  </a:lnTo>
                  <a:lnTo>
                    <a:pt x="680556" y="1056104"/>
                  </a:lnTo>
                  <a:lnTo>
                    <a:pt x="725223" y="1041665"/>
                  </a:lnTo>
                  <a:lnTo>
                    <a:pt x="768093" y="1023526"/>
                  </a:lnTo>
                  <a:lnTo>
                    <a:pt x="808976" y="1001879"/>
                  </a:lnTo>
                  <a:lnTo>
                    <a:pt x="847682" y="976912"/>
                  </a:lnTo>
                  <a:lnTo>
                    <a:pt x="884021" y="948816"/>
                  </a:lnTo>
                  <a:lnTo>
                    <a:pt x="917802" y="917782"/>
                  </a:lnTo>
                  <a:lnTo>
                    <a:pt x="948834" y="884001"/>
                  </a:lnTo>
                  <a:lnTo>
                    <a:pt x="976929" y="847661"/>
                  </a:lnTo>
                  <a:lnTo>
                    <a:pt x="1001895" y="808954"/>
                  </a:lnTo>
                  <a:lnTo>
                    <a:pt x="1023541" y="768070"/>
                  </a:lnTo>
                  <a:lnTo>
                    <a:pt x="1041679" y="725199"/>
                  </a:lnTo>
                  <a:lnTo>
                    <a:pt x="1056118" y="680532"/>
                  </a:lnTo>
                  <a:lnTo>
                    <a:pt x="1066667" y="634258"/>
                  </a:lnTo>
                  <a:lnTo>
                    <a:pt x="1073135" y="586569"/>
                  </a:lnTo>
                  <a:lnTo>
                    <a:pt x="1075334" y="537654"/>
                  </a:lnTo>
                </a:path>
              </a:pathLst>
            </a:custGeom>
            <a:ln w="10007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6833" y="4602758"/>
              <a:ext cx="693420" cy="1187450"/>
            </a:xfrm>
            <a:custGeom>
              <a:avLst/>
              <a:gdLst/>
              <a:ahLst/>
              <a:cxnLst/>
              <a:rect l="l" t="t" r="r" b="b"/>
              <a:pathLst>
                <a:path w="693420" h="1187450">
                  <a:moveTo>
                    <a:pt x="0" y="1187119"/>
                  </a:moveTo>
                  <a:lnTo>
                    <a:pt x="693000" y="0"/>
                  </a:lnTo>
                </a:path>
              </a:pathLst>
            </a:custGeom>
            <a:ln w="1000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32370" y="4601853"/>
            <a:ext cx="13017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850" spc="-15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6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4654" y="4601853"/>
            <a:ext cx="844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8712" y="4657455"/>
            <a:ext cx="844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7034" y="4988888"/>
            <a:ext cx="821690" cy="391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850" spc="-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231F20"/>
                </a:solidFill>
                <a:latin typeface="Lucida Sans Unicode"/>
                <a:cs typeface="Lucida Sans Unicode"/>
              </a:rPr>
              <a:t>∩</a:t>
            </a:r>
            <a:r>
              <a:rPr dirty="0" sz="850" spc="-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5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850" spc="-15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6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dirty="0" sz="8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231F20"/>
                </a:solidFill>
                <a:latin typeface="Lucida Sans Unicode"/>
                <a:cs typeface="Lucida Sans Unicode"/>
              </a:rPr>
              <a:t>∩</a:t>
            </a:r>
            <a:r>
              <a:rPr dirty="0" sz="850" spc="-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6160" y="68525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898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55047" y="685256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4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28058" y="68525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898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16945" y="685256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1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51659" y="5934038"/>
            <a:ext cx="4629150" cy="1302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2.12: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Venn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diagram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events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95" i="1">
                <a:latin typeface="Calibri"/>
                <a:cs typeface="Calibri"/>
              </a:rPr>
              <a:t>A</a:t>
            </a:r>
            <a:r>
              <a:rPr dirty="0" sz="1000" spc="95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E</a:t>
            </a:r>
            <a:r>
              <a:rPr dirty="0" sz="1000" spc="160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E</a:t>
            </a:r>
            <a:r>
              <a:rPr dirty="0" baseline="27777" sz="1050" spc="232" i="1">
                <a:latin typeface="Arial"/>
                <a:cs typeface="Arial"/>
              </a:rPr>
              <a:t>′</a:t>
            </a:r>
            <a:r>
              <a:rPr dirty="0" sz="1000" spc="15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50800">
              <a:lnSpc>
                <a:spcPts val="1200"/>
              </a:lnSpc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Section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2.6,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together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additional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given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above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set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ts val="1200"/>
              </a:lnSpc>
            </a:pPr>
            <a:r>
              <a:rPr dirty="0" sz="1000" spc="95" i="1">
                <a:latin typeface="Calibri"/>
                <a:cs typeface="Calibri"/>
              </a:rPr>
              <a:t>A</a:t>
            </a:r>
            <a:r>
              <a:rPr dirty="0" sz="1000" spc="95">
                <a:latin typeface="Calibri"/>
                <a:cs typeface="Calibri"/>
              </a:rPr>
              <a:t>,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enable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us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compute</a:t>
            </a:r>
            <a:endParaRPr sz="1000">
              <a:latin typeface="Calibri"/>
              <a:cs typeface="Calibri"/>
            </a:endParaRPr>
          </a:p>
          <a:p>
            <a:pPr algn="ctr" marL="146050">
              <a:lnSpc>
                <a:spcPts val="935"/>
              </a:lnSpc>
              <a:spcBef>
                <a:spcPts val="735"/>
              </a:spcBef>
              <a:tabLst>
                <a:tab pos="534670" algn="l"/>
                <a:tab pos="1439545" algn="l"/>
                <a:tab pos="1828164" algn="l"/>
              </a:tabLst>
            </a:pPr>
            <a:r>
              <a:rPr dirty="0" sz="1000" spc="-10">
                <a:latin typeface="Calibri"/>
                <a:cs typeface="Calibri"/>
              </a:rPr>
              <a:t>600	2	36	3</a:t>
            </a:r>
            <a:endParaRPr sz="1000">
              <a:latin typeface="Calibri"/>
              <a:cs typeface="Calibri"/>
            </a:endParaRPr>
          </a:p>
          <a:p>
            <a:pPr marL="1032510">
              <a:lnSpc>
                <a:spcPts val="680"/>
              </a:lnSpc>
              <a:tabLst>
                <a:tab pos="1754505" algn="l"/>
                <a:tab pos="1981200" algn="l"/>
                <a:tab pos="2164080" algn="l"/>
                <a:tab pos="3016250" algn="l"/>
                <a:tab pos="3306445" algn="l"/>
              </a:tabLst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(</a:t>
            </a:r>
            <a:r>
              <a:rPr dirty="0" sz="1000" spc="190" i="1">
                <a:latin typeface="Calibri"/>
                <a:cs typeface="Calibri"/>
              </a:rPr>
              <a:t>E</a:t>
            </a:r>
            <a:r>
              <a:rPr dirty="0" sz="1000" spc="19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	</a:t>
            </a:r>
            <a:r>
              <a:rPr dirty="0" sz="1000" spc="275">
                <a:latin typeface="Calibri"/>
                <a:cs typeface="Calibri"/>
              </a:rPr>
              <a:t>=	</a:t>
            </a:r>
            <a:r>
              <a:rPr dirty="0" sz="1000" spc="25" i="1">
                <a:latin typeface="Calibri"/>
                <a:cs typeface="Calibri"/>
              </a:rPr>
              <a:t>,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(</a:t>
            </a:r>
            <a:r>
              <a:rPr dirty="0" sz="1000" spc="100" i="1">
                <a:latin typeface="Calibri"/>
                <a:cs typeface="Calibri"/>
              </a:rPr>
              <a:t>A</a:t>
            </a:r>
            <a:r>
              <a:rPr dirty="0" sz="1000" spc="100" i="1">
                <a:latin typeface="Palatino Linotype"/>
                <a:cs typeface="Palatino Linotype"/>
              </a:rPr>
              <a:t>|</a:t>
            </a:r>
            <a:r>
              <a:rPr dirty="0" sz="1000" spc="100" i="1">
                <a:latin typeface="Calibri"/>
                <a:cs typeface="Calibri"/>
              </a:rPr>
              <a:t>E</a:t>
            </a:r>
            <a:r>
              <a:rPr dirty="0" sz="1000" spc="10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	</a:t>
            </a:r>
            <a:r>
              <a:rPr dirty="0" sz="1000" spc="275">
                <a:latin typeface="Calibri"/>
                <a:cs typeface="Calibri"/>
              </a:rPr>
              <a:t>=	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algn="ctr" marL="177165">
              <a:lnSpc>
                <a:spcPts val="940"/>
              </a:lnSpc>
              <a:tabLst>
                <a:tab pos="566420" algn="l"/>
                <a:tab pos="1439545" algn="l"/>
                <a:tab pos="1828164" algn="l"/>
              </a:tabLst>
            </a:pPr>
            <a:r>
              <a:rPr dirty="0" sz="1000" spc="-10">
                <a:latin typeface="Calibri"/>
                <a:cs typeface="Calibri"/>
              </a:rPr>
              <a:t>900	3	600	50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</a:pPr>
            <a:r>
              <a:rPr dirty="0" sz="1000" spc="2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0610" y="747271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4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79296" y="7350867"/>
            <a:ext cx="9632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750" algn="l"/>
              </a:tabLst>
            </a:pPr>
            <a:r>
              <a:rPr dirty="0" sz="700" spc="95" i="1">
                <a:latin typeface="Arial"/>
                <a:cs typeface="Arial"/>
              </a:rPr>
              <a:t>′</a:t>
            </a:r>
            <a:r>
              <a:rPr dirty="0" sz="700" spc="95" i="1">
                <a:latin typeface="Arial"/>
                <a:cs typeface="Arial"/>
              </a:rPr>
              <a:t>	</a:t>
            </a:r>
            <a:r>
              <a:rPr dirty="0" sz="700" spc="95" i="1">
                <a:latin typeface="Arial"/>
                <a:cs typeface="Arial"/>
              </a:rPr>
              <a:t>′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9181" y="7472717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47905" y="7279631"/>
            <a:ext cx="1417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2500" algn="l"/>
                <a:tab pos="1341120" algn="l"/>
              </a:tabLst>
            </a:pP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12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58067" y="747271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30639" y="7365245"/>
            <a:ext cx="2030095" cy="26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0"/>
              </a:lnSpc>
              <a:spcBef>
                <a:spcPts val="95"/>
              </a:spcBef>
              <a:tabLst>
                <a:tab pos="608330" algn="l"/>
                <a:tab pos="790575" algn="l"/>
                <a:tab pos="1678305" algn="l"/>
                <a:tab pos="1968500" algn="l"/>
              </a:tabLst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65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E</a:t>
            </a:r>
            <a:r>
              <a:rPr dirty="0" sz="1000" spc="110" i="1"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	</a:t>
            </a:r>
            <a:r>
              <a:rPr dirty="0" sz="1000" spc="25" i="1">
                <a:latin typeface="Calibri"/>
                <a:cs typeface="Calibri"/>
              </a:rPr>
              <a:t>,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(</a:t>
            </a:r>
            <a:r>
              <a:rPr dirty="0" sz="1000" spc="65" i="1">
                <a:latin typeface="Calibri"/>
                <a:cs typeface="Calibri"/>
              </a:rPr>
              <a:t>A</a:t>
            </a:r>
            <a:r>
              <a:rPr dirty="0" sz="1000" spc="65" i="1">
                <a:latin typeface="Palatino Linotype"/>
                <a:cs typeface="Palatino Linotype"/>
              </a:rPr>
              <a:t>|</a:t>
            </a:r>
            <a:r>
              <a:rPr dirty="0" sz="1000" spc="65" i="1">
                <a:latin typeface="Calibri"/>
                <a:cs typeface="Calibri"/>
              </a:rPr>
              <a:t>E</a:t>
            </a:r>
            <a:r>
              <a:rPr dirty="0" sz="1000" spc="114" i="1"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	</a:t>
            </a:r>
            <a:r>
              <a:rPr dirty="0" sz="1000" spc="275">
                <a:latin typeface="Calibri"/>
                <a:cs typeface="Calibri"/>
              </a:rPr>
              <a:t>=	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529590">
              <a:lnSpc>
                <a:spcPts val="940"/>
              </a:lnSpc>
              <a:tabLst>
                <a:tab pos="1438275" algn="l"/>
                <a:tab pos="1826895" algn="l"/>
              </a:tabLst>
            </a:pPr>
            <a:r>
              <a:rPr dirty="0" sz="1000" spc="-10">
                <a:latin typeface="Calibri"/>
                <a:cs typeface="Calibri"/>
              </a:rPr>
              <a:t>3	300	25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9764" y="7679061"/>
            <a:ext cx="45529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Calibri"/>
                <a:cs typeface="Calibri"/>
              </a:rPr>
              <a:t>If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display </a:t>
            </a:r>
            <a:r>
              <a:rPr dirty="0" sz="1000" spc="-10">
                <a:latin typeface="Calibri"/>
                <a:cs typeface="Calibri"/>
              </a:rPr>
              <a:t>these </a:t>
            </a:r>
            <a:r>
              <a:rPr dirty="0" sz="1000" spc="20">
                <a:latin typeface="Calibri"/>
                <a:cs typeface="Calibri"/>
              </a:rPr>
              <a:t>probabilities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>
                <a:latin typeface="Calibri"/>
                <a:cs typeface="Calibri"/>
              </a:rPr>
              <a:t>means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tree </a:t>
            </a:r>
            <a:r>
              <a:rPr dirty="0" sz="1000" spc="30">
                <a:latin typeface="Calibri"/>
                <a:cs typeface="Calibri"/>
              </a:rPr>
              <a:t>diagram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Figure </a:t>
            </a:r>
            <a:r>
              <a:rPr dirty="0" sz="1000">
                <a:latin typeface="Calibri"/>
                <a:cs typeface="Calibri"/>
              </a:rPr>
              <a:t>2.13, </a:t>
            </a:r>
            <a:r>
              <a:rPr dirty="0" sz="1000" spc="-10">
                <a:latin typeface="Calibri"/>
                <a:cs typeface="Calibri"/>
              </a:rPr>
              <a:t>where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3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ﬁrst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branch</a:t>
            </a:r>
            <a:r>
              <a:rPr dirty="0" sz="1000" spc="13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yields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probability</a:t>
            </a:r>
            <a:r>
              <a:rPr dirty="0" sz="1000" spc="13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(</a:t>
            </a:r>
            <a:r>
              <a:rPr dirty="0" sz="1000" spc="145" i="1">
                <a:latin typeface="Calibri"/>
                <a:cs typeface="Calibri"/>
              </a:rPr>
              <a:t>E</a:t>
            </a:r>
            <a:r>
              <a:rPr dirty="0" sz="1000" spc="145">
                <a:latin typeface="Calibri"/>
                <a:cs typeface="Calibri"/>
              </a:rPr>
              <a:t>)</a:t>
            </a:r>
            <a:r>
              <a:rPr dirty="0" sz="1000" spc="145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i="1">
                <a:latin typeface="Calibri"/>
                <a:cs typeface="Calibri"/>
              </a:rPr>
              <a:t>A</a:t>
            </a:r>
            <a:r>
              <a:rPr dirty="0" sz="1000" spc="80" i="1">
                <a:latin typeface="Palatino Linotype"/>
                <a:cs typeface="Palatino Linotype"/>
              </a:rPr>
              <a:t>|</a:t>
            </a:r>
            <a:r>
              <a:rPr dirty="0" sz="1000" spc="80" i="1">
                <a:latin typeface="Calibri"/>
                <a:cs typeface="Calibri"/>
              </a:rPr>
              <a:t>E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second</a:t>
            </a:r>
            <a:r>
              <a:rPr dirty="0" sz="1000" spc="14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branch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yields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6" y="413981"/>
            <a:ext cx="922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Calibri"/>
                <a:cs typeface="Calibri"/>
              </a:rPr>
              <a:t>2.7</a:t>
            </a:r>
            <a:r>
              <a:rPr dirty="0" sz="1000" spc="385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Bayes’</a:t>
            </a:r>
            <a:r>
              <a:rPr dirty="0" sz="1000" spc="80" i="1">
                <a:latin typeface="Calibri"/>
                <a:cs typeface="Calibri"/>
              </a:rPr>
              <a:t> </a:t>
            </a:r>
            <a:r>
              <a:rPr dirty="0" sz="1000" spc="60" i="1">
                <a:latin typeface="Calibri"/>
                <a:cs typeface="Calibri"/>
              </a:rPr>
              <a:t>Rule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9576" y="41398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2501" y="1106258"/>
            <a:ext cx="1584960" cy="1141095"/>
            <a:chOff x="2792501" y="1106258"/>
            <a:chExt cx="1584960" cy="1141095"/>
          </a:xfrm>
        </p:grpSpPr>
        <p:sp>
          <p:nvSpPr>
            <p:cNvPr id="5" name="object 5"/>
            <p:cNvSpPr/>
            <p:nvPr/>
          </p:nvSpPr>
          <p:spPr>
            <a:xfrm>
              <a:off x="2798851" y="1129689"/>
              <a:ext cx="1563370" cy="1094105"/>
            </a:xfrm>
            <a:custGeom>
              <a:avLst/>
              <a:gdLst/>
              <a:ahLst/>
              <a:cxnLst/>
              <a:rect l="l" t="t" r="r" b="b"/>
              <a:pathLst>
                <a:path w="1563370" h="1094105">
                  <a:moveTo>
                    <a:pt x="1554670" y="1094016"/>
                  </a:moveTo>
                  <a:lnTo>
                    <a:pt x="468858" y="1094016"/>
                  </a:lnTo>
                  <a:lnTo>
                    <a:pt x="0" y="547001"/>
                  </a:lnTo>
                  <a:lnTo>
                    <a:pt x="468858" y="0"/>
                  </a:lnTo>
                  <a:lnTo>
                    <a:pt x="1562862" y="0"/>
                  </a:lnTo>
                </a:path>
              </a:pathLst>
            </a:custGeom>
            <a:ln w="1270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44227" y="1106258"/>
              <a:ext cx="1132840" cy="1141095"/>
            </a:xfrm>
            <a:custGeom>
              <a:avLst/>
              <a:gdLst/>
              <a:ahLst/>
              <a:cxnLst/>
              <a:rect l="l" t="t" r="r" b="b"/>
              <a:pathLst>
                <a:path w="1132839" h="1141095">
                  <a:moveTo>
                    <a:pt x="46888" y="23431"/>
                  </a:moveTo>
                  <a:lnTo>
                    <a:pt x="45034" y="14325"/>
                  </a:lnTo>
                  <a:lnTo>
                    <a:pt x="40017" y="6870"/>
                  </a:lnTo>
                  <a:lnTo>
                    <a:pt x="32562" y="1854"/>
                  </a:lnTo>
                  <a:lnTo>
                    <a:pt x="23444" y="0"/>
                  </a:lnTo>
                  <a:lnTo>
                    <a:pt x="14312" y="1854"/>
                  </a:lnTo>
                  <a:lnTo>
                    <a:pt x="6858" y="6870"/>
                  </a:lnTo>
                  <a:lnTo>
                    <a:pt x="1841" y="14325"/>
                  </a:lnTo>
                  <a:lnTo>
                    <a:pt x="0" y="23431"/>
                  </a:lnTo>
                  <a:lnTo>
                    <a:pt x="1841" y="32562"/>
                  </a:lnTo>
                  <a:lnTo>
                    <a:pt x="6858" y="40017"/>
                  </a:lnTo>
                  <a:lnTo>
                    <a:pt x="14312" y="45034"/>
                  </a:lnTo>
                  <a:lnTo>
                    <a:pt x="23444" y="46875"/>
                  </a:lnTo>
                  <a:lnTo>
                    <a:pt x="32562" y="45034"/>
                  </a:lnTo>
                  <a:lnTo>
                    <a:pt x="40017" y="40017"/>
                  </a:lnTo>
                  <a:lnTo>
                    <a:pt x="45046" y="32562"/>
                  </a:lnTo>
                  <a:lnTo>
                    <a:pt x="46888" y="23431"/>
                  </a:lnTo>
                  <a:close/>
                </a:path>
                <a:path w="1132839" h="1141095">
                  <a:moveTo>
                    <a:pt x="46926" y="1117460"/>
                  </a:moveTo>
                  <a:lnTo>
                    <a:pt x="45072" y="1108329"/>
                  </a:lnTo>
                  <a:lnTo>
                    <a:pt x="40055" y="1100874"/>
                  </a:lnTo>
                  <a:lnTo>
                    <a:pt x="32600" y="1095844"/>
                  </a:lnTo>
                  <a:lnTo>
                    <a:pt x="23482" y="1093990"/>
                  </a:lnTo>
                  <a:lnTo>
                    <a:pt x="14351" y="1095844"/>
                  </a:lnTo>
                  <a:lnTo>
                    <a:pt x="6896" y="1100874"/>
                  </a:lnTo>
                  <a:lnTo>
                    <a:pt x="1879" y="1108329"/>
                  </a:lnTo>
                  <a:lnTo>
                    <a:pt x="38" y="1117460"/>
                  </a:lnTo>
                  <a:lnTo>
                    <a:pt x="1879" y="1126566"/>
                  </a:lnTo>
                  <a:lnTo>
                    <a:pt x="6896" y="1134021"/>
                  </a:lnTo>
                  <a:lnTo>
                    <a:pt x="14351" y="1139050"/>
                  </a:lnTo>
                  <a:lnTo>
                    <a:pt x="23482" y="1140904"/>
                  </a:lnTo>
                  <a:lnTo>
                    <a:pt x="32600" y="1139050"/>
                  </a:lnTo>
                  <a:lnTo>
                    <a:pt x="40055" y="1134021"/>
                  </a:lnTo>
                  <a:lnTo>
                    <a:pt x="45072" y="1126566"/>
                  </a:lnTo>
                  <a:lnTo>
                    <a:pt x="46926" y="1117460"/>
                  </a:lnTo>
                  <a:close/>
                </a:path>
                <a:path w="1132839" h="1141095">
                  <a:moveTo>
                    <a:pt x="1132751" y="1117460"/>
                  </a:moveTo>
                  <a:lnTo>
                    <a:pt x="1130909" y="1108329"/>
                  </a:lnTo>
                  <a:lnTo>
                    <a:pt x="1125880" y="1100874"/>
                  </a:lnTo>
                  <a:lnTo>
                    <a:pt x="1118425" y="1095844"/>
                  </a:lnTo>
                  <a:lnTo>
                    <a:pt x="1109306" y="1093990"/>
                  </a:lnTo>
                  <a:lnTo>
                    <a:pt x="1100188" y="1095844"/>
                  </a:lnTo>
                  <a:lnTo>
                    <a:pt x="1092733" y="1100874"/>
                  </a:lnTo>
                  <a:lnTo>
                    <a:pt x="1087704" y="1108329"/>
                  </a:lnTo>
                  <a:lnTo>
                    <a:pt x="1085862" y="1117460"/>
                  </a:lnTo>
                  <a:lnTo>
                    <a:pt x="1087704" y="1126566"/>
                  </a:lnTo>
                  <a:lnTo>
                    <a:pt x="1092733" y="1134021"/>
                  </a:lnTo>
                  <a:lnTo>
                    <a:pt x="1100188" y="1139050"/>
                  </a:lnTo>
                  <a:lnTo>
                    <a:pt x="1109306" y="1140904"/>
                  </a:lnTo>
                  <a:lnTo>
                    <a:pt x="1118425" y="1139050"/>
                  </a:lnTo>
                  <a:lnTo>
                    <a:pt x="1125880" y="1134021"/>
                  </a:lnTo>
                  <a:lnTo>
                    <a:pt x="1130909" y="1126566"/>
                  </a:lnTo>
                  <a:lnTo>
                    <a:pt x="1132751" y="1117460"/>
                  </a:lnTo>
                  <a:close/>
                </a:path>
                <a:path w="1132839" h="1141095">
                  <a:moveTo>
                    <a:pt x="1132751" y="23431"/>
                  </a:moveTo>
                  <a:lnTo>
                    <a:pt x="1130909" y="14325"/>
                  </a:lnTo>
                  <a:lnTo>
                    <a:pt x="1125880" y="6870"/>
                  </a:lnTo>
                  <a:lnTo>
                    <a:pt x="1118425" y="1854"/>
                  </a:lnTo>
                  <a:lnTo>
                    <a:pt x="1109306" y="0"/>
                  </a:lnTo>
                  <a:lnTo>
                    <a:pt x="1100188" y="1854"/>
                  </a:lnTo>
                  <a:lnTo>
                    <a:pt x="1092733" y="6870"/>
                  </a:lnTo>
                  <a:lnTo>
                    <a:pt x="1087704" y="14325"/>
                  </a:lnTo>
                  <a:lnTo>
                    <a:pt x="1085862" y="23431"/>
                  </a:lnTo>
                  <a:lnTo>
                    <a:pt x="1087704" y="32562"/>
                  </a:lnTo>
                  <a:lnTo>
                    <a:pt x="1092733" y="40017"/>
                  </a:lnTo>
                  <a:lnTo>
                    <a:pt x="1100188" y="45034"/>
                  </a:lnTo>
                  <a:lnTo>
                    <a:pt x="1109306" y="46875"/>
                  </a:lnTo>
                  <a:lnTo>
                    <a:pt x="1118425" y="45034"/>
                  </a:lnTo>
                  <a:lnTo>
                    <a:pt x="1125880" y="40017"/>
                  </a:lnTo>
                  <a:lnTo>
                    <a:pt x="1130909" y="32562"/>
                  </a:lnTo>
                  <a:lnTo>
                    <a:pt x="1132751" y="23431"/>
                  </a:lnTo>
                  <a:close/>
                </a:path>
              </a:pathLst>
            </a:custGeom>
            <a:solidFill>
              <a:srgbClr val="00AD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660000">
            <a:off x="2718187" y="1285840"/>
            <a:ext cx="472692" cy="1016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ts val="785"/>
              </a:lnSpc>
              <a:spcBef>
                <a:spcPts val="10"/>
              </a:spcBef>
            </a:pP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P(E)</a:t>
            </a:r>
            <a:r>
              <a:rPr dirty="0" sz="800" spc="-1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2/3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0665" y="895273"/>
            <a:ext cx="2344420" cy="1563370"/>
          </a:xfrm>
          <a:prstGeom prst="rect">
            <a:avLst/>
          </a:prstGeom>
          <a:ln w="12700">
            <a:solidFill>
              <a:srgbClr val="00ADE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1671320" marR="163830" indent="-1169035">
              <a:lnSpc>
                <a:spcPts val="770"/>
              </a:lnSpc>
              <a:tabLst>
                <a:tab pos="737870" algn="l"/>
                <a:tab pos="1588770" algn="l"/>
              </a:tabLst>
            </a:pP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E	P(A|E) </a:t>
            </a:r>
            <a:r>
              <a:rPr dirty="0" sz="800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00" spc="-5" i="1">
                <a:solidFill>
                  <a:srgbClr val="231F20"/>
                </a:solidFill>
                <a:latin typeface="Arial"/>
                <a:cs typeface="Arial"/>
              </a:rPr>
              <a:t>3/50	</a:t>
            </a: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80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P(E)P(A|E)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671320">
              <a:lnSpc>
                <a:spcPts val="865"/>
              </a:lnSpc>
            </a:pP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P(E')P(A|E')</a:t>
            </a:r>
            <a:endParaRPr sz="800">
              <a:latin typeface="Arial"/>
              <a:cs typeface="Arial"/>
            </a:endParaRPr>
          </a:p>
          <a:p>
            <a:pPr marL="493395">
              <a:lnSpc>
                <a:spcPts val="865"/>
              </a:lnSpc>
              <a:tabLst>
                <a:tab pos="724535" algn="l"/>
                <a:tab pos="1578610" algn="l"/>
              </a:tabLst>
            </a:pP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E'	</a:t>
            </a:r>
            <a:r>
              <a:rPr dirty="0" sz="800" spc="10" i="1">
                <a:solidFill>
                  <a:srgbClr val="231F20"/>
                </a:solidFill>
                <a:latin typeface="Arial"/>
                <a:cs typeface="Arial"/>
              </a:rPr>
              <a:t>P(A|E)</a:t>
            </a:r>
            <a:r>
              <a:rPr dirty="0" sz="800" spc="1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800" spc="-3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3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dirty="0" sz="800" spc="-5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231F20"/>
                </a:solidFill>
                <a:latin typeface="Arial MT"/>
                <a:cs typeface="Arial MT"/>
              </a:rPr>
              <a:t>1/25	</a:t>
            </a: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A'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940000">
            <a:off x="2698968" y="1904078"/>
            <a:ext cx="491314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P(E')</a:t>
            </a:r>
            <a:r>
              <a:rPr dirty="0" sz="800" spc="-1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00" i="1">
                <a:solidFill>
                  <a:srgbClr val="231F20"/>
                </a:solidFill>
                <a:latin typeface="Arial"/>
                <a:cs typeface="Arial"/>
              </a:rPr>
              <a:t>1/3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1686" y="2635084"/>
            <a:ext cx="4603750" cy="733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2.13: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Tree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diagram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page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63,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using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additional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information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page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72.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</a:pP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70">
                <a:latin typeface="Calibri"/>
                <a:cs typeface="Calibri"/>
              </a:rPr>
              <a:t>y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27777" sz="1050" spc="209" i="1">
                <a:latin typeface="Arial"/>
                <a:cs typeface="Arial"/>
              </a:rPr>
              <a:t>′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300" i="1">
                <a:latin typeface="Calibri"/>
                <a:cs typeface="Calibri"/>
              </a:rPr>
              <a:t>E</a:t>
            </a:r>
            <a:r>
              <a:rPr dirty="0" baseline="27777" sz="1050" spc="217" i="1">
                <a:latin typeface="Arial"/>
                <a:cs typeface="Arial"/>
              </a:rPr>
              <a:t>′</a:t>
            </a:r>
            <a:r>
              <a:rPr dirty="0" sz="1000" spc="50">
                <a:latin typeface="Calibri"/>
                <a:cs typeface="Calibri"/>
              </a:rPr>
              <a:t>),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it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foll</a:t>
            </a:r>
            <a:r>
              <a:rPr dirty="0" sz="1000" spc="-25">
                <a:latin typeface="Calibri"/>
                <a:cs typeface="Calibri"/>
              </a:rPr>
              <a:t>o</a:t>
            </a:r>
            <a:r>
              <a:rPr dirty="0" sz="1000">
                <a:latin typeface="Calibri"/>
                <a:cs typeface="Calibri"/>
              </a:rPr>
              <a:t>ws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4100" y="3545298"/>
            <a:ext cx="4864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6016" y="365290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4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77005" y="365290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27184" y="3545285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+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4719" y="365290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3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63321" y="3459700"/>
            <a:ext cx="1220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  <a:tab pos="810895" algn="l"/>
                <a:tab pos="1143635" algn="l"/>
              </a:tabLst>
            </a:pP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3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5709" y="365290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1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54986" y="3366992"/>
            <a:ext cx="14687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245" algn="l"/>
                <a:tab pos="810895" algn="l"/>
                <a:tab pos="1362075" algn="l"/>
              </a:tabLst>
            </a:pP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100">
                <a:latin typeface="Lucida Sans Unicode"/>
                <a:cs typeface="Lucida Sans Unicode"/>
              </a:rPr>
              <a:t> </a:t>
            </a:r>
            <a:r>
              <a:rPr dirty="0" sz="1000" spc="580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100">
                <a:latin typeface="Lucida Sans Unicode"/>
                <a:cs typeface="Lucida Sans Unicode"/>
              </a:rPr>
              <a:t> </a:t>
            </a:r>
            <a:r>
              <a:rPr dirty="0" sz="1000" spc="580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94554" y="365290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63316" y="3632161"/>
            <a:ext cx="1670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810895" algn="l"/>
                <a:tab pos="1111885" algn="l"/>
                <a:tab pos="1530985" algn="l"/>
              </a:tabLst>
            </a:pPr>
            <a:r>
              <a:rPr dirty="0" sz="1000" spc="-10">
                <a:latin typeface="Calibri"/>
                <a:cs typeface="Calibri"/>
              </a:rPr>
              <a:t>3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50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3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25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75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3011" y="3459688"/>
            <a:ext cx="351155" cy="26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040">
              <a:lnSpc>
                <a:spcPts val="935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  <a:tabLst>
                <a:tab pos="302895" algn="l"/>
              </a:tabLst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275">
                <a:latin typeface="Calibri"/>
                <a:cs typeface="Calibri"/>
              </a:rPr>
              <a:t>	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9305" y="4601209"/>
            <a:ext cx="4564380" cy="868044"/>
          </a:xfrm>
          <a:custGeom>
            <a:avLst/>
            <a:gdLst/>
            <a:ahLst/>
            <a:cxnLst/>
            <a:rect l="l" t="t" r="r" b="b"/>
            <a:pathLst>
              <a:path w="4564380" h="868045">
                <a:moveTo>
                  <a:pt x="0" y="868045"/>
                </a:moveTo>
                <a:lnTo>
                  <a:pt x="0" y="0"/>
                </a:lnTo>
              </a:path>
              <a:path w="4564380" h="868045">
                <a:moveTo>
                  <a:pt x="2540" y="2540"/>
                </a:moveTo>
                <a:lnTo>
                  <a:pt x="4564380" y="254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8013" y="3892648"/>
            <a:ext cx="5810250" cy="1024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43965" marR="30480" indent="189230">
              <a:lnSpc>
                <a:spcPct val="100000"/>
              </a:lnSpc>
              <a:spcBef>
                <a:spcPts val="95"/>
              </a:spcBef>
            </a:pPr>
            <a:r>
              <a:rPr dirty="0" sz="1000" spc="165">
                <a:latin typeface="Calibri"/>
                <a:cs typeface="Calibri"/>
              </a:rPr>
              <a:t>A </a:t>
            </a:r>
            <a:r>
              <a:rPr dirty="0" sz="1000" spc="15">
                <a:latin typeface="Calibri"/>
                <a:cs typeface="Calibri"/>
              </a:rPr>
              <a:t>generalization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foregoing </a:t>
            </a:r>
            <a:r>
              <a:rPr dirty="0" sz="1000" spc="30">
                <a:latin typeface="Calibri"/>
                <a:cs typeface="Calibri"/>
              </a:rPr>
              <a:t>illustration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case </a:t>
            </a:r>
            <a:r>
              <a:rPr dirty="0" sz="1000" spc="-10">
                <a:latin typeface="Calibri"/>
                <a:cs typeface="Calibri"/>
              </a:rPr>
              <a:t>where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sample </a:t>
            </a:r>
            <a:r>
              <a:rPr dirty="0" sz="1000">
                <a:latin typeface="Calibri"/>
                <a:cs typeface="Calibri"/>
              </a:rPr>
              <a:t>space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 partitioned </a:t>
            </a:r>
            <a:r>
              <a:rPr dirty="0" sz="1000" spc="15">
                <a:latin typeface="Calibri"/>
                <a:cs typeface="Calibri"/>
              </a:rPr>
              <a:t>into </a:t>
            </a:r>
            <a:r>
              <a:rPr dirty="0" sz="1000" spc="60" i="1">
                <a:latin typeface="Calibri"/>
                <a:cs typeface="Calibri"/>
              </a:rPr>
              <a:t>k </a:t>
            </a:r>
            <a:r>
              <a:rPr dirty="0" sz="1000" spc="5">
                <a:latin typeface="Calibri"/>
                <a:cs typeface="Calibri"/>
              </a:rPr>
              <a:t>subsets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-10">
                <a:latin typeface="Calibri"/>
                <a:cs typeface="Calibri"/>
              </a:rPr>
              <a:t>covered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following </a:t>
            </a:r>
            <a:r>
              <a:rPr dirty="0" sz="1000">
                <a:latin typeface="Calibri"/>
                <a:cs typeface="Calibri"/>
              </a:rPr>
              <a:t>theorem, sometimes </a:t>
            </a:r>
            <a:r>
              <a:rPr dirty="0" sz="1000" spc="15">
                <a:latin typeface="Calibri"/>
                <a:cs typeface="Calibri"/>
              </a:rPr>
              <a:t>called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theorem</a:t>
            </a:r>
            <a:r>
              <a:rPr dirty="0" sz="1000" spc="150" b="1">
                <a:latin typeface="Calibri"/>
                <a:cs typeface="Calibri"/>
              </a:rPr>
              <a:t> </a:t>
            </a:r>
            <a:r>
              <a:rPr dirty="0" sz="1000" spc="30" b="1">
                <a:latin typeface="Calibri"/>
                <a:cs typeface="Calibri"/>
              </a:rPr>
              <a:t>of</a:t>
            </a:r>
            <a:r>
              <a:rPr dirty="0" sz="1000" spc="155" b="1">
                <a:latin typeface="Calibri"/>
                <a:cs typeface="Calibri"/>
              </a:rPr>
              <a:t> </a:t>
            </a:r>
            <a:r>
              <a:rPr dirty="0" sz="1000" spc="70" b="1">
                <a:latin typeface="Calibri"/>
                <a:cs typeface="Calibri"/>
              </a:rPr>
              <a:t>total</a:t>
            </a:r>
            <a:r>
              <a:rPr dirty="0" sz="1000" spc="150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probability</a:t>
            </a:r>
            <a:r>
              <a:rPr dirty="0" sz="1000" spc="110" b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rule</a:t>
            </a:r>
            <a:r>
              <a:rPr dirty="0" sz="1000" spc="155" b="1">
                <a:latin typeface="Calibri"/>
                <a:cs typeface="Calibri"/>
              </a:rPr>
              <a:t> </a:t>
            </a:r>
            <a:r>
              <a:rPr dirty="0" sz="1000" spc="30" b="1">
                <a:latin typeface="Calibri"/>
                <a:cs typeface="Calibri"/>
              </a:rPr>
              <a:t>of</a:t>
            </a:r>
            <a:r>
              <a:rPr dirty="0" sz="1000" spc="150" b="1">
                <a:latin typeface="Calibri"/>
                <a:cs typeface="Calibri"/>
              </a:rPr>
              <a:t> </a:t>
            </a:r>
            <a:r>
              <a:rPr dirty="0" sz="1000" spc="70" b="1">
                <a:latin typeface="Calibri"/>
                <a:cs typeface="Calibri"/>
              </a:rPr>
              <a:t>elimination</a:t>
            </a:r>
            <a:r>
              <a:rPr dirty="0" sz="1000" spc="7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algn="ctr" marR="5715">
              <a:lnSpc>
                <a:spcPts val="1200"/>
              </a:lnSpc>
              <a:spcBef>
                <a:spcPts val="650"/>
              </a:spcBef>
              <a:tabLst>
                <a:tab pos="179705" algn="l"/>
              </a:tabLst>
            </a:pPr>
            <a:r>
              <a:rPr dirty="0" u="sng" baseline="-5555" sz="1500" spc="-7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5555" sz="1500" spc="-7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-5555" sz="1500" spc="157" b="1">
                <a:uFill>
                  <a:solidFill>
                    <a:srgbClr val="00ADEF"/>
                  </a:solidFill>
                </a:uFill>
                <a:latin typeface="Calibri"/>
                <a:cs typeface="Calibri"/>
              </a:rPr>
              <a:t>Theorem</a:t>
            </a:r>
            <a:r>
              <a:rPr dirty="0" u="sng" baseline="-5555" sz="1500" spc="232" b="1">
                <a:uFill>
                  <a:solidFill>
                    <a:srgbClr val="00ADE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baseline="-5555" sz="1500" spc="82" b="1">
                <a:uFill>
                  <a:solidFill>
                    <a:srgbClr val="00ADEF"/>
                  </a:solidFill>
                </a:uFill>
                <a:latin typeface="Calibri"/>
                <a:cs typeface="Calibri"/>
              </a:rPr>
              <a:t>2.13:</a:t>
            </a:r>
            <a:r>
              <a:rPr dirty="0" baseline="-5555" sz="1500" spc="82" b="1">
                <a:latin typeface="Calibri"/>
                <a:cs typeface="Calibri"/>
              </a:rPr>
              <a:t> </a:t>
            </a:r>
            <a:r>
              <a:rPr dirty="0" baseline="-5555" sz="1500" spc="150" b="1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If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events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1</a:t>
            </a:r>
            <a:r>
              <a:rPr dirty="0" sz="1000" spc="10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>
                <a:latin typeface="Calibri"/>
                <a:cs typeface="Calibri"/>
              </a:rPr>
              <a:t>2</a:t>
            </a:r>
            <a:r>
              <a:rPr dirty="0" sz="1000" spc="155" i="1">
                <a:latin typeface="Calibri"/>
                <a:cs typeface="Calibri"/>
              </a:rPr>
              <a:t>,...,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k</a:t>
            </a:r>
            <a:r>
              <a:rPr dirty="0" baseline="-11904" sz="1050" spc="300" i="1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constitute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partition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sample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space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S</a:t>
            </a:r>
            <a:r>
              <a:rPr dirty="0" sz="1000" spc="130" i="1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such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endParaRPr sz="1000">
              <a:latin typeface="Calibri"/>
              <a:cs typeface="Calibri"/>
            </a:endParaRPr>
          </a:p>
          <a:p>
            <a:pPr algn="ctr" marR="245745">
              <a:lnSpc>
                <a:spcPts val="1200"/>
              </a:lnSpc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(</a:t>
            </a:r>
            <a:r>
              <a:rPr dirty="0" sz="1000" spc="135" i="1">
                <a:latin typeface="Calibri"/>
                <a:cs typeface="Calibri"/>
              </a:rPr>
              <a:t>B</a:t>
            </a:r>
            <a:r>
              <a:rPr dirty="0" baseline="-11904" sz="1050" spc="202" i="1">
                <a:latin typeface="Calibri"/>
                <a:cs typeface="Calibri"/>
              </a:rPr>
              <a:t>i</a:t>
            </a:r>
            <a:r>
              <a:rPr dirty="0" sz="1000" spc="13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10" i="1">
                <a:latin typeface="Calibri"/>
                <a:cs typeface="Calibri"/>
              </a:rPr>
              <a:t>i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1</a:t>
            </a:r>
            <a:r>
              <a:rPr dirty="0" sz="1000" spc="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2</a:t>
            </a:r>
            <a:r>
              <a:rPr dirty="0" sz="1000" spc="125" i="1">
                <a:latin typeface="Calibri"/>
                <a:cs typeface="Calibri"/>
              </a:rPr>
              <a:t>,...,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60" i="1">
                <a:latin typeface="Calibri"/>
                <a:cs typeface="Calibri"/>
              </a:rPr>
              <a:t>k</a:t>
            </a:r>
            <a:r>
              <a:rPr dirty="0" sz="1000" spc="60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any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event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S</a:t>
            </a:r>
            <a:r>
              <a:rPr dirty="0" sz="1000" spc="12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5835" y="5022544"/>
            <a:ext cx="10229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dirty="0" sz="700" spc="105" i="1">
                <a:latin typeface="Calibri"/>
                <a:cs typeface="Calibri"/>
              </a:rPr>
              <a:t>k</a:t>
            </a:r>
            <a:r>
              <a:rPr dirty="0" sz="700" spc="105" i="1">
                <a:latin typeface="Calibri"/>
                <a:cs typeface="Calibri"/>
              </a:rPr>
              <a:t>	</a:t>
            </a: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2463" y="5022557"/>
            <a:ext cx="1151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r>
              <a:rPr dirty="0" sz="1000" spc="844">
                <a:latin typeface="Lucida Sans Unicode"/>
                <a:cs typeface="Lucida Sans Unicode"/>
              </a:rPr>
              <a:t>	</a:t>
            </a: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1860" y="5330011"/>
            <a:ext cx="11328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50">
                <a:latin typeface="Calibri"/>
                <a:cs typeface="Calibri"/>
              </a:rPr>
              <a:t>=1</a:t>
            </a:r>
            <a:r>
              <a:rPr dirty="0" sz="700" spc="150">
                <a:latin typeface="Calibri"/>
                <a:cs typeface="Calibri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5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265" y="5199709"/>
            <a:ext cx="100456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8948" y="5199709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81714" y="5142700"/>
            <a:ext cx="2469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  <a:tab pos="1620520" algn="l"/>
              </a:tabLst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1846" y="4601209"/>
            <a:ext cx="4564380" cy="868044"/>
          </a:xfrm>
          <a:custGeom>
            <a:avLst/>
            <a:gdLst/>
            <a:ahLst/>
            <a:cxnLst/>
            <a:rect l="l" t="t" r="r" b="b"/>
            <a:pathLst>
              <a:path w="4564380" h="868045">
                <a:moveTo>
                  <a:pt x="0" y="865505"/>
                </a:moveTo>
                <a:lnTo>
                  <a:pt x="4561840" y="865505"/>
                </a:lnTo>
              </a:path>
              <a:path w="4564380" h="868045">
                <a:moveTo>
                  <a:pt x="4564380" y="868045"/>
                </a:moveTo>
                <a:lnTo>
                  <a:pt x="45643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2349887" y="5825140"/>
            <a:ext cx="3031490" cy="1892300"/>
            <a:chOff x="2349887" y="5825140"/>
            <a:chExt cx="3031490" cy="1892300"/>
          </a:xfrm>
        </p:grpSpPr>
        <p:sp>
          <p:nvSpPr>
            <p:cNvPr id="32" name="object 32"/>
            <p:cNvSpPr/>
            <p:nvPr/>
          </p:nvSpPr>
          <p:spPr>
            <a:xfrm>
              <a:off x="2353221" y="5828473"/>
              <a:ext cx="3025140" cy="1885314"/>
            </a:xfrm>
            <a:custGeom>
              <a:avLst/>
              <a:gdLst/>
              <a:ahLst/>
              <a:cxnLst/>
              <a:rect l="l" t="t" r="r" b="b"/>
              <a:pathLst>
                <a:path w="3025140" h="1885315">
                  <a:moveTo>
                    <a:pt x="3024746" y="1885213"/>
                  </a:moveTo>
                  <a:lnTo>
                    <a:pt x="3024746" y="0"/>
                  </a:lnTo>
                </a:path>
                <a:path w="3025140" h="1885315">
                  <a:moveTo>
                    <a:pt x="0" y="1885213"/>
                  </a:moveTo>
                  <a:lnTo>
                    <a:pt x="0" y="0"/>
                  </a:lnTo>
                </a:path>
                <a:path w="3025140" h="1885315">
                  <a:moveTo>
                    <a:pt x="0" y="1885213"/>
                  </a:moveTo>
                  <a:lnTo>
                    <a:pt x="3024746" y="1885213"/>
                  </a:lnTo>
                </a:path>
                <a:path w="3025140" h="1885315">
                  <a:moveTo>
                    <a:pt x="0" y="0"/>
                  </a:moveTo>
                  <a:lnTo>
                    <a:pt x="3024746" y="0"/>
                  </a:lnTo>
                </a:path>
              </a:pathLst>
            </a:custGeom>
            <a:ln w="66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92437" y="6098996"/>
              <a:ext cx="1344295" cy="1344295"/>
            </a:xfrm>
            <a:custGeom>
              <a:avLst/>
              <a:gdLst/>
              <a:ahLst/>
              <a:cxnLst/>
              <a:rect l="l" t="t" r="r" b="b"/>
              <a:pathLst>
                <a:path w="1344295" h="1344295">
                  <a:moveTo>
                    <a:pt x="672084" y="0"/>
                  </a:moveTo>
                  <a:lnTo>
                    <a:pt x="624109" y="1688"/>
                  </a:lnTo>
                  <a:lnTo>
                    <a:pt x="577041" y="6678"/>
                  </a:lnTo>
                  <a:lnTo>
                    <a:pt x="530993" y="14854"/>
                  </a:lnTo>
                  <a:lnTo>
                    <a:pt x="486081" y="26104"/>
                  </a:lnTo>
                  <a:lnTo>
                    <a:pt x="442417" y="40312"/>
                  </a:lnTo>
                  <a:lnTo>
                    <a:pt x="400117" y="57365"/>
                  </a:lnTo>
                  <a:lnTo>
                    <a:pt x="359293" y="77150"/>
                  </a:lnTo>
                  <a:lnTo>
                    <a:pt x="320060" y="99551"/>
                  </a:lnTo>
                  <a:lnTo>
                    <a:pt x="282532" y="124455"/>
                  </a:lnTo>
                  <a:lnTo>
                    <a:pt x="246823" y="151748"/>
                  </a:lnTo>
                  <a:lnTo>
                    <a:pt x="213047" y="181316"/>
                  </a:lnTo>
                  <a:lnTo>
                    <a:pt x="181318" y="213045"/>
                  </a:lnTo>
                  <a:lnTo>
                    <a:pt x="151749" y="246821"/>
                  </a:lnTo>
                  <a:lnTo>
                    <a:pt x="124456" y="282529"/>
                  </a:lnTo>
                  <a:lnTo>
                    <a:pt x="99552" y="320057"/>
                  </a:lnTo>
                  <a:lnTo>
                    <a:pt x="77150" y="359289"/>
                  </a:lnTo>
                  <a:lnTo>
                    <a:pt x="57366" y="400112"/>
                  </a:lnTo>
                  <a:lnTo>
                    <a:pt x="40312" y="442411"/>
                  </a:lnTo>
                  <a:lnTo>
                    <a:pt x="26104" y="486074"/>
                  </a:lnTo>
                  <a:lnTo>
                    <a:pt x="14854" y="530985"/>
                  </a:lnTo>
                  <a:lnTo>
                    <a:pt x="6678" y="577031"/>
                  </a:lnTo>
                  <a:lnTo>
                    <a:pt x="1688" y="624097"/>
                  </a:lnTo>
                  <a:lnTo>
                    <a:pt x="0" y="672071"/>
                  </a:lnTo>
                  <a:lnTo>
                    <a:pt x="1688" y="720047"/>
                  </a:lnTo>
                  <a:lnTo>
                    <a:pt x="6678" y="767117"/>
                  </a:lnTo>
                  <a:lnTo>
                    <a:pt x="14854" y="813165"/>
                  </a:lnTo>
                  <a:lnTo>
                    <a:pt x="26104" y="858079"/>
                  </a:lnTo>
                  <a:lnTo>
                    <a:pt x="40312" y="901743"/>
                  </a:lnTo>
                  <a:lnTo>
                    <a:pt x="57366" y="944045"/>
                  </a:lnTo>
                  <a:lnTo>
                    <a:pt x="77150" y="984870"/>
                  </a:lnTo>
                  <a:lnTo>
                    <a:pt x="99552" y="1024103"/>
                  </a:lnTo>
                  <a:lnTo>
                    <a:pt x="124456" y="1061632"/>
                  </a:lnTo>
                  <a:lnTo>
                    <a:pt x="151749" y="1097342"/>
                  </a:lnTo>
                  <a:lnTo>
                    <a:pt x="181318" y="1131118"/>
                  </a:lnTo>
                  <a:lnTo>
                    <a:pt x="213047" y="1162848"/>
                  </a:lnTo>
                  <a:lnTo>
                    <a:pt x="246823" y="1192417"/>
                  </a:lnTo>
                  <a:lnTo>
                    <a:pt x="282532" y="1219710"/>
                  </a:lnTo>
                  <a:lnTo>
                    <a:pt x="320060" y="1244615"/>
                  </a:lnTo>
                  <a:lnTo>
                    <a:pt x="359293" y="1267016"/>
                  </a:lnTo>
                  <a:lnTo>
                    <a:pt x="400117" y="1286801"/>
                  </a:lnTo>
                  <a:lnTo>
                    <a:pt x="442417" y="1303855"/>
                  </a:lnTo>
                  <a:lnTo>
                    <a:pt x="486081" y="1318063"/>
                  </a:lnTo>
                  <a:lnTo>
                    <a:pt x="530993" y="1329313"/>
                  </a:lnTo>
                  <a:lnTo>
                    <a:pt x="577041" y="1337489"/>
                  </a:lnTo>
                  <a:lnTo>
                    <a:pt x="624109" y="1342479"/>
                  </a:lnTo>
                  <a:lnTo>
                    <a:pt x="672084" y="1344167"/>
                  </a:lnTo>
                  <a:lnTo>
                    <a:pt x="720057" y="1342479"/>
                  </a:lnTo>
                  <a:lnTo>
                    <a:pt x="767124" y="1337489"/>
                  </a:lnTo>
                  <a:lnTo>
                    <a:pt x="813170" y="1329313"/>
                  </a:lnTo>
                  <a:lnTo>
                    <a:pt x="858082" y="1318063"/>
                  </a:lnTo>
                  <a:lnTo>
                    <a:pt x="901744" y="1303855"/>
                  </a:lnTo>
                  <a:lnTo>
                    <a:pt x="944045" y="1286801"/>
                  </a:lnTo>
                  <a:lnTo>
                    <a:pt x="984868" y="1267016"/>
                  </a:lnTo>
                  <a:lnTo>
                    <a:pt x="1024101" y="1244615"/>
                  </a:lnTo>
                  <a:lnTo>
                    <a:pt x="1061629" y="1219710"/>
                  </a:lnTo>
                  <a:lnTo>
                    <a:pt x="1097339" y="1192417"/>
                  </a:lnTo>
                  <a:lnTo>
                    <a:pt x="1131115" y="1162848"/>
                  </a:lnTo>
                  <a:lnTo>
                    <a:pt x="1162845" y="1131118"/>
                  </a:lnTo>
                  <a:lnTo>
                    <a:pt x="1192414" y="1097342"/>
                  </a:lnTo>
                  <a:lnTo>
                    <a:pt x="1219707" y="1061632"/>
                  </a:lnTo>
                  <a:lnTo>
                    <a:pt x="1244612" y="1024103"/>
                  </a:lnTo>
                  <a:lnTo>
                    <a:pt x="1267014" y="984870"/>
                  </a:lnTo>
                  <a:lnTo>
                    <a:pt x="1286799" y="944045"/>
                  </a:lnTo>
                  <a:lnTo>
                    <a:pt x="1303853" y="901743"/>
                  </a:lnTo>
                  <a:lnTo>
                    <a:pt x="1318062" y="858079"/>
                  </a:lnTo>
                  <a:lnTo>
                    <a:pt x="1329312" y="813165"/>
                  </a:lnTo>
                  <a:lnTo>
                    <a:pt x="1337489" y="767117"/>
                  </a:lnTo>
                  <a:lnTo>
                    <a:pt x="1342479" y="720047"/>
                  </a:lnTo>
                  <a:lnTo>
                    <a:pt x="1344167" y="672071"/>
                  </a:lnTo>
                  <a:lnTo>
                    <a:pt x="1342479" y="624097"/>
                  </a:lnTo>
                  <a:lnTo>
                    <a:pt x="1337489" y="577031"/>
                  </a:lnTo>
                  <a:lnTo>
                    <a:pt x="1329312" y="530985"/>
                  </a:lnTo>
                  <a:lnTo>
                    <a:pt x="1318062" y="486074"/>
                  </a:lnTo>
                  <a:lnTo>
                    <a:pt x="1303853" y="442411"/>
                  </a:lnTo>
                  <a:lnTo>
                    <a:pt x="1286799" y="400112"/>
                  </a:lnTo>
                  <a:lnTo>
                    <a:pt x="1267014" y="359289"/>
                  </a:lnTo>
                  <a:lnTo>
                    <a:pt x="1244612" y="320057"/>
                  </a:lnTo>
                  <a:lnTo>
                    <a:pt x="1219707" y="282529"/>
                  </a:lnTo>
                  <a:lnTo>
                    <a:pt x="1192414" y="246821"/>
                  </a:lnTo>
                  <a:lnTo>
                    <a:pt x="1162845" y="213045"/>
                  </a:lnTo>
                  <a:lnTo>
                    <a:pt x="1131115" y="181316"/>
                  </a:lnTo>
                  <a:lnTo>
                    <a:pt x="1097339" y="151748"/>
                  </a:lnTo>
                  <a:lnTo>
                    <a:pt x="1061629" y="124455"/>
                  </a:lnTo>
                  <a:lnTo>
                    <a:pt x="1024101" y="99551"/>
                  </a:lnTo>
                  <a:lnTo>
                    <a:pt x="984868" y="77150"/>
                  </a:lnTo>
                  <a:lnTo>
                    <a:pt x="944045" y="57365"/>
                  </a:lnTo>
                  <a:lnTo>
                    <a:pt x="901744" y="40312"/>
                  </a:lnTo>
                  <a:lnTo>
                    <a:pt x="858082" y="26104"/>
                  </a:lnTo>
                  <a:lnTo>
                    <a:pt x="813170" y="14854"/>
                  </a:lnTo>
                  <a:lnTo>
                    <a:pt x="767124" y="6678"/>
                  </a:lnTo>
                  <a:lnTo>
                    <a:pt x="720057" y="1688"/>
                  </a:lnTo>
                  <a:lnTo>
                    <a:pt x="67208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92437" y="6098996"/>
              <a:ext cx="1344295" cy="1344295"/>
            </a:xfrm>
            <a:custGeom>
              <a:avLst/>
              <a:gdLst/>
              <a:ahLst/>
              <a:cxnLst/>
              <a:rect l="l" t="t" r="r" b="b"/>
              <a:pathLst>
                <a:path w="1344295" h="1344295">
                  <a:moveTo>
                    <a:pt x="1344167" y="672071"/>
                  </a:moveTo>
                  <a:lnTo>
                    <a:pt x="1342479" y="624097"/>
                  </a:lnTo>
                  <a:lnTo>
                    <a:pt x="1337489" y="577031"/>
                  </a:lnTo>
                  <a:lnTo>
                    <a:pt x="1329312" y="530985"/>
                  </a:lnTo>
                  <a:lnTo>
                    <a:pt x="1318062" y="486074"/>
                  </a:lnTo>
                  <a:lnTo>
                    <a:pt x="1303853" y="442411"/>
                  </a:lnTo>
                  <a:lnTo>
                    <a:pt x="1286799" y="400112"/>
                  </a:lnTo>
                  <a:lnTo>
                    <a:pt x="1267014" y="359289"/>
                  </a:lnTo>
                  <a:lnTo>
                    <a:pt x="1244612" y="320057"/>
                  </a:lnTo>
                  <a:lnTo>
                    <a:pt x="1219707" y="282529"/>
                  </a:lnTo>
                  <a:lnTo>
                    <a:pt x="1192414" y="246821"/>
                  </a:lnTo>
                  <a:lnTo>
                    <a:pt x="1162845" y="213045"/>
                  </a:lnTo>
                  <a:lnTo>
                    <a:pt x="1131115" y="181316"/>
                  </a:lnTo>
                  <a:lnTo>
                    <a:pt x="1097339" y="151748"/>
                  </a:lnTo>
                  <a:lnTo>
                    <a:pt x="1061629" y="124455"/>
                  </a:lnTo>
                  <a:lnTo>
                    <a:pt x="1024101" y="99551"/>
                  </a:lnTo>
                  <a:lnTo>
                    <a:pt x="984868" y="77150"/>
                  </a:lnTo>
                  <a:lnTo>
                    <a:pt x="944045" y="57365"/>
                  </a:lnTo>
                  <a:lnTo>
                    <a:pt x="901744" y="40312"/>
                  </a:lnTo>
                  <a:lnTo>
                    <a:pt x="858082" y="26104"/>
                  </a:lnTo>
                  <a:lnTo>
                    <a:pt x="813170" y="14854"/>
                  </a:lnTo>
                  <a:lnTo>
                    <a:pt x="767124" y="6678"/>
                  </a:lnTo>
                  <a:lnTo>
                    <a:pt x="720057" y="1688"/>
                  </a:lnTo>
                  <a:lnTo>
                    <a:pt x="672084" y="0"/>
                  </a:lnTo>
                  <a:lnTo>
                    <a:pt x="624109" y="1688"/>
                  </a:lnTo>
                  <a:lnTo>
                    <a:pt x="577041" y="6678"/>
                  </a:lnTo>
                  <a:lnTo>
                    <a:pt x="530993" y="14854"/>
                  </a:lnTo>
                  <a:lnTo>
                    <a:pt x="486081" y="26104"/>
                  </a:lnTo>
                  <a:lnTo>
                    <a:pt x="442417" y="40312"/>
                  </a:lnTo>
                  <a:lnTo>
                    <a:pt x="400117" y="57365"/>
                  </a:lnTo>
                  <a:lnTo>
                    <a:pt x="359293" y="77150"/>
                  </a:lnTo>
                  <a:lnTo>
                    <a:pt x="320060" y="99551"/>
                  </a:lnTo>
                  <a:lnTo>
                    <a:pt x="282532" y="124455"/>
                  </a:lnTo>
                  <a:lnTo>
                    <a:pt x="246823" y="151748"/>
                  </a:lnTo>
                  <a:lnTo>
                    <a:pt x="213047" y="181316"/>
                  </a:lnTo>
                  <a:lnTo>
                    <a:pt x="181318" y="213045"/>
                  </a:lnTo>
                  <a:lnTo>
                    <a:pt x="151749" y="246821"/>
                  </a:lnTo>
                  <a:lnTo>
                    <a:pt x="124456" y="282529"/>
                  </a:lnTo>
                  <a:lnTo>
                    <a:pt x="99552" y="320057"/>
                  </a:lnTo>
                  <a:lnTo>
                    <a:pt x="77150" y="359289"/>
                  </a:lnTo>
                  <a:lnTo>
                    <a:pt x="57366" y="400112"/>
                  </a:lnTo>
                  <a:lnTo>
                    <a:pt x="40312" y="442411"/>
                  </a:lnTo>
                  <a:lnTo>
                    <a:pt x="26104" y="486074"/>
                  </a:lnTo>
                  <a:lnTo>
                    <a:pt x="14854" y="530985"/>
                  </a:lnTo>
                  <a:lnTo>
                    <a:pt x="6678" y="577031"/>
                  </a:lnTo>
                  <a:lnTo>
                    <a:pt x="1688" y="624097"/>
                  </a:lnTo>
                  <a:lnTo>
                    <a:pt x="0" y="672071"/>
                  </a:lnTo>
                  <a:lnTo>
                    <a:pt x="1688" y="720047"/>
                  </a:lnTo>
                  <a:lnTo>
                    <a:pt x="6678" y="767117"/>
                  </a:lnTo>
                  <a:lnTo>
                    <a:pt x="14854" y="813165"/>
                  </a:lnTo>
                  <a:lnTo>
                    <a:pt x="26104" y="858079"/>
                  </a:lnTo>
                  <a:lnTo>
                    <a:pt x="40312" y="901743"/>
                  </a:lnTo>
                  <a:lnTo>
                    <a:pt x="57366" y="944045"/>
                  </a:lnTo>
                  <a:lnTo>
                    <a:pt x="77150" y="984870"/>
                  </a:lnTo>
                  <a:lnTo>
                    <a:pt x="99552" y="1024103"/>
                  </a:lnTo>
                  <a:lnTo>
                    <a:pt x="124456" y="1061632"/>
                  </a:lnTo>
                  <a:lnTo>
                    <a:pt x="151749" y="1097342"/>
                  </a:lnTo>
                  <a:lnTo>
                    <a:pt x="181318" y="1131118"/>
                  </a:lnTo>
                  <a:lnTo>
                    <a:pt x="213047" y="1162848"/>
                  </a:lnTo>
                  <a:lnTo>
                    <a:pt x="246823" y="1192417"/>
                  </a:lnTo>
                  <a:lnTo>
                    <a:pt x="282532" y="1219710"/>
                  </a:lnTo>
                  <a:lnTo>
                    <a:pt x="320060" y="1244615"/>
                  </a:lnTo>
                  <a:lnTo>
                    <a:pt x="359293" y="1267016"/>
                  </a:lnTo>
                  <a:lnTo>
                    <a:pt x="400117" y="1286801"/>
                  </a:lnTo>
                  <a:lnTo>
                    <a:pt x="442417" y="1303855"/>
                  </a:lnTo>
                  <a:lnTo>
                    <a:pt x="486081" y="1318063"/>
                  </a:lnTo>
                  <a:lnTo>
                    <a:pt x="530993" y="1329313"/>
                  </a:lnTo>
                  <a:lnTo>
                    <a:pt x="577041" y="1337489"/>
                  </a:lnTo>
                  <a:lnTo>
                    <a:pt x="624109" y="1342479"/>
                  </a:lnTo>
                  <a:lnTo>
                    <a:pt x="672084" y="1344167"/>
                  </a:lnTo>
                  <a:lnTo>
                    <a:pt x="720057" y="1342479"/>
                  </a:lnTo>
                  <a:lnTo>
                    <a:pt x="767124" y="1337489"/>
                  </a:lnTo>
                  <a:lnTo>
                    <a:pt x="813170" y="1329313"/>
                  </a:lnTo>
                  <a:lnTo>
                    <a:pt x="858082" y="1318063"/>
                  </a:lnTo>
                  <a:lnTo>
                    <a:pt x="901744" y="1303855"/>
                  </a:lnTo>
                  <a:lnTo>
                    <a:pt x="944045" y="1286801"/>
                  </a:lnTo>
                  <a:lnTo>
                    <a:pt x="984868" y="1267016"/>
                  </a:lnTo>
                  <a:lnTo>
                    <a:pt x="1024101" y="1244615"/>
                  </a:lnTo>
                  <a:lnTo>
                    <a:pt x="1061629" y="1219710"/>
                  </a:lnTo>
                  <a:lnTo>
                    <a:pt x="1097339" y="1192417"/>
                  </a:lnTo>
                  <a:lnTo>
                    <a:pt x="1131115" y="1162848"/>
                  </a:lnTo>
                  <a:lnTo>
                    <a:pt x="1162845" y="1131118"/>
                  </a:lnTo>
                  <a:lnTo>
                    <a:pt x="1192414" y="1097342"/>
                  </a:lnTo>
                  <a:lnTo>
                    <a:pt x="1219707" y="1061632"/>
                  </a:lnTo>
                  <a:lnTo>
                    <a:pt x="1244612" y="1024103"/>
                  </a:lnTo>
                  <a:lnTo>
                    <a:pt x="1267014" y="984870"/>
                  </a:lnTo>
                  <a:lnTo>
                    <a:pt x="1286799" y="944045"/>
                  </a:lnTo>
                  <a:lnTo>
                    <a:pt x="1303853" y="901743"/>
                  </a:lnTo>
                  <a:lnTo>
                    <a:pt x="1318062" y="858079"/>
                  </a:lnTo>
                  <a:lnTo>
                    <a:pt x="1329312" y="813165"/>
                  </a:lnTo>
                  <a:lnTo>
                    <a:pt x="1337489" y="767117"/>
                  </a:lnTo>
                  <a:lnTo>
                    <a:pt x="1342479" y="720047"/>
                  </a:lnTo>
                  <a:lnTo>
                    <a:pt x="1344167" y="672071"/>
                  </a:lnTo>
                </a:path>
              </a:pathLst>
            </a:custGeom>
            <a:ln w="6667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92437" y="6098996"/>
              <a:ext cx="1344295" cy="1344295"/>
            </a:xfrm>
            <a:custGeom>
              <a:avLst/>
              <a:gdLst/>
              <a:ahLst/>
              <a:cxnLst/>
              <a:rect l="l" t="t" r="r" b="b"/>
              <a:pathLst>
                <a:path w="1344295" h="1344295">
                  <a:moveTo>
                    <a:pt x="1344167" y="672071"/>
                  </a:moveTo>
                  <a:lnTo>
                    <a:pt x="1342479" y="624097"/>
                  </a:lnTo>
                  <a:lnTo>
                    <a:pt x="1337489" y="577031"/>
                  </a:lnTo>
                  <a:lnTo>
                    <a:pt x="1329312" y="530985"/>
                  </a:lnTo>
                  <a:lnTo>
                    <a:pt x="1318062" y="486074"/>
                  </a:lnTo>
                  <a:lnTo>
                    <a:pt x="1303853" y="442411"/>
                  </a:lnTo>
                  <a:lnTo>
                    <a:pt x="1286799" y="400112"/>
                  </a:lnTo>
                  <a:lnTo>
                    <a:pt x="1267014" y="359289"/>
                  </a:lnTo>
                  <a:lnTo>
                    <a:pt x="1244612" y="320057"/>
                  </a:lnTo>
                  <a:lnTo>
                    <a:pt x="1219707" y="282529"/>
                  </a:lnTo>
                  <a:lnTo>
                    <a:pt x="1192414" y="246821"/>
                  </a:lnTo>
                  <a:lnTo>
                    <a:pt x="1162845" y="213045"/>
                  </a:lnTo>
                  <a:lnTo>
                    <a:pt x="1131115" y="181316"/>
                  </a:lnTo>
                  <a:lnTo>
                    <a:pt x="1097339" y="151748"/>
                  </a:lnTo>
                  <a:lnTo>
                    <a:pt x="1061629" y="124455"/>
                  </a:lnTo>
                  <a:lnTo>
                    <a:pt x="1024101" y="99551"/>
                  </a:lnTo>
                  <a:lnTo>
                    <a:pt x="984868" y="77150"/>
                  </a:lnTo>
                  <a:lnTo>
                    <a:pt x="944045" y="57365"/>
                  </a:lnTo>
                  <a:lnTo>
                    <a:pt x="901744" y="40312"/>
                  </a:lnTo>
                  <a:lnTo>
                    <a:pt x="858082" y="26104"/>
                  </a:lnTo>
                  <a:lnTo>
                    <a:pt x="813170" y="14854"/>
                  </a:lnTo>
                  <a:lnTo>
                    <a:pt x="767124" y="6678"/>
                  </a:lnTo>
                  <a:lnTo>
                    <a:pt x="720057" y="1688"/>
                  </a:lnTo>
                  <a:lnTo>
                    <a:pt x="672084" y="0"/>
                  </a:lnTo>
                  <a:lnTo>
                    <a:pt x="624109" y="1688"/>
                  </a:lnTo>
                  <a:lnTo>
                    <a:pt x="577041" y="6678"/>
                  </a:lnTo>
                  <a:lnTo>
                    <a:pt x="530993" y="14854"/>
                  </a:lnTo>
                  <a:lnTo>
                    <a:pt x="486081" y="26104"/>
                  </a:lnTo>
                  <a:lnTo>
                    <a:pt x="442417" y="40312"/>
                  </a:lnTo>
                  <a:lnTo>
                    <a:pt x="400117" y="57365"/>
                  </a:lnTo>
                  <a:lnTo>
                    <a:pt x="359293" y="77150"/>
                  </a:lnTo>
                  <a:lnTo>
                    <a:pt x="320060" y="99551"/>
                  </a:lnTo>
                  <a:lnTo>
                    <a:pt x="282532" y="124455"/>
                  </a:lnTo>
                  <a:lnTo>
                    <a:pt x="246823" y="151748"/>
                  </a:lnTo>
                  <a:lnTo>
                    <a:pt x="213047" y="181316"/>
                  </a:lnTo>
                  <a:lnTo>
                    <a:pt x="181318" y="213045"/>
                  </a:lnTo>
                  <a:lnTo>
                    <a:pt x="151749" y="246821"/>
                  </a:lnTo>
                  <a:lnTo>
                    <a:pt x="124456" y="282529"/>
                  </a:lnTo>
                  <a:lnTo>
                    <a:pt x="99552" y="320057"/>
                  </a:lnTo>
                  <a:lnTo>
                    <a:pt x="77150" y="359289"/>
                  </a:lnTo>
                  <a:lnTo>
                    <a:pt x="57366" y="400112"/>
                  </a:lnTo>
                  <a:lnTo>
                    <a:pt x="40312" y="442411"/>
                  </a:lnTo>
                  <a:lnTo>
                    <a:pt x="26104" y="486074"/>
                  </a:lnTo>
                  <a:lnTo>
                    <a:pt x="14854" y="530985"/>
                  </a:lnTo>
                  <a:lnTo>
                    <a:pt x="6678" y="577031"/>
                  </a:lnTo>
                  <a:lnTo>
                    <a:pt x="1688" y="624097"/>
                  </a:lnTo>
                  <a:lnTo>
                    <a:pt x="0" y="672071"/>
                  </a:lnTo>
                  <a:lnTo>
                    <a:pt x="1688" y="720047"/>
                  </a:lnTo>
                  <a:lnTo>
                    <a:pt x="6678" y="767117"/>
                  </a:lnTo>
                  <a:lnTo>
                    <a:pt x="14854" y="813165"/>
                  </a:lnTo>
                  <a:lnTo>
                    <a:pt x="26104" y="858079"/>
                  </a:lnTo>
                  <a:lnTo>
                    <a:pt x="40312" y="901743"/>
                  </a:lnTo>
                  <a:lnTo>
                    <a:pt x="57366" y="944045"/>
                  </a:lnTo>
                  <a:lnTo>
                    <a:pt x="77150" y="984870"/>
                  </a:lnTo>
                  <a:lnTo>
                    <a:pt x="99552" y="1024103"/>
                  </a:lnTo>
                  <a:lnTo>
                    <a:pt x="124456" y="1061632"/>
                  </a:lnTo>
                  <a:lnTo>
                    <a:pt x="151749" y="1097342"/>
                  </a:lnTo>
                  <a:lnTo>
                    <a:pt x="181318" y="1131118"/>
                  </a:lnTo>
                  <a:lnTo>
                    <a:pt x="213047" y="1162848"/>
                  </a:lnTo>
                  <a:lnTo>
                    <a:pt x="246823" y="1192417"/>
                  </a:lnTo>
                  <a:lnTo>
                    <a:pt x="282532" y="1219710"/>
                  </a:lnTo>
                  <a:lnTo>
                    <a:pt x="320060" y="1244615"/>
                  </a:lnTo>
                  <a:lnTo>
                    <a:pt x="359293" y="1267016"/>
                  </a:lnTo>
                  <a:lnTo>
                    <a:pt x="400117" y="1286801"/>
                  </a:lnTo>
                  <a:lnTo>
                    <a:pt x="442417" y="1303855"/>
                  </a:lnTo>
                  <a:lnTo>
                    <a:pt x="486081" y="1318063"/>
                  </a:lnTo>
                  <a:lnTo>
                    <a:pt x="530993" y="1329313"/>
                  </a:lnTo>
                  <a:lnTo>
                    <a:pt x="577041" y="1337489"/>
                  </a:lnTo>
                  <a:lnTo>
                    <a:pt x="624109" y="1342479"/>
                  </a:lnTo>
                  <a:lnTo>
                    <a:pt x="672084" y="1344167"/>
                  </a:lnTo>
                  <a:lnTo>
                    <a:pt x="720057" y="1342479"/>
                  </a:lnTo>
                  <a:lnTo>
                    <a:pt x="767124" y="1337489"/>
                  </a:lnTo>
                  <a:lnTo>
                    <a:pt x="813170" y="1329313"/>
                  </a:lnTo>
                  <a:lnTo>
                    <a:pt x="858082" y="1318063"/>
                  </a:lnTo>
                  <a:lnTo>
                    <a:pt x="901744" y="1303855"/>
                  </a:lnTo>
                  <a:lnTo>
                    <a:pt x="944045" y="1286801"/>
                  </a:lnTo>
                  <a:lnTo>
                    <a:pt x="984868" y="1267016"/>
                  </a:lnTo>
                  <a:lnTo>
                    <a:pt x="1024101" y="1244615"/>
                  </a:lnTo>
                  <a:lnTo>
                    <a:pt x="1061629" y="1219710"/>
                  </a:lnTo>
                  <a:lnTo>
                    <a:pt x="1097339" y="1192417"/>
                  </a:lnTo>
                  <a:lnTo>
                    <a:pt x="1131115" y="1162848"/>
                  </a:lnTo>
                  <a:lnTo>
                    <a:pt x="1162845" y="1131118"/>
                  </a:lnTo>
                  <a:lnTo>
                    <a:pt x="1192414" y="1097342"/>
                  </a:lnTo>
                  <a:lnTo>
                    <a:pt x="1219707" y="1061632"/>
                  </a:lnTo>
                  <a:lnTo>
                    <a:pt x="1244612" y="1024103"/>
                  </a:lnTo>
                  <a:lnTo>
                    <a:pt x="1267014" y="984870"/>
                  </a:lnTo>
                  <a:lnTo>
                    <a:pt x="1286799" y="944045"/>
                  </a:lnTo>
                  <a:lnTo>
                    <a:pt x="1303853" y="901743"/>
                  </a:lnTo>
                  <a:lnTo>
                    <a:pt x="1318062" y="858079"/>
                  </a:lnTo>
                  <a:lnTo>
                    <a:pt x="1329312" y="813165"/>
                  </a:lnTo>
                  <a:lnTo>
                    <a:pt x="1337489" y="767117"/>
                  </a:lnTo>
                  <a:lnTo>
                    <a:pt x="1342479" y="720047"/>
                  </a:lnTo>
                  <a:lnTo>
                    <a:pt x="1344167" y="672071"/>
                  </a:lnTo>
                </a:path>
              </a:pathLst>
            </a:custGeom>
            <a:ln w="6667">
              <a:solidFill>
                <a:srgbClr val="6FCC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53221" y="5828473"/>
              <a:ext cx="3025140" cy="1885314"/>
            </a:xfrm>
            <a:custGeom>
              <a:avLst/>
              <a:gdLst/>
              <a:ahLst/>
              <a:cxnLst/>
              <a:rect l="l" t="t" r="r" b="b"/>
              <a:pathLst>
                <a:path w="3025140" h="1885315">
                  <a:moveTo>
                    <a:pt x="1899526" y="640969"/>
                  </a:moveTo>
                  <a:lnTo>
                    <a:pt x="3024746" y="1885213"/>
                  </a:lnTo>
                </a:path>
                <a:path w="3025140" h="1885315">
                  <a:moveTo>
                    <a:pt x="1088847" y="1508175"/>
                  </a:moveTo>
                  <a:lnTo>
                    <a:pt x="1512366" y="584415"/>
                  </a:lnTo>
                </a:path>
                <a:path w="3025140" h="1885315">
                  <a:moveTo>
                    <a:pt x="302437" y="829525"/>
                  </a:moveTo>
                  <a:lnTo>
                    <a:pt x="1512366" y="1885213"/>
                  </a:lnTo>
                </a:path>
                <a:path w="3025140" h="1885315">
                  <a:moveTo>
                    <a:pt x="0" y="942594"/>
                  </a:moveTo>
                  <a:lnTo>
                    <a:pt x="1306652" y="452501"/>
                  </a:lnTo>
                </a:path>
                <a:path w="3025140" h="1885315">
                  <a:moveTo>
                    <a:pt x="1754352" y="754049"/>
                  </a:moveTo>
                  <a:lnTo>
                    <a:pt x="2722308" y="0"/>
                  </a:lnTo>
                </a:path>
                <a:path w="3025140" h="1885315">
                  <a:moveTo>
                    <a:pt x="665416" y="0"/>
                  </a:moveTo>
                  <a:lnTo>
                    <a:pt x="1754352" y="754049"/>
                  </a:lnTo>
                </a:path>
              </a:pathLst>
            </a:custGeom>
            <a:ln w="66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132412" y="6878433"/>
            <a:ext cx="844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69113" y="6114658"/>
            <a:ext cx="1860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1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5151" sz="825" spc="7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baseline="-15151" sz="825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1152" y="7245843"/>
            <a:ext cx="1860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1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5151" sz="825" spc="7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-15151" sz="825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5054" y="5925468"/>
            <a:ext cx="1860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1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5151" sz="825" spc="7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baseline="-15151" sz="825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26463" y="6680143"/>
            <a:ext cx="1860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1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5151" sz="825" spc="7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baseline="-15151" sz="825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09993" y="6679520"/>
            <a:ext cx="18605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50" spc="-1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1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5151" sz="825" spc="7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baseline="-15151" sz="825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84820" y="7213133"/>
            <a:ext cx="2260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50" spc="30">
                <a:solidFill>
                  <a:srgbClr val="231F20"/>
                </a:solidFill>
                <a:latin typeface="Symbol"/>
                <a:cs typeface="Symbol"/>
              </a:rPr>
              <a:t>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91567" y="7856184"/>
            <a:ext cx="2548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2.14: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Partitioning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sample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space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114" i="1">
                <a:latin typeface="Calibri"/>
                <a:cs typeface="Calibri"/>
              </a:rPr>
              <a:t>S</a:t>
            </a:r>
            <a:r>
              <a:rPr dirty="0" sz="1000" spc="114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5" y="41398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2041" y="413981"/>
            <a:ext cx="1249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 i="1">
                <a:latin typeface="Calibri"/>
                <a:cs typeface="Calibri"/>
              </a:rPr>
              <a:t>Chapter</a:t>
            </a:r>
            <a:r>
              <a:rPr dirty="0" sz="1000" spc="1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2  </a:t>
            </a:r>
            <a:r>
              <a:rPr dirty="0" sz="1000" spc="15" i="1">
                <a:latin typeface="Calibri"/>
                <a:cs typeface="Calibri"/>
              </a:rPr>
              <a:t> Probability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634" y="769075"/>
            <a:ext cx="5097145" cy="19107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6730" marR="55880" indent="-443865">
              <a:lnSpc>
                <a:spcPct val="100000"/>
              </a:lnSpc>
              <a:spcBef>
                <a:spcPts val="95"/>
              </a:spcBef>
            </a:pPr>
            <a:r>
              <a:rPr dirty="0" sz="1000" spc="95" b="1" i="1">
                <a:latin typeface="Calibri"/>
                <a:cs typeface="Calibri"/>
              </a:rPr>
              <a:t>Proof</a:t>
            </a:r>
            <a:r>
              <a:rPr dirty="0" sz="1000" spc="-85" b="1" i="1">
                <a:latin typeface="Calibri"/>
                <a:cs typeface="Calibri"/>
              </a:rPr>
              <a:t> </a:t>
            </a:r>
            <a:r>
              <a:rPr dirty="0" sz="1000" spc="40" b="1">
                <a:latin typeface="Calibri"/>
                <a:cs typeface="Calibri"/>
              </a:rPr>
              <a:t>:</a:t>
            </a:r>
            <a:r>
              <a:rPr dirty="0" sz="1000" spc="90" b="1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Consider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Venn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diagram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2.14.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event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95" i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seen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union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mutually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exclusive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events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algn="ctr" marL="189865">
              <a:lnSpc>
                <a:spcPct val="100000"/>
              </a:lnSpc>
            </a:pP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>
                <a:latin typeface="Calibri"/>
                <a:cs typeface="Calibri"/>
              </a:rPr>
              <a:t>1</a:t>
            </a:r>
            <a:r>
              <a:rPr dirty="0" baseline="-11904" sz="1050" spc="150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95" i="1">
                <a:latin typeface="Calibri"/>
                <a:cs typeface="Calibri"/>
              </a:rPr>
              <a:t>A,</a:t>
            </a:r>
            <a:r>
              <a:rPr dirty="0" sz="1000" spc="260" i="1">
                <a:latin typeface="Calibri"/>
                <a:cs typeface="Calibri"/>
              </a:rPr>
              <a:t> </a:t>
            </a: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>
                <a:latin typeface="Calibri"/>
                <a:cs typeface="Calibri"/>
              </a:rPr>
              <a:t>2</a:t>
            </a:r>
            <a:r>
              <a:rPr dirty="0" baseline="-11904" sz="1050" spc="16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95" i="1">
                <a:latin typeface="Calibri"/>
                <a:cs typeface="Calibri"/>
              </a:rPr>
              <a:t>A, 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145" i="1">
                <a:latin typeface="Calibri"/>
                <a:cs typeface="Calibri"/>
              </a:rPr>
              <a:t>...,</a:t>
            </a:r>
            <a:r>
              <a:rPr dirty="0" sz="1000" spc="265" i="1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k</a:t>
            </a:r>
            <a:r>
              <a:rPr dirty="0" baseline="-11904" sz="1050" spc="179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5" i="1">
                <a:latin typeface="Calibri"/>
                <a:cs typeface="Calibri"/>
              </a:rPr>
              <a:t>A</a:t>
            </a:r>
            <a:r>
              <a:rPr dirty="0" sz="1000" spc="8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506730">
              <a:lnSpc>
                <a:spcPct val="100000"/>
              </a:lnSpc>
              <a:spcBef>
                <a:spcPts val="990"/>
              </a:spcBef>
            </a:pP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ctr" marL="189865">
              <a:lnSpc>
                <a:spcPct val="100000"/>
              </a:lnSpc>
              <a:spcBef>
                <a:spcPts val="5"/>
              </a:spcBef>
            </a:pP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1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7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2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7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345" i="1">
                <a:latin typeface="Palatino Linotype"/>
                <a:cs typeface="Palatino Linotype"/>
              </a:rPr>
              <a:t>∪</a:t>
            </a:r>
            <a:r>
              <a:rPr dirty="0" sz="1000" spc="225" i="1">
                <a:latin typeface="Palatino Linotype"/>
                <a:cs typeface="Palatino Linotype"/>
              </a:rPr>
              <a:t>·</a:t>
            </a:r>
            <a:r>
              <a:rPr dirty="0" sz="1000" spc="25" i="1">
                <a:latin typeface="Palatino Linotype"/>
                <a:cs typeface="Palatino Linotype"/>
              </a:rPr>
              <a:t>·</a:t>
            </a:r>
            <a:r>
              <a:rPr dirty="0" sz="1000" spc="-85" i="1">
                <a:latin typeface="Palatino Linotype"/>
                <a:cs typeface="Palatino Linotype"/>
              </a:rPr>
              <a:t> </a:t>
            </a:r>
            <a:r>
              <a:rPr dirty="0" sz="1000" spc="25" i="1">
                <a:latin typeface="Palatino Linotype"/>
                <a:cs typeface="Palatino Linotype"/>
              </a:rPr>
              <a:t>·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57" i="1">
                <a:latin typeface="Calibri"/>
                <a:cs typeface="Calibri"/>
              </a:rPr>
              <a:t>k</a:t>
            </a:r>
            <a:r>
              <a:rPr dirty="0" baseline="-11904" sz="1050" i="1">
                <a:latin typeface="Calibri"/>
                <a:cs typeface="Calibri"/>
              </a:rPr>
              <a:t> </a:t>
            </a:r>
            <a:r>
              <a:rPr dirty="0" baseline="-11904" sz="1050" spc="-44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algn="ctr" marR="174625">
              <a:lnSpc>
                <a:spcPct val="100000"/>
              </a:lnSpc>
              <a:spcBef>
                <a:spcPts val="990"/>
              </a:spcBef>
            </a:pPr>
            <a:r>
              <a:rPr dirty="0" sz="1000" spc="40">
                <a:latin typeface="Calibri"/>
                <a:cs typeface="Calibri"/>
              </a:rPr>
              <a:t>Using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Corollary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2.2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Theorem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2.7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Theorem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2.10,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ctr" marL="273685">
              <a:lnSpc>
                <a:spcPct val="100000"/>
              </a:lnSpc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[(</a:t>
            </a:r>
            <a:r>
              <a:rPr dirty="0" sz="1000" spc="204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1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67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2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7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345" i="1">
                <a:latin typeface="Palatino Linotype"/>
                <a:cs typeface="Palatino Linotype"/>
              </a:rPr>
              <a:t>∪</a:t>
            </a:r>
            <a:r>
              <a:rPr dirty="0" sz="1000" spc="225" i="1">
                <a:latin typeface="Palatino Linotype"/>
                <a:cs typeface="Palatino Linotype"/>
              </a:rPr>
              <a:t>·</a:t>
            </a:r>
            <a:r>
              <a:rPr dirty="0" sz="1000" spc="25" i="1">
                <a:latin typeface="Palatino Linotype"/>
                <a:cs typeface="Palatino Linotype"/>
              </a:rPr>
              <a:t>·</a:t>
            </a:r>
            <a:r>
              <a:rPr dirty="0" sz="1000" spc="-85" i="1">
                <a:latin typeface="Palatino Linotype"/>
                <a:cs typeface="Palatino Linotype"/>
              </a:rPr>
              <a:t> </a:t>
            </a:r>
            <a:r>
              <a:rPr dirty="0" sz="1000" spc="25" i="1">
                <a:latin typeface="Palatino Linotype"/>
                <a:cs typeface="Palatino Linotype"/>
              </a:rPr>
              <a:t>·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∪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57" i="1">
                <a:latin typeface="Calibri"/>
                <a:cs typeface="Calibri"/>
              </a:rPr>
              <a:t>k</a:t>
            </a:r>
            <a:r>
              <a:rPr dirty="0" baseline="-11904" sz="1050" i="1">
                <a:latin typeface="Calibri"/>
                <a:cs typeface="Calibri"/>
              </a:rPr>
              <a:t> </a:t>
            </a:r>
            <a:r>
              <a:rPr dirty="0" baseline="-11904" sz="1050" spc="-44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25">
                <a:latin typeface="Calibri"/>
                <a:cs typeface="Calibri"/>
              </a:rPr>
              <a:t>)]</a:t>
            </a:r>
            <a:endParaRPr sz="1000">
              <a:latin typeface="Calibri"/>
              <a:cs typeface="Calibri"/>
            </a:endParaRPr>
          </a:p>
          <a:p>
            <a:pPr marL="1679575">
              <a:lnSpc>
                <a:spcPct val="100000"/>
              </a:lnSpc>
              <a:spcBef>
                <a:spcPts val="2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1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7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2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75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Palatino Linotype"/>
                <a:cs typeface="Palatino Linotype"/>
              </a:rPr>
              <a:t>··</a:t>
            </a:r>
            <a:r>
              <a:rPr dirty="0" sz="1000" spc="25" i="1">
                <a:latin typeface="Palatino Linotype"/>
                <a:cs typeface="Palatino Linotype"/>
              </a:rPr>
              <a:t>·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57" i="1">
                <a:latin typeface="Calibri"/>
                <a:cs typeface="Calibri"/>
              </a:rPr>
              <a:t>k</a:t>
            </a:r>
            <a:r>
              <a:rPr dirty="0" baseline="-11904" sz="1050" i="1">
                <a:latin typeface="Calibri"/>
                <a:cs typeface="Calibri"/>
              </a:rPr>
              <a:t> </a:t>
            </a:r>
            <a:r>
              <a:rPr dirty="0" baseline="-11904" sz="1050" spc="-44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115" y="2710763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742" y="2710776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6140" y="3018230"/>
            <a:ext cx="189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5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4544" y="2887928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3139" y="2830918"/>
            <a:ext cx="934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275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115" y="3155644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6742" y="3155657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4544" y="3332809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785" y="3275798"/>
            <a:ext cx="3257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065" algn="l"/>
                <a:tab pos="2666365" algn="l"/>
              </a:tabLst>
            </a:pPr>
            <a:r>
              <a:rPr dirty="0" u="sng" sz="1000" spc="-5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9874" y="3332809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8676" y="3275799"/>
            <a:ext cx="2832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latin typeface="Palatino Linotype"/>
                <a:cs typeface="Palatino Linotype"/>
              </a:rPr>
              <a:t>|</a:t>
            </a:r>
            <a:r>
              <a:rPr dirty="0" sz="1000" spc="-10" i="1">
                <a:latin typeface="Calibri"/>
                <a:cs typeface="Calibri"/>
              </a:rPr>
              <a:t>B</a:t>
            </a:r>
            <a:r>
              <a:rPr dirty="0" sz="1000" spc="35" i="1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)</a:t>
            </a:r>
            <a:r>
              <a:rPr dirty="0" sz="1000" spc="5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7546" y="3425189"/>
            <a:ext cx="101600" cy="88900"/>
            <a:chOff x="6027546" y="3425189"/>
            <a:chExt cx="101600" cy="88900"/>
          </a:xfrm>
        </p:grpSpPr>
        <p:sp>
          <p:nvSpPr>
            <p:cNvPr id="17" name="object 17"/>
            <p:cNvSpPr/>
            <p:nvPr/>
          </p:nvSpPr>
          <p:spPr>
            <a:xfrm>
              <a:off x="6027546" y="350735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ln w="1264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09842" y="342518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518"/>
                  </a:moveTo>
                  <a:lnTo>
                    <a:pt x="0" y="0"/>
                  </a:lnTo>
                </a:path>
              </a:pathLst>
            </a:custGeom>
            <a:ln w="3796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561718" y="3678173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164591"/>
                </a:moveTo>
                <a:lnTo>
                  <a:pt x="0" y="0"/>
                </a:lnTo>
              </a:path>
            </a:pathLst>
          </a:custGeom>
          <a:ln w="5689">
            <a:solidFill>
              <a:srgbClr val="00AD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193" y="3463111"/>
            <a:ext cx="5695315" cy="411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57555">
              <a:lnSpc>
                <a:spcPct val="100000"/>
              </a:lnSpc>
              <a:spcBef>
                <a:spcPts val="95"/>
              </a:spcBef>
            </a:pPr>
            <a:r>
              <a:rPr dirty="0" sz="700" spc="140" i="1">
                <a:latin typeface="Calibri"/>
                <a:cs typeface="Calibri"/>
              </a:rPr>
              <a:t>i</a:t>
            </a:r>
            <a:r>
              <a:rPr dirty="0" sz="700" spc="14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alibri"/>
              <a:cs typeface="Calibri"/>
            </a:endParaRPr>
          </a:p>
          <a:p>
            <a:pPr algn="just" marL="1066165" marR="93980" indent="-965200">
              <a:lnSpc>
                <a:spcPct val="100000"/>
              </a:lnSpc>
            </a:pPr>
            <a:r>
              <a:rPr dirty="0" sz="1000" spc="114" b="1">
                <a:solidFill>
                  <a:srgbClr val="00ADEF"/>
                </a:solidFill>
                <a:latin typeface="Calibri"/>
                <a:cs typeface="Calibri"/>
              </a:rPr>
              <a:t>Example </a:t>
            </a:r>
            <a:r>
              <a:rPr dirty="0" sz="1000" spc="55" b="1">
                <a:solidFill>
                  <a:srgbClr val="00ADEF"/>
                </a:solidFill>
                <a:latin typeface="Calibri"/>
                <a:cs typeface="Calibri"/>
              </a:rPr>
              <a:t>2.41: </a:t>
            </a:r>
            <a:r>
              <a:rPr dirty="0" sz="1000" spc="65">
                <a:latin typeface="Calibri"/>
                <a:cs typeface="Calibri"/>
              </a:rPr>
              <a:t>In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 spc="20">
                <a:latin typeface="Calibri"/>
                <a:cs typeface="Calibri"/>
              </a:rPr>
              <a:t>certain </a:t>
            </a:r>
            <a:r>
              <a:rPr dirty="0" sz="1000" spc="10">
                <a:latin typeface="Calibri"/>
                <a:cs typeface="Calibri"/>
              </a:rPr>
              <a:t>assembly </a:t>
            </a:r>
            <a:r>
              <a:rPr dirty="0" sz="1000" spc="25">
                <a:latin typeface="Calibri"/>
                <a:cs typeface="Calibri"/>
              </a:rPr>
              <a:t>plant, </a:t>
            </a:r>
            <a:r>
              <a:rPr dirty="0" sz="1000">
                <a:latin typeface="Calibri"/>
                <a:cs typeface="Calibri"/>
              </a:rPr>
              <a:t>three </a:t>
            </a:r>
            <a:r>
              <a:rPr dirty="0" sz="1000" spc="10">
                <a:latin typeface="Calibri"/>
                <a:cs typeface="Calibri"/>
              </a:rPr>
              <a:t>machines,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1</a:t>
            </a:r>
            <a:r>
              <a:rPr dirty="0" sz="1000" spc="105">
                <a:latin typeface="Calibri"/>
                <a:cs typeface="Calibri"/>
              </a:rPr>
              <a:t>,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2</a:t>
            </a:r>
            <a:r>
              <a:rPr dirty="0" sz="1000" spc="105">
                <a:latin typeface="Calibri"/>
                <a:cs typeface="Calibri"/>
              </a:rPr>
              <a:t>,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3</a:t>
            </a:r>
            <a:r>
              <a:rPr dirty="0" sz="1000" spc="105">
                <a:latin typeface="Calibri"/>
                <a:cs typeface="Calibri"/>
              </a:rPr>
              <a:t>, </a:t>
            </a:r>
            <a:r>
              <a:rPr dirty="0" sz="1000" spc="5">
                <a:latin typeface="Calibri"/>
                <a:cs typeface="Calibri"/>
              </a:rPr>
              <a:t>make </a:t>
            </a:r>
            <a:r>
              <a:rPr dirty="0" sz="1000" spc="30">
                <a:latin typeface="Calibri"/>
                <a:cs typeface="Calibri"/>
              </a:rPr>
              <a:t>30%, 45%,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25%, </a:t>
            </a:r>
            <a:r>
              <a:rPr dirty="0" sz="1000" spc="10">
                <a:latin typeface="Calibri"/>
                <a:cs typeface="Calibri"/>
              </a:rPr>
              <a:t>respectively,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products. </a:t>
            </a:r>
            <a:r>
              <a:rPr dirty="0" sz="1000" spc="75">
                <a:latin typeface="Calibri"/>
                <a:cs typeface="Calibri"/>
              </a:rPr>
              <a:t>It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10">
                <a:latin typeface="Calibri"/>
                <a:cs typeface="Calibri"/>
              </a:rPr>
              <a:t>known from </a:t>
            </a:r>
            <a:r>
              <a:rPr dirty="0" sz="1000" spc="20">
                <a:latin typeface="Calibri"/>
                <a:cs typeface="Calibri"/>
              </a:rPr>
              <a:t>past </a:t>
            </a:r>
            <a:r>
              <a:rPr dirty="0" sz="1000" spc="5">
                <a:latin typeface="Calibri"/>
                <a:cs typeface="Calibri"/>
              </a:rPr>
              <a:t>experience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40">
                <a:latin typeface="Calibri"/>
                <a:cs typeface="Calibri"/>
              </a:rPr>
              <a:t>2%, 3%,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50">
                <a:latin typeface="Calibri"/>
                <a:cs typeface="Calibri"/>
              </a:rPr>
              <a:t>2%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products </a:t>
            </a:r>
            <a:r>
              <a:rPr dirty="0" sz="1000" spc="5">
                <a:latin typeface="Calibri"/>
                <a:cs typeface="Calibri"/>
              </a:rPr>
              <a:t>made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-5">
                <a:latin typeface="Calibri"/>
                <a:cs typeface="Calibri"/>
              </a:rPr>
              <a:t>each </a:t>
            </a:r>
            <a:r>
              <a:rPr dirty="0" sz="1000" spc="10">
                <a:latin typeface="Calibri"/>
                <a:cs typeface="Calibri"/>
              </a:rPr>
              <a:t>machine, respectively, </a:t>
            </a:r>
            <a:r>
              <a:rPr dirty="0" sz="1000">
                <a:latin typeface="Calibri"/>
                <a:cs typeface="Calibri"/>
              </a:rPr>
              <a:t>are defective.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Now,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suppose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ﬁnished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randomly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selected.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What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probability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it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defective?</a:t>
            </a:r>
            <a:endParaRPr sz="1000">
              <a:latin typeface="Calibri"/>
              <a:cs typeface="Calibri"/>
            </a:endParaRPr>
          </a:p>
          <a:p>
            <a:pPr algn="r" marR="2957830">
              <a:lnSpc>
                <a:spcPts val="1175"/>
              </a:lnSpc>
            </a:pPr>
            <a:r>
              <a:rPr dirty="0" sz="1000" spc="85" b="1" i="1">
                <a:latin typeface="Calibri"/>
                <a:cs typeface="Calibri"/>
              </a:rPr>
              <a:t>Solution</a:t>
            </a:r>
            <a:r>
              <a:rPr dirty="0" sz="1000" spc="-85" b="1" i="1">
                <a:latin typeface="Calibri"/>
                <a:cs typeface="Calibri"/>
              </a:rPr>
              <a:t> </a:t>
            </a:r>
            <a:r>
              <a:rPr dirty="0" sz="1000" spc="40" b="1">
                <a:latin typeface="Calibri"/>
                <a:cs typeface="Calibri"/>
              </a:rPr>
              <a:t>: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Consider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foll</a:t>
            </a:r>
            <a:r>
              <a:rPr dirty="0" sz="1000" spc="-25">
                <a:latin typeface="Calibri"/>
                <a:cs typeface="Calibri"/>
              </a:rPr>
              <a:t>o</a:t>
            </a:r>
            <a:r>
              <a:rPr dirty="0" sz="1000" spc="25">
                <a:latin typeface="Calibri"/>
                <a:cs typeface="Calibri"/>
              </a:rPr>
              <a:t>wing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e</a:t>
            </a:r>
            <a:r>
              <a:rPr dirty="0" sz="1000" spc="-25">
                <a:latin typeface="Calibri"/>
                <a:cs typeface="Calibri"/>
              </a:rPr>
              <a:t>v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45">
                <a:latin typeface="Calibri"/>
                <a:cs typeface="Calibri"/>
              </a:rPr>
              <a:t>n</a:t>
            </a:r>
            <a:r>
              <a:rPr dirty="0" sz="1000" spc="20">
                <a:latin typeface="Calibri"/>
                <a:cs typeface="Calibri"/>
              </a:rPr>
              <a:t>ts:</a:t>
            </a:r>
            <a:endParaRPr sz="1000">
              <a:latin typeface="Calibri"/>
              <a:cs typeface="Calibri"/>
            </a:endParaRPr>
          </a:p>
          <a:p>
            <a:pPr algn="r" marR="3005455">
              <a:lnSpc>
                <a:spcPct val="100000"/>
              </a:lnSpc>
              <a:spcBef>
                <a:spcPts val="395"/>
              </a:spcBef>
            </a:pPr>
            <a:r>
              <a:rPr dirty="0" sz="1000" spc="85" i="1">
                <a:latin typeface="Calibri"/>
                <a:cs typeface="Calibri"/>
              </a:rPr>
              <a:t>A</a:t>
            </a:r>
            <a:r>
              <a:rPr dirty="0" sz="1000" spc="85">
                <a:latin typeface="Calibri"/>
                <a:cs typeface="Calibri"/>
              </a:rPr>
              <a:t>:</a:t>
            </a:r>
            <a:r>
              <a:rPr dirty="0" sz="1000" spc="26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defective,</a:t>
            </a:r>
            <a:endParaRPr sz="1000">
              <a:latin typeface="Calibri"/>
              <a:cs typeface="Calibri"/>
            </a:endParaRPr>
          </a:p>
          <a:p>
            <a:pPr algn="just" marL="1092835" marR="2326005" indent="-635">
              <a:lnSpc>
                <a:spcPct val="132800"/>
              </a:lnSpc>
            </a:pPr>
            <a:r>
              <a:rPr dirty="0" sz="1000" spc="100" i="1">
                <a:latin typeface="Calibri"/>
                <a:cs typeface="Calibri"/>
              </a:rPr>
              <a:t>B</a:t>
            </a:r>
            <a:r>
              <a:rPr dirty="0" baseline="-11904" sz="1050" spc="150">
                <a:latin typeface="Calibri"/>
                <a:cs typeface="Calibri"/>
              </a:rPr>
              <a:t>1</a:t>
            </a:r>
            <a:r>
              <a:rPr dirty="0" sz="1000" spc="100">
                <a:latin typeface="Calibri"/>
                <a:cs typeface="Calibri"/>
              </a:rPr>
              <a:t>: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5">
                <a:latin typeface="Calibri"/>
                <a:cs typeface="Calibri"/>
              </a:rPr>
              <a:t>made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10">
                <a:latin typeface="Calibri"/>
                <a:cs typeface="Calibri"/>
              </a:rPr>
              <a:t>machine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1</a:t>
            </a:r>
            <a:r>
              <a:rPr dirty="0" sz="1000" spc="105">
                <a:latin typeface="Calibri"/>
                <a:cs typeface="Calibri"/>
              </a:rPr>
              <a:t>, 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B</a:t>
            </a:r>
            <a:r>
              <a:rPr dirty="0" baseline="-11904" sz="1050" spc="150">
                <a:latin typeface="Calibri"/>
                <a:cs typeface="Calibri"/>
              </a:rPr>
              <a:t>2</a:t>
            </a:r>
            <a:r>
              <a:rPr dirty="0" sz="1000" spc="100">
                <a:latin typeface="Calibri"/>
                <a:cs typeface="Calibri"/>
              </a:rPr>
              <a:t>: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5">
                <a:latin typeface="Calibri"/>
                <a:cs typeface="Calibri"/>
              </a:rPr>
              <a:t>made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10">
                <a:latin typeface="Calibri"/>
                <a:cs typeface="Calibri"/>
              </a:rPr>
              <a:t>machine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2</a:t>
            </a:r>
            <a:r>
              <a:rPr dirty="0" sz="1000" spc="105">
                <a:latin typeface="Calibri"/>
                <a:cs typeface="Calibri"/>
              </a:rPr>
              <a:t>, 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B</a:t>
            </a:r>
            <a:r>
              <a:rPr dirty="0" baseline="-11904" sz="1050" spc="150">
                <a:latin typeface="Calibri"/>
                <a:cs typeface="Calibri"/>
              </a:rPr>
              <a:t>3</a:t>
            </a:r>
            <a:r>
              <a:rPr dirty="0" sz="1000" spc="100">
                <a:latin typeface="Calibri"/>
                <a:cs typeface="Calibri"/>
              </a:rPr>
              <a:t>:</a:t>
            </a:r>
            <a:r>
              <a:rPr dirty="0" sz="1000" spc="26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made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machine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3</a:t>
            </a:r>
            <a:r>
              <a:rPr dirty="0" sz="1000" spc="10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algn="just" marL="1066165">
              <a:lnSpc>
                <a:spcPct val="100000"/>
              </a:lnSpc>
              <a:spcBef>
                <a:spcPts val="395"/>
              </a:spcBef>
            </a:pPr>
            <a:r>
              <a:rPr dirty="0" sz="1000" spc="55">
                <a:latin typeface="Calibri"/>
                <a:cs typeface="Calibri"/>
              </a:rPr>
              <a:t>Applying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rule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elimination,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write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ctr" marL="710565">
              <a:lnSpc>
                <a:spcPct val="100000"/>
              </a:lnSpc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(</a:t>
            </a:r>
            <a:r>
              <a:rPr dirty="0" sz="1000" spc="140" i="1">
                <a:latin typeface="Calibri"/>
                <a:cs typeface="Calibri"/>
              </a:rPr>
              <a:t>A</a:t>
            </a:r>
            <a:r>
              <a:rPr dirty="0" sz="1000" spc="14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1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(</a:t>
            </a:r>
            <a:r>
              <a:rPr dirty="0" sz="1000" spc="130" i="1">
                <a:latin typeface="Calibri"/>
                <a:cs typeface="Calibri"/>
              </a:rPr>
              <a:t>A</a:t>
            </a:r>
            <a:r>
              <a:rPr dirty="0" sz="1000" spc="130" i="1">
                <a:latin typeface="Palatino Linotype"/>
                <a:cs typeface="Palatino Linotype"/>
              </a:rPr>
              <a:t>|</a:t>
            </a:r>
            <a:r>
              <a:rPr dirty="0" sz="1000" spc="130" i="1">
                <a:latin typeface="Calibri"/>
                <a:cs typeface="Calibri"/>
              </a:rPr>
              <a:t>B</a:t>
            </a:r>
            <a:r>
              <a:rPr dirty="0" baseline="-11904" sz="1050" spc="195">
                <a:latin typeface="Calibri"/>
                <a:cs typeface="Calibri"/>
              </a:rPr>
              <a:t>1</a:t>
            </a:r>
            <a:r>
              <a:rPr dirty="0" sz="1000" spc="130">
                <a:latin typeface="Calibri"/>
                <a:cs typeface="Calibri"/>
              </a:rPr>
              <a:t>)+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2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latin typeface="Calibri"/>
                <a:cs typeface="Calibri"/>
              </a:rPr>
              <a:t>A</a:t>
            </a:r>
            <a:r>
              <a:rPr dirty="0" sz="1000" spc="125" i="1">
                <a:latin typeface="Palatino Linotype"/>
                <a:cs typeface="Palatino Linotype"/>
              </a:rPr>
              <a:t>|</a:t>
            </a: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>
                <a:latin typeface="Calibri"/>
                <a:cs typeface="Calibri"/>
              </a:rPr>
              <a:t>2</a:t>
            </a:r>
            <a:r>
              <a:rPr dirty="0" sz="1000" spc="125">
                <a:latin typeface="Calibri"/>
                <a:cs typeface="Calibri"/>
              </a:rPr>
              <a:t>)+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3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(</a:t>
            </a:r>
            <a:r>
              <a:rPr dirty="0" sz="1000" spc="60" i="1">
                <a:latin typeface="Calibri"/>
                <a:cs typeface="Calibri"/>
              </a:rPr>
              <a:t>A</a:t>
            </a:r>
            <a:r>
              <a:rPr dirty="0" sz="1000" spc="60" i="1">
                <a:latin typeface="Palatino Linotype"/>
                <a:cs typeface="Palatino Linotype"/>
              </a:rPr>
              <a:t>|</a:t>
            </a:r>
            <a:r>
              <a:rPr dirty="0" sz="1000" spc="60" i="1">
                <a:latin typeface="Calibri"/>
                <a:cs typeface="Calibri"/>
              </a:rPr>
              <a:t>B</a:t>
            </a:r>
            <a:r>
              <a:rPr dirty="0" baseline="-11904" sz="1050" spc="89">
                <a:latin typeface="Calibri"/>
                <a:cs typeface="Calibri"/>
              </a:rPr>
              <a:t>3</a:t>
            </a:r>
            <a:r>
              <a:rPr dirty="0" sz="1000" spc="60">
                <a:latin typeface="Calibri"/>
                <a:cs typeface="Calibri"/>
              </a:rPr>
              <a:t>)</a:t>
            </a:r>
            <a:r>
              <a:rPr dirty="0" sz="1000" spc="6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algn="just" marL="1066165" marR="93345">
              <a:lnSpc>
                <a:spcPct val="100000"/>
              </a:lnSpc>
              <a:spcBef>
                <a:spcPts val="990"/>
              </a:spcBef>
            </a:pPr>
            <a:r>
              <a:rPr dirty="0" sz="1000" spc="25">
                <a:latin typeface="Calibri"/>
                <a:cs typeface="Calibri"/>
              </a:rPr>
              <a:t>Referring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tree </a:t>
            </a:r>
            <a:r>
              <a:rPr dirty="0" sz="1000" spc="30">
                <a:latin typeface="Calibri"/>
                <a:cs typeface="Calibri"/>
              </a:rPr>
              <a:t>diagram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Figure </a:t>
            </a:r>
            <a:r>
              <a:rPr dirty="0" sz="1000">
                <a:latin typeface="Calibri"/>
                <a:cs typeface="Calibri"/>
              </a:rPr>
              <a:t>2.15,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ﬁnd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>
                <a:latin typeface="Calibri"/>
                <a:cs typeface="Calibri"/>
              </a:rPr>
              <a:t>three </a:t>
            </a:r>
            <a:r>
              <a:rPr dirty="0" sz="1000" spc="5">
                <a:latin typeface="Calibri"/>
                <a:cs typeface="Calibri"/>
              </a:rPr>
              <a:t>branches </a:t>
            </a:r>
            <a:r>
              <a:rPr dirty="0" sz="1000" spc="15">
                <a:latin typeface="Calibri"/>
                <a:cs typeface="Calibri"/>
              </a:rPr>
              <a:t>give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probabilities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2228850">
              <a:lnSpc>
                <a:spcPct val="100000"/>
              </a:lnSpc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4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30">
                <a:latin typeface="Calibri"/>
                <a:cs typeface="Calibri"/>
              </a:rPr>
              <a:t>3)(</a:t>
            </a:r>
            <a:r>
              <a:rPr dirty="0" sz="1000" spc="4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02)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006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2228850">
              <a:lnSpc>
                <a:spcPct val="100000"/>
              </a:lnSpc>
              <a:spcBef>
                <a:spcPts val="2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4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45)(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03)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013</a:t>
            </a:r>
            <a:r>
              <a:rPr dirty="0" sz="1000" spc="-15">
                <a:latin typeface="Calibri"/>
                <a:cs typeface="Calibri"/>
              </a:rPr>
              <a:t>5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2228850">
              <a:lnSpc>
                <a:spcPct val="100000"/>
              </a:lnSpc>
              <a:spcBef>
                <a:spcPts val="2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4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25)(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02)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</a:t>
            </a:r>
            <a:r>
              <a:rPr dirty="0" sz="1000" spc="-15">
                <a:latin typeface="Calibri"/>
                <a:cs typeface="Calibri"/>
              </a:rPr>
              <a:t>5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algn="just" marL="1066165">
              <a:lnSpc>
                <a:spcPct val="100000"/>
              </a:lnSpc>
              <a:spcBef>
                <a:spcPts val="995"/>
              </a:spcBef>
            </a:pP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hence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algn="ctr" marL="710565">
              <a:lnSpc>
                <a:spcPct val="100000"/>
              </a:lnSpc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006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0135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005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024</a:t>
            </a:r>
            <a:r>
              <a:rPr dirty="0" sz="1000" spc="-15">
                <a:latin typeface="Calibri"/>
                <a:cs typeface="Calibri"/>
              </a:rPr>
              <a:t>5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27546" y="7435976"/>
            <a:ext cx="101600" cy="88900"/>
            <a:chOff x="6027546" y="7435976"/>
            <a:chExt cx="101600" cy="88900"/>
          </a:xfrm>
        </p:grpSpPr>
        <p:sp>
          <p:nvSpPr>
            <p:cNvPr id="22" name="object 22"/>
            <p:cNvSpPr/>
            <p:nvPr/>
          </p:nvSpPr>
          <p:spPr>
            <a:xfrm>
              <a:off x="6027546" y="751827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ln w="1264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09842" y="74359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645"/>
                  </a:moveTo>
                  <a:lnTo>
                    <a:pt x="0" y="0"/>
                  </a:lnTo>
                </a:path>
              </a:pathLst>
            </a:custGeom>
            <a:ln w="3796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6" y="413981"/>
            <a:ext cx="922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Calibri"/>
                <a:cs typeface="Calibri"/>
              </a:rPr>
              <a:t>2.7</a:t>
            </a:r>
            <a:r>
              <a:rPr dirty="0" sz="1000" spc="385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Bayes’</a:t>
            </a:r>
            <a:r>
              <a:rPr dirty="0" sz="1000" spc="80" i="1">
                <a:latin typeface="Calibri"/>
                <a:cs typeface="Calibri"/>
              </a:rPr>
              <a:t> </a:t>
            </a:r>
            <a:r>
              <a:rPr dirty="0" sz="1000" spc="60" i="1">
                <a:latin typeface="Calibri"/>
                <a:cs typeface="Calibri"/>
              </a:rPr>
              <a:t>Rule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9576" y="41398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0712" y="1121295"/>
            <a:ext cx="1814830" cy="1256030"/>
            <a:chOff x="2960712" y="1121295"/>
            <a:chExt cx="1814830" cy="1256030"/>
          </a:xfrm>
        </p:grpSpPr>
        <p:sp>
          <p:nvSpPr>
            <p:cNvPr id="5" name="object 5"/>
            <p:cNvSpPr/>
            <p:nvPr/>
          </p:nvSpPr>
          <p:spPr>
            <a:xfrm>
              <a:off x="2967697" y="1147762"/>
              <a:ext cx="1782445" cy="1203325"/>
            </a:xfrm>
            <a:custGeom>
              <a:avLst/>
              <a:gdLst/>
              <a:ahLst/>
              <a:cxnLst/>
              <a:rect l="l" t="t" r="r" b="b"/>
              <a:pathLst>
                <a:path w="1782445" h="1203325">
                  <a:moveTo>
                    <a:pt x="0" y="601395"/>
                  </a:moveTo>
                  <a:lnTo>
                    <a:pt x="1781187" y="601395"/>
                  </a:lnTo>
                </a:path>
                <a:path w="1782445" h="1203325">
                  <a:moveTo>
                    <a:pt x="1781187" y="0"/>
                  </a:moveTo>
                  <a:lnTo>
                    <a:pt x="515493" y="0"/>
                  </a:lnTo>
                  <a:lnTo>
                    <a:pt x="0" y="601395"/>
                  </a:lnTo>
                  <a:lnTo>
                    <a:pt x="515493" y="1202816"/>
                  </a:lnTo>
                  <a:lnTo>
                    <a:pt x="1781860" y="1202816"/>
                  </a:lnTo>
                </a:path>
              </a:pathLst>
            </a:custGeom>
            <a:ln w="1397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56724" y="1121294"/>
              <a:ext cx="1318895" cy="1256030"/>
            </a:xfrm>
            <a:custGeom>
              <a:avLst/>
              <a:gdLst/>
              <a:ahLst/>
              <a:cxnLst/>
              <a:rect l="l" t="t" r="r" b="b"/>
              <a:pathLst>
                <a:path w="1318895" h="1256030">
                  <a:moveTo>
                    <a:pt x="51562" y="627862"/>
                  </a:moveTo>
                  <a:lnTo>
                    <a:pt x="49530" y="617842"/>
                  </a:lnTo>
                  <a:lnTo>
                    <a:pt x="44005" y="609650"/>
                  </a:lnTo>
                  <a:lnTo>
                    <a:pt x="35814" y="604139"/>
                  </a:lnTo>
                  <a:lnTo>
                    <a:pt x="25793" y="602107"/>
                  </a:lnTo>
                  <a:lnTo>
                    <a:pt x="15760" y="604139"/>
                  </a:lnTo>
                  <a:lnTo>
                    <a:pt x="7569" y="609650"/>
                  </a:lnTo>
                  <a:lnTo>
                    <a:pt x="2032" y="617842"/>
                  </a:lnTo>
                  <a:lnTo>
                    <a:pt x="0" y="627862"/>
                  </a:lnTo>
                  <a:lnTo>
                    <a:pt x="2032" y="637908"/>
                  </a:lnTo>
                  <a:lnTo>
                    <a:pt x="7569" y="646099"/>
                  </a:lnTo>
                  <a:lnTo>
                    <a:pt x="15760" y="651624"/>
                  </a:lnTo>
                  <a:lnTo>
                    <a:pt x="25793" y="653643"/>
                  </a:lnTo>
                  <a:lnTo>
                    <a:pt x="35814" y="651624"/>
                  </a:lnTo>
                  <a:lnTo>
                    <a:pt x="44005" y="646099"/>
                  </a:lnTo>
                  <a:lnTo>
                    <a:pt x="49530" y="637908"/>
                  </a:lnTo>
                  <a:lnTo>
                    <a:pt x="51562" y="627862"/>
                  </a:lnTo>
                  <a:close/>
                </a:path>
                <a:path w="1318895" h="1256030">
                  <a:moveTo>
                    <a:pt x="51562" y="25781"/>
                  </a:moveTo>
                  <a:lnTo>
                    <a:pt x="49530" y="15760"/>
                  </a:lnTo>
                  <a:lnTo>
                    <a:pt x="44005" y="7556"/>
                  </a:lnTo>
                  <a:lnTo>
                    <a:pt x="35814" y="2032"/>
                  </a:lnTo>
                  <a:lnTo>
                    <a:pt x="25793" y="0"/>
                  </a:lnTo>
                  <a:lnTo>
                    <a:pt x="15760" y="2032"/>
                  </a:lnTo>
                  <a:lnTo>
                    <a:pt x="7569" y="7556"/>
                  </a:lnTo>
                  <a:lnTo>
                    <a:pt x="2032" y="15760"/>
                  </a:lnTo>
                  <a:lnTo>
                    <a:pt x="0" y="25781"/>
                  </a:lnTo>
                  <a:lnTo>
                    <a:pt x="2032" y="35814"/>
                  </a:lnTo>
                  <a:lnTo>
                    <a:pt x="7569" y="44005"/>
                  </a:lnTo>
                  <a:lnTo>
                    <a:pt x="15760" y="49530"/>
                  </a:lnTo>
                  <a:lnTo>
                    <a:pt x="25793" y="51549"/>
                  </a:lnTo>
                  <a:lnTo>
                    <a:pt x="35814" y="49530"/>
                  </a:lnTo>
                  <a:lnTo>
                    <a:pt x="44005" y="44005"/>
                  </a:lnTo>
                  <a:lnTo>
                    <a:pt x="49530" y="35814"/>
                  </a:lnTo>
                  <a:lnTo>
                    <a:pt x="51562" y="25781"/>
                  </a:lnTo>
                  <a:close/>
                </a:path>
                <a:path w="1318895" h="1256030">
                  <a:moveTo>
                    <a:pt x="52247" y="1229283"/>
                  </a:moveTo>
                  <a:lnTo>
                    <a:pt x="50215" y="1219250"/>
                  </a:lnTo>
                  <a:lnTo>
                    <a:pt x="44691" y="1211059"/>
                  </a:lnTo>
                  <a:lnTo>
                    <a:pt x="36499" y="1205522"/>
                  </a:lnTo>
                  <a:lnTo>
                    <a:pt x="26466" y="1203490"/>
                  </a:lnTo>
                  <a:lnTo>
                    <a:pt x="16433" y="1205522"/>
                  </a:lnTo>
                  <a:lnTo>
                    <a:pt x="8242" y="1211059"/>
                  </a:lnTo>
                  <a:lnTo>
                    <a:pt x="2717" y="1219250"/>
                  </a:lnTo>
                  <a:lnTo>
                    <a:pt x="698" y="1229283"/>
                  </a:lnTo>
                  <a:lnTo>
                    <a:pt x="2717" y="1239316"/>
                  </a:lnTo>
                  <a:lnTo>
                    <a:pt x="8242" y="1247508"/>
                  </a:lnTo>
                  <a:lnTo>
                    <a:pt x="16433" y="1253032"/>
                  </a:lnTo>
                  <a:lnTo>
                    <a:pt x="26466" y="1255052"/>
                  </a:lnTo>
                  <a:lnTo>
                    <a:pt x="36499" y="1253032"/>
                  </a:lnTo>
                  <a:lnTo>
                    <a:pt x="44691" y="1247508"/>
                  </a:lnTo>
                  <a:lnTo>
                    <a:pt x="50215" y="1239316"/>
                  </a:lnTo>
                  <a:lnTo>
                    <a:pt x="52247" y="1229283"/>
                  </a:lnTo>
                  <a:close/>
                </a:path>
                <a:path w="1318895" h="1256030">
                  <a:moveTo>
                    <a:pt x="1318641" y="1229982"/>
                  </a:moveTo>
                  <a:lnTo>
                    <a:pt x="1316609" y="1219949"/>
                  </a:lnTo>
                  <a:lnTo>
                    <a:pt x="1311071" y="1211757"/>
                  </a:lnTo>
                  <a:lnTo>
                    <a:pt x="1302880" y="1206233"/>
                  </a:lnTo>
                  <a:lnTo>
                    <a:pt x="1292860" y="1204214"/>
                  </a:lnTo>
                  <a:lnTo>
                    <a:pt x="1282814" y="1206233"/>
                  </a:lnTo>
                  <a:lnTo>
                    <a:pt x="1274622" y="1211757"/>
                  </a:lnTo>
                  <a:lnTo>
                    <a:pt x="1269085" y="1219949"/>
                  </a:lnTo>
                  <a:lnTo>
                    <a:pt x="1267066" y="1229982"/>
                  </a:lnTo>
                  <a:lnTo>
                    <a:pt x="1269085" y="1240002"/>
                  </a:lnTo>
                  <a:lnTo>
                    <a:pt x="1274622" y="1248194"/>
                  </a:lnTo>
                  <a:lnTo>
                    <a:pt x="1282814" y="1253718"/>
                  </a:lnTo>
                  <a:lnTo>
                    <a:pt x="1292860" y="1255737"/>
                  </a:lnTo>
                  <a:lnTo>
                    <a:pt x="1302880" y="1253718"/>
                  </a:lnTo>
                  <a:lnTo>
                    <a:pt x="1311084" y="1248194"/>
                  </a:lnTo>
                  <a:lnTo>
                    <a:pt x="1316609" y="1240002"/>
                  </a:lnTo>
                  <a:lnTo>
                    <a:pt x="1318641" y="1229982"/>
                  </a:lnTo>
                  <a:close/>
                </a:path>
                <a:path w="1318895" h="1256030">
                  <a:moveTo>
                    <a:pt x="1318641" y="627862"/>
                  </a:moveTo>
                  <a:lnTo>
                    <a:pt x="1316609" y="617842"/>
                  </a:lnTo>
                  <a:lnTo>
                    <a:pt x="1311071" y="609650"/>
                  </a:lnTo>
                  <a:lnTo>
                    <a:pt x="1302880" y="604139"/>
                  </a:lnTo>
                  <a:lnTo>
                    <a:pt x="1292860" y="602107"/>
                  </a:lnTo>
                  <a:lnTo>
                    <a:pt x="1282814" y="604139"/>
                  </a:lnTo>
                  <a:lnTo>
                    <a:pt x="1274622" y="609650"/>
                  </a:lnTo>
                  <a:lnTo>
                    <a:pt x="1269085" y="617842"/>
                  </a:lnTo>
                  <a:lnTo>
                    <a:pt x="1267066" y="627862"/>
                  </a:lnTo>
                  <a:lnTo>
                    <a:pt x="1269085" y="637908"/>
                  </a:lnTo>
                  <a:lnTo>
                    <a:pt x="1274622" y="646099"/>
                  </a:lnTo>
                  <a:lnTo>
                    <a:pt x="1282814" y="651624"/>
                  </a:lnTo>
                  <a:lnTo>
                    <a:pt x="1292860" y="653643"/>
                  </a:lnTo>
                  <a:lnTo>
                    <a:pt x="1302880" y="651624"/>
                  </a:lnTo>
                  <a:lnTo>
                    <a:pt x="1311084" y="646099"/>
                  </a:lnTo>
                  <a:lnTo>
                    <a:pt x="1316609" y="637908"/>
                  </a:lnTo>
                  <a:lnTo>
                    <a:pt x="1318641" y="627862"/>
                  </a:lnTo>
                  <a:close/>
                </a:path>
                <a:path w="1318895" h="1256030">
                  <a:moveTo>
                    <a:pt x="1318641" y="25781"/>
                  </a:moveTo>
                  <a:lnTo>
                    <a:pt x="1316609" y="15760"/>
                  </a:lnTo>
                  <a:lnTo>
                    <a:pt x="1311071" y="7556"/>
                  </a:lnTo>
                  <a:lnTo>
                    <a:pt x="1302880" y="2032"/>
                  </a:lnTo>
                  <a:lnTo>
                    <a:pt x="1292860" y="0"/>
                  </a:lnTo>
                  <a:lnTo>
                    <a:pt x="1282814" y="2032"/>
                  </a:lnTo>
                  <a:lnTo>
                    <a:pt x="1274622" y="7556"/>
                  </a:lnTo>
                  <a:lnTo>
                    <a:pt x="1269085" y="15760"/>
                  </a:lnTo>
                  <a:lnTo>
                    <a:pt x="1267066" y="25781"/>
                  </a:lnTo>
                  <a:lnTo>
                    <a:pt x="1269085" y="35814"/>
                  </a:lnTo>
                  <a:lnTo>
                    <a:pt x="1274622" y="44005"/>
                  </a:lnTo>
                  <a:lnTo>
                    <a:pt x="1282814" y="49530"/>
                  </a:lnTo>
                  <a:lnTo>
                    <a:pt x="1292860" y="51549"/>
                  </a:lnTo>
                  <a:lnTo>
                    <a:pt x="1302880" y="49530"/>
                  </a:lnTo>
                  <a:lnTo>
                    <a:pt x="1311084" y="44005"/>
                  </a:lnTo>
                  <a:lnTo>
                    <a:pt x="1316609" y="35814"/>
                  </a:lnTo>
                  <a:lnTo>
                    <a:pt x="1318641" y="25781"/>
                  </a:lnTo>
                  <a:close/>
                </a:path>
              </a:pathLst>
            </a:custGeom>
            <a:solidFill>
              <a:srgbClr val="00AD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52801" y="890015"/>
            <a:ext cx="2018030" cy="1718310"/>
          </a:xfrm>
          <a:prstGeom prst="rect">
            <a:avLst/>
          </a:prstGeom>
          <a:ln w="13970">
            <a:solidFill>
              <a:srgbClr val="00ADE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596265">
              <a:lnSpc>
                <a:spcPct val="100000"/>
              </a:lnSpc>
              <a:spcBef>
                <a:spcPts val="765"/>
              </a:spcBef>
              <a:tabLst>
                <a:tab pos="963930" algn="l"/>
              </a:tabLst>
            </a:pP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8518" sz="900" spc="7">
                <a:solidFill>
                  <a:srgbClr val="231F20"/>
                </a:solidFill>
                <a:latin typeface="Arial MT"/>
                <a:cs typeface="Arial MT"/>
              </a:rPr>
              <a:t>1	</a:t>
            </a:r>
            <a:r>
              <a:rPr dirty="0" baseline="3267" sz="1275" spc="22" i="1">
                <a:solidFill>
                  <a:srgbClr val="231F20"/>
                </a:solidFill>
                <a:latin typeface="Arial"/>
                <a:cs typeface="Arial"/>
              </a:rPr>
              <a:t>P(A</a:t>
            </a:r>
            <a:r>
              <a:rPr dirty="0" baseline="3267" sz="1275" spc="12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3267" sz="1275" spc="7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r>
              <a:rPr dirty="0" baseline="3267" sz="1275" spc="127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3267" sz="1275" spc="3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baseline="3267" sz="1275" spc="-7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9259" sz="900" spc="7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baseline="-9259" sz="900" spc="-7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3267" sz="1275" spc="15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baseline="3267" sz="1275" spc="-7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3267" sz="1275" spc="22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baseline="3267" sz="1275" spc="-7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3267" sz="1275" spc="15">
                <a:solidFill>
                  <a:srgbClr val="231F20"/>
                </a:solidFill>
                <a:latin typeface="Arial MT"/>
                <a:cs typeface="Arial MT"/>
              </a:rPr>
              <a:t>0.02</a:t>
            </a:r>
            <a:r>
              <a:rPr dirty="0" baseline="3267" sz="1275" spc="-6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6535" sz="1275" spc="3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baseline="6535" sz="127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894"/>
              </a:spcBef>
            </a:pPr>
            <a:r>
              <a:rPr dirty="0" sz="850" spc="15" i="1">
                <a:solidFill>
                  <a:srgbClr val="231F20"/>
                </a:solidFill>
                <a:latin typeface="Arial"/>
                <a:cs typeface="Arial"/>
              </a:rPr>
              <a:t>P(B</a:t>
            </a:r>
            <a:r>
              <a:rPr dirty="0" sz="8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3888" sz="900" spc="7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baseline="-13888" sz="9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sz="8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0.45</a:t>
            </a:r>
            <a:r>
              <a:rPr dirty="0" sz="850" spc="2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 i="1">
                <a:solidFill>
                  <a:srgbClr val="231F20"/>
                </a:solidFill>
                <a:latin typeface="Arial"/>
                <a:cs typeface="Arial"/>
              </a:rPr>
              <a:t>P(A</a:t>
            </a:r>
            <a:r>
              <a:rPr dirty="0" sz="850" spc="9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r>
              <a:rPr dirty="0" sz="850" spc="9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3888" sz="900" spc="7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baseline="-13888" sz="9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sz="8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5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0.03</a:t>
            </a:r>
            <a:r>
              <a:rPr dirty="0" sz="85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505"/>
              </a:spcBef>
            </a:pP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4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8518" sz="900" spc="7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-18518"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algn="r" marR="82550">
              <a:lnSpc>
                <a:spcPct val="100000"/>
              </a:lnSpc>
              <a:spcBef>
                <a:spcPts val="925"/>
              </a:spcBef>
            </a:pP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  <a:p>
            <a:pPr marL="574040">
              <a:lnSpc>
                <a:spcPct val="100000"/>
              </a:lnSpc>
              <a:spcBef>
                <a:spcPts val="509"/>
              </a:spcBef>
              <a:tabLst>
                <a:tab pos="967740" algn="l"/>
              </a:tabLst>
            </a:pP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3888" sz="900" spc="7">
                <a:solidFill>
                  <a:srgbClr val="231F20"/>
                </a:solidFill>
                <a:latin typeface="Arial MT"/>
                <a:cs typeface="Arial MT"/>
              </a:rPr>
              <a:t>3	</a:t>
            </a:r>
            <a:r>
              <a:rPr dirty="0" sz="850" spc="15" i="1">
                <a:solidFill>
                  <a:srgbClr val="231F20"/>
                </a:solidFill>
                <a:latin typeface="Arial"/>
                <a:cs typeface="Arial"/>
              </a:rPr>
              <a:t>P(A</a:t>
            </a:r>
            <a:r>
              <a:rPr dirty="0" sz="850" spc="8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r>
              <a:rPr dirty="0" sz="850" spc="8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20" i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850" spc="-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18518" sz="900" spc="7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r>
              <a:rPr dirty="0" baseline="-18518" sz="900" spc="-7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0.02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 rot="18660000">
            <a:off x="2903172" y="1473616"/>
            <a:ext cx="219985" cy="1079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ts val="850"/>
              </a:lnSpc>
              <a:spcBef>
                <a:spcPts val="45"/>
              </a:spcBef>
            </a:pPr>
            <a:r>
              <a:rPr dirty="0" sz="850" spc="15" i="1">
                <a:solidFill>
                  <a:srgbClr val="231F20"/>
                </a:solidFill>
                <a:latin typeface="Arial"/>
                <a:cs typeface="Arial"/>
              </a:rPr>
              <a:t>P(B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8660000">
            <a:off x="3094071" y="1404251"/>
            <a:ext cx="90420" cy="78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15"/>
              </a:lnSpc>
            </a:pPr>
            <a:r>
              <a:rPr dirty="0" sz="600" spc="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 rot="18660000">
            <a:off x="3071511" y="1208620"/>
            <a:ext cx="340191" cy="10922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ts val="860"/>
              </a:lnSpc>
              <a:spcBef>
                <a:spcPts val="20"/>
              </a:spcBef>
            </a:pP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0.3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 rot="2940000">
            <a:off x="2919291" y="1876825"/>
            <a:ext cx="219985" cy="11048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ts val="869"/>
              </a:lnSpc>
              <a:spcBef>
                <a:spcPts val="30"/>
              </a:spcBef>
            </a:pPr>
            <a:r>
              <a:rPr dirty="0" sz="850" spc="15" i="1">
                <a:solidFill>
                  <a:srgbClr val="231F20"/>
                </a:solidFill>
                <a:latin typeface="Arial"/>
                <a:cs typeface="Arial"/>
              </a:rPr>
              <a:t>P(B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940000">
            <a:off x="3046381" y="2031208"/>
            <a:ext cx="91285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0"/>
              </a:lnSpc>
            </a:pPr>
            <a:r>
              <a:rPr dirty="0" sz="600" spc="5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 rot="2940000">
            <a:off x="3073248" y="2168560"/>
            <a:ext cx="399491" cy="11112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ts val="875"/>
              </a:lnSpc>
              <a:spcBef>
                <a:spcPts val="5"/>
              </a:spcBef>
            </a:pP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)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85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31F20"/>
                </a:solidFill>
                <a:latin typeface="Arial MT"/>
                <a:cs typeface="Arial MT"/>
              </a:rPr>
              <a:t>0.25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6833" y="2754465"/>
            <a:ext cx="2498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2.15: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Tree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diagram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Example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2.41.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59293" y="4363986"/>
            <a:ext cx="4565015" cy="1117600"/>
          </a:xfrm>
          <a:custGeom>
            <a:avLst/>
            <a:gdLst/>
            <a:ahLst/>
            <a:cxnLst/>
            <a:rect l="l" t="t" r="r" b="b"/>
            <a:pathLst>
              <a:path w="4565015" h="1117600">
                <a:moveTo>
                  <a:pt x="0" y="1117485"/>
                </a:moveTo>
                <a:lnTo>
                  <a:pt x="0" y="0"/>
                </a:lnTo>
              </a:path>
              <a:path w="4565015" h="1117600">
                <a:moveTo>
                  <a:pt x="2540" y="2539"/>
                </a:moveTo>
                <a:lnTo>
                  <a:pt x="4564430" y="253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7987" y="3000914"/>
            <a:ext cx="5859780" cy="1837689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just" marL="100965">
              <a:lnSpc>
                <a:spcPct val="100000"/>
              </a:lnSpc>
              <a:spcBef>
                <a:spcPts val="820"/>
              </a:spcBef>
            </a:pPr>
            <a:r>
              <a:rPr dirty="0" sz="1200" spc="85" b="1">
                <a:latin typeface="Calibri"/>
                <a:cs typeface="Calibri"/>
              </a:rPr>
              <a:t>Bayes’</a:t>
            </a:r>
            <a:r>
              <a:rPr dirty="0" sz="1200" spc="140" b="1">
                <a:latin typeface="Calibri"/>
                <a:cs typeface="Calibri"/>
              </a:rPr>
              <a:t> </a:t>
            </a:r>
            <a:r>
              <a:rPr dirty="0" sz="1200" spc="125" b="1">
                <a:latin typeface="Calibri"/>
                <a:cs typeface="Calibri"/>
              </a:rPr>
              <a:t>Rule</a:t>
            </a:r>
            <a:endParaRPr sz="1200">
              <a:latin typeface="Calibri"/>
              <a:cs typeface="Calibri"/>
            </a:endParaRPr>
          </a:p>
          <a:p>
            <a:pPr algn="just" marL="1243965" marR="80010">
              <a:lnSpc>
                <a:spcPct val="100000"/>
              </a:lnSpc>
              <a:spcBef>
                <a:spcPts val="595"/>
              </a:spcBef>
            </a:pPr>
            <a:r>
              <a:rPr dirty="0" sz="1000" spc="25">
                <a:latin typeface="Calibri"/>
                <a:cs typeface="Calibri"/>
              </a:rPr>
              <a:t>Instead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asking </a:t>
            </a:r>
            <a:r>
              <a:rPr dirty="0" sz="1000">
                <a:latin typeface="Calibri"/>
                <a:cs typeface="Calibri"/>
              </a:rPr>
              <a:t>for </a:t>
            </a:r>
            <a:r>
              <a:rPr dirty="0" sz="1000" spc="120" i="1">
                <a:latin typeface="Calibri"/>
                <a:cs typeface="Calibri"/>
              </a:rPr>
              <a:t>P </a:t>
            </a:r>
            <a:r>
              <a:rPr dirty="0" sz="1000" spc="110">
                <a:latin typeface="Calibri"/>
                <a:cs typeface="Calibri"/>
              </a:rPr>
              <a:t>(</a:t>
            </a:r>
            <a:r>
              <a:rPr dirty="0" sz="1000" spc="110" i="1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)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50">
                <a:latin typeface="Calibri"/>
                <a:cs typeface="Calibri"/>
              </a:rPr>
              <a:t>Example </a:t>
            </a:r>
            <a:r>
              <a:rPr dirty="0" sz="1000">
                <a:latin typeface="Calibri"/>
                <a:cs typeface="Calibri"/>
              </a:rPr>
              <a:t>2.41,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rule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elimination, </a:t>
            </a:r>
            <a:r>
              <a:rPr dirty="0" sz="1000">
                <a:latin typeface="Calibri"/>
                <a:cs typeface="Calibri"/>
              </a:rPr>
              <a:t>suppose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now </a:t>
            </a:r>
            <a:r>
              <a:rPr dirty="0" sz="1000" spc="5">
                <a:latin typeface="Calibri"/>
                <a:cs typeface="Calibri"/>
              </a:rPr>
              <a:t>consider the </a:t>
            </a:r>
            <a:r>
              <a:rPr dirty="0" sz="1000" spc="10">
                <a:latin typeface="Calibri"/>
                <a:cs typeface="Calibri"/>
              </a:rPr>
              <a:t>problem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ﬁnding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conditional </a:t>
            </a:r>
            <a:r>
              <a:rPr dirty="0" sz="1000" spc="30">
                <a:latin typeface="Calibri"/>
                <a:cs typeface="Calibri"/>
              </a:rPr>
              <a:t>probability </a:t>
            </a:r>
            <a:r>
              <a:rPr dirty="0" sz="1000" spc="120" i="1">
                <a:latin typeface="Calibri"/>
                <a:cs typeface="Calibri"/>
              </a:rPr>
              <a:t>P </a:t>
            </a:r>
            <a:r>
              <a:rPr dirty="0" sz="1000" spc="70">
                <a:latin typeface="Calibri"/>
                <a:cs typeface="Calibri"/>
              </a:rPr>
              <a:t>(</a:t>
            </a:r>
            <a:r>
              <a:rPr dirty="0" sz="1000" spc="70" i="1">
                <a:latin typeface="Calibri"/>
                <a:cs typeface="Calibri"/>
              </a:rPr>
              <a:t>B</a:t>
            </a:r>
            <a:r>
              <a:rPr dirty="0" baseline="-11904" sz="1050" spc="104" i="1">
                <a:latin typeface="Calibri"/>
                <a:cs typeface="Calibri"/>
              </a:rPr>
              <a:t>i</a:t>
            </a:r>
            <a:r>
              <a:rPr dirty="0" sz="1000" spc="70" i="1">
                <a:latin typeface="Palatino Linotype"/>
                <a:cs typeface="Palatino Linotype"/>
              </a:rPr>
              <a:t>|</a:t>
            </a:r>
            <a:r>
              <a:rPr dirty="0" sz="1000" spc="70" i="1">
                <a:latin typeface="Calibri"/>
                <a:cs typeface="Calibri"/>
              </a:rPr>
              <a:t>A</a:t>
            </a:r>
            <a:r>
              <a:rPr dirty="0" sz="1000" spc="70">
                <a:latin typeface="Calibri"/>
                <a:cs typeface="Calibri"/>
              </a:rPr>
              <a:t>). 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other words, </a:t>
            </a:r>
            <a:r>
              <a:rPr dirty="0" sz="1000">
                <a:latin typeface="Calibri"/>
                <a:cs typeface="Calibri"/>
              </a:rPr>
              <a:t>suppose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-5">
                <a:latin typeface="Calibri"/>
                <a:cs typeface="Calibri"/>
              </a:rPr>
              <a:t>was </a:t>
            </a:r>
            <a:r>
              <a:rPr dirty="0" sz="1000" spc="25">
                <a:latin typeface="Calibri"/>
                <a:cs typeface="Calibri"/>
              </a:rPr>
              <a:t>randomly </a:t>
            </a:r>
            <a:r>
              <a:rPr dirty="0" sz="1000" spc="-5">
                <a:latin typeface="Calibri"/>
                <a:cs typeface="Calibri"/>
              </a:rPr>
              <a:t>selected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45">
                <a:latin typeface="Calibri"/>
                <a:cs typeface="Calibri"/>
              </a:rPr>
              <a:t>it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>
                <a:latin typeface="Calibri"/>
                <a:cs typeface="Calibri"/>
              </a:rPr>
              <a:t>defective.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What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30">
                <a:latin typeface="Calibri"/>
                <a:cs typeface="Calibri"/>
              </a:rPr>
              <a:t>probability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30">
                <a:latin typeface="Calibri"/>
                <a:cs typeface="Calibri"/>
              </a:rPr>
              <a:t>this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-5">
                <a:latin typeface="Calibri"/>
                <a:cs typeface="Calibri"/>
              </a:rPr>
              <a:t>was </a:t>
            </a:r>
            <a:r>
              <a:rPr dirty="0" sz="1000" spc="5">
                <a:latin typeface="Calibri"/>
                <a:cs typeface="Calibri"/>
              </a:rPr>
              <a:t>made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10">
                <a:latin typeface="Calibri"/>
                <a:cs typeface="Calibri"/>
              </a:rPr>
              <a:t>machine </a:t>
            </a: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 i="1">
                <a:latin typeface="Calibri"/>
                <a:cs typeface="Calibri"/>
              </a:rPr>
              <a:t>i</a:t>
            </a:r>
            <a:r>
              <a:rPr dirty="0" sz="1000" spc="125">
                <a:latin typeface="Calibri"/>
                <a:cs typeface="Calibri"/>
              </a:rPr>
              <a:t>? </a:t>
            </a:r>
            <a:r>
              <a:rPr dirty="0" sz="1000" spc="15">
                <a:latin typeface="Calibri"/>
                <a:cs typeface="Calibri"/>
              </a:rPr>
              <a:t>Questions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type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answered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using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following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theorem,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called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Bayes’</a:t>
            </a:r>
            <a:r>
              <a:rPr dirty="0" sz="1000" spc="155" b="1">
                <a:latin typeface="Calibri"/>
                <a:cs typeface="Calibri"/>
              </a:rPr>
              <a:t> </a:t>
            </a:r>
            <a:r>
              <a:rPr dirty="0" sz="1000" spc="60" b="1">
                <a:latin typeface="Calibri"/>
                <a:cs typeface="Calibri"/>
              </a:rPr>
              <a:t>rule</a:t>
            </a:r>
            <a:r>
              <a:rPr dirty="0" sz="1000" spc="6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algn="just" marL="1236345" marR="118745" indent="-1173480">
              <a:lnSpc>
                <a:spcPct val="97800"/>
              </a:lnSpc>
              <a:spcBef>
                <a:spcPts val="770"/>
              </a:spcBef>
            </a:pPr>
            <a:r>
              <a:rPr dirty="0" u="sng" sz="1000" spc="-5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1000" spc="-80">
                <a:uFill>
                  <a:solidFill>
                    <a:srgbClr val="00AD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05" b="1">
                <a:uFill>
                  <a:solidFill>
                    <a:srgbClr val="00ADEF"/>
                  </a:solidFill>
                </a:uFill>
                <a:latin typeface="Calibri"/>
                <a:cs typeface="Calibri"/>
              </a:rPr>
              <a:t>Theorem </a:t>
            </a:r>
            <a:r>
              <a:rPr dirty="0" u="sng" sz="1000" spc="55" b="1">
                <a:uFill>
                  <a:solidFill>
                    <a:srgbClr val="00ADEF"/>
                  </a:solidFill>
                </a:uFill>
                <a:latin typeface="Calibri"/>
                <a:cs typeface="Calibri"/>
              </a:rPr>
              <a:t>2.14:</a:t>
            </a:r>
            <a:r>
              <a:rPr dirty="0" sz="1000" spc="60" b="1">
                <a:latin typeface="Calibri"/>
                <a:cs typeface="Calibri"/>
              </a:rPr>
              <a:t> </a:t>
            </a:r>
            <a:r>
              <a:rPr dirty="0" baseline="2777" sz="1500" spc="135" b="1">
                <a:latin typeface="Calibri"/>
                <a:cs typeface="Calibri"/>
              </a:rPr>
              <a:t>(Bayes’ </a:t>
            </a:r>
            <a:r>
              <a:rPr dirty="0" baseline="2777" sz="1500" spc="179" b="1">
                <a:latin typeface="Calibri"/>
                <a:cs typeface="Calibri"/>
              </a:rPr>
              <a:t>Rule) </a:t>
            </a:r>
            <a:r>
              <a:rPr dirty="0" baseline="2777" sz="1500" spc="75">
                <a:latin typeface="Calibri"/>
                <a:cs typeface="Calibri"/>
              </a:rPr>
              <a:t>If </a:t>
            </a:r>
            <a:r>
              <a:rPr dirty="0" baseline="2777" sz="1500" spc="7">
                <a:latin typeface="Calibri"/>
                <a:cs typeface="Calibri"/>
              </a:rPr>
              <a:t>the </a:t>
            </a:r>
            <a:r>
              <a:rPr dirty="0" baseline="2777" sz="1500" spc="-7">
                <a:latin typeface="Calibri"/>
                <a:cs typeface="Calibri"/>
              </a:rPr>
              <a:t>events </a:t>
            </a:r>
            <a:r>
              <a:rPr dirty="0" baseline="2777" sz="1500" spc="157" i="1">
                <a:latin typeface="Calibri"/>
                <a:cs typeface="Calibri"/>
              </a:rPr>
              <a:t>B</a:t>
            </a:r>
            <a:r>
              <a:rPr dirty="0" baseline="-7936" sz="1050" spc="157">
                <a:latin typeface="Calibri"/>
                <a:cs typeface="Calibri"/>
              </a:rPr>
              <a:t>1</a:t>
            </a:r>
            <a:r>
              <a:rPr dirty="0" baseline="2777" sz="1500" spc="157" i="1">
                <a:latin typeface="Calibri"/>
                <a:cs typeface="Calibri"/>
              </a:rPr>
              <a:t>, </a:t>
            </a:r>
            <a:r>
              <a:rPr dirty="0" baseline="2777" sz="1500" spc="232" i="1">
                <a:latin typeface="Calibri"/>
                <a:cs typeface="Calibri"/>
              </a:rPr>
              <a:t>B</a:t>
            </a:r>
            <a:r>
              <a:rPr dirty="0" baseline="-7936" sz="1050" spc="232">
                <a:latin typeface="Calibri"/>
                <a:cs typeface="Calibri"/>
              </a:rPr>
              <a:t>2</a:t>
            </a:r>
            <a:r>
              <a:rPr dirty="0" baseline="2777" sz="1500" spc="232" i="1">
                <a:latin typeface="Calibri"/>
                <a:cs typeface="Calibri"/>
              </a:rPr>
              <a:t>,..., B</a:t>
            </a:r>
            <a:r>
              <a:rPr dirty="0" baseline="-7936" sz="1050" spc="232" i="1">
                <a:latin typeface="Calibri"/>
                <a:cs typeface="Calibri"/>
              </a:rPr>
              <a:t>k </a:t>
            </a:r>
            <a:r>
              <a:rPr dirty="0" baseline="2777" sz="1500" spc="22">
                <a:latin typeface="Calibri"/>
                <a:cs typeface="Calibri"/>
              </a:rPr>
              <a:t>constitute a </a:t>
            </a:r>
            <a:r>
              <a:rPr dirty="0" baseline="2777" sz="1500" spc="44">
                <a:latin typeface="Calibri"/>
                <a:cs typeface="Calibri"/>
              </a:rPr>
              <a:t>partition </a:t>
            </a:r>
            <a:r>
              <a:rPr dirty="0" baseline="2777" sz="1500" spc="-30">
                <a:latin typeface="Calibri"/>
                <a:cs typeface="Calibri"/>
              </a:rPr>
              <a:t>of </a:t>
            </a:r>
            <a:r>
              <a:rPr dirty="0" baseline="2777" sz="1500" spc="7">
                <a:latin typeface="Calibri"/>
                <a:cs typeface="Calibri"/>
              </a:rPr>
              <a:t>the </a:t>
            </a:r>
            <a:r>
              <a:rPr dirty="0" baseline="2777" sz="1500" spc="15">
                <a:latin typeface="Calibri"/>
                <a:cs typeface="Calibri"/>
              </a:rPr>
              <a:t>sample </a:t>
            </a:r>
            <a:r>
              <a:rPr dirty="0" baseline="2777" sz="1500" spc="22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space </a:t>
            </a:r>
            <a:r>
              <a:rPr dirty="0" sz="1000" spc="155" i="1">
                <a:latin typeface="Calibri"/>
                <a:cs typeface="Calibri"/>
              </a:rPr>
              <a:t>S </a:t>
            </a:r>
            <a:r>
              <a:rPr dirty="0" sz="1000" spc="10">
                <a:latin typeface="Calibri"/>
                <a:cs typeface="Calibri"/>
              </a:rPr>
              <a:t>such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120" i="1">
                <a:latin typeface="Calibri"/>
                <a:cs typeface="Calibri"/>
              </a:rPr>
              <a:t>P </a:t>
            </a:r>
            <a:r>
              <a:rPr dirty="0" sz="1000" spc="135">
                <a:latin typeface="Calibri"/>
                <a:cs typeface="Calibri"/>
              </a:rPr>
              <a:t>(</a:t>
            </a:r>
            <a:r>
              <a:rPr dirty="0" sz="1000" spc="135" i="1">
                <a:latin typeface="Calibri"/>
                <a:cs typeface="Calibri"/>
              </a:rPr>
              <a:t>B</a:t>
            </a:r>
            <a:r>
              <a:rPr dirty="0" baseline="-11904" sz="1050" spc="202" i="1">
                <a:latin typeface="Calibri"/>
                <a:cs typeface="Calibri"/>
              </a:rPr>
              <a:t>i</a:t>
            </a:r>
            <a:r>
              <a:rPr dirty="0" sz="1000" spc="135">
                <a:latin typeface="Calibri"/>
                <a:cs typeface="Calibri"/>
              </a:rPr>
              <a:t>) </a:t>
            </a:r>
            <a:r>
              <a:rPr dirty="0" sz="1000" spc="275">
                <a:latin typeface="Calibri"/>
                <a:cs typeface="Calibri"/>
              </a:rPr>
              <a:t>= </a:t>
            </a:r>
            <a:r>
              <a:rPr dirty="0" sz="1000" spc="-10">
                <a:latin typeface="Calibri"/>
                <a:cs typeface="Calibri"/>
              </a:rPr>
              <a:t>0 </a:t>
            </a:r>
            <a:r>
              <a:rPr dirty="0" sz="1000">
                <a:latin typeface="Calibri"/>
                <a:cs typeface="Calibri"/>
              </a:rPr>
              <a:t>for </a:t>
            </a:r>
            <a:r>
              <a:rPr dirty="0" sz="1000" spc="110" i="1">
                <a:latin typeface="Calibri"/>
                <a:cs typeface="Calibri"/>
              </a:rPr>
              <a:t>i </a:t>
            </a:r>
            <a:r>
              <a:rPr dirty="0" sz="1000" spc="275">
                <a:latin typeface="Calibri"/>
                <a:cs typeface="Calibri"/>
              </a:rPr>
              <a:t>= </a:t>
            </a:r>
            <a:r>
              <a:rPr dirty="0" sz="1000" spc="5">
                <a:latin typeface="Calibri"/>
                <a:cs typeface="Calibri"/>
              </a:rPr>
              <a:t>1</a:t>
            </a:r>
            <a:r>
              <a:rPr dirty="0" sz="1000" spc="5" i="1">
                <a:latin typeface="Calibri"/>
                <a:cs typeface="Calibri"/>
              </a:rPr>
              <a:t>, </a:t>
            </a:r>
            <a:r>
              <a:rPr dirty="0" sz="1000" spc="125">
                <a:latin typeface="Calibri"/>
                <a:cs typeface="Calibri"/>
              </a:rPr>
              <a:t>2</a:t>
            </a:r>
            <a:r>
              <a:rPr dirty="0" sz="1000" spc="125" i="1">
                <a:latin typeface="Calibri"/>
                <a:cs typeface="Calibri"/>
              </a:rPr>
              <a:t>,..., </a:t>
            </a:r>
            <a:r>
              <a:rPr dirty="0" sz="1000" spc="60" i="1">
                <a:latin typeface="Calibri"/>
                <a:cs typeface="Calibri"/>
              </a:rPr>
              <a:t>k</a:t>
            </a:r>
            <a:r>
              <a:rPr dirty="0" sz="1000" spc="60">
                <a:latin typeface="Calibri"/>
                <a:cs typeface="Calibri"/>
              </a:rPr>
              <a:t>, </a:t>
            </a:r>
            <a:r>
              <a:rPr dirty="0" sz="1000" spc="10">
                <a:latin typeface="Calibri"/>
                <a:cs typeface="Calibri"/>
              </a:rPr>
              <a:t>then </a:t>
            </a:r>
            <a:r>
              <a:rPr dirty="0" sz="1000">
                <a:latin typeface="Calibri"/>
                <a:cs typeface="Calibri"/>
              </a:rPr>
              <a:t>for </a:t>
            </a:r>
            <a:r>
              <a:rPr dirty="0" sz="1000" spc="25">
                <a:latin typeface="Calibri"/>
                <a:cs typeface="Calibri"/>
              </a:rPr>
              <a:t>any </a:t>
            </a:r>
            <a:r>
              <a:rPr dirty="0" sz="1000" spc="-5">
                <a:latin typeface="Calibri"/>
                <a:cs typeface="Calibri"/>
              </a:rPr>
              <a:t>event </a:t>
            </a:r>
            <a:r>
              <a:rPr dirty="0" sz="1000" spc="165" i="1">
                <a:latin typeface="Calibri"/>
                <a:cs typeface="Calibri"/>
              </a:rPr>
              <a:t>A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155" i="1">
                <a:latin typeface="Calibri"/>
                <a:cs typeface="Calibri"/>
              </a:rPr>
              <a:t>S </a:t>
            </a:r>
            <a:r>
              <a:rPr dirty="0" sz="1000" spc="10">
                <a:latin typeface="Calibri"/>
                <a:cs typeface="Calibri"/>
              </a:rPr>
              <a:t>such 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(</a:t>
            </a:r>
            <a:r>
              <a:rPr dirty="0" sz="1000" spc="110" i="1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5" i="1">
                <a:latin typeface="Palatino Linotype"/>
                <a:cs typeface="Palatino Linotype"/>
              </a:rPr>
              <a:t>/</a:t>
            </a:r>
            <a:r>
              <a:rPr dirty="0" sz="1000" spc="13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9938" y="5069432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5" i="1">
                <a:latin typeface="Calibri"/>
                <a:cs typeface="Calibri"/>
              </a:rPr>
              <a:t>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5952" y="5012546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8736" y="4983834"/>
            <a:ext cx="1098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9172" y="4926950"/>
            <a:ext cx="5518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∩</a:t>
            </a:r>
            <a:r>
              <a:rPr dirty="0" u="sng" sz="1000" spc="-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3144" y="5110707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4282" y="5098146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8179" y="524990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4209" y="5193016"/>
            <a:ext cx="596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5250" y="5012545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6548" y="4983834"/>
            <a:ext cx="81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851" y="4983834"/>
            <a:ext cx="81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5336" y="4926949"/>
            <a:ext cx="1440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1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-22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|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-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7940" y="5110707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9205" y="5098146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2975" y="524990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8307" y="524990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9005" y="5193016"/>
            <a:ext cx="826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59184" y="5012545"/>
            <a:ext cx="1017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5" i="1">
                <a:latin typeface="Calibri"/>
                <a:cs typeface="Calibri"/>
              </a:rPr>
              <a:t>r</a:t>
            </a:r>
            <a:r>
              <a:rPr dirty="0" sz="1000" spc="7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5" i="1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2</a:t>
            </a:r>
            <a:r>
              <a:rPr dirty="0" sz="1000" spc="185" i="1">
                <a:latin typeface="Calibri"/>
                <a:cs typeface="Calibri"/>
              </a:rPr>
              <a:t>,...</a:t>
            </a:r>
            <a:r>
              <a:rPr dirty="0" sz="1000" spc="2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k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61833" y="4363986"/>
            <a:ext cx="4565015" cy="1117600"/>
          </a:xfrm>
          <a:custGeom>
            <a:avLst/>
            <a:gdLst/>
            <a:ahLst/>
            <a:cxnLst/>
            <a:rect l="l" t="t" r="r" b="b"/>
            <a:pathLst>
              <a:path w="4565015" h="1117600">
                <a:moveTo>
                  <a:pt x="0" y="1114945"/>
                </a:moveTo>
                <a:lnTo>
                  <a:pt x="4561890" y="1114945"/>
                </a:lnTo>
              </a:path>
              <a:path w="4565015" h="1117600">
                <a:moveTo>
                  <a:pt x="4564430" y="1117485"/>
                </a:moveTo>
                <a:lnTo>
                  <a:pt x="456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46412" y="5342230"/>
            <a:ext cx="2892425" cy="379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4935">
              <a:lnSpc>
                <a:spcPct val="100000"/>
              </a:lnSpc>
              <a:spcBef>
                <a:spcPts val="95"/>
              </a:spcBef>
              <a:tabLst>
                <a:tab pos="2339975" algn="l"/>
              </a:tabLst>
            </a:pPr>
            <a:r>
              <a:rPr dirty="0" sz="700" spc="140" i="1">
                <a:latin typeface="Calibri"/>
                <a:cs typeface="Calibri"/>
              </a:rPr>
              <a:t>i</a:t>
            </a:r>
            <a:r>
              <a:rPr dirty="0" sz="700" spc="140">
                <a:latin typeface="Calibri"/>
                <a:cs typeface="Calibri"/>
              </a:rPr>
              <a:t>=1	</a:t>
            </a:r>
            <a:r>
              <a:rPr dirty="0" sz="700" spc="140" i="1">
                <a:latin typeface="Calibri"/>
                <a:cs typeface="Calibri"/>
              </a:rPr>
              <a:t>i</a:t>
            </a:r>
            <a:r>
              <a:rPr dirty="0" sz="700" spc="14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spc="95" b="1" i="1">
                <a:latin typeface="Calibri"/>
                <a:cs typeface="Calibri"/>
              </a:rPr>
              <a:t>Proof</a:t>
            </a:r>
            <a:r>
              <a:rPr dirty="0" sz="1000" spc="-85" b="1" i="1">
                <a:latin typeface="Calibri"/>
                <a:cs typeface="Calibri"/>
              </a:rPr>
              <a:t> </a:t>
            </a:r>
            <a:r>
              <a:rPr dirty="0" sz="1000" spc="40" b="1">
                <a:latin typeface="Calibri"/>
                <a:cs typeface="Calibri"/>
              </a:rPr>
              <a:t>: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By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deﬁnition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conditional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probability,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1308" y="5894686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5" i="1">
                <a:latin typeface="Calibri"/>
                <a:cs typeface="Calibri"/>
              </a:rPr>
              <a:t>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7331" y="583767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84509" y="5809087"/>
            <a:ext cx="1098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40411" y="5752076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∩</a:t>
            </a:r>
            <a:r>
              <a:rPr dirty="0" u="sng" sz="1000" spc="-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86719" y="5924417"/>
            <a:ext cx="317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40372" y="5837680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89782" y="6132574"/>
            <a:ext cx="326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using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Theorem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2.13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denominator,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43376" y="6483209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5" i="1">
                <a:latin typeface="Calibri"/>
                <a:cs typeface="Calibri"/>
              </a:rPr>
              <a:t>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419" y="6426203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92049" y="6397611"/>
            <a:ext cx="1098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2604" y="6340600"/>
            <a:ext cx="5518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∩</a:t>
            </a:r>
            <a:r>
              <a:rPr dirty="0" u="sng" sz="1000" spc="-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16583" y="6524486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7720" y="6511797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2607" y="6756009"/>
            <a:ext cx="189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5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91490" y="666355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47522" y="6606668"/>
            <a:ext cx="596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 </a:t>
            </a:r>
            <a:r>
              <a:rPr dirty="0" sz="1000" spc="160" i="1">
                <a:latin typeface="Palatino Linotype"/>
                <a:cs typeface="Palatino Linotype"/>
              </a:rPr>
              <a:t>∩</a:t>
            </a:r>
            <a:r>
              <a:rPr dirty="0" sz="1000" spc="-30" i="1">
                <a:latin typeface="Palatino Linotype"/>
                <a:cs typeface="Palatino Linotype"/>
              </a:rPr>
              <a:t> 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8687" y="6426197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39986" y="6397611"/>
            <a:ext cx="81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9289" y="6397611"/>
            <a:ext cx="81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7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88648" y="6340600"/>
            <a:ext cx="1440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dirty="0" u="sng" sz="1000" spc="1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-22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|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-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71378" y="6524486"/>
            <a:ext cx="79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5" i="1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32643" y="6511797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17403" y="6756009"/>
            <a:ext cx="189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5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46413" y="666355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1746" y="6663551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02443" y="6606668"/>
            <a:ext cx="826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65" i="1">
                <a:latin typeface="Calibri"/>
                <a:cs typeface="Calibri"/>
              </a:rPr>
              <a:t>A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18302" y="6426197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027585" y="6958494"/>
            <a:ext cx="101600" cy="88900"/>
            <a:chOff x="6027585" y="6958494"/>
            <a:chExt cx="101600" cy="88900"/>
          </a:xfrm>
        </p:grpSpPr>
        <p:sp>
          <p:nvSpPr>
            <p:cNvPr id="65" name="object 65"/>
            <p:cNvSpPr/>
            <p:nvPr/>
          </p:nvSpPr>
          <p:spPr>
            <a:xfrm>
              <a:off x="6027585" y="704066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45" y="0"/>
                  </a:lnTo>
                </a:path>
              </a:pathLst>
            </a:custGeom>
            <a:ln w="1264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109881" y="695849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518"/>
                  </a:moveTo>
                  <a:lnTo>
                    <a:pt x="0" y="0"/>
                  </a:lnTo>
                </a:path>
              </a:pathLst>
            </a:custGeom>
            <a:ln w="3796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459460" y="7193850"/>
            <a:ext cx="2286635" cy="182245"/>
            <a:chOff x="459460" y="7193850"/>
            <a:chExt cx="2286635" cy="182245"/>
          </a:xfrm>
        </p:grpSpPr>
        <p:sp>
          <p:nvSpPr>
            <p:cNvPr id="68" name="object 68"/>
            <p:cNvSpPr/>
            <p:nvPr/>
          </p:nvSpPr>
          <p:spPr>
            <a:xfrm>
              <a:off x="459460" y="7196378"/>
              <a:ext cx="2286635" cy="0"/>
            </a:xfrm>
            <a:custGeom>
              <a:avLst/>
              <a:gdLst/>
              <a:ahLst/>
              <a:cxnLst/>
              <a:rect l="l" t="t" r="r" b="b"/>
              <a:pathLst>
                <a:path w="2286635" h="0">
                  <a:moveTo>
                    <a:pt x="0" y="0"/>
                  </a:moveTo>
                  <a:lnTo>
                    <a:pt x="2286025" y="0"/>
                  </a:lnTo>
                </a:path>
              </a:pathLst>
            </a:custGeom>
            <a:ln w="5054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561706" y="7211491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w="0" h="164465">
                  <a:moveTo>
                    <a:pt x="0" y="164465"/>
                  </a:moveTo>
                  <a:lnTo>
                    <a:pt x="0" y="0"/>
                  </a:lnTo>
                </a:path>
              </a:pathLst>
            </a:custGeom>
            <a:ln w="568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86972" y="6907788"/>
            <a:ext cx="5593715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5365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completes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proof.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libri"/>
              <a:cs typeface="Calibri"/>
            </a:endParaRPr>
          </a:p>
          <a:p>
            <a:pPr marL="1015365" marR="43180" indent="-965200">
              <a:lnSpc>
                <a:spcPct val="100000"/>
              </a:lnSpc>
            </a:pPr>
            <a:r>
              <a:rPr dirty="0" sz="1000" spc="114" b="1">
                <a:solidFill>
                  <a:srgbClr val="00ADEF"/>
                </a:solidFill>
                <a:latin typeface="Calibri"/>
                <a:cs typeface="Calibri"/>
              </a:rPr>
              <a:t>Example</a:t>
            </a:r>
            <a:r>
              <a:rPr dirty="0" sz="1000" spc="155" b="1">
                <a:solidFill>
                  <a:srgbClr val="00ADEF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00ADEF"/>
                </a:solidFill>
                <a:latin typeface="Calibri"/>
                <a:cs typeface="Calibri"/>
              </a:rPr>
              <a:t>2.42:</a:t>
            </a:r>
            <a:r>
              <a:rPr dirty="0" sz="1000" spc="290" b="1">
                <a:solidFill>
                  <a:srgbClr val="00ADE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With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reference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Example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2.41,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if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chosen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randomly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found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defective,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what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probability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it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made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machine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0" i="1">
                <a:latin typeface="Calibri"/>
                <a:cs typeface="Calibri"/>
              </a:rPr>
              <a:t>B</a:t>
            </a:r>
            <a:r>
              <a:rPr dirty="0" baseline="-11904" sz="1050" spc="150">
                <a:latin typeface="Calibri"/>
                <a:cs typeface="Calibri"/>
              </a:rPr>
              <a:t>3</a:t>
            </a:r>
            <a:r>
              <a:rPr dirty="0" sz="1000" spc="100">
                <a:latin typeface="Calibri"/>
                <a:cs typeface="Calibri"/>
              </a:rPr>
              <a:t>?</a:t>
            </a:r>
            <a:endParaRPr sz="1000">
              <a:latin typeface="Calibri"/>
              <a:cs typeface="Calibri"/>
            </a:endParaRPr>
          </a:p>
          <a:p>
            <a:pPr marL="396240">
              <a:lnSpc>
                <a:spcPts val="1190"/>
              </a:lnSpc>
            </a:pPr>
            <a:r>
              <a:rPr dirty="0" sz="1000" spc="85" b="1" i="1">
                <a:latin typeface="Calibri"/>
                <a:cs typeface="Calibri"/>
              </a:rPr>
              <a:t>Solution</a:t>
            </a:r>
            <a:r>
              <a:rPr dirty="0" sz="1000" spc="-85" b="1" i="1">
                <a:latin typeface="Calibri"/>
                <a:cs typeface="Calibri"/>
              </a:rPr>
              <a:t> </a:t>
            </a:r>
            <a:r>
              <a:rPr dirty="0" sz="1000" spc="40" b="1">
                <a:latin typeface="Calibri"/>
                <a:cs typeface="Calibri"/>
              </a:rPr>
              <a:t>: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Using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B</a:t>
            </a:r>
            <a:r>
              <a:rPr dirty="0" sz="1000" spc="50">
                <a:latin typeface="Calibri"/>
                <a:cs typeface="Calibri"/>
              </a:rPr>
              <a:t>a</a:t>
            </a:r>
            <a:r>
              <a:rPr dirty="0" sz="1000" spc="40">
                <a:latin typeface="Calibri"/>
                <a:cs typeface="Calibri"/>
              </a:rPr>
              <a:t>y</a:t>
            </a:r>
            <a:r>
              <a:rPr dirty="0" sz="1000" spc="-10">
                <a:latin typeface="Calibri"/>
                <a:cs typeface="Calibri"/>
              </a:rPr>
              <a:t>es’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rule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write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13730" y="7891019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69751" y="7834132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60" i="1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62208" y="7805419"/>
            <a:ext cx="556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2125" algn="l"/>
              </a:tabLst>
            </a:pP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dirty="0" sz="700" spc="40">
                <a:latin typeface="Calibri"/>
                <a:cs typeface="Calibri"/>
              </a:rPr>
              <a:t>	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33598" y="7748537"/>
            <a:ext cx="282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6950" algn="l"/>
                <a:tab pos="2811145" algn="l"/>
              </a:tabLst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000" spc="-22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|</a:t>
            </a:r>
            <a:r>
              <a:rPr dirty="0" u="sng" sz="1000" spc="2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08197" y="7920877"/>
            <a:ext cx="28752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1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latin typeface="Calibri"/>
                <a:cs typeface="Calibri"/>
              </a:rPr>
              <a:t>A</a:t>
            </a:r>
            <a:r>
              <a:rPr dirty="0" sz="1000" spc="125" i="1">
                <a:latin typeface="Palatino Linotype"/>
                <a:cs typeface="Palatino Linotype"/>
              </a:rPr>
              <a:t>|</a:t>
            </a: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>
                <a:latin typeface="Calibri"/>
                <a:cs typeface="Calibri"/>
              </a:rPr>
              <a:t>1</a:t>
            </a:r>
            <a:r>
              <a:rPr dirty="0" sz="1000" spc="125">
                <a:latin typeface="Calibri"/>
                <a:cs typeface="Calibri"/>
              </a:rPr>
              <a:t>)+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2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latin typeface="Calibri"/>
                <a:cs typeface="Calibri"/>
              </a:rPr>
              <a:t>A</a:t>
            </a:r>
            <a:r>
              <a:rPr dirty="0" sz="1000" spc="125" i="1">
                <a:latin typeface="Palatino Linotype"/>
                <a:cs typeface="Palatino Linotype"/>
              </a:rPr>
              <a:t>|</a:t>
            </a:r>
            <a:r>
              <a:rPr dirty="0" sz="1000" spc="125" i="1">
                <a:latin typeface="Calibri"/>
                <a:cs typeface="Calibri"/>
              </a:rPr>
              <a:t>B</a:t>
            </a:r>
            <a:r>
              <a:rPr dirty="0" baseline="-11904" sz="1050" spc="187">
                <a:latin typeface="Calibri"/>
                <a:cs typeface="Calibri"/>
              </a:rPr>
              <a:t>2</a:t>
            </a:r>
            <a:r>
              <a:rPr dirty="0" sz="1000" spc="125">
                <a:latin typeface="Calibri"/>
                <a:cs typeface="Calibri"/>
              </a:rPr>
              <a:t>)+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85" i="1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B</a:t>
            </a:r>
            <a:r>
              <a:rPr dirty="0" baseline="-11904" sz="1050" spc="172">
                <a:latin typeface="Calibri"/>
                <a:cs typeface="Calibri"/>
              </a:rPr>
              <a:t>3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(</a:t>
            </a:r>
            <a:r>
              <a:rPr dirty="0" sz="1000" spc="65" i="1">
                <a:latin typeface="Calibri"/>
                <a:cs typeface="Calibri"/>
              </a:rPr>
              <a:t>A</a:t>
            </a:r>
            <a:r>
              <a:rPr dirty="0" sz="1000" spc="65" i="1">
                <a:latin typeface="Palatino Linotype"/>
                <a:cs typeface="Palatino Linotype"/>
              </a:rPr>
              <a:t>|</a:t>
            </a:r>
            <a:r>
              <a:rPr dirty="0" sz="1000" spc="65" i="1">
                <a:latin typeface="Calibri"/>
                <a:cs typeface="Calibri"/>
              </a:rPr>
              <a:t>B</a:t>
            </a:r>
            <a:r>
              <a:rPr dirty="0" baseline="-11904" sz="1050" spc="97">
                <a:latin typeface="Calibri"/>
                <a:cs typeface="Calibri"/>
              </a:rPr>
              <a:t>3</a:t>
            </a:r>
            <a:r>
              <a:rPr dirty="0" sz="1000" spc="6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47948" y="7834140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5" y="41398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2041" y="413981"/>
            <a:ext cx="1249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 i="1">
                <a:latin typeface="Calibri"/>
                <a:cs typeface="Calibri"/>
              </a:rPr>
              <a:t>Chapter</a:t>
            </a:r>
            <a:r>
              <a:rPr dirty="0" sz="1000" spc="1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2  </a:t>
            </a:r>
            <a:r>
              <a:rPr dirty="0" sz="1000" spc="15" i="1">
                <a:latin typeface="Calibri"/>
                <a:cs typeface="Calibri"/>
              </a:rPr>
              <a:t> Probability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9198" y="1207642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4" h="0">
                <a:moveTo>
                  <a:pt x="0" y="0"/>
                </a:moveTo>
                <a:lnTo>
                  <a:pt x="123723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5441" y="1207642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40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75986" y="120764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027546" y="1626869"/>
            <a:ext cx="101600" cy="88900"/>
            <a:chOff x="6027546" y="1626869"/>
            <a:chExt cx="101600" cy="88900"/>
          </a:xfrm>
        </p:grpSpPr>
        <p:sp>
          <p:nvSpPr>
            <p:cNvPr id="8" name="object 8"/>
            <p:cNvSpPr/>
            <p:nvPr/>
          </p:nvSpPr>
          <p:spPr>
            <a:xfrm>
              <a:off x="6027546" y="170916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ln w="1264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09842" y="162686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645"/>
                  </a:moveTo>
                  <a:lnTo>
                    <a:pt x="0" y="0"/>
                  </a:lnTo>
                </a:path>
              </a:pathLst>
            </a:custGeom>
            <a:ln w="3796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59485" y="1862213"/>
            <a:ext cx="2286000" cy="182245"/>
            <a:chOff x="459485" y="1862213"/>
            <a:chExt cx="2286000" cy="182245"/>
          </a:xfrm>
        </p:grpSpPr>
        <p:sp>
          <p:nvSpPr>
            <p:cNvPr id="11" name="object 11"/>
            <p:cNvSpPr/>
            <p:nvPr/>
          </p:nvSpPr>
          <p:spPr>
            <a:xfrm>
              <a:off x="459485" y="186474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 h="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5054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1718" y="1879980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w="0" h="164464">
                  <a:moveTo>
                    <a:pt x="0" y="164465"/>
                  </a:moveTo>
                  <a:lnTo>
                    <a:pt x="0" y="0"/>
                  </a:lnTo>
                </a:path>
              </a:pathLst>
            </a:custGeom>
            <a:ln w="568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6193" y="769075"/>
            <a:ext cx="5708015" cy="3338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066165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substituting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probabilities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calculated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Example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2.41,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endParaRPr sz="1000">
              <a:latin typeface="Calibri"/>
              <a:cs typeface="Calibri"/>
            </a:endParaRPr>
          </a:p>
          <a:p>
            <a:pPr marL="2927350">
              <a:lnSpc>
                <a:spcPct val="100000"/>
              </a:lnSpc>
              <a:spcBef>
                <a:spcPts val="730"/>
              </a:spcBef>
              <a:tabLst>
                <a:tab pos="3920490" algn="l"/>
                <a:tab pos="4439285" algn="l"/>
              </a:tabLst>
            </a:pP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005	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005	</a:t>
            </a:r>
            <a:r>
              <a:rPr dirty="0" sz="1000" spc="-1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 algn="ctr" marL="697865">
              <a:lnSpc>
                <a:spcPct val="100000"/>
              </a:lnSpc>
              <a:spcBef>
                <a:spcPts val="160"/>
              </a:spcBef>
            </a:pPr>
            <a:r>
              <a:rPr dirty="0" baseline="38888" sz="1500" spc="179" i="1">
                <a:latin typeface="Calibri"/>
                <a:cs typeface="Calibri"/>
              </a:rPr>
              <a:t>P</a:t>
            </a:r>
            <a:r>
              <a:rPr dirty="0" baseline="38888" sz="1500" spc="-135" i="1">
                <a:latin typeface="Calibri"/>
                <a:cs typeface="Calibri"/>
              </a:rPr>
              <a:t> </a:t>
            </a:r>
            <a:r>
              <a:rPr dirty="0" baseline="38888" sz="1500" spc="120">
                <a:latin typeface="Calibri"/>
                <a:cs typeface="Calibri"/>
              </a:rPr>
              <a:t>(</a:t>
            </a:r>
            <a:r>
              <a:rPr dirty="0" baseline="38888" sz="1500" spc="315" i="1">
                <a:latin typeface="Calibri"/>
                <a:cs typeface="Calibri"/>
              </a:rPr>
              <a:t>B</a:t>
            </a:r>
            <a:r>
              <a:rPr dirty="0" baseline="43650" sz="1050" spc="135">
                <a:latin typeface="Calibri"/>
                <a:cs typeface="Calibri"/>
              </a:rPr>
              <a:t>3</a:t>
            </a:r>
            <a:r>
              <a:rPr dirty="0" baseline="38888" sz="1500" spc="-337" i="1">
                <a:latin typeface="Palatino Linotype"/>
                <a:cs typeface="Palatino Linotype"/>
              </a:rPr>
              <a:t>|</a:t>
            </a:r>
            <a:r>
              <a:rPr dirty="0" baseline="38888" sz="1500" spc="240" i="1">
                <a:latin typeface="Calibri"/>
                <a:cs typeface="Calibri"/>
              </a:rPr>
              <a:t>A</a:t>
            </a:r>
            <a:r>
              <a:rPr dirty="0" baseline="38888" sz="1500" spc="277">
                <a:latin typeface="Calibri"/>
                <a:cs typeface="Calibri"/>
              </a:rPr>
              <a:t>)</a:t>
            </a:r>
            <a:r>
              <a:rPr dirty="0" baseline="38888" sz="1500">
                <a:latin typeface="Calibri"/>
                <a:cs typeface="Calibri"/>
              </a:rPr>
              <a:t> </a:t>
            </a:r>
            <a:r>
              <a:rPr dirty="0" baseline="38888" sz="1500" spc="330">
                <a:latin typeface="Calibri"/>
                <a:cs typeface="Calibri"/>
              </a:rPr>
              <a:t>=</a:t>
            </a:r>
            <a:r>
              <a:rPr dirty="0" baseline="38888" sz="1500">
                <a:latin typeface="Calibri"/>
                <a:cs typeface="Calibri"/>
              </a:rPr>
              <a:t> </a:t>
            </a:r>
            <a:r>
              <a:rPr dirty="0" baseline="38888" sz="1500" spc="-82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006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0135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005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baseline="38888" sz="1500" spc="412">
                <a:latin typeface="Calibri"/>
                <a:cs typeface="Calibri"/>
              </a:rPr>
              <a:t>=</a:t>
            </a:r>
            <a:r>
              <a:rPr dirty="0" baseline="38888" sz="1500">
                <a:latin typeface="Calibri"/>
                <a:cs typeface="Calibri"/>
              </a:rPr>
              <a:t> </a:t>
            </a:r>
            <a:r>
              <a:rPr dirty="0" baseline="38888" sz="1500" spc="-89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0245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baseline="38888" sz="1500" spc="412">
                <a:latin typeface="Calibri"/>
                <a:cs typeface="Calibri"/>
              </a:rPr>
              <a:t>=</a:t>
            </a:r>
            <a:r>
              <a:rPr dirty="0" baseline="38888" sz="1500">
                <a:latin typeface="Calibri"/>
                <a:cs typeface="Calibri"/>
              </a:rPr>
              <a:t> </a:t>
            </a:r>
            <a:r>
              <a:rPr dirty="0" baseline="38888" sz="1500" spc="-89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49</a:t>
            </a:r>
            <a:r>
              <a:rPr dirty="0" sz="1000" spc="-110">
                <a:latin typeface="Calibri"/>
                <a:cs typeface="Calibri"/>
              </a:rPr>
              <a:t> </a:t>
            </a:r>
            <a:r>
              <a:rPr dirty="0" baseline="38888" sz="1500" spc="30" i="1">
                <a:latin typeface="Calibri"/>
                <a:cs typeface="Calibri"/>
              </a:rPr>
              <a:t>.</a:t>
            </a:r>
            <a:endParaRPr baseline="38888" sz="1500">
              <a:latin typeface="Calibri"/>
              <a:cs typeface="Calibri"/>
            </a:endParaRPr>
          </a:p>
          <a:p>
            <a:pPr algn="just" marL="1066165" marR="106680">
              <a:lnSpc>
                <a:spcPct val="100000"/>
              </a:lnSpc>
              <a:spcBef>
                <a:spcPts val="670"/>
              </a:spcBef>
            </a:pPr>
            <a:r>
              <a:rPr dirty="0" sz="1000" spc="65">
                <a:latin typeface="Calibri"/>
                <a:cs typeface="Calibri"/>
              </a:rPr>
              <a:t>In </a:t>
            </a:r>
            <a:r>
              <a:rPr dirty="0" sz="1000" spc="15">
                <a:latin typeface="Calibri"/>
                <a:cs typeface="Calibri"/>
              </a:rPr>
              <a:t>view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 </a:t>
            </a:r>
            <a:r>
              <a:rPr dirty="0" sz="1000" spc="20">
                <a:latin typeface="Calibri"/>
                <a:cs typeface="Calibri"/>
              </a:rPr>
              <a:t>fact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>
                <a:latin typeface="Calibri"/>
                <a:cs typeface="Calibri"/>
              </a:rPr>
              <a:t>defective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selected,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 </a:t>
            </a:r>
            <a:r>
              <a:rPr dirty="0" sz="1000" spc="15">
                <a:latin typeface="Calibri"/>
                <a:cs typeface="Calibri"/>
              </a:rPr>
              <a:t>result </a:t>
            </a:r>
            <a:r>
              <a:rPr dirty="0" sz="1000" spc="10">
                <a:latin typeface="Calibri"/>
                <a:cs typeface="Calibri"/>
              </a:rPr>
              <a:t>suggests </a:t>
            </a:r>
            <a:r>
              <a:rPr dirty="0" sz="1000" spc="35">
                <a:latin typeface="Calibri"/>
                <a:cs typeface="Calibri"/>
              </a:rPr>
              <a:t>that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it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probably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not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made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machine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5" i="1">
                <a:latin typeface="Calibri"/>
                <a:cs typeface="Calibri"/>
              </a:rPr>
              <a:t>B</a:t>
            </a:r>
            <a:r>
              <a:rPr dirty="0" baseline="-11904" sz="1050" spc="157">
                <a:latin typeface="Calibri"/>
                <a:cs typeface="Calibri"/>
              </a:rPr>
              <a:t>3</a:t>
            </a:r>
            <a:r>
              <a:rPr dirty="0" sz="1000" spc="10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algn="just" marL="1066165" marR="106045" indent="-965200">
              <a:lnSpc>
                <a:spcPct val="100000"/>
              </a:lnSpc>
              <a:spcBef>
                <a:spcPts val="5"/>
              </a:spcBef>
            </a:pPr>
            <a:r>
              <a:rPr dirty="0" sz="1000" spc="114" b="1">
                <a:solidFill>
                  <a:srgbClr val="00ADEF"/>
                </a:solidFill>
                <a:latin typeface="Calibri"/>
                <a:cs typeface="Calibri"/>
              </a:rPr>
              <a:t>Example </a:t>
            </a:r>
            <a:r>
              <a:rPr dirty="0" sz="1000" spc="55" b="1">
                <a:solidFill>
                  <a:srgbClr val="00ADEF"/>
                </a:solidFill>
                <a:latin typeface="Calibri"/>
                <a:cs typeface="Calibri"/>
              </a:rPr>
              <a:t>2.43: </a:t>
            </a:r>
            <a:r>
              <a:rPr dirty="0" sz="1000" spc="165">
                <a:latin typeface="Calibri"/>
                <a:cs typeface="Calibri"/>
              </a:rPr>
              <a:t>A </a:t>
            </a:r>
            <a:r>
              <a:rPr dirty="0" sz="1000" spc="25">
                <a:latin typeface="Calibri"/>
                <a:cs typeface="Calibri"/>
              </a:rPr>
              <a:t>manufacturing </a:t>
            </a:r>
            <a:r>
              <a:rPr dirty="0" sz="1000" spc="30">
                <a:latin typeface="Calibri"/>
                <a:cs typeface="Calibri"/>
              </a:rPr>
              <a:t>ﬁrm </a:t>
            </a:r>
            <a:r>
              <a:rPr dirty="0" sz="1000" spc="5">
                <a:latin typeface="Calibri"/>
                <a:cs typeface="Calibri"/>
              </a:rPr>
              <a:t>employs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three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analytical </a:t>
            </a:r>
            <a:r>
              <a:rPr dirty="0" sz="1000" spc="20">
                <a:latin typeface="Calibri"/>
                <a:cs typeface="Calibri"/>
              </a:rPr>
              <a:t>plans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5">
                <a:latin typeface="Calibri"/>
                <a:cs typeface="Calibri"/>
              </a:rPr>
              <a:t> the</a:t>
            </a:r>
            <a:r>
              <a:rPr dirty="0" sz="1000" spc="10">
                <a:latin typeface="Calibri"/>
                <a:cs typeface="Calibri"/>
              </a:rPr>
              <a:t> design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5">
                <a:latin typeface="Calibri"/>
                <a:cs typeface="Calibri"/>
              </a:rPr>
              <a:t>devel- 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opment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 spc="30">
                <a:latin typeface="Calibri"/>
                <a:cs typeface="Calibri"/>
              </a:rPr>
              <a:t>particular </a:t>
            </a:r>
            <a:r>
              <a:rPr dirty="0" sz="1000" spc="25">
                <a:latin typeface="Calibri"/>
                <a:cs typeface="Calibri"/>
              </a:rPr>
              <a:t>product.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For </a:t>
            </a:r>
            <a:r>
              <a:rPr dirty="0" sz="1000" spc="10">
                <a:latin typeface="Calibri"/>
                <a:cs typeface="Calibri"/>
              </a:rPr>
              <a:t>cost </a:t>
            </a:r>
            <a:r>
              <a:rPr dirty="0" sz="1000">
                <a:latin typeface="Calibri"/>
                <a:cs typeface="Calibri"/>
              </a:rPr>
              <a:t>reasons,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all </a:t>
            </a:r>
            <a:r>
              <a:rPr dirty="0" sz="1000">
                <a:latin typeface="Calibri"/>
                <a:cs typeface="Calibri"/>
              </a:rPr>
              <a:t>three are used </a:t>
            </a:r>
            <a:r>
              <a:rPr dirty="0" sz="1000" spc="35">
                <a:latin typeface="Calibri"/>
                <a:cs typeface="Calibri"/>
              </a:rPr>
              <a:t>at varying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times.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In </a:t>
            </a:r>
            <a:r>
              <a:rPr dirty="0" sz="1000" spc="20">
                <a:latin typeface="Calibri"/>
                <a:cs typeface="Calibri"/>
              </a:rPr>
              <a:t>fact, plans </a:t>
            </a:r>
            <a:r>
              <a:rPr dirty="0" sz="1000" spc="5">
                <a:latin typeface="Calibri"/>
                <a:cs typeface="Calibri"/>
              </a:rPr>
              <a:t>1, 2,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10">
                <a:latin typeface="Calibri"/>
                <a:cs typeface="Calibri"/>
              </a:rPr>
              <a:t>3 </a:t>
            </a:r>
            <a:r>
              <a:rPr dirty="0" sz="1000">
                <a:latin typeface="Calibri"/>
                <a:cs typeface="Calibri"/>
              </a:rPr>
              <a:t>are used for </a:t>
            </a:r>
            <a:r>
              <a:rPr dirty="0" sz="1000" spc="30">
                <a:latin typeface="Calibri"/>
                <a:cs typeface="Calibri"/>
              </a:rPr>
              <a:t>30%, 20%,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30">
                <a:latin typeface="Calibri"/>
                <a:cs typeface="Calibri"/>
              </a:rPr>
              <a:t>50%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products,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respectively.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defect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rate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diﬀerent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three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procedures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follows: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algn="ctr" marL="697865">
              <a:lnSpc>
                <a:spcPct val="100000"/>
              </a:lnSpc>
              <a:tabLst>
                <a:tab pos="1879600" algn="l"/>
                <a:tab pos="3061335" algn="l"/>
              </a:tabLst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-15">
                <a:latin typeface="Calibri"/>
                <a:cs typeface="Calibri"/>
              </a:rPr>
              <a:t>1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i="1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-15">
                <a:latin typeface="Calibri"/>
                <a:cs typeface="Calibri"/>
              </a:rPr>
              <a:t>3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i="1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-15">
                <a:latin typeface="Calibri"/>
                <a:cs typeface="Calibri"/>
              </a:rPr>
              <a:t>2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algn="just" marL="1066165" marR="106680">
              <a:lnSpc>
                <a:spcPct val="100000"/>
              </a:lnSpc>
              <a:spcBef>
                <a:spcPts val="990"/>
              </a:spcBef>
            </a:pPr>
            <a:r>
              <a:rPr dirty="0" sz="1000" spc="-10">
                <a:latin typeface="Calibri"/>
                <a:cs typeface="Calibri"/>
              </a:rPr>
              <a:t>where </a:t>
            </a:r>
            <a:r>
              <a:rPr dirty="0" sz="1000" spc="120" i="1">
                <a:latin typeface="Calibri"/>
                <a:cs typeface="Calibri"/>
              </a:rPr>
              <a:t>P </a:t>
            </a:r>
            <a:r>
              <a:rPr dirty="0" sz="1000" spc="75">
                <a:latin typeface="Calibri"/>
                <a:cs typeface="Calibri"/>
              </a:rPr>
              <a:t>(</a:t>
            </a:r>
            <a:r>
              <a:rPr dirty="0" sz="1000" spc="75" i="1">
                <a:latin typeface="Calibri"/>
                <a:cs typeface="Calibri"/>
              </a:rPr>
              <a:t>D</a:t>
            </a:r>
            <a:r>
              <a:rPr dirty="0" sz="1000" spc="75" i="1">
                <a:latin typeface="Palatino Linotype"/>
                <a:cs typeface="Palatino Linotype"/>
              </a:rPr>
              <a:t>|</a:t>
            </a:r>
            <a:r>
              <a:rPr dirty="0" sz="1000" spc="75" i="1">
                <a:latin typeface="Calibri"/>
                <a:cs typeface="Calibri"/>
              </a:rPr>
              <a:t>P</a:t>
            </a:r>
            <a:r>
              <a:rPr dirty="0" baseline="-11904" sz="1050" spc="112" i="1">
                <a:latin typeface="Calibri"/>
                <a:cs typeface="Calibri"/>
              </a:rPr>
              <a:t>j </a:t>
            </a:r>
            <a:r>
              <a:rPr dirty="0" sz="1000" spc="80">
                <a:latin typeface="Calibri"/>
                <a:cs typeface="Calibri"/>
              </a:rPr>
              <a:t>)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30">
                <a:latin typeface="Calibri"/>
                <a:cs typeface="Calibri"/>
              </a:rPr>
              <a:t>probability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15">
                <a:latin typeface="Calibri"/>
                <a:cs typeface="Calibri"/>
              </a:rPr>
              <a:t>a </a:t>
            </a:r>
            <a:r>
              <a:rPr dirty="0" sz="1000">
                <a:latin typeface="Calibri"/>
                <a:cs typeface="Calibri"/>
              </a:rPr>
              <a:t>defective </a:t>
            </a:r>
            <a:r>
              <a:rPr dirty="0" sz="1000" spc="25">
                <a:latin typeface="Calibri"/>
                <a:cs typeface="Calibri"/>
              </a:rPr>
              <a:t>product, </a:t>
            </a:r>
            <a:r>
              <a:rPr dirty="0" sz="1000" spc="15">
                <a:latin typeface="Calibri"/>
                <a:cs typeface="Calibri"/>
              </a:rPr>
              <a:t>given </a:t>
            </a:r>
            <a:r>
              <a:rPr dirty="0" sz="1000" spc="30">
                <a:latin typeface="Calibri"/>
                <a:cs typeface="Calibri"/>
              </a:rPr>
              <a:t>plan </a:t>
            </a:r>
            <a:r>
              <a:rPr dirty="0" sz="1000" spc="120" i="1">
                <a:latin typeface="Calibri"/>
                <a:cs typeface="Calibri"/>
              </a:rPr>
              <a:t>j</a:t>
            </a:r>
            <a:r>
              <a:rPr dirty="0" sz="1000" spc="120">
                <a:latin typeface="Calibri"/>
                <a:cs typeface="Calibri"/>
              </a:rPr>
              <a:t>. </a:t>
            </a:r>
            <a:r>
              <a:rPr dirty="0" sz="1000" spc="50">
                <a:latin typeface="Calibri"/>
                <a:cs typeface="Calibri"/>
              </a:rPr>
              <a:t>If </a:t>
            </a:r>
            <a:r>
              <a:rPr dirty="0" sz="1000" spc="15">
                <a:latin typeface="Calibri"/>
                <a:cs typeface="Calibri"/>
              </a:rPr>
              <a:t>a random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>
                <a:latin typeface="Calibri"/>
                <a:cs typeface="Calibri"/>
              </a:rPr>
              <a:t> observed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10">
                <a:latin typeface="Calibri"/>
                <a:cs typeface="Calibri"/>
              </a:rPr>
              <a:t>found to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defective, </a:t>
            </a:r>
            <a:r>
              <a:rPr dirty="0" sz="1000" spc="15">
                <a:latin typeface="Calibri"/>
                <a:cs typeface="Calibri"/>
              </a:rPr>
              <a:t>which </a:t>
            </a:r>
            <a:r>
              <a:rPr dirty="0" sz="1000" spc="30">
                <a:latin typeface="Calibri"/>
                <a:cs typeface="Calibri"/>
              </a:rPr>
              <a:t>plan </a:t>
            </a:r>
            <a:r>
              <a:rPr dirty="0" sz="1000" spc="-5">
                <a:latin typeface="Calibri"/>
                <a:cs typeface="Calibri"/>
              </a:rPr>
              <a:t>was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most </a:t>
            </a:r>
            <a:r>
              <a:rPr dirty="0" sz="1000" spc="30">
                <a:latin typeface="Calibri"/>
                <a:cs typeface="Calibri"/>
              </a:rPr>
              <a:t>likely </a:t>
            </a:r>
            <a:r>
              <a:rPr dirty="0" sz="1000">
                <a:latin typeface="Calibri"/>
                <a:cs typeface="Calibri"/>
              </a:rPr>
              <a:t>used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thus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responsible?</a:t>
            </a:r>
            <a:endParaRPr sz="1000">
              <a:latin typeface="Calibri"/>
              <a:cs typeface="Calibri"/>
            </a:endParaRPr>
          </a:p>
          <a:p>
            <a:pPr marL="447040">
              <a:lnSpc>
                <a:spcPts val="1185"/>
              </a:lnSpc>
            </a:pPr>
            <a:r>
              <a:rPr dirty="0" sz="1000" spc="85" b="1" i="1">
                <a:latin typeface="Calibri"/>
                <a:cs typeface="Calibri"/>
              </a:rPr>
              <a:t>Solution</a:t>
            </a:r>
            <a:r>
              <a:rPr dirty="0" sz="1000" spc="-85" b="1" i="1">
                <a:latin typeface="Calibri"/>
                <a:cs typeface="Calibri"/>
              </a:rPr>
              <a:t> </a:t>
            </a:r>
            <a:r>
              <a:rPr dirty="0" sz="1000" spc="40" b="1">
                <a:latin typeface="Calibri"/>
                <a:cs typeface="Calibri"/>
              </a:rPr>
              <a:t>: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F</a:t>
            </a:r>
            <a:r>
              <a:rPr dirty="0" sz="1000" spc="40">
                <a:latin typeface="Calibri"/>
                <a:cs typeface="Calibri"/>
              </a:rPr>
              <a:t>r</a:t>
            </a:r>
            <a:r>
              <a:rPr dirty="0" sz="1000">
                <a:latin typeface="Calibri"/>
                <a:cs typeface="Calibri"/>
              </a:rPr>
              <a:t>om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stateme</a:t>
            </a:r>
            <a:r>
              <a:rPr dirty="0" sz="1000" spc="-25">
                <a:latin typeface="Calibri"/>
                <a:cs typeface="Calibri"/>
              </a:rPr>
              <a:t>n</a:t>
            </a:r>
            <a:r>
              <a:rPr dirty="0" sz="1000" spc="50">
                <a:latin typeface="Calibri"/>
                <a:cs typeface="Calibri"/>
              </a:rPr>
              <a:t>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problem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ctr" marL="697865">
              <a:lnSpc>
                <a:spcPct val="100000"/>
              </a:lnSpc>
              <a:tabLst>
                <a:tab pos="1609090" algn="l"/>
                <a:tab pos="2520950" algn="l"/>
              </a:tabLst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3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i="1">
                <a:latin typeface="Calibri"/>
                <a:cs typeface="Calibri"/>
              </a:rPr>
              <a:t>	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i="1">
                <a:latin typeface="Calibri"/>
                <a:cs typeface="Calibri"/>
              </a:rPr>
              <a:t>	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>
                <a:latin typeface="Calibri"/>
                <a:cs typeface="Calibri"/>
              </a:rPr>
              <a:t>   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5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just" marL="1066165">
              <a:lnSpc>
                <a:spcPct val="100000"/>
              </a:lnSpc>
            </a:pP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must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ﬁnd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(</a:t>
            </a:r>
            <a:r>
              <a:rPr dirty="0" sz="1000" spc="90" i="1">
                <a:latin typeface="Calibri"/>
                <a:cs typeface="Calibri"/>
              </a:rPr>
              <a:t>P</a:t>
            </a:r>
            <a:r>
              <a:rPr dirty="0" baseline="-11904" sz="1050" spc="135" i="1">
                <a:latin typeface="Calibri"/>
                <a:cs typeface="Calibri"/>
              </a:rPr>
              <a:t>j</a:t>
            </a:r>
            <a:r>
              <a:rPr dirty="0" sz="1000" spc="90" i="1">
                <a:latin typeface="Palatino Linotype"/>
                <a:cs typeface="Palatino Linotype"/>
              </a:rPr>
              <a:t>|</a:t>
            </a:r>
            <a:r>
              <a:rPr dirty="0" sz="1000" spc="90" i="1">
                <a:latin typeface="Calibri"/>
                <a:cs typeface="Calibri"/>
              </a:rPr>
              <a:t>D</a:t>
            </a:r>
            <a:r>
              <a:rPr dirty="0" sz="1000" spc="90">
                <a:latin typeface="Calibri"/>
                <a:cs typeface="Calibri"/>
              </a:rPr>
              <a:t>)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j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1</a:t>
            </a:r>
            <a:r>
              <a:rPr dirty="0" sz="1000" spc="5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2</a:t>
            </a:r>
            <a:r>
              <a:rPr dirty="0" sz="1000" spc="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3.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Bayes’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rule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(Theorem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2.14)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shows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0650" y="4342459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1414" y="4285448"/>
            <a:ext cx="673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5747" y="4179222"/>
            <a:ext cx="2852420" cy="3708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54"/>
              </a:spcBef>
              <a:tabLst>
                <a:tab pos="1019175" algn="l"/>
                <a:tab pos="2800985" algn="l"/>
              </a:tabLst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baseline="-11904" sz="1050" spc="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1000" spc="229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sng" sz="1000" spc="-22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|</a:t>
            </a:r>
            <a:r>
              <a:rPr dirty="0" u="sng" sz="10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dirty="0" u="sng" baseline="-11904" sz="1050" spc="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1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5136" y="4634955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6547" y="4742560"/>
            <a:ext cx="2186305" cy="0"/>
          </a:xfrm>
          <a:custGeom>
            <a:avLst/>
            <a:gdLst/>
            <a:ahLst/>
            <a:cxnLst/>
            <a:rect l="l" t="t" r="r" b="b"/>
            <a:pathLst>
              <a:path w="2186304" h="0">
                <a:moveTo>
                  <a:pt x="0" y="0"/>
                </a:moveTo>
                <a:lnTo>
                  <a:pt x="2186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30292" y="4634958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3606" y="4549358"/>
            <a:ext cx="1929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7505" algn="l"/>
              </a:tabLst>
            </a:pPr>
            <a:r>
              <a:rPr dirty="0" sz="1000" spc="35">
                <a:latin typeface="Calibri"/>
                <a:cs typeface="Calibri"/>
              </a:rPr>
              <a:t>(0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30)(0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01)</a:t>
            </a:r>
            <a:r>
              <a:rPr dirty="0" sz="1000" spc="20">
                <a:latin typeface="Calibri"/>
                <a:cs typeface="Calibri"/>
              </a:rPr>
              <a:t>	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003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1734" y="47425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93847" y="4721821"/>
            <a:ext cx="269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7760" algn="l"/>
              </a:tabLst>
            </a:pPr>
            <a:r>
              <a:rPr dirty="0" sz="1000" spc="35">
                <a:latin typeface="Calibri"/>
                <a:cs typeface="Calibri"/>
              </a:rPr>
              <a:t>(0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30">
                <a:latin typeface="Calibri"/>
                <a:cs typeface="Calibri"/>
              </a:rPr>
              <a:t>3)(</a:t>
            </a:r>
            <a:r>
              <a:rPr dirty="0" sz="1000" spc="4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01)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20)(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03</a:t>
            </a:r>
            <a:r>
              <a:rPr dirty="0" sz="1000" spc="355">
                <a:latin typeface="Calibri"/>
                <a:cs typeface="Calibri"/>
              </a:rPr>
              <a:t>)</a:t>
            </a:r>
            <a:r>
              <a:rPr dirty="0" sz="1000" spc="220">
                <a:latin typeface="Calibri"/>
                <a:cs typeface="Calibri"/>
              </a:rPr>
              <a:t>+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50)(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02)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7604" y="4634958"/>
            <a:ext cx="482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i="1">
                <a:latin typeface="Calibri"/>
                <a:cs typeface="Calibri"/>
              </a:rPr>
              <a:t>.</a:t>
            </a:r>
            <a:r>
              <a:rPr dirty="0" sz="1000">
                <a:latin typeface="Calibri"/>
                <a:cs typeface="Calibri"/>
              </a:rPr>
              <a:t>158</a:t>
            </a:r>
            <a:r>
              <a:rPr dirty="0" sz="100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9774" y="4980398"/>
            <a:ext cx="546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Calibri"/>
                <a:cs typeface="Calibri"/>
              </a:rPr>
              <a:t>Similarly,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4546" y="5324699"/>
            <a:ext cx="723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P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-225" i="1">
                <a:latin typeface="Palatino Linotype"/>
                <a:cs typeface="Palatino Linotype"/>
              </a:rPr>
              <a:t>|</a:t>
            </a:r>
            <a:r>
              <a:rPr dirty="0" sz="1000" spc="229" i="1">
                <a:latin typeface="Calibri"/>
                <a:cs typeface="Calibri"/>
              </a:rPr>
              <a:t>D</a:t>
            </a:r>
            <a:r>
              <a:rPr dirty="0" sz="1000" spc="185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72510" y="5239092"/>
            <a:ext cx="672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(</a:t>
            </a:r>
            <a:r>
              <a:rPr dirty="0" sz="1000" spc="4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03)(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20)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85211" y="5432297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4" h="0">
                <a:moveTo>
                  <a:pt x="0" y="0"/>
                </a:moveTo>
                <a:lnTo>
                  <a:pt x="646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41975" y="5239092"/>
            <a:ext cx="672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(</a:t>
            </a:r>
            <a:r>
              <a:rPr dirty="0" sz="1000" spc="4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5">
                <a:latin typeface="Calibri"/>
                <a:cs typeface="Calibri"/>
              </a:rPr>
              <a:t>02)(</a:t>
            </a:r>
            <a:r>
              <a:rPr dirty="0" sz="1000" spc="2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50)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4676" y="5432297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4" h="0">
                <a:moveTo>
                  <a:pt x="0" y="0"/>
                </a:moveTo>
                <a:lnTo>
                  <a:pt x="646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51708" y="5411558"/>
            <a:ext cx="2383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1530" algn="l"/>
              </a:tabLst>
            </a:pP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019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15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31382" y="5324695"/>
            <a:ext cx="2615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119630" algn="l"/>
              </a:tabLst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316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P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i="1">
                <a:latin typeface="Calibri"/>
                <a:cs typeface="Calibri"/>
              </a:rPr>
              <a:t>P</a:t>
            </a:r>
            <a:r>
              <a:rPr dirty="0" baseline="-11904" sz="1050" spc="120">
                <a:latin typeface="Calibri"/>
                <a:cs typeface="Calibri"/>
              </a:rPr>
              <a:t>3</a:t>
            </a:r>
            <a:r>
              <a:rPr dirty="0" sz="1000" spc="80" i="1">
                <a:latin typeface="Palatino Linotype"/>
                <a:cs typeface="Palatino Linotype"/>
              </a:rPr>
              <a:t>|</a:t>
            </a:r>
            <a:r>
              <a:rPr dirty="0" sz="1000" spc="80" i="1">
                <a:latin typeface="Calibri"/>
                <a:cs typeface="Calibri"/>
              </a:rPr>
              <a:t>D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20">
                <a:latin typeface="Calibri"/>
                <a:cs typeface="Calibri"/>
              </a:rPr>
              <a:t>=	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i="1">
                <a:latin typeface="Calibri"/>
                <a:cs typeface="Calibri"/>
              </a:rPr>
              <a:t>.</a:t>
            </a:r>
            <a:r>
              <a:rPr dirty="0" sz="1000">
                <a:latin typeface="Calibri"/>
                <a:cs typeface="Calibri"/>
              </a:rPr>
              <a:t>526</a:t>
            </a:r>
            <a:r>
              <a:rPr dirty="0" sz="100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27546" y="5841110"/>
            <a:ext cx="101600" cy="88900"/>
            <a:chOff x="6027546" y="5841110"/>
            <a:chExt cx="101600" cy="88900"/>
          </a:xfrm>
        </p:grpSpPr>
        <p:sp>
          <p:nvSpPr>
            <p:cNvPr id="33" name="object 33"/>
            <p:cNvSpPr/>
            <p:nvPr/>
          </p:nvSpPr>
          <p:spPr>
            <a:xfrm>
              <a:off x="6027546" y="592327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ln w="12649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09842" y="58411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519"/>
                  </a:moveTo>
                  <a:lnTo>
                    <a:pt x="0" y="0"/>
                  </a:lnTo>
                </a:path>
              </a:pathLst>
            </a:custGeom>
            <a:ln w="37960">
              <a:solidFill>
                <a:srgbClr val="00AD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46785" y="5638515"/>
            <a:ext cx="569595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155065" marR="508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conditional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probability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defect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given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plan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3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largest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three;</a:t>
            </a:r>
            <a:r>
              <a:rPr dirty="0" sz="1000" spc="8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thus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defective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random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most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likely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result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plan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3.</a:t>
            </a:r>
            <a:endParaRPr sz="1000">
              <a:latin typeface="Calibri"/>
              <a:cs typeface="Calibri"/>
            </a:endParaRPr>
          </a:p>
          <a:p>
            <a:pPr algn="just" marL="1155700" marR="5080" indent="189230">
              <a:lnSpc>
                <a:spcPts val="1200"/>
              </a:lnSpc>
              <a:spcBef>
                <a:spcPts val="30"/>
              </a:spcBef>
            </a:pPr>
            <a:r>
              <a:rPr dirty="0" sz="1000" spc="40">
                <a:latin typeface="Calibri"/>
                <a:cs typeface="Calibri"/>
              </a:rPr>
              <a:t>Using </a:t>
            </a:r>
            <a:r>
              <a:rPr dirty="0" sz="1000" spc="25">
                <a:latin typeface="Calibri"/>
                <a:cs typeface="Calibri"/>
              </a:rPr>
              <a:t>Bayes’ </a:t>
            </a:r>
            <a:r>
              <a:rPr dirty="0" sz="1000" spc="15">
                <a:latin typeface="Calibri"/>
                <a:cs typeface="Calibri"/>
              </a:rPr>
              <a:t>rule, a </a:t>
            </a:r>
            <a:r>
              <a:rPr dirty="0" sz="1000" spc="30">
                <a:latin typeface="Calibri"/>
                <a:cs typeface="Calibri"/>
              </a:rPr>
              <a:t>statistical </a:t>
            </a:r>
            <a:r>
              <a:rPr dirty="0" sz="1000" spc="15">
                <a:latin typeface="Calibri"/>
                <a:cs typeface="Calibri"/>
              </a:rPr>
              <a:t>methodology called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5">
                <a:latin typeface="Calibri"/>
                <a:cs typeface="Calibri"/>
              </a:rPr>
              <a:t>Bayesian </a:t>
            </a:r>
            <a:r>
              <a:rPr dirty="0" sz="1000" spc="15">
                <a:latin typeface="Calibri"/>
                <a:cs typeface="Calibri"/>
              </a:rPr>
              <a:t>approach has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attracted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lot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attention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applications.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An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introduction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Bayesian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method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will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discussed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Chapter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18.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95" b="1">
                <a:solidFill>
                  <a:srgbClr val="00ADEF"/>
                </a:solidFill>
                <a:latin typeface="Calibri"/>
                <a:cs typeface="Calibri"/>
              </a:rPr>
              <a:t>Exercises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6785" y="7099350"/>
            <a:ext cx="2797175" cy="9137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>
              <a:lnSpc>
                <a:spcPts val="990"/>
              </a:lnSpc>
              <a:spcBef>
                <a:spcPts val="204"/>
              </a:spcBef>
            </a:pPr>
            <a:r>
              <a:rPr dirty="0" sz="900" spc="70">
                <a:latin typeface="Segoe UI Symbol"/>
                <a:cs typeface="Segoe UI Symbol"/>
              </a:rPr>
              <a:t>2.95  </a:t>
            </a:r>
            <a:r>
              <a:rPr dirty="0" sz="900" spc="70">
                <a:latin typeface="Calibri"/>
                <a:cs typeface="Calibri"/>
              </a:rPr>
              <a:t>In </a:t>
            </a:r>
            <a:r>
              <a:rPr dirty="0" sz="900" spc="25">
                <a:latin typeface="Calibri"/>
                <a:cs typeface="Calibri"/>
              </a:rPr>
              <a:t>a certain </a:t>
            </a:r>
            <a:r>
              <a:rPr dirty="0" sz="900" spc="15">
                <a:latin typeface="Calibri"/>
                <a:cs typeface="Calibri"/>
              </a:rPr>
              <a:t>region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9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country </a:t>
            </a:r>
            <a:r>
              <a:rPr dirty="0" sz="900" spc="50">
                <a:latin typeface="Calibri"/>
                <a:cs typeface="Calibri"/>
              </a:rPr>
              <a:t>it </a:t>
            </a:r>
            <a:r>
              <a:rPr dirty="0" sz="900" spc="30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known 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from </a:t>
            </a:r>
            <a:r>
              <a:rPr dirty="0" sz="900" spc="30">
                <a:latin typeface="Calibri"/>
                <a:cs typeface="Calibri"/>
              </a:rPr>
              <a:t>past </a:t>
            </a:r>
            <a:r>
              <a:rPr dirty="0" sz="900" spc="15">
                <a:latin typeface="Calibri"/>
                <a:cs typeface="Calibri"/>
              </a:rPr>
              <a:t>experience </a:t>
            </a:r>
            <a:r>
              <a:rPr dirty="0" sz="900" spc="40">
                <a:latin typeface="Calibri"/>
                <a:cs typeface="Calibri"/>
              </a:rPr>
              <a:t>that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probability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9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selecting 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an </a:t>
            </a:r>
            <a:r>
              <a:rPr dirty="0" sz="900" spc="40">
                <a:latin typeface="Calibri"/>
                <a:cs typeface="Calibri"/>
              </a:rPr>
              <a:t>adult </a:t>
            </a:r>
            <a:r>
              <a:rPr dirty="0" sz="900">
                <a:latin typeface="Calibri"/>
                <a:cs typeface="Calibri"/>
              </a:rPr>
              <a:t>over</a:t>
            </a:r>
            <a:r>
              <a:rPr dirty="0" sz="900" spc="2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40</a:t>
            </a:r>
            <a:r>
              <a:rPr dirty="0" sz="900" spc="204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years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9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age  </a:t>
            </a:r>
            <a:r>
              <a:rPr dirty="0" sz="900" spc="40">
                <a:latin typeface="Calibri"/>
                <a:cs typeface="Calibri"/>
              </a:rPr>
              <a:t>with </a:t>
            </a:r>
            <a:r>
              <a:rPr dirty="0" sz="900" spc="20">
                <a:latin typeface="Calibri"/>
                <a:cs typeface="Calibri"/>
              </a:rPr>
              <a:t>cancer </a:t>
            </a:r>
            <a:r>
              <a:rPr dirty="0" sz="900" spc="30">
                <a:latin typeface="Calibri"/>
                <a:cs typeface="Calibri"/>
              </a:rPr>
              <a:t>is </a:t>
            </a:r>
            <a:r>
              <a:rPr dirty="0" sz="900" spc="10">
                <a:latin typeface="Calibri"/>
                <a:cs typeface="Calibri"/>
              </a:rPr>
              <a:t>0.05. 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If </a:t>
            </a:r>
            <a:r>
              <a:rPr dirty="0" sz="900" spc="6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probability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a doctor </a:t>
            </a:r>
            <a:r>
              <a:rPr dirty="0" sz="900" spc="30">
                <a:latin typeface="Calibri"/>
                <a:cs typeface="Calibri"/>
              </a:rPr>
              <a:t>correctly diagnosing </a:t>
            </a:r>
            <a:r>
              <a:rPr dirty="0" sz="900" spc="25">
                <a:latin typeface="Calibri"/>
                <a:cs typeface="Calibri"/>
              </a:rPr>
              <a:t>a per- 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son </a:t>
            </a:r>
            <a:r>
              <a:rPr dirty="0" sz="900" spc="40">
                <a:latin typeface="Calibri"/>
                <a:cs typeface="Calibri"/>
              </a:rPr>
              <a:t>with </a:t>
            </a:r>
            <a:r>
              <a:rPr dirty="0" sz="900" spc="20">
                <a:latin typeface="Calibri"/>
                <a:cs typeface="Calibri"/>
              </a:rPr>
              <a:t>cancer as </a:t>
            </a:r>
            <a:r>
              <a:rPr dirty="0" sz="900" spc="40">
                <a:latin typeface="Calibri"/>
                <a:cs typeface="Calibri"/>
              </a:rPr>
              <a:t>having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disease </a:t>
            </a:r>
            <a:r>
              <a:rPr dirty="0" sz="900" spc="30">
                <a:latin typeface="Calibri"/>
                <a:cs typeface="Calibri"/>
              </a:rPr>
              <a:t>is </a:t>
            </a:r>
            <a:r>
              <a:rPr dirty="0" sz="900" spc="5">
                <a:latin typeface="Calibri"/>
                <a:cs typeface="Calibri"/>
              </a:rPr>
              <a:t>0.78 </a:t>
            </a:r>
            <a:r>
              <a:rPr dirty="0" sz="900" spc="35">
                <a:latin typeface="Calibri"/>
                <a:cs typeface="Calibri"/>
              </a:rPr>
              <a:t>and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probability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30">
                <a:latin typeface="Calibri"/>
                <a:cs typeface="Calibri"/>
              </a:rPr>
              <a:t>incorrectly diagnosing </a:t>
            </a:r>
            <a:r>
              <a:rPr dirty="0" sz="900" spc="25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person </a:t>
            </a:r>
            <a:r>
              <a:rPr dirty="0" sz="900" spc="35">
                <a:latin typeface="Calibri"/>
                <a:cs typeface="Calibri"/>
              </a:rPr>
              <a:t>without 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cancer</a:t>
            </a:r>
            <a:r>
              <a:rPr dirty="0" sz="900" spc="10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as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having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disease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is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0.06,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what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is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prob-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674" y="7099338"/>
            <a:ext cx="2797175" cy="2876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204"/>
              </a:spcBef>
            </a:pPr>
            <a:r>
              <a:rPr dirty="0" sz="900" spc="45">
                <a:latin typeface="Calibri"/>
                <a:cs typeface="Calibri"/>
              </a:rPr>
              <a:t>ability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that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an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adult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over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40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years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age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is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diagnosed </a:t>
            </a:r>
            <a:r>
              <a:rPr dirty="0" sz="900" spc="-19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as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having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cancer?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9270" y="7477666"/>
            <a:ext cx="2847975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38100" marR="30480">
              <a:lnSpc>
                <a:spcPts val="990"/>
              </a:lnSpc>
              <a:spcBef>
                <a:spcPts val="204"/>
              </a:spcBef>
            </a:pPr>
            <a:r>
              <a:rPr dirty="0" sz="900" spc="70">
                <a:latin typeface="Segoe UI Symbol"/>
                <a:cs typeface="Segoe UI Symbol"/>
              </a:rPr>
              <a:t>2.96</a:t>
            </a:r>
            <a:r>
              <a:rPr dirty="0" sz="900" spc="160">
                <a:latin typeface="Segoe UI Symbol"/>
                <a:cs typeface="Segoe UI Symbol"/>
              </a:rPr>
              <a:t> </a:t>
            </a:r>
            <a:r>
              <a:rPr dirty="0" sz="900" spc="30">
                <a:latin typeface="Calibri"/>
                <a:cs typeface="Calibri"/>
              </a:rPr>
              <a:t>Police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plan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to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enforce</a:t>
            </a:r>
            <a:r>
              <a:rPr dirty="0" sz="900" spc="5">
                <a:latin typeface="Calibri"/>
                <a:cs typeface="Calibri"/>
              </a:rPr>
              <a:t> speed </a:t>
            </a:r>
            <a:r>
              <a:rPr dirty="0" sz="900" spc="40">
                <a:latin typeface="Calibri"/>
                <a:cs typeface="Calibri"/>
              </a:rPr>
              <a:t>limits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45">
                <a:latin typeface="Calibri"/>
                <a:cs typeface="Calibri"/>
              </a:rPr>
              <a:t>by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using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radar </a:t>
            </a:r>
            <a:r>
              <a:rPr dirty="0" sz="900" spc="-19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traps </a:t>
            </a:r>
            <a:r>
              <a:rPr dirty="0" sz="900" spc="40">
                <a:latin typeface="Calibri"/>
                <a:cs typeface="Calibri"/>
              </a:rPr>
              <a:t>at </a:t>
            </a:r>
            <a:r>
              <a:rPr dirty="0" sz="900" spc="15">
                <a:latin typeface="Calibri"/>
                <a:cs typeface="Calibri"/>
              </a:rPr>
              <a:t>four diﬀerent </a:t>
            </a:r>
            <a:r>
              <a:rPr dirty="0" sz="900" spc="25">
                <a:latin typeface="Calibri"/>
                <a:cs typeface="Calibri"/>
              </a:rPr>
              <a:t>locations </a:t>
            </a:r>
            <a:r>
              <a:rPr dirty="0" sz="900" spc="40">
                <a:latin typeface="Calibri"/>
                <a:cs typeface="Calibri"/>
              </a:rPr>
              <a:t>within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45">
                <a:latin typeface="Calibri"/>
                <a:cs typeface="Calibri"/>
              </a:rPr>
              <a:t>city </a:t>
            </a:r>
            <a:r>
              <a:rPr dirty="0" sz="900" spc="40">
                <a:latin typeface="Calibri"/>
                <a:cs typeface="Calibri"/>
              </a:rPr>
              <a:t>limits. 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7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radar traps </a:t>
            </a:r>
            <a:r>
              <a:rPr dirty="0" sz="900" spc="40">
                <a:latin typeface="Calibri"/>
                <a:cs typeface="Calibri"/>
              </a:rPr>
              <a:t>at </a:t>
            </a:r>
            <a:r>
              <a:rPr dirty="0" sz="900" spc="5">
                <a:latin typeface="Calibri"/>
                <a:cs typeface="Calibri"/>
              </a:rPr>
              <a:t>each 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9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locations </a:t>
            </a:r>
            <a:r>
              <a:rPr dirty="0" sz="900" spc="50" i="1">
                <a:latin typeface="Georgia"/>
                <a:cs typeface="Georgia"/>
              </a:rPr>
              <a:t>L</a:t>
            </a:r>
            <a:r>
              <a:rPr dirty="0" baseline="-9259" sz="900" spc="75">
                <a:latin typeface="Lucida Console"/>
                <a:cs typeface="Lucida Console"/>
              </a:rPr>
              <a:t>1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50" i="1">
                <a:latin typeface="Georgia"/>
                <a:cs typeface="Georgia"/>
              </a:rPr>
              <a:t>L</a:t>
            </a:r>
            <a:r>
              <a:rPr dirty="0" baseline="-9259" sz="900" spc="75">
                <a:latin typeface="Lucida Console"/>
                <a:cs typeface="Lucida Console"/>
              </a:rPr>
              <a:t>2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50" i="1">
                <a:latin typeface="Georgia"/>
                <a:cs typeface="Georgia"/>
              </a:rPr>
              <a:t>L</a:t>
            </a:r>
            <a:r>
              <a:rPr dirty="0" baseline="-9259" sz="900" spc="75">
                <a:latin typeface="Lucida Console"/>
                <a:cs typeface="Lucida Console"/>
              </a:rPr>
              <a:t>3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and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40" i="1">
                <a:latin typeface="Georgia"/>
                <a:cs typeface="Georgia"/>
              </a:rPr>
              <a:t>L</a:t>
            </a:r>
            <a:r>
              <a:rPr dirty="0" baseline="-9259" sz="900" spc="60">
                <a:latin typeface="Lucida Console"/>
                <a:cs typeface="Lucida Console"/>
              </a:rPr>
              <a:t>4 </a:t>
            </a:r>
            <a:r>
              <a:rPr dirty="0" sz="900" spc="40">
                <a:latin typeface="Calibri"/>
                <a:cs typeface="Calibri"/>
              </a:rPr>
              <a:t>will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be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operated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40%,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30%,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20%,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and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30%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40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Example</a:t>
            </a:r>
            <a:r>
              <a:rPr dirty="0" spc="-25"/>
              <a:t> </a:t>
            </a:r>
            <a:r>
              <a:rPr dirty="0" spc="-114"/>
              <a:t>4-15:</a:t>
            </a:r>
            <a:r>
              <a:rPr dirty="0" spc="-20"/>
              <a:t> </a:t>
            </a:r>
            <a:r>
              <a:rPr dirty="0" spc="-5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99024" y="5437317"/>
            <a:ext cx="4393565" cy="0"/>
          </a:xfrm>
          <a:custGeom>
            <a:avLst/>
            <a:gdLst/>
            <a:ahLst/>
            <a:cxnLst/>
            <a:rect l="l" t="t" r="r" b="b"/>
            <a:pathLst>
              <a:path w="4393565" h="0">
                <a:moveTo>
                  <a:pt x="0" y="0"/>
                </a:moveTo>
                <a:lnTo>
                  <a:pt x="4393554" y="0"/>
                </a:lnTo>
              </a:path>
            </a:pathLst>
          </a:custGeom>
          <a:ln w="12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33007" y="5437317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4" h="0">
                <a:moveTo>
                  <a:pt x="0" y="0"/>
                </a:moveTo>
                <a:lnTo>
                  <a:pt x="349773" y="0"/>
                </a:lnTo>
              </a:path>
            </a:pathLst>
          </a:custGeom>
          <a:ln w="12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2306" y="4926729"/>
            <a:ext cx="8441690" cy="912494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dirty="0" baseline="-34444" sz="3750" spc="52" i="1">
                <a:latin typeface="Times New Roman"/>
                <a:cs typeface="Times New Roman"/>
              </a:rPr>
              <a:t>P</a:t>
            </a:r>
            <a:r>
              <a:rPr dirty="0" baseline="-34444" sz="3750" spc="52">
                <a:latin typeface="Times New Roman"/>
                <a:cs typeface="Times New Roman"/>
              </a:rPr>
              <a:t>(in</a:t>
            </a:r>
            <a:r>
              <a:rPr dirty="0" baseline="-34444" sz="3750" spc="-179">
                <a:latin typeface="Times New Roman"/>
                <a:cs typeface="Times New Roman"/>
              </a:rPr>
              <a:t> </a:t>
            </a:r>
            <a:r>
              <a:rPr dirty="0" baseline="-34444" sz="3750" spc="-30">
                <a:latin typeface="Times New Roman"/>
                <a:cs typeface="Times New Roman"/>
              </a:rPr>
              <a:t>favor</a:t>
            </a:r>
            <a:r>
              <a:rPr dirty="0" baseline="-34444" sz="3750" spc="-209">
                <a:latin typeface="Times New Roman"/>
                <a:cs typeface="Times New Roman"/>
              </a:rPr>
              <a:t> </a:t>
            </a:r>
            <a:r>
              <a:rPr dirty="0" baseline="-34444" sz="3750" spc="7">
                <a:latin typeface="Times New Roman"/>
                <a:cs typeface="Times New Roman"/>
              </a:rPr>
              <a:t>|</a:t>
            </a:r>
            <a:r>
              <a:rPr dirty="0" baseline="-34444" sz="3750" spc="-345">
                <a:latin typeface="Times New Roman"/>
                <a:cs typeface="Times New Roman"/>
              </a:rPr>
              <a:t> </a:t>
            </a:r>
            <a:r>
              <a:rPr dirty="0" baseline="-34444" sz="3750" spc="22">
                <a:latin typeface="Times New Roman"/>
                <a:cs typeface="Times New Roman"/>
              </a:rPr>
              <a:t>male)</a:t>
            </a:r>
            <a:r>
              <a:rPr dirty="0" baseline="-34444" sz="3750" spc="-284">
                <a:latin typeface="Times New Roman"/>
                <a:cs typeface="Times New Roman"/>
              </a:rPr>
              <a:t> </a:t>
            </a:r>
            <a:r>
              <a:rPr dirty="0" baseline="-34444" sz="3750" spc="30">
                <a:latin typeface="Symbol"/>
                <a:cs typeface="Symbol"/>
              </a:rPr>
              <a:t></a:t>
            </a:r>
            <a:r>
              <a:rPr dirty="0" baseline="-34444" sz="3750" spc="367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Number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of</a:t>
            </a:r>
            <a:r>
              <a:rPr dirty="0" sz="2500" spc="130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males</a:t>
            </a:r>
            <a:r>
              <a:rPr dirty="0" sz="2500" spc="-245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who</a:t>
            </a:r>
            <a:r>
              <a:rPr dirty="0" sz="2500" spc="8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are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in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favor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baseline="-34444" sz="3750" spc="30">
                <a:latin typeface="Symbol"/>
                <a:cs typeface="Symbol"/>
              </a:rPr>
              <a:t></a:t>
            </a:r>
            <a:r>
              <a:rPr dirty="0" baseline="-34444" sz="3750" spc="44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15</a:t>
            </a:r>
            <a:r>
              <a:rPr dirty="0" sz="2500" spc="130">
                <a:latin typeface="Times New Roman"/>
                <a:cs typeface="Times New Roman"/>
              </a:rPr>
              <a:t> </a:t>
            </a:r>
            <a:r>
              <a:rPr dirty="0" baseline="-34444" sz="3750" spc="30">
                <a:latin typeface="Symbol"/>
                <a:cs typeface="Symbol"/>
              </a:rPr>
              <a:t></a:t>
            </a:r>
            <a:r>
              <a:rPr dirty="0" baseline="-34444" sz="3750" spc="-307">
                <a:latin typeface="Times New Roman"/>
                <a:cs typeface="Times New Roman"/>
              </a:rPr>
              <a:t> </a:t>
            </a:r>
            <a:r>
              <a:rPr dirty="0" baseline="-34444" sz="3750" spc="104">
                <a:latin typeface="Times New Roman"/>
                <a:cs typeface="Times New Roman"/>
              </a:rPr>
              <a:t>.25</a:t>
            </a:r>
            <a:endParaRPr baseline="-34444" sz="3750">
              <a:latin typeface="Times New Roman"/>
              <a:cs typeface="Times New Roman"/>
            </a:endParaRPr>
          </a:p>
          <a:p>
            <a:pPr marL="3315335">
              <a:lnSpc>
                <a:spcPct val="100000"/>
              </a:lnSpc>
              <a:spcBef>
                <a:spcPts val="495"/>
              </a:spcBef>
              <a:tabLst>
                <a:tab pos="7317105" algn="l"/>
              </a:tabLst>
            </a:pPr>
            <a:r>
              <a:rPr dirty="0" sz="2500" spc="-15">
                <a:latin typeface="Times New Roman"/>
                <a:cs typeface="Times New Roman"/>
              </a:rPr>
              <a:t>Total</a:t>
            </a:r>
            <a:r>
              <a:rPr dirty="0" sz="2500" spc="-5">
                <a:latin typeface="Times New Roman"/>
                <a:cs typeface="Times New Roman"/>
              </a:rPr>
              <a:t> number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of</a:t>
            </a:r>
            <a:r>
              <a:rPr dirty="0" sz="2500" spc="130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males	</a:t>
            </a:r>
            <a:r>
              <a:rPr dirty="0" sz="2500" spc="105">
                <a:latin typeface="Times New Roman"/>
                <a:cs typeface="Times New Roman"/>
              </a:rPr>
              <a:t>60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086355"/>
            <a:ext cx="5334000" cy="17039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5"/>
              <a:t>Introductory</a:t>
            </a:r>
            <a:r>
              <a:rPr dirty="0" spc="-45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/>
              <a:t>7/E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9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 right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2024-02-27T15:20:29Z</dcterms:created>
  <dcterms:modified xsi:type="dcterms:W3CDTF">2024-02-27T15:20:29Z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2024-02-27T00:00:00Z</vt:filetime>
  </property>
</Properties>
</file>