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56" r:id="rId3"/>
    <p:sldId id="257" r:id="rId5"/>
    <p:sldId id="302" r:id="rId6"/>
    <p:sldId id="383" r:id="rId7"/>
    <p:sldId id="407" r:id="rId8"/>
    <p:sldId id="408" r:id="rId9"/>
    <p:sldId id="384" r:id="rId10"/>
    <p:sldId id="334" r:id="rId11"/>
  </p:sldIdLst>
  <p:sldSz cx="9144000" cy="51415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4" userDrawn="1">
          <p15:clr>
            <a:srgbClr val="A4A3A4"/>
          </p15:clr>
        </p15:guide>
        <p15:guide id="2" pos="27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5514"/>
    <a:srgbClr val="FBE22D"/>
    <a:srgbClr val="98D2E3"/>
    <a:srgbClr val="A9D25A"/>
    <a:srgbClr val="EB4544"/>
    <a:srgbClr val="7BBFAA"/>
    <a:srgbClr val="F5D805"/>
    <a:srgbClr val="C24710"/>
    <a:srgbClr val="FCFBF7"/>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1224" y="-804"/>
      </p:cViewPr>
      <p:guideLst>
        <p:guide orient="horz" pos="1584"/>
        <p:guide pos="279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16"/>
        <p:guide pos="209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00D77-675F-4030-AD1B-4A6B1A0999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8A185-F9DB-4B92-A1A8-CCD8A76DEA25}"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4238A185-F9DB-4B92-A1A8-CCD8A76DEA2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4238A185-F9DB-4B92-A1A8-CCD8A76DEA2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4238A185-F9DB-4B92-A1A8-CCD8A76DEA2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4238A185-F9DB-4B92-A1A8-CCD8A76DEA2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4238A185-F9DB-4B92-A1A8-CCD8A76DEA2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4238A185-F9DB-4B92-A1A8-CCD8A76DEA2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p:spPr>
        <p:txBody>
          <a:bodyPr/>
          <a:lstStyle/>
          <a:p>
            <a:r>
              <a:rPr lang="zh-CN" altLang="en-US" smtClean="0"/>
              <a:t>Click to edit Master title style</a:t>
            </a:r>
            <a:endParaRPr lang="zh-CN" altLang="en-US" smtClean="0"/>
          </a:p>
        </p:txBody>
      </p:sp>
      <p:sp>
        <p:nvSpPr>
          <p:cNvPr id="3" name="副标题 2"/>
          <p:cNvSpPr>
            <a:spLocks noGrp="1"/>
          </p:cNvSpPr>
          <p:nvPr>
            <p:ph type="subTitle" idx="1" hasCustomPrompt="1"/>
          </p:nvPr>
        </p:nvSpPr>
        <p:spPr>
          <a:xfrm>
            <a:off x="1371600" y="2913751"/>
            <a:ext cx="6400800" cy="13140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Click to edit Master title style</a:t>
            </a:r>
            <a:endParaRPr lang="zh-CN" altLang="en-US" smtClean="0"/>
          </a:p>
        </p:txBody>
      </p:sp>
      <p:sp>
        <p:nvSpPr>
          <p:cNvPr id="4" name="日期占位符 3"/>
          <p:cNvSpPr>
            <a:spLocks noGrp="1"/>
          </p:cNvSpPr>
          <p:nvPr>
            <p:ph type="dt" sz="half" idx="10"/>
          </p:nvPr>
        </p:nvSpPr>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fade thruBlk="1"/>
      </p:transition>
    </mc:Choice>
    <mc:Fallback>
      <p:transition>
        <p:fade thruBlk="1"/>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内容占位符 2"/>
          <p:cNvSpPr>
            <a:spLocks noGrp="1"/>
          </p:cNvSpPr>
          <p:nvPr>
            <p:ph idx="1" hasCustomPrompt="1"/>
          </p:nvPr>
        </p:nvSpPr>
        <p:spPr/>
        <p:txBody>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10"/>
          </p:nvPr>
        </p:nvSpPr>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fade thruBlk="1"/>
      </p:transition>
    </mc:Choice>
    <mc:Fallback>
      <p:transition>
        <p:fade thruBlk="1"/>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p:fade thruBlk="1"/>
      </p:transition>
    </mc:Choice>
    <mc:Fallback>
      <p:transition>
        <p:fade thruBlk="1"/>
      </p:transition>
    </mc:Fallback>
  </mc:AlternateContent>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B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15"/>
            <a:ext cx="8229600" cy="856986"/>
          </a:xfrm>
          <a:prstGeom prst="rect">
            <a:avLst/>
          </a:prstGeom>
        </p:spPr>
        <p:txBody>
          <a:bodyPr vert="horz" lIns="91440" tIns="45720" rIns="91440" bIns="45720" rtlCol="0" anchor="ctr">
            <a:normAutofit/>
          </a:bodyPr>
          <a:lstStyle/>
          <a:p>
            <a:r>
              <a:rPr lang="zh-CN" altLang="en-US" smtClean="0"/>
              <a:t>Click to edit Master title style</a:t>
            </a:r>
            <a:endParaRPr lang="zh-CN" altLang="en-US" smtClean="0"/>
          </a:p>
        </p:txBody>
      </p:sp>
      <p:sp>
        <p:nvSpPr>
          <p:cNvPr id="3" name="文本占位符 2"/>
          <p:cNvSpPr>
            <a:spLocks noGrp="1"/>
          </p:cNvSpPr>
          <p:nvPr>
            <p:ph type="body" idx="1"/>
          </p:nvPr>
        </p:nvSpPr>
        <p:spPr>
          <a:xfrm>
            <a:off x="457200" y="1199780"/>
            <a:ext cx="8229600" cy="3393425"/>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2"/>
          </p:nvPr>
        </p:nvSpPr>
        <p:spPr>
          <a:xfrm>
            <a:off x="457200" y="4765792"/>
            <a:ext cx="2133600" cy="273759"/>
          </a:xfrm>
          <a:prstGeom prst="rect">
            <a:avLst/>
          </a:prstGeom>
        </p:spPr>
        <p:txBody>
          <a:bodyPr vert="horz" lIns="91440" tIns="45720" rIns="91440" bIns="45720" rtlCol="0" anchor="ctr"/>
          <a:lstStyle>
            <a:lvl1pPr algn="l">
              <a:defRPr sz="1200">
                <a:solidFill>
                  <a:schemeClr val="tx1">
                    <a:tint val="75000"/>
                  </a:schemeClr>
                </a:solidFill>
              </a:defRPr>
            </a:lvl1pPr>
          </a:lstStyle>
          <a:p>
            <a:fld id="{36254065-6D17-4A3A-91E4-21B75217D363}" type="datetimeFigureOut">
              <a:rPr lang="zh-CN" altLang="en-US" smtClean="0"/>
            </a:fld>
            <a:endParaRPr lang="zh-CN" altLang="en-US"/>
          </a:p>
        </p:txBody>
      </p:sp>
      <p:sp>
        <p:nvSpPr>
          <p:cNvPr id="5" name="页脚占位符 4"/>
          <p:cNvSpPr>
            <a:spLocks noGrp="1"/>
          </p:cNvSpPr>
          <p:nvPr>
            <p:ph type="ftr" sz="quarter" idx="3"/>
          </p:nvPr>
        </p:nvSpPr>
        <p:spPr>
          <a:xfrm>
            <a:off x="3124200" y="4765792"/>
            <a:ext cx="2895600" cy="27375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5792"/>
            <a:ext cx="2133600" cy="273759"/>
          </a:xfrm>
          <a:prstGeom prst="rect">
            <a:avLst/>
          </a:prstGeom>
        </p:spPr>
        <p:txBody>
          <a:bodyPr vert="horz" lIns="91440" tIns="45720" rIns="91440" bIns="45720" rtlCol="0" anchor="ctr"/>
          <a:lstStyle>
            <a:lvl1pPr algn="r">
              <a:defRPr sz="1200">
                <a:solidFill>
                  <a:schemeClr val="tx1">
                    <a:tint val="75000"/>
                  </a:schemeClr>
                </a:solidFill>
              </a:defRPr>
            </a:lvl1pPr>
          </a:lstStyle>
          <a:p>
            <a:fld id="{33A8F8CD-9200-4504-81DD-97A3817DB8C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p14:dur="10">
        <p:fade thruBlk="1"/>
      </p:transition>
    </mc:Choice>
    <mc:Fallback>
      <p:transition>
        <p:fade thruBlk="1"/>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5472114"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7148514"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4967288" y="680085"/>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6383339"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7386639"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Oval 12"/>
          <p:cNvSpPr>
            <a:spLocks noChangeArrowheads="1"/>
          </p:cNvSpPr>
          <p:nvPr/>
        </p:nvSpPr>
        <p:spPr bwMode="auto">
          <a:xfrm>
            <a:off x="7904164"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7107239"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4"/>
          <p:cNvSpPr>
            <a:spLocks noChangeArrowheads="1"/>
          </p:cNvSpPr>
          <p:nvPr/>
        </p:nvSpPr>
        <p:spPr bwMode="auto">
          <a:xfrm>
            <a:off x="8567739"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8958264"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7770814"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6992939"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18"/>
          <p:cNvSpPr>
            <a:spLocks noChangeArrowheads="1"/>
          </p:cNvSpPr>
          <p:nvPr/>
        </p:nvSpPr>
        <p:spPr bwMode="auto">
          <a:xfrm>
            <a:off x="8278814"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9" name="Oval 19"/>
          <p:cNvSpPr>
            <a:spLocks noChangeArrowheads="1"/>
          </p:cNvSpPr>
          <p:nvPr/>
        </p:nvSpPr>
        <p:spPr bwMode="auto">
          <a:xfrm>
            <a:off x="7523164"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7240589"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6437314"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5967414"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3" name="Oval 23"/>
          <p:cNvSpPr>
            <a:spLocks noChangeArrowheads="1"/>
          </p:cNvSpPr>
          <p:nvPr/>
        </p:nvSpPr>
        <p:spPr bwMode="auto">
          <a:xfrm>
            <a:off x="5634039" y="2043748"/>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5" name="Oval 25"/>
          <p:cNvSpPr>
            <a:spLocks noChangeArrowheads="1"/>
          </p:cNvSpPr>
          <p:nvPr/>
        </p:nvSpPr>
        <p:spPr bwMode="auto">
          <a:xfrm>
            <a:off x="6653214"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6" name="Oval 26"/>
          <p:cNvSpPr>
            <a:spLocks noChangeArrowheads="1"/>
          </p:cNvSpPr>
          <p:nvPr/>
        </p:nvSpPr>
        <p:spPr bwMode="auto">
          <a:xfrm>
            <a:off x="6646864"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6621464"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6392864"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29"/>
          <p:cNvSpPr>
            <a:spLocks noChangeArrowheads="1"/>
          </p:cNvSpPr>
          <p:nvPr/>
        </p:nvSpPr>
        <p:spPr bwMode="auto">
          <a:xfrm>
            <a:off x="6589714" y="5039360"/>
            <a:ext cx="146050" cy="146050"/>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30" name="Oval 30"/>
          <p:cNvSpPr>
            <a:spLocks noChangeArrowheads="1"/>
          </p:cNvSpPr>
          <p:nvPr/>
        </p:nvSpPr>
        <p:spPr bwMode="auto">
          <a:xfrm>
            <a:off x="6586539"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31" name="Oval 31"/>
          <p:cNvSpPr>
            <a:spLocks noChangeArrowheads="1"/>
          </p:cNvSpPr>
          <p:nvPr/>
        </p:nvSpPr>
        <p:spPr bwMode="auto">
          <a:xfrm>
            <a:off x="6513514"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1024" name="Oval 32"/>
          <p:cNvSpPr>
            <a:spLocks noChangeArrowheads="1"/>
          </p:cNvSpPr>
          <p:nvPr/>
        </p:nvSpPr>
        <p:spPr bwMode="auto">
          <a:xfrm>
            <a:off x="6408739"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5" name="Oval 33"/>
          <p:cNvSpPr>
            <a:spLocks noChangeArrowheads="1"/>
          </p:cNvSpPr>
          <p:nvPr/>
        </p:nvSpPr>
        <p:spPr bwMode="auto">
          <a:xfrm>
            <a:off x="6478589"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27" name="Oval 34"/>
          <p:cNvSpPr>
            <a:spLocks noChangeArrowheads="1"/>
          </p:cNvSpPr>
          <p:nvPr/>
        </p:nvSpPr>
        <p:spPr bwMode="auto">
          <a:xfrm>
            <a:off x="6754814"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8" name="Oval 35"/>
          <p:cNvSpPr>
            <a:spLocks noChangeArrowheads="1"/>
          </p:cNvSpPr>
          <p:nvPr/>
        </p:nvSpPr>
        <p:spPr bwMode="auto">
          <a:xfrm>
            <a:off x="6269039"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1029" name="Oval 36"/>
          <p:cNvSpPr>
            <a:spLocks noChangeArrowheads="1"/>
          </p:cNvSpPr>
          <p:nvPr/>
        </p:nvSpPr>
        <p:spPr bwMode="auto">
          <a:xfrm>
            <a:off x="6002339"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1030" name="Oval 37"/>
          <p:cNvSpPr>
            <a:spLocks noChangeArrowheads="1"/>
          </p:cNvSpPr>
          <p:nvPr/>
        </p:nvSpPr>
        <p:spPr bwMode="auto">
          <a:xfrm>
            <a:off x="5586414"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112" name="TextBox 111"/>
          <p:cNvSpPr txBox="1"/>
          <p:nvPr/>
        </p:nvSpPr>
        <p:spPr>
          <a:xfrm>
            <a:off x="395808" y="1496110"/>
            <a:ext cx="4758680" cy="1198880"/>
          </a:xfrm>
          <a:prstGeom prst="rect">
            <a:avLst/>
          </a:prstGeom>
          <a:noFill/>
        </p:spPr>
        <p:txBody>
          <a:bodyPr wrap="square" rtlCol="0">
            <a:spAutoFit/>
          </a:bodyPr>
          <a:lstStyle/>
          <a:p>
            <a:pPr algn="ctr"/>
            <a:r>
              <a:rPr lang="en-US" altLang="zh-CN" sz="3600" b="1" dirty="0" smtClean="0">
                <a:solidFill>
                  <a:schemeClr val="tx1">
                    <a:lumMod val="65000"/>
                    <a:lumOff val="35000"/>
                  </a:schemeClr>
                </a:solidFill>
                <a:latin typeface="Microsoft YaHei" panose="020B0503020204020204" pitchFamily="34" charset="-122"/>
                <a:ea typeface="Microsoft YaHei" panose="020B0503020204020204" pitchFamily="34" charset="-122"/>
              </a:rPr>
              <a:t>A Markov Chains </a:t>
            </a:r>
            <a:r>
              <a:rPr lang="zh-CN" altLang="en-US" sz="3600" dirty="0">
                <a:solidFill>
                  <a:srgbClr val="EA5514"/>
                </a:solidFill>
                <a:latin typeface="Microsoft YaHei" panose="020B0503020204020204" pitchFamily="34" charset="-122"/>
                <a:ea typeface="Microsoft YaHei" panose="020B0503020204020204" pitchFamily="34" charset="-122"/>
              </a:rPr>
              <a:t> </a:t>
            </a:r>
            <a:r>
              <a:rPr lang="en-US" sz="3600" dirty="0">
                <a:solidFill>
                  <a:srgbClr val="EA5514"/>
                </a:solidFill>
                <a:latin typeface="Microsoft YaHei" panose="020B0503020204020204" pitchFamily="34" charset="-122"/>
                <a:ea typeface="Microsoft YaHei" panose="020B0503020204020204" pitchFamily="34" charset="-122"/>
              </a:rPr>
              <a:t>Example</a:t>
            </a:r>
            <a:endParaRPr lang="en-US" sz="3600" dirty="0">
              <a:solidFill>
                <a:srgbClr val="EA5514"/>
              </a:solidFill>
              <a:latin typeface="Microsoft YaHei" panose="020B0503020204020204" pitchFamily="34" charset="-122"/>
              <a:ea typeface="Microsoft YaHei" panose="020B0503020204020204" pitchFamily="34" charset="-122"/>
            </a:endParaRPr>
          </a:p>
        </p:txBody>
      </p:sp>
      <p:sp>
        <p:nvSpPr>
          <p:cNvPr id="113" name="圆角矩形 112"/>
          <p:cNvSpPr/>
          <p:nvPr/>
        </p:nvSpPr>
        <p:spPr>
          <a:xfrm>
            <a:off x="615592" y="2741335"/>
            <a:ext cx="4573568" cy="202560"/>
          </a:xfrm>
          <a:prstGeom prst="roundRect">
            <a:avLst>
              <a:gd name="adj" fmla="val 50000"/>
            </a:avLst>
          </a:prstGeom>
          <a:noFill/>
          <a:ln w="6350">
            <a:solidFill>
              <a:srgbClr val="EA5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000" dirty="0">
                <a:solidFill>
                  <a:srgbClr val="EA5514"/>
                </a:solidFill>
                <a:latin typeface="Microsoft YaHei" panose="020B0503020204020204" pitchFamily="34" charset="-122"/>
                <a:ea typeface="Microsoft YaHei" panose="020B0503020204020204" pitchFamily="34" charset="-122"/>
              </a:rPr>
              <a:t>A      STOCK      EXAMPLE</a:t>
            </a:r>
            <a:endParaRPr lang="en-US" altLang="zh-CN" sz="1000" dirty="0">
              <a:solidFill>
                <a:srgbClr val="EA5514"/>
              </a:solidFill>
              <a:latin typeface="Microsoft YaHei" panose="020B0503020204020204" pitchFamily="34" charset="-122"/>
              <a:ea typeface="Microsoft YaHei" panose="020B0503020204020204" pitchFamily="34" charset="-122"/>
            </a:endParaRPr>
          </a:p>
        </p:txBody>
      </p:sp>
      <p:grpSp>
        <p:nvGrpSpPr>
          <p:cNvPr id="114" name="组合 113"/>
          <p:cNvGrpSpPr/>
          <p:nvPr/>
        </p:nvGrpSpPr>
        <p:grpSpPr>
          <a:xfrm>
            <a:off x="678188" y="3152722"/>
            <a:ext cx="174306" cy="174304"/>
            <a:chOff x="801291" y="3535885"/>
            <a:chExt cx="219347" cy="219347"/>
          </a:xfrm>
        </p:grpSpPr>
        <p:sp>
          <p:nvSpPr>
            <p:cNvPr id="115" name="Oval 10"/>
            <p:cNvSpPr>
              <a:spLocks noChangeArrowheads="1"/>
            </p:cNvSpPr>
            <p:nvPr/>
          </p:nvSpPr>
          <p:spPr bwMode="auto">
            <a:xfrm>
              <a:off x="801291" y="3535885"/>
              <a:ext cx="219347" cy="219347"/>
            </a:xfrm>
            <a:prstGeom prst="ellipse">
              <a:avLst/>
            </a:prstGeom>
            <a:solidFill>
              <a:srgbClr val="EA551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Microsoft YaHei" panose="020B0503020204020204" pitchFamily="34" charset="-122"/>
                <a:ea typeface="Microsoft YaHei" panose="020B0503020204020204" pitchFamily="34" charset="-122"/>
              </a:endParaRPr>
            </a:p>
          </p:txBody>
        </p:sp>
        <p:grpSp>
          <p:nvGrpSpPr>
            <p:cNvPr id="116" name="组合 115"/>
            <p:cNvGrpSpPr/>
            <p:nvPr/>
          </p:nvGrpSpPr>
          <p:grpSpPr>
            <a:xfrm>
              <a:off x="860980" y="3583766"/>
              <a:ext cx="100336" cy="114060"/>
              <a:chOff x="860980" y="3583766"/>
              <a:chExt cx="100336" cy="114060"/>
            </a:xfrm>
          </p:grpSpPr>
          <p:sp>
            <p:nvSpPr>
              <p:cNvPr id="11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CFBF7"/>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Microsoft YaHei" panose="020B0503020204020204" pitchFamily="34" charset="-122"/>
                  <a:ea typeface="Microsoft YaHei" panose="020B0503020204020204" pitchFamily="34" charset="-122"/>
                </a:endParaRPr>
              </a:p>
            </p:txBody>
          </p:sp>
          <p:sp>
            <p:nvSpPr>
              <p:cNvPr id="11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CFBF7"/>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Microsoft YaHei" panose="020B0503020204020204" pitchFamily="34" charset="-122"/>
                  <a:ea typeface="Microsoft YaHei" panose="020B0503020204020204" pitchFamily="34" charset="-122"/>
                </a:endParaRPr>
              </a:p>
            </p:txBody>
          </p:sp>
        </p:grpSp>
      </p:grpSp>
      <p:sp>
        <p:nvSpPr>
          <p:cNvPr id="124" name="Text Box 19"/>
          <p:cNvSpPr txBox="1">
            <a:spLocks noChangeArrowheads="1"/>
          </p:cNvSpPr>
          <p:nvPr/>
        </p:nvSpPr>
        <p:spPr bwMode="auto">
          <a:xfrm>
            <a:off x="865489" y="3101375"/>
            <a:ext cx="912495"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Presenter:</a:t>
            </a:r>
            <a:endPar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125" name="Text Box 20"/>
          <p:cNvSpPr txBox="1">
            <a:spLocks noChangeArrowheads="1"/>
          </p:cNvSpPr>
          <p:nvPr/>
        </p:nvSpPr>
        <p:spPr bwMode="auto">
          <a:xfrm>
            <a:off x="2626176" y="3101375"/>
            <a:ext cx="99695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rPr>
              <a:t>Supervisor</a:t>
            </a:r>
            <a:r>
              <a:rPr lang="zh-CN" altLang="en-US" sz="1200" dirty="0">
                <a:solidFill>
                  <a:schemeClr val="tx1">
                    <a:lumMod val="65000"/>
                    <a:lumOff val="35000"/>
                  </a:schemeClr>
                </a:solidFill>
                <a:latin typeface="Microsoft YaHei" panose="020B0503020204020204" pitchFamily="34" charset="-122"/>
                <a:ea typeface="Microsoft YaHei" panose="020B0503020204020204" pitchFamily="34" charset="-122"/>
              </a:rPr>
              <a:t>:</a:t>
            </a:r>
            <a:endParaRPr lang="en-US" altLang="zh-CN" sz="12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3" name="Text Box 2"/>
          <p:cNvSpPr txBox="1"/>
          <p:nvPr/>
        </p:nvSpPr>
        <p:spPr>
          <a:xfrm>
            <a:off x="804545" y="3386455"/>
            <a:ext cx="1463675" cy="1568450"/>
          </a:xfrm>
          <a:prstGeom prst="rect">
            <a:avLst/>
          </a:prstGeom>
          <a:noFill/>
        </p:spPr>
        <p:txBody>
          <a:bodyPr wrap="square" rtlCol="0">
            <a:spAutoFit/>
          </a:bodyPr>
          <a:p>
            <a:r>
              <a:rPr lang="en-US" sz="1400"/>
              <a:t>Mehrin Farzana</a:t>
            </a:r>
            <a:endParaRPr lang="en-US" sz="1400"/>
          </a:p>
          <a:p>
            <a:r>
              <a:rPr lang="en-US" sz="1400"/>
              <a:t>ID. 2101013</a:t>
            </a:r>
            <a:endParaRPr lang="en-US" sz="1400"/>
          </a:p>
          <a:p>
            <a:r>
              <a:rPr lang="en-US" sz="1400">
                <a:sym typeface="+mn-ea"/>
              </a:rPr>
              <a:t>Dept. of Ire</a:t>
            </a:r>
            <a:endParaRPr lang="en-US" sz="1400"/>
          </a:p>
          <a:p>
            <a:r>
              <a:rPr lang="en-US" sz="1400"/>
              <a:t>BDU</a:t>
            </a:r>
            <a:endParaRPr lang="en-US" sz="1400"/>
          </a:p>
          <a:p>
            <a:r>
              <a:rPr lang="en-US" sz="1400"/>
              <a:t>2021-22</a:t>
            </a:r>
            <a:endParaRPr lang="en-US" sz="1400"/>
          </a:p>
          <a:p>
            <a:endParaRPr lang="en-US" sz="1400"/>
          </a:p>
          <a:p>
            <a:r>
              <a:rPr lang="en-US" sz="1200"/>
              <a:t>Date: 05/05/2024</a:t>
            </a:r>
            <a:endParaRPr lang="en-US" sz="1200"/>
          </a:p>
        </p:txBody>
      </p:sp>
      <p:grpSp>
        <p:nvGrpSpPr>
          <p:cNvPr id="4" name="组合 113"/>
          <p:cNvGrpSpPr/>
          <p:nvPr/>
        </p:nvGrpSpPr>
        <p:grpSpPr>
          <a:xfrm>
            <a:off x="2498733" y="3148277"/>
            <a:ext cx="174306" cy="174304"/>
            <a:chOff x="801291" y="3535885"/>
            <a:chExt cx="219347" cy="219347"/>
          </a:xfrm>
        </p:grpSpPr>
        <p:sp>
          <p:nvSpPr>
            <p:cNvPr id="5" name="Oval 10"/>
            <p:cNvSpPr>
              <a:spLocks noChangeArrowheads="1"/>
            </p:cNvSpPr>
            <p:nvPr/>
          </p:nvSpPr>
          <p:spPr bwMode="auto">
            <a:xfrm>
              <a:off x="801291" y="3535885"/>
              <a:ext cx="219347" cy="219347"/>
            </a:xfrm>
            <a:prstGeom prst="ellipse">
              <a:avLst/>
            </a:prstGeom>
            <a:solidFill>
              <a:srgbClr val="EA551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rgbClr val="FFFF00"/>
                </a:solidFill>
                <a:latin typeface="Microsoft YaHei" panose="020B0503020204020204" pitchFamily="34" charset="-122"/>
                <a:ea typeface="Microsoft YaHei" panose="020B0503020204020204" pitchFamily="34" charset="-122"/>
              </a:endParaRPr>
            </a:p>
          </p:txBody>
        </p:sp>
        <p:grpSp>
          <p:nvGrpSpPr>
            <p:cNvPr id="6" name="组合 115"/>
            <p:cNvGrpSpPr/>
            <p:nvPr/>
          </p:nvGrpSpPr>
          <p:grpSpPr>
            <a:xfrm>
              <a:off x="860980" y="3583766"/>
              <a:ext cx="100336" cy="114060"/>
              <a:chOff x="860980" y="3583766"/>
              <a:chExt cx="100336" cy="114060"/>
            </a:xfrm>
          </p:grpSpPr>
          <p:sp>
            <p:nvSpPr>
              <p:cNvPr id="24"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CFBF7"/>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rgbClr val="FFFF00"/>
                  </a:solidFill>
                  <a:latin typeface="Microsoft YaHei" panose="020B0503020204020204" pitchFamily="34" charset="-122"/>
                  <a:ea typeface="Microsoft YaHei" panose="020B0503020204020204" pitchFamily="34" charset="-122"/>
                </a:endParaRPr>
              </a:p>
            </p:txBody>
          </p:sp>
          <p:sp>
            <p:nvSpPr>
              <p:cNvPr id="32"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CFBF7"/>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rgbClr val="FFFF00"/>
                  </a:solidFill>
                  <a:latin typeface="Microsoft YaHei" panose="020B0503020204020204" pitchFamily="34" charset="-122"/>
                  <a:ea typeface="Microsoft YaHei" panose="020B0503020204020204" pitchFamily="34" charset="-122"/>
                </a:endParaRPr>
              </a:p>
            </p:txBody>
          </p:sp>
        </p:grpSp>
      </p:grpSp>
      <p:sp>
        <p:nvSpPr>
          <p:cNvPr id="33" name="Text Box 32"/>
          <p:cNvSpPr txBox="1"/>
          <p:nvPr/>
        </p:nvSpPr>
        <p:spPr>
          <a:xfrm>
            <a:off x="2673350" y="3386455"/>
            <a:ext cx="3035300" cy="953135"/>
          </a:xfrm>
          <a:prstGeom prst="rect">
            <a:avLst/>
          </a:prstGeom>
          <a:noFill/>
        </p:spPr>
        <p:txBody>
          <a:bodyPr wrap="square" rtlCol="0">
            <a:spAutoFit/>
          </a:bodyPr>
          <a:p>
            <a:r>
              <a:rPr lang="en-US" sz="1400"/>
              <a:t>Md. Mehedi Hasan</a:t>
            </a:r>
            <a:endParaRPr lang="en-US" sz="1400"/>
          </a:p>
          <a:p>
            <a:r>
              <a:rPr lang="en-US" sz="1400"/>
              <a:t>Lecturer(Mathematics)</a:t>
            </a:r>
            <a:endParaRPr lang="en-US" sz="1400"/>
          </a:p>
          <a:p>
            <a:r>
              <a:rPr lang="en-US" sz="1400"/>
              <a:t>Department of General Education</a:t>
            </a:r>
            <a:endParaRPr lang="en-US" sz="1400"/>
          </a:p>
          <a:p>
            <a:r>
              <a:rPr lang="en-US" sz="1400"/>
              <a:t>BDU</a:t>
            </a:r>
            <a:endParaRPr lang="en-US" sz="1400"/>
          </a:p>
        </p:txBody>
      </p:sp>
      <p:sp>
        <p:nvSpPr>
          <p:cNvPr id="2" name="Slide Number Placeholder 1"/>
          <p:cNvSpPr>
            <a:spLocks noGrp="1"/>
          </p:cNvSpPr>
          <p:nvPr>
            <p:ph type="sldNum" sz="quarter" idx="12"/>
          </p:nvPr>
        </p:nvSpPr>
        <p:spPr/>
        <p:txBody>
          <a:bodyPr/>
          <a:p>
            <a:fld id="{33A8F8CD-9200-4504-81DD-97A3817DB8C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fade thruBlk="1"/>
      </p:transition>
    </mc:Choice>
    <mc:Fallback>
      <p:transition>
        <p:fade thruBlk="1"/>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indefinite" fill="hold">
                                              <p:stCondLst>
                                                <p:cond delay="0"/>
                                              </p:stCondLst>
                                            </p:cTn>
                                            <p:tgtEl>
                                              <p:spTgt spid="7"/>
                                            </p:tgtEl>
                                            <p:attrNameLst>
                                              <p:attrName>style.visibility</p:attrName>
                                            </p:attrNameLst>
                                          </p:cBhvr>
                                          <p:to>
                                            <p:strVal val="visible"/>
                                          </p:to>
                                        </p:set>
                                        <p:anim calcmode="lin" valueType="num">
                                          <p:cBhvr>
                                            <p:cTn id="7" dur="indefinite" fill="hold"/>
                                            <p:tgtEl>
                                              <p:spTgt spid="7"/>
                                            </p:tgtEl>
                                            <p:attrNameLst>
                                              <p:attrName>ppt_w</p:attrName>
                                            </p:attrNameLst>
                                          </p:cBhvr>
                                          <p:tavLst>
                                            <p:tav tm="0">
                                              <p:val>
                                                <p:fltVal val="0"/>
                                              </p:val>
                                            </p:tav>
                                            <p:tav tm="100000">
                                              <p:val>
                                                <p:strVal val="#ppt_w"/>
                                              </p:val>
                                            </p:tav>
                                          </p:tavLst>
                                        </p:anim>
                                        <p:anim calcmode="lin" valueType="num">
                                          <p:cBhvr>
                                            <p:cTn id="8" dur="indefinite" fill="hold"/>
                                            <p:tgtEl>
                                              <p:spTgt spid="7"/>
                                            </p:tgtEl>
                                            <p:attrNameLst>
                                              <p:attrName>ppt_h</p:attrName>
                                            </p:attrNameLst>
                                          </p:cBhvr>
                                          <p:tavLst>
                                            <p:tav tm="0">
                                              <p:val>
                                                <p:fltVal val="0"/>
                                              </p:val>
                                            </p:tav>
                                            <p:tav tm="100000">
                                              <p:val>
                                                <p:strVal val="#ppt_h"/>
                                              </p:val>
                                            </p:tav>
                                          </p:tavLst>
                                        </p:anim>
                                        <p:animEffect transition="in" filter="fade">
                                          <p:cBhvr>
                                            <p:cTn id="9" dur="indefinite"/>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41" presetClass="entr" presetSubtype="0" fill="hold" grpId="0" nodeType="withEffect">
                                      <p:stCondLst>
                                        <p:cond delay="1000"/>
                                      </p:stCondLst>
                                      <p:iterate type="lt">
                                        <p:tmPct val="10000"/>
                                      </p:iterate>
                                      <p:childTnLst>
                                        <p:set>
                                          <p:cBhvr>
                                            <p:cTn id="216" dur="1" fill="hold">
                                              <p:stCondLst>
                                                <p:cond delay="0"/>
                                              </p:stCondLst>
                                            </p:cTn>
                                            <p:tgtEl>
                                              <p:spTgt spid="112"/>
                                            </p:tgtEl>
                                            <p:attrNameLst>
                                              <p:attrName>style.visibility</p:attrName>
                                            </p:attrNameLst>
                                          </p:cBhvr>
                                          <p:to>
                                            <p:strVal val="visible"/>
                                          </p:to>
                                        </p:set>
                                        <p:anim calcmode="lin" valueType="num">
                                          <p:cBhvr>
                                            <p:cTn id="217" dur="500" fill="hold"/>
                                            <p:tgtEl>
                                              <p:spTgt spid="112"/>
                                            </p:tgtEl>
                                            <p:attrNameLst>
                                              <p:attrName>ppt_x</p:attrName>
                                            </p:attrNameLst>
                                          </p:cBhvr>
                                          <p:tavLst>
                                            <p:tav tm="0">
                                              <p:val>
                                                <p:strVal val="#ppt_x"/>
                                              </p:val>
                                            </p:tav>
                                            <p:tav tm="50000">
                                              <p:val>
                                                <p:strVal val="#ppt_x+.1"/>
                                              </p:val>
                                            </p:tav>
                                            <p:tav tm="100000">
                                              <p:val>
                                                <p:strVal val="#ppt_x"/>
                                              </p:val>
                                            </p:tav>
                                          </p:tavLst>
                                        </p:anim>
                                        <p:anim calcmode="lin" valueType="num">
                                          <p:cBhvr>
                                            <p:cTn id="218" dur="500" fill="hold"/>
                                            <p:tgtEl>
                                              <p:spTgt spid="112"/>
                                            </p:tgtEl>
                                            <p:attrNameLst>
                                              <p:attrName>ppt_y</p:attrName>
                                            </p:attrNameLst>
                                          </p:cBhvr>
                                          <p:tavLst>
                                            <p:tav tm="0">
                                              <p:val>
                                                <p:strVal val="#ppt_y"/>
                                              </p:val>
                                            </p:tav>
                                            <p:tav tm="100000">
                                              <p:val>
                                                <p:strVal val="#ppt_y"/>
                                              </p:val>
                                            </p:tav>
                                          </p:tavLst>
                                        </p:anim>
                                        <p:anim calcmode="lin" valueType="num">
                                          <p:cBhvr>
                                            <p:cTn id="219" dur="500" fill="hold"/>
                                            <p:tgtEl>
                                              <p:spTgt spid="112"/>
                                            </p:tgtEl>
                                            <p:attrNameLst>
                                              <p:attrName>ppt_h</p:attrName>
                                            </p:attrNameLst>
                                          </p:cBhvr>
                                          <p:tavLst>
                                            <p:tav tm="0">
                                              <p:val>
                                                <p:strVal val="#ppt_h/10"/>
                                              </p:val>
                                            </p:tav>
                                            <p:tav tm="50000">
                                              <p:val>
                                                <p:strVal val="#ppt_h+.01"/>
                                              </p:val>
                                            </p:tav>
                                            <p:tav tm="100000">
                                              <p:val>
                                                <p:strVal val="#ppt_h"/>
                                              </p:val>
                                            </p:tav>
                                          </p:tavLst>
                                        </p:anim>
                                        <p:anim calcmode="lin" valueType="num">
                                          <p:cBhvr>
                                            <p:cTn id="220" dur="500" fill="hold"/>
                                            <p:tgtEl>
                                              <p:spTgt spid="112"/>
                                            </p:tgtEl>
                                            <p:attrNameLst>
                                              <p:attrName>ppt_w</p:attrName>
                                            </p:attrNameLst>
                                          </p:cBhvr>
                                          <p:tavLst>
                                            <p:tav tm="0">
                                              <p:val>
                                                <p:strVal val="#ppt_w/10"/>
                                              </p:val>
                                            </p:tav>
                                            <p:tav tm="50000">
                                              <p:val>
                                                <p:strVal val="#ppt_w+.01"/>
                                              </p:val>
                                            </p:tav>
                                            <p:tav tm="100000">
                                              <p:val>
                                                <p:strVal val="#ppt_w"/>
                                              </p:val>
                                            </p:tav>
                                          </p:tavLst>
                                        </p:anim>
                                        <p:animEffect transition="in" filter="fade">
                                          <p:cBhvr>
                                            <p:cTn id="221" dur="500" tmFilter="0,0; .5, 1; 1, 1"/>
                                            <p:tgtEl>
                                              <p:spTgt spid="112"/>
                                            </p:tgtEl>
                                          </p:cBhvr>
                                        </p:animEffect>
                                      </p:childTnLst>
                                    </p:cTn>
                                  </p:par>
                                  <p:par>
                                    <p:cTn id="222" presetID="53" presetClass="entr" presetSubtype="16" fill="hold" grpId="0" nodeType="withEffect">
                                      <p:stCondLst>
                                        <p:cond delay="1200"/>
                                      </p:stCondLst>
                                      <p:childTnLst>
                                        <p:set>
                                          <p:cBhvr>
                                            <p:cTn id="223" dur="1" fill="hold">
                                              <p:stCondLst>
                                                <p:cond delay="0"/>
                                              </p:stCondLst>
                                            </p:cTn>
                                            <p:tgtEl>
                                              <p:spTgt spid="113"/>
                                            </p:tgtEl>
                                            <p:attrNameLst>
                                              <p:attrName>style.visibility</p:attrName>
                                            </p:attrNameLst>
                                          </p:cBhvr>
                                          <p:to>
                                            <p:strVal val="visible"/>
                                          </p:to>
                                        </p:set>
                                        <p:anim calcmode="lin" valueType="num">
                                          <p:cBhvr>
                                            <p:cTn id="224" dur="300" fill="hold"/>
                                            <p:tgtEl>
                                              <p:spTgt spid="113"/>
                                            </p:tgtEl>
                                            <p:attrNameLst>
                                              <p:attrName>ppt_w</p:attrName>
                                            </p:attrNameLst>
                                          </p:cBhvr>
                                          <p:tavLst>
                                            <p:tav tm="0">
                                              <p:val>
                                                <p:fltVal val="0"/>
                                              </p:val>
                                            </p:tav>
                                            <p:tav tm="100000">
                                              <p:val>
                                                <p:strVal val="#ppt_w"/>
                                              </p:val>
                                            </p:tav>
                                          </p:tavLst>
                                        </p:anim>
                                        <p:anim calcmode="lin" valueType="num">
                                          <p:cBhvr>
                                            <p:cTn id="225" dur="300" fill="hold"/>
                                            <p:tgtEl>
                                              <p:spTgt spid="113"/>
                                            </p:tgtEl>
                                            <p:attrNameLst>
                                              <p:attrName>ppt_h</p:attrName>
                                            </p:attrNameLst>
                                          </p:cBhvr>
                                          <p:tavLst>
                                            <p:tav tm="0">
                                              <p:val>
                                                <p:fltVal val="0"/>
                                              </p:val>
                                            </p:tav>
                                            <p:tav tm="100000">
                                              <p:val>
                                                <p:strVal val="#ppt_h"/>
                                              </p:val>
                                            </p:tav>
                                          </p:tavLst>
                                        </p:anim>
                                        <p:animEffect transition="in" filter="fade">
                                          <p:cBhvr>
                                            <p:cTn id="226" dur="300"/>
                                            <p:tgtEl>
                                              <p:spTgt spid="113"/>
                                            </p:tgtEl>
                                          </p:cBhvr>
                                        </p:animEffect>
                                      </p:childTnLst>
                                    </p:cTn>
                                  </p:par>
                                  <p:par>
                                    <p:cTn id="227" presetID="2" presetClass="entr" presetSubtype="4" fill="hold" nodeType="withEffect" p14:presetBounceEnd="60000">
                                      <p:stCondLst>
                                        <p:cond delay="1350"/>
                                      </p:stCondLst>
                                      <p:childTnLst>
                                        <p:set>
                                          <p:cBhvr>
                                            <p:cTn id="228" dur="1" fill="hold">
                                              <p:stCondLst>
                                                <p:cond delay="0"/>
                                              </p:stCondLst>
                                            </p:cTn>
                                            <p:tgtEl>
                                              <p:spTgt spid="114"/>
                                            </p:tgtEl>
                                            <p:attrNameLst>
                                              <p:attrName>style.visibility</p:attrName>
                                            </p:attrNameLst>
                                          </p:cBhvr>
                                          <p:to>
                                            <p:strVal val="visible"/>
                                          </p:to>
                                        </p:set>
                                        <p:anim calcmode="lin" valueType="num" p14:bounceEnd="60000">
                                          <p:cBhvr additive="base">
                                            <p:cTn id="229" dur="500" fill="hold"/>
                                            <p:tgtEl>
                                              <p:spTgt spid="114"/>
                                            </p:tgtEl>
                                            <p:attrNameLst>
                                              <p:attrName>ppt_x</p:attrName>
                                            </p:attrNameLst>
                                          </p:cBhvr>
                                          <p:tavLst>
                                            <p:tav tm="0">
                                              <p:val>
                                                <p:strVal val="#ppt_x"/>
                                              </p:val>
                                            </p:tav>
                                            <p:tav tm="100000">
                                              <p:val>
                                                <p:strVal val="#ppt_x"/>
                                              </p:val>
                                            </p:tav>
                                          </p:tavLst>
                                        </p:anim>
                                        <p:anim calcmode="lin" valueType="num" p14:bounceEnd="60000">
                                          <p:cBhvr additive="base">
                                            <p:cTn id="230" dur="500" fill="hold"/>
                                            <p:tgtEl>
                                              <p:spTgt spid="114"/>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14:presetBounceEnd="60000">
                                      <p:stCondLst>
                                        <p:cond delay="1350"/>
                                      </p:stCondLst>
                                      <p:childTnLst>
                                        <p:set>
                                          <p:cBhvr>
                                            <p:cTn id="232" dur="1" fill="hold">
                                              <p:stCondLst>
                                                <p:cond delay="0"/>
                                              </p:stCondLst>
                                            </p:cTn>
                                            <p:tgtEl>
                                              <p:spTgt spid="124"/>
                                            </p:tgtEl>
                                            <p:attrNameLst>
                                              <p:attrName>style.visibility</p:attrName>
                                            </p:attrNameLst>
                                          </p:cBhvr>
                                          <p:to>
                                            <p:strVal val="visible"/>
                                          </p:to>
                                        </p:set>
                                        <p:anim calcmode="lin" valueType="num" p14:bounceEnd="60000">
                                          <p:cBhvr additive="base">
                                            <p:cTn id="233" dur="500" fill="hold"/>
                                            <p:tgtEl>
                                              <p:spTgt spid="124"/>
                                            </p:tgtEl>
                                            <p:attrNameLst>
                                              <p:attrName>ppt_x</p:attrName>
                                            </p:attrNameLst>
                                          </p:cBhvr>
                                          <p:tavLst>
                                            <p:tav tm="0">
                                              <p:val>
                                                <p:strVal val="#ppt_x"/>
                                              </p:val>
                                            </p:tav>
                                            <p:tav tm="100000">
                                              <p:val>
                                                <p:strVal val="#ppt_x"/>
                                              </p:val>
                                            </p:tav>
                                          </p:tavLst>
                                        </p:anim>
                                        <p:anim calcmode="lin" valueType="num" p14:bounceEnd="60000">
                                          <p:cBhvr additive="base">
                                            <p:cTn id="234" dur="500" fill="hold"/>
                                            <p:tgtEl>
                                              <p:spTgt spid="124"/>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14:presetBounceEnd="60000">
                                      <p:stCondLst>
                                        <p:cond delay="1350"/>
                                      </p:stCondLst>
                                      <p:childTnLst>
                                        <p:set>
                                          <p:cBhvr>
                                            <p:cTn id="236" dur="1" fill="hold">
                                              <p:stCondLst>
                                                <p:cond delay="0"/>
                                              </p:stCondLst>
                                            </p:cTn>
                                            <p:tgtEl>
                                              <p:spTgt spid="125"/>
                                            </p:tgtEl>
                                            <p:attrNameLst>
                                              <p:attrName>style.visibility</p:attrName>
                                            </p:attrNameLst>
                                          </p:cBhvr>
                                          <p:to>
                                            <p:strVal val="visible"/>
                                          </p:to>
                                        </p:set>
                                        <p:anim calcmode="lin" valueType="num" p14:bounceEnd="60000">
                                          <p:cBhvr additive="base">
                                            <p:cTn id="237" dur="500" fill="hold"/>
                                            <p:tgtEl>
                                              <p:spTgt spid="125"/>
                                            </p:tgtEl>
                                            <p:attrNameLst>
                                              <p:attrName>ppt_x</p:attrName>
                                            </p:attrNameLst>
                                          </p:cBhvr>
                                          <p:tavLst>
                                            <p:tav tm="0">
                                              <p:val>
                                                <p:strVal val="#ppt_x"/>
                                              </p:val>
                                            </p:tav>
                                            <p:tav tm="100000">
                                              <p:val>
                                                <p:strVal val="#ppt_x"/>
                                              </p:val>
                                            </p:tav>
                                          </p:tavLst>
                                        </p:anim>
                                        <p:anim calcmode="lin" valueType="num" p14:bounceEnd="60000">
                                          <p:cBhvr additive="base">
                                            <p:cTn id="238"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112" grpId="0"/>
          <p:bldP spid="113" grpId="0" animBg="1"/>
          <p:bldP spid="124" grpId="0" bldLvl="0" animBg="1"/>
          <p:bldP spid="125"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indefinite" fill="hold">
                                              <p:stCondLst>
                                                <p:cond delay="0"/>
                                              </p:stCondLst>
                                            </p:cTn>
                                            <p:tgtEl>
                                              <p:spTgt spid="7"/>
                                            </p:tgtEl>
                                            <p:attrNameLst>
                                              <p:attrName>style.visibility</p:attrName>
                                            </p:attrNameLst>
                                          </p:cBhvr>
                                          <p:to>
                                            <p:strVal val="visible"/>
                                          </p:to>
                                        </p:set>
                                        <p:anim calcmode="lin" valueType="num">
                                          <p:cBhvr>
                                            <p:cTn id="7" dur="indefinite" fill="hold"/>
                                            <p:tgtEl>
                                              <p:spTgt spid="7"/>
                                            </p:tgtEl>
                                            <p:attrNameLst>
                                              <p:attrName>ppt_w</p:attrName>
                                            </p:attrNameLst>
                                          </p:cBhvr>
                                          <p:tavLst>
                                            <p:tav tm="0">
                                              <p:val>
                                                <p:fltVal val="0"/>
                                              </p:val>
                                            </p:tav>
                                            <p:tav tm="100000">
                                              <p:val>
                                                <p:strVal val="#ppt_w"/>
                                              </p:val>
                                            </p:tav>
                                          </p:tavLst>
                                        </p:anim>
                                        <p:anim calcmode="lin" valueType="num">
                                          <p:cBhvr>
                                            <p:cTn id="8" dur="indefinite" fill="hold"/>
                                            <p:tgtEl>
                                              <p:spTgt spid="7"/>
                                            </p:tgtEl>
                                            <p:attrNameLst>
                                              <p:attrName>ppt_h</p:attrName>
                                            </p:attrNameLst>
                                          </p:cBhvr>
                                          <p:tavLst>
                                            <p:tav tm="0">
                                              <p:val>
                                                <p:fltVal val="0"/>
                                              </p:val>
                                            </p:tav>
                                            <p:tav tm="100000">
                                              <p:val>
                                                <p:strVal val="#ppt_h"/>
                                              </p:val>
                                            </p:tav>
                                          </p:tavLst>
                                        </p:anim>
                                        <p:animEffect transition="in" filter="fade">
                                          <p:cBhvr>
                                            <p:cTn id="9" dur="indefinite"/>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41" presetClass="entr" presetSubtype="0" fill="hold" grpId="0" nodeType="withEffect">
                                      <p:stCondLst>
                                        <p:cond delay="1000"/>
                                      </p:stCondLst>
                                      <p:iterate type="lt">
                                        <p:tmPct val="10000"/>
                                      </p:iterate>
                                      <p:childTnLst>
                                        <p:set>
                                          <p:cBhvr>
                                            <p:cTn id="216" dur="1" fill="hold">
                                              <p:stCondLst>
                                                <p:cond delay="0"/>
                                              </p:stCondLst>
                                            </p:cTn>
                                            <p:tgtEl>
                                              <p:spTgt spid="112"/>
                                            </p:tgtEl>
                                            <p:attrNameLst>
                                              <p:attrName>style.visibility</p:attrName>
                                            </p:attrNameLst>
                                          </p:cBhvr>
                                          <p:to>
                                            <p:strVal val="visible"/>
                                          </p:to>
                                        </p:set>
                                        <p:anim calcmode="lin" valueType="num">
                                          <p:cBhvr>
                                            <p:cTn id="217" dur="500" fill="hold"/>
                                            <p:tgtEl>
                                              <p:spTgt spid="112"/>
                                            </p:tgtEl>
                                            <p:attrNameLst>
                                              <p:attrName>ppt_x</p:attrName>
                                            </p:attrNameLst>
                                          </p:cBhvr>
                                          <p:tavLst>
                                            <p:tav tm="0">
                                              <p:val>
                                                <p:strVal val="#ppt_x"/>
                                              </p:val>
                                            </p:tav>
                                            <p:tav tm="50000">
                                              <p:val>
                                                <p:strVal val="#ppt_x+.1"/>
                                              </p:val>
                                            </p:tav>
                                            <p:tav tm="100000">
                                              <p:val>
                                                <p:strVal val="#ppt_x"/>
                                              </p:val>
                                            </p:tav>
                                          </p:tavLst>
                                        </p:anim>
                                        <p:anim calcmode="lin" valueType="num">
                                          <p:cBhvr>
                                            <p:cTn id="218" dur="500" fill="hold"/>
                                            <p:tgtEl>
                                              <p:spTgt spid="112"/>
                                            </p:tgtEl>
                                            <p:attrNameLst>
                                              <p:attrName>ppt_y</p:attrName>
                                            </p:attrNameLst>
                                          </p:cBhvr>
                                          <p:tavLst>
                                            <p:tav tm="0">
                                              <p:val>
                                                <p:strVal val="#ppt_y"/>
                                              </p:val>
                                            </p:tav>
                                            <p:tav tm="100000">
                                              <p:val>
                                                <p:strVal val="#ppt_y"/>
                                              </p:val>
                                            </p:tav>
                                          </p:tavLst>
                                        </p:anim>
                                        <p:anim calcmode="lin" valueType="num">
                                          <p:cBhvr>
                                            <p:cTn id="219" dur="500" fill="hold"/>
                                            <p:tgtEl>
                                              <p:spTgt spid="112"/>
                                            </p:tgtEl>
                                            <p:attrNameLst>
                                              <p:attrName>ppt_h</p:attrName>
                                            </p:attrNameLst>
                                          </p:cBhvr>
                                          <p:tavLst>
                                            <p:tav tm="0">
                                              <p:val>
                                                <p:strVal val="#ppt_h/10"/>
                                              </p:val>
                                            </p:tav>
                                            <p:tav tm="50000">
                                              <p:val>
                                                <p:strVal val="#ppt_h+.01"/>
                                              </p:val>
                                            </p:tav>
                                            <p:tav tm="100000">
                                              <p:val>
                                                <p:strVal val="#ppt_h"/>
                                              </p:val>
                                            </p:tav>
                                          </p:tavLst>
                                        </p:anim>
                                        <p:anim calcmode="lin" valueType="num">
                                          <p:cBhvr>
                                            <p:cTn id="220" dur="500" fill="hold"/>
                                            <p:tgtEl>
                                              <p:spTgt spid="112"/>
                                            </p:tgtEl>
                                            <p:attrNameLst>
                                              <p:attrName>ppt_w</p:attrName>
                                            </p:attrNameLst>
                                          </p:cBhvr>
                                          <p:tavLst>
                                            <p:tav tm="0">
                                              <p:val>
                                                <p:strVal val="#ppt_w/10"/>
                                              </p:val>
                                            </p:tav>
                                            <p:tav tm="50000">
                                              <p:val>
                                                <p:strVal val="#ppt_w+.01"/>
                                              </p:val>
                                            </p:tav>
                                            <p:tav tm="100000">
                                              <p:val>
                                                <p:strVal val="#ppt_w"/>
                                              </p:val>
                                            </p:tav>
                                          </p:tavLst>
                                        </p:anim>
                                        <p:animEffect transition="in" filter="fade">
                                          <p:cBhvr>
                                            <p:cTn id="221" dur="500" tmFilter="0,0; .5, 1; 1, 1"/>
                                            <p:tgtEl>
                                              <p:spTgt spid="112"/>
                                            </p:tgtEl>
                                          </p:cBhvr>
                                        </p:animEffect>
                                      </p:childTnLst>
                                    </p:cTn>
                                  </p:par>
                                  <p:par>
                                    <p:cTn id="222" presetID="53" presetClass="entr" presetSubtype="16" fill="hold" grpId="0" nodeType="withEffect">
                                      <p:stCondLst>
                                        <p:cond delay="1200"/>
                                      </p:stCondLst>
                                      <p:childTnLst>
                                        <p:set>
                                          <p:cBhvr>
                                            <p:cTn id="223" dur="1" fill="hold">
                                              <p:stCondLst>
                                                <p:cond delay="0"/>
                                              </p:stCondLst>
                                            </p:cTn>
                                            <p:tgtEl>
                                              <p:spTgt spid="113"/>
                                            </p:tgtEl>
                                            <p:attrNameLst>
                                              <p:attrName>style.visibility</p:attrName>
                                            </p:attrNameLst>
                                          </p:cBhvr>
                                          <p:to>
                                            <p:strVal val="visible"/>
                                          </p:to>
                                        </p:set>
                                        <p:anim calcmode="lin" valueType="num">
                                          <p:cBhvr>
                                            <p:cTn id="224" dur="300" fill="hold"/>
                                            <p:tgtEl>
                                              <p:spTgt spid="113"/>
                                            </p:tgtEl>
                                            <p:attrNameLst>
                                              <p:attrName>ppt_w</p:attrName>
                                            </p:attrNameLst>
                                          </p:cBhvr>
                                          <p:tavLst>
                                            <p:tav tm="0">
                                              <p:val>
                                                <p:fltVal val="0"/>
                                              </p:val>
                                            </p:tav>
                                            <p:tav tm="100000">
                                              <p:val>
                                                <p:strVal val="#ppt_w"/>
                                              </p:val>
                                            </p:tav>
                                          </p:tavLst>
                                        </p:anim>
                                        <p:anim calcmode="lin" valueType="num">
                                          <p:cBhvr>
                                            <p:cTn id="225" dur="300" fill="hold"/>
                                            <p:tgtEl>
                                              <p:spTgt spid="113"/>
                                            </p:tgtEl>
                                            <p:attrNameLst>
                                              <p:attrName>ppt_h</p:attrName>
                                            </p:attrNameLst>
                                          </p:cBhvr>
                                          <p:tavLst>
                                            <p:tav tm="0">
                                              <p:val>
                                                <p:fltVal val="0"/>
                                              </p:val>
                                            </p:tav>
                                            <p:tav tm="100000">
                                              <p:val>
                                                <p:strVal val="#ppt_h"/>
                                              </p:val>
                                            </p:tav>
                                          </p:tavLst>
                                        </p:anim>
                                        <p:animEffect transition="in" filter="fade">
                                          <p:cBhvr>
                                            <p:cTn id="226" dur="300"/>
                                            <p:tgtEl>
                                              <p:spTgt spid="113"/>
                                            </p:tgtEl>
                                          </p:cBhvr>
                                        </p:animEffect>
                                      </p:childTnLst>
                                    </p:cTn>
                                  </p:par>
                                  <p:par>
                                    <p:cTn id="227" presetID="2" presetClass="entr" presetSubtype="4" fill="hold" nodeType="withEffect">
                                      <p:stCondLst>
                                        <p:cond delay="1350"/>
                                      </p:stCondLst>
                                      <p:childTnLst>
                                        <p:set>
                                          <p:cBhvr>
                                            <p:cTn id="228" dur="1" fill="hold">
                                              <p:stCondLst>
                                                <p:cond delay="0"/>
                                              </p:stCondLst>
                                            </p:cTn>
                                            <p:tgtEl>
                                              <p:spTgt spid="114"/>
                                            </p:tgtEl>
                                            <p:attrNameLst>
                                              <p:attrName>style.visibility</p:attrName>
                                            </p:attrNameLst>
                                          </p:cBhvr>
                                          <p:to>
                                            <p:strVal val="visible"/>
                                          </p:to>
                                        </p:set>
                                        <p:anim calcmode="lin" valueType="num">
                                          <p:cBhvr additive="base">
                                            <p:cTn id="229" dur="500" fill="hold"/>
                                            <p:tgtEl>
                                              <p:spTgt spid="114"/>
                                            </p:tgtEl>
                                            <p:attrNameLst>
                                              <p:attrName>ppt_x</p:attrName>
                                            </p:attrNameLst>
                                          </p:cBhvr>
                                          <p:tavLst>
                                            <p:tav tm="0">
                                              <p:val>
                                                <p:strVal val="#ppt_x"/>
                                              </p:val>
                                            </p:tav>
                                            <p:tav tm="100000">
                                              <p:val>
                                                <p:strVal val="#ppt_x"/>
                                              </p:val>
                                            </p:tav>
                                          </p:tavLst>
                                        </p:anim>
                                        <p:anim calcmode="lin" valueType="num">
                                          <p:cBhvr additive="base">
                                            <p:cTn id="230" dur="500" fill="hold"/>
                                            <p:tgtEl>
                                              <p:spTgt spid="114"/>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1350"/>
                                      </p:stCondLst>
                                      <p:childTnLst>
                                        <p:set>
                                          <p:cBhvr>
                                            <p:cTn id="232" dur="1" fill="hold">
                                              <p:stCondLst>
                                                <p:cond delay="0"/>
                                              </p:stCondLst>
                                            </p:cTn>
                                            <p:tgtEl>
                                              <p:spTgt spid="124"/>
                                            </p:tgtEl>
                                            <p:attrNameLst>
                                              <p:attrName>style.visibility</p:attrName>
                                            </p:attrNameLst>
                                          </p:cBhvr>
                                          <p:to>
                                            <p:strVal val="visible"/>
                                          </p:to>
                                        </p:set>
                                        <p:anim calcmode="lin" valueType="num">
                                          <p:cBhvr additive="base">
                                            <p:cTn id="233" dur="500" fill="hold"/>
                                            <p:tgtEl>
                                              <p:spTgt spid="124"/>
                                            </p:tgtEl>
                                            <p:attrNameLst>
                                              <p:attrName>ppt_x</p:attrName>
                                            </p:attrNameLst>
                                          </p:cBhvr>
                                          <p:tavLst>
                                            <p:tav tm="0">
                                              <p:val>
                                                <p:strVal val="#ppt_x"/>
                                              </p:val>
                                            </p:tav>
                                            <p:tav tm="100000">
                                              <p:val>
                                                <p:strVal val="#ppt_x"/>
                                              </p:val>
                                            </p:tav>
                                          </p:tavLst>
                                        </p:anim>
                                        <p:anim calcmode="lin" valueType="num">
                                          <p:cBhvr additive="base">
                                            <p:cTn id="234" dur="500" fill="hold"/>
                                            <p:tgtEl>
                                              <p:spTgt spid="124"/>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1350"/>
                                      </p:stCondLst>
                                      <p:childTnLst>
                                        <p:set>
                                          <p:cBhvr>
                                            <p:cTn id="236" dur="1" fill="hold">
                                              <p:stCondLst>
                                                <p:cond delay="0"/>
                                              </p:stCondLst>
                                            </p:cTn>
                                            <p:tgtEl>
                                              <p:spTgt spid="125"/>
                                            </p:tgtEl>
                                            <p:attrNameLst>
                                              <p:attrName>style.visibility</p:attrName>
                                            </p:attrNameLst>
                                          </p:cBhvr>
                                          <p:to>
                                            <p:strVal val="visible"/>
                                          </p:to>
                                        </p:set>
                                        <p:anim calcmode="lin" valueType="num">
                                          <p:cBhvr additive="base">
                                            <p:cTn id="237" dur="500" fill="hold"/>
                                            <p:tgtEl>
                                              <p:spTgt spid="125"/>
                                            </p:tgtEl>
                                            <p:attrNameLst>
                                              <p:attrName>ppt_x</p:attrName>
                                            </p:attrNameLst>
                                          </p:cBhvr>
                                          <p:tavLst>
                                            <p:tav tm="0">
                                              <p:val>
                                                <p:strVal val="#ppt_x"/>
                                              </p:val>
                                            </p:tav>
                                            <p:tav tm="100000">
                                              <p:val>
                                                <p:strVal val="#ppt_x"/>
                                              </p:val>
                                            </p:tav>
                                          </p:tavLst>
                                        </p:anim>
                                        <p:anim calcmode="lin" valueType="num">
                                          <p:cBhvr additive="base">
                                            <p:cTn id="238"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112" grpId="0"/>
          <p:bldP spid="113" grpId="0" animBg="1"/>
          <p:bldP spid="124" grpId="0" bldLvl="0" animBg="1"/>
          <p:bldP spid="125" grpId="0" bldLvl="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875977"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800423"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35248"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1038548"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12"/>
          <p:cNvSpPr>
            <a:spLocks noChangeArrowheads="1"/>
          </p:cNvSpPr>
          <p:nvPr/>
        </p:nvSpPr>
        <p:spPr bwMode="auto">
          <a:xfrm>
            <a:off x="1556073"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759148"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219648"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2" name="Oval 15"/>
          <p:cNvSpPr>
            <a:spLocks noChangeArrowheads="1"/>
          </p:cNvSpPr>
          <p:nvPr/>
        </p:nvSpPr>
        <p:spPr bwMode="auto">
          <a:xfrm>
            <a:off x="2610173"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3" name="Oval 16"/>
          <p:cNvSpPr>
            <a:spLocks noChangeArrowheads="1"/>
          </p:cNvSpPr>
          <p:nvPr/>
        </p:nvSpPr>
        <p:spPr bwMode="auto">
          <a:xfrm>
            <a:off x="1422723"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644848"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1930723"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1175073"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892498"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89223"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380677"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5123"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8773"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273373"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44773"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91419" y="5009198"/>
            <a:ext cx="231447" cy="231447"/>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38448"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165423"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60648"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130498"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406723"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79052"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345752"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761677"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965580" y="1078072"/>
            <a:ext cx="1377836"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rPr>
              <a:t>c</a:t>
            </a:r>
            <a:r>
              <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rPr>
              <a:t>ontents</a:t>
            </a:r>
            <a:endParaRPr kumimoji="0" lang="zh-CN" altLang="zh-CN" sz="300" b="0" i="0" u="none" strike="noStrike" cap="none" normalizeH="0" baseline="0" dirty="0" smtClean="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6" name="Oval 14"/>
          <p:cNvSpPr>
            <a:spLocks noChangeArrowheads="1"/>
          </p:cNvSpPr>
          <p:nvPr/>
        </p:nvSpPr>
        <p:spPr bwMode="auto">
          <a:xfrm>
            <a:off x="3953257" y="843017"/>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40" name="Rectangle 39"/>
          <p:cNvSpPr>
            <a:spLocks noChangeArrowheads="1"/>
          </p:cNvSpPr>
          <p:nvPr/>
        </p:nvSpPr>
        <p:spPr bwMode="auto">
          <a:xfrm>
            <a:off x="3953256" y="928497"/>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FCFBF7"/>
                </a:solidFill>
                <a:latin typeface="Impact" panose="020B0806030902050204" pitchFamily="34" charset="0"/>
                <a:ea typeface="Microsoft YaHei" panose="020B0503020204020204" pitchFamily="34" charset="-122"/>
              </a:rPr>
              <a:t>01</a:t>
            </a:r>
            <a:endParaRPr lang="en-US" altLang="zh-CN" sz="2400" dirty="0" smtClean="0">
              <a:solidFill>
                <a:srgbClr val="FCFBF7"/>
              </a:solidFill>
              <a:latin typeface="Impact" panose="020B0806030902050204" pitchFamily="34" charset="0"/>
              <a:ea typeface="Microsoft YaHei" panose="020B0503020204020204" pitchFamily="34" charset="-122"/>
            </a:endParaRPr>
          </a:p>
        </p:txBody>
      </p:sp>
      <p:sp>
        <p:nvSpPr>
          <p:cNvPr id="41" name="Rectangle 39"/>
          <p:cNvSpPr>
            <a:spLocks noChangeArrowheads="1"/>
          </p:cNvSpPr>
          <p:nvPr/>
        </p:nvSpPr>
        <p:spPr bwMode="auto">
          <a:xfrm>
            <a:off x="4718050" y="974725"/>
            <a:ext cx="384048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sym typeface="+mn-ea"/>
              </a:rPr>
              <a:t>Example Statement</a:t>
            </a:r>
            <a:endPar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42" name="Oval 14"/>
          <p:cNvSpPr>
            <a:spLocks noChangeArrowheads="1"/>
          </p:cNvSpPr>
          <p:nvPr/>
        </p:nvSpPr>
        <p:spPr bwMode="auto">
          <a:xfrm>
            <a:off x="3953257" y="1801175"/>
            <a:ext cx="520573" cy="520573"/>
          </a:xfrm>
          <a:prstGeom prst="ellipse">
            <a:avLst/>
          </a:prstGeom>
          <a:noFill/>
          <a:ln>
            <a:solidFill>
              <a:srgbClr val="EA5514"/>
            </a:solidFill>
          </a:ln>
        </p:spPr>
        <p:txBody>
          <a:bodyPr vert="horz" wrap="square" lIns="91440" tIns="45720" rIns="91440" bIns="45720" numCol="1" anchor="t" anchorCtr="0" compatLnSpc="1"/>
          <a:lstStyle/>
          <a:p>
            <a:endParaRPr lang="zh-CN" altLang="en-US"/>
          </a:p>
        </p:txBody>
      </p:sp>
      <p:sp>
        <p:nvSpPr>
          <p:cNvPr id="43" name="Rectangle 39"/>
          <p:cNvSpPr>
            <a:spLocks noChangeArrowheads="1"/>
          </p:cNvSpPr>
          <p:nvPr/>
        </p:nvSpPr>
        <p:spPr bwMode="auto">
          <a:xfrm>
            <a:off x="3953256" y="1886655"/>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EA5514"/>
                </a:solidFill>
                <a:latin typeface="Impact" panose="020B0806030902050204" pitchFamily="34" charset="0"/>
                <a:ea typeface="Microsoft YaHei" panose="020B0503020204020204" pitchFamily="34" charset="-122"/>
              </a:rPr>
              <a:t>02</a:t>
            </a:r>
            <a:endParaRPr lang="en-US" altLang="zh-CN" sz="2400" dirty="0" smtClean="0">
              <a:solidFill>
                <a:srgbClr val="EA5514"/>
              </a:solidFill>
              <a:latin typeface="Impact" panose="020B0806030902050204" pitchFamily="34" charset="0"/>
              <a:ea typeface="Microsoft YaHei" panose="020B0503020204020204" pitchFamily="34" charset="-122"/>
            </a:endParaRPr>
          </a:p>
        </p:txBody>
      </p:sp>
      <p:sp>
        <p:nvSpPr>
          <p:cNvPr id="44" name="Rectangle 39"/>
          <p:cNvSpPr>
            <a:spLocks noChangeArrowheads="1"/>
          </p:cNvSpPr>
          <p:nvPr/>
        </p:nvSpPr>
        <p:spPr bwMode="auto">
          <a:xfrm>
            <a:off x="4718050" y="1940560"/>
            <a:ext cx="372491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rPr>
              <a:t>Transition Matrix</a:t>
            </a:r>
            <a:endPar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p>
            <a:fld id="{33A8F8CD-9200-4504-81DD-97A3817DB8CB}" type="slidenum">
              <a:rPr lang="zh-CN" altLang="en-US" smtClean="0"/>
            </a:fld>
            <a:endParaRPr lang="zh-CN" altLang="en-US"/>
          </a:p>
        </p:txBody>
      </p:sp>
      <p:sp>
        <p:nvSpPr>
          <p:cNvPr id="3" name="Oval 14"/>
          <p:cNvSpPr>
            <a:spLocks noChangeArrowheads="1"/>
          </p:cNvSpPr>
          <p:nvPr/>
        </p:nvSpPr>
        <p:spPr bwMode="auto">
          <a:xfrm>
            <a:off x="3953257" y="2738492"/>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6" name="Rectangle 39"/>
          <p:cNvSpPr>
            <a:spLocks noChangeArrowheads="1"/>
          </p:cNvSpPr>
          <p:nvPr/>
        </p:nvSpPr>
        <p:spPr bwMode="auto">
          <a:xfrm>
            <a:off x="3953256" y="2823972"/>
            <a:ext cx="520574"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FCFBF7"/>
                </a:solidFill>
                <a:latin typeface="Impact" panose="020B0806030902050204" pitchFamily="34" charset="0"/>
                <a:ea typeface="Microsoft YaHei" panose="020B0503020204020204" pitchFamily="34" charset="-122"/>
              </a:rPr>
              <a:t>03</a:t>
            </a:r>
            <a:endParaRPr lang="en-US" altLang="zh-CN" sz="2400" dirty="0" smtClean="0">
              <a:solidFill>
                <a:srgbClr val="FCFBF7"/>
              </a:solidFill>
              <a:latin typeface="Impact" panose="020B0806030902050204" pitchFamily="34" charset="0"/>
              <a:ea typeface="Microsoft YaHei" panose="020B0503020204020204" pitchFamily="34" charset="-122"/>
            </a:endParaRPr>
          </a:p>
        </p:txBody>
      </p:sp>
      <p:sp>
        <p:nvSpPr>
          <p:cNvPr id="20" name="Rectangle 39"/>
          <p:cNvSpPr>
            <a:spLocks noChangeArrowheads="1"/>
          </p:cNvSpPr>
          <p:nvPr/>
        </p:nvSpPr>
        <p:spPr bwMode="auto">
          <a:xfrm>
            <a:off x="4718050" y="2870200"/>
            <a:ext cx="384048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sym typeface="+mn-ea"/>
              </a:rPr>
              <a:t>Understanding Transition Matrix</a:t>
            </a:r>
            <a:endPar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1" name="Oval 14"/>
          <p:cNvSpPr>
            <a:spLocks noChangeArrowheads="1"/>
          </p:cNvSpPr>
          <p:nvPr/>
        </p:nvSpPr>
        <p:spPr bwMode="auto">
          <a:xfrm>
            <a:off x="3936747" y="3585525"/>
            <a:ext cx="520573" cy="520573"/>
          </a:xfrm>
          <a:prstGeom prst="ellipse">
            <a:avLst/>
          </a:prstGeom>
          <a:noFill/>
          <a:ln>
            <a:solidFill>
              <a:srgbClr val="EA5514"/>
            </a:solidFill>
          </a:ln>
        </p:spPr>
        <p:txBody>
          <a:bodyPr vert="horz" wrap="square" lIns="91440" tIns="45720" rIns="91440" bIns="45720" numCol="1" anchor="t" anchorCtr="0" compatLnSpc="1"/>
          <a:lstStyle/>
          <a:p>
            <a:endParaRPr lang="zh-CN" altLang="en-US"/>
          </a:p>
        </p:txBody>
      </p:sp>
      <p:sp>
        <p:nvSpPr>
          <p:cNvPr id="37" name="Rectangle 39"/>
          <p:cNvSpPr>
            <a:spLocks noChangeArrowheads="1"/>
          </p:cNvSpPr>
          <p:nvPr/>
        </p:nvSpPr>
        <p:spPr bwMode="auto">
          <a:xfrm>
            <a:off x="3936746" y="3671005"/>
            <a:ext cx="520574"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EA5514"/>
                </a:solidFill>
                <a:latin typeface="Impact" panose="020B0806030902050204" pitchFamily="34" charset="0"/>
                <a:ea typeface="Microsoft YaHei" panose="020B0503020204020204" pitchFamily="34" charset="-122"/>
              </a:rPr>
              <a:t>04</a:t>
            </a:r>
            <a:endParaRPr lang="en-US" altLang="zh-CN" sz="2400" dirty="0" smtClean="0">
              <a:solidFill>
                <a:srgbClr val="EA5514"/>
              </a:solidFill>
              <a:latin typeface="Impact" panose="020B0806030902050204" pitchFamily="34" charset="0"/>
              <a:ea typeface="Microsoft YaHei" panose="020B0503020204020204" pitchFamily="34" charset="-122"/>
            </a:endParaRPr>
          </a:p>
        </p:txBody>
      </p:sp>
      <p:sp>
        <p:nvSpPr>
          <p:cNvPr id="38" name="Rectangle 39"/>
          <p:cNvSpPr>
            <a:spLocks noChangeArrowheads="1"/>
          </p:cNvSpPr>
          <p:nvPr/>
        </p:nvSpPr>
        <p:spPr bwMode="auto">
          <a:xfrm>
            <a:off x="4701540" y="3724910"/>
            <a:ext cx="372491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sym typeface="+mn-ea"/>
              </a:rPr>
              <a:t>State Transition Diagram</a:t>
            </a:r>
            <a:endParaRPr lang="en-US"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fade thruBlk="1"/>
      </p:transition>
    </mc:Choice>
    <mc:Fallback>
      <p:transition>
        <p:fade thruBlk="1"/>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indefinite" fill="hold">
                                              <p:stCondLst>
                                                <p:cond delay="0"/>
                                              </p:stCondLst>
                                            </p:cTn>
                                            <p:tgtEl>
                                              <p:spTgt spid="4"/>
                                            </p:tgtEl>
                                            <p:attrNameLst>
                                              <p:attrName>style.visibility</p:attrName>
                                            </p:attrNameLst>
                                          </p:cBhvr>
                                          <p:to>
                                            <p:strVal val="visible"/>
                                          </p:to>
                                        </p:set>
                                        <p:anim calcmode="lin" valueType="num">
                                          <p:cBhvr>
                                            <p:cTn id="7" dur="indefinite" fill="hold"/>
                                            <p:tgtEl>
                                              <p:spTgt spid="4"/>
                                            </p:tgtEl>
                                            <p:attrNameLst>
                                              <p:attrName>ppt_w</p:attrName>
                                            </p:attrNameLst>
                                          </p:cBhvr>
                                          <p:tavLst>
                                            <p:tav tm="0">
                                              <p:val>
                                                <p:fltVal val="0"/>
                                              </p:val>
                                            </p:tav>
                                            <p:tav tm="100000">
                                              <p:val>
                                                <p:strVal val="#ppt_w"/>
                                              </p:val>
                                            </p:tav>
                                          </p:tavLst>
                                        </p:anim>
                                        <p:anim calcmode="lin" valueType="num">
                                          <p:cBhvr>
                                            <p:cTn id="8" dur="indefinite" fill="hold"/>
                                            <p:tgtEl>
                                              <p:spTgt spid="4"/>
                                            </p:tgtEl>
                                            <p:attrNameLst>
                                              <p:attrName>ppt_h</p:attrName>
                                            </p:attrNameLst>
                                          </p:cBhvr>
                                          <p:tavLst>
                                            <p:tav tm="0">
                                              <p:val>
                                                <p:fltVal val="0"/>
                                              </p:val>
                                            </p:tav>
                                            <p:tav tm="100000">
                                              <p:val>
                                                <p:strVal val="#ppt_h"/>
                                              </p:val>
                                            </p:tav>
                                          </p:tavLst>
                                        </p:anim>
                                        <p:animEffect transition="in" filter="fade">
                                          <p:cBhvr>
                                            <p:cTn id="9" dur="indefinite"/>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14:presetBounceEnd="50000">
                                      <p:stCondLst>
                                        <p:cond delay="2100"/>
                                      </p:stCondLst>
                                      <p:childTnLst>
                                        <p:set>
                                          <p:cBhvr>
                                            <p:cTn id="223" dur="1" fill="hold">
                                              <p:stCondLst>
                                                <p:cond delay="0"/>
                                              </p:stCondLst>
                                            </p:cTn>
                                            <p:tgtEl>
                                              <p:spTgt spid="41"/>
                                            </p:tgtEl>
                                            <p:attrNameLst>
                                              <p:attrName>style.visibility</p:attrName>
                                            </p:attrNameLst>
                                          </p:cBhvr>
                                          <p:to>
                                            <p:strVal val="visible"/>
                                          </p:to>
                                        </p:set>
                                        <p:anim calcmode="lin" valueType="num" p14:bounceEnd="50000">
                                          <p:cBhvr additive="base">
                                            <p:cTn id="224" dur="500" fill="hold"/>
                                            <p:tgtEl>
                                              <p:spTgt spid="41"/>
                                            </p:tgtEl>
                                            <p:attrNameLst>
                                              <p:attrName>ppt_x</p:attrName>
                                            </p:attrNameLst>
                                          </p:cBhvr>
                                          <p:tavLst>
                                            <p:tav tm="0">
                                              <p:val>
                                                <p:strVal val="1+#ppt_w/2"/>
                                              </p:val>
                                            </p:tav>
                                            <p:tav tm="100000">
                                              <p:val>
                                                <p:strVal val="#ppt_x"/>
                                              </p:val>
                                            </p:tav>
                                          </p:tavLst>
                                        </p:anim>
                                        <p:anim calcmode="lin" valueType="num" p14:bounceEnd="50000">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26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2900"/>
                                      </p:stCondLst>
                                      <p:childTnLst>
                                        <p:animScale>
                                          <p:cBhvr>
                                            <p:cTn id="232" dur="150" fill="hold"/>
                                            <p:tgtEl>
                                              <p:spTgt spid="42"/>
                                            </p:tgtEl>
                                          </p:cBhvr>
                                          <p:by x="110000" y="110000"/>
                                        </p:animScale>
                                      </p:childTnLst>
                                    </p:cTn>
                                  </p:par>
                                  <p:par>
                                    <p:cTn id="233" presetID="53" presetClass="entr" presetSubtype="16" fill="hold" grpId="0" nodeType="withEffect">
                                      <p:stCondLst>
                                        <p:cond delay="32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3500"/>
                                      </p:stCondLst>
                                      <p:childTnLst>
                                        <p:animScale>
                                          <p:cBhvr>
                                            <p:cTn id="239" dur="150" fill="hold"/>
                                            <p:tgtEl>
                                              <p:spTgt spid="43"/>
                                            </p:tgtEl>
                                          </p:cBhvr>
                                          <p:by x="110000" y="110000"/>
                                        </p:animScale>
                                      </p:childTnLst>
                                    </p:cTn>
                                  </p:par>
                                  <p:par>
                                    <p:cTn id="240" presetID="2" presetClass="entr" presetSubtype="2" fill="hold" grpId="0" nodeType="withEffect" p14:presetBounceEnd="50000">
                                      <p:stCondLst>
                                        <p:cond delay="3500"/>
                                      </p:stCondLst>
                                      <p:childTnLst>
                                        <p:set>
                                          <p:cBhvr>
                                            <p:cTn id="241" dur="1" fill="hold">
                                              <p:stCondLst>
                                                <p:cond delay="0"/>
                                              </p:stCondLst>
                                            </p:cTn>
                                            <p:tgtEl>
                                              <p:spTgt spid="44"/>
                                            </p:tgtEl>
                                            <p:attrNameLst>
                                              <p:attrName>style.visibility</p:attrName>
                                            </p:attrNameLst>
                                          </p:cBhvr>
                                          <p:to>
                                            <p:strVal val="visible"/>
                                          </p:to>
                                        </p:set>
                                        <p:anim calcmode="lin" valueType="num" p14:bounceEnd="50000">
                                          <p:cBhvr additive="base">
                                            <p:cTn id="242" dur="500" fill="hold"/>
                                            <p:tgtEl>
                                              <p:spTgt spid="44"/>
                                            </p:tgtEl>
                                            <p:attrNameLst>
                                              <p:attrName>ppt_x</p:attrName>
                                            </p:attrNameLst>
                                          </p:cBhvr>
                                          <p:tavLst>
                                            <p:tav tm="0">
                                              <p:val>
                                                <p:strVal val="1+#ppt_w/2"/>
                                              </p:val>
                                            </p:tav>
                                            <p:tav tm="100000">
                                              <p:val>
                                                <p:strVal val="#ppt_x"/>
                                              </p:val>
                                            </p:tav>
                                          </p:tavLst>
                                        </p:anim>
                                        <p:anim calcmode="lin" valueType="num" p14:bounceEnd="50000">
                                          <p:cBhvr additive="base">
                                            <p:cTn id="243"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bldLvl="0" animBg="1"/>
          <p:bldP spid="10" grpId="1" bldLvl="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bldLvl="0" animBg="1"/>
          <p:bldP spid="36" grpId="1" bldLvl="0" animBg="1"/>
          <p:bldP spid="40" grpId="0"/>
          <p:bldP spid="40" grpId="1"/>
          <p:bldP spid="41" grpId="0"/>
          <p:bldP spid="42" grpId="0" bldLvl="0" animBg="1"/>
          <p:bldP spid="42" grpId="1" bldLvl="0" animBg="1"/>
          <p:bldP spid="43" grpId="0"/>
          <p:bldP spid="43" grpId="1"/>
          <p:bldP spid="4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indefinite" fill="hold">
                                              <p:stCondLst>
                                                <p:cond delay="0"/>
                                              </p:stCondLst>
                                            </p:cTn>
                                            <p:tgtEl>
                                              <p:spTgt spid="4"/>
                                            </p:tgtEl>
                                            <p:attrNameLst>
                                              <p:attrName>style.visibility</p:attrName>
                                            </p:attrNameLst>
                                          </p:cBhvr>
                                          <p:to>
                                            <p:strVal val="visible"/>
                                          </p:to>
                                        </p:set>
                                        <p:anim calcmode="lin" valueType="num">
                                          <p:cBhvr>
                                            <p:cTn id="7" dur="indefinite" fill="hold"/>
                                            <p:tgtEl>
                                              <p:spTgt spid="4"/>
                                            </p:tgtEl>
                                            <p:attrNameLst>
                                              <p:attrName>ppt_w</p:attrName>
                                            </p:attrNameLst>
                                          </p:cBhvr>
                                          <p:tavLst>
                                            <p:tav tm="0">
                                              <p:val>
                                                <p:fltVal val="0"/>
                                              </p:val>
                                            </p:tav>
                                            <p:tav tm="100000">
                                              <p:val>
                                                <p:strVal val="#ppt_w"/>
                                              </p:val>
                                            </p:tav>
                                          </p:tavLst>
                                        </p:anim>
                                        <p:anim calcmode="lin" valueType="num">
                                          <p:cBhvr>
                                            <p:cTn id="8" dur="indefinite" fill="hold"/>
                                            <p:tgtEl>
                                              <p:spTgt spid="4"/>
                                            </p:tgtEl>
                                            <p:attrNameLst>
                                              <p:attrName>ppt_h</p:attrName>
                                            </p:attrNameLst>
                                          </p:cBhvr>
                                          <p:tavLst>
                                            <p:tav tm="0">
                                              <p:val>
                                                <p:fltVal val="0"/>
                                              </p:val>
                                            </p:tav>
                                            <p:tav tm="100000">
                                              <p:val>
                                                <p:strVal val="#ppt_h"/>
                                              </p:val>
                                            </p:tav>
                                          </p:tavLst>
                                        </p:anim>
                                        <p:animEffect transition="in" filter="fade">
                                          <p:cBhvr>
                                            <p:cTn id="9" dur="indefinite"/>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stCondLst>
                                        <p:cond delay="2100"/>
                                      </p:stCondLst>
                                      <p:childTnLst>
                                        <p:set>
                                          <p:cBhvr>
                                            <p:cTn id="223" dur="1" fill="hold">
                                              <p:stCondLst>
                                                <p:cond delay="0"/>
                                              </p:stCondLst>
                                            </p:cTn>
                                            <p:tgtEl>
                                              <p:spTgt spid="41"/>
                                            </p:tgtEl>
                                            <p:attrNameLst>
                                              <p:attrName>style.visibility</p:attrName>
                                            </p:attrNameLst>
                                          </p:cBhvr>
                                          <p:to>
                                            <p:strVal val="visible"/>
                                          </p:to>
                                        </p:set>
                                        <p:anim calcmode="lin" valueType="num">
                                          <p:cBhvr additive="base">
                                            <p:cTn id="224" dur="500" fill="hold"/>
                                            <p:tgtEl>
                                              <p:spTgt spid="41"/>
                                            </p:tgtEl>
                                            <p:attrNameLst>
                                              <p:attrName>ppt_x</p:attrName>
                                            </p:attrNameLst>
                                          </p:cBhvr>
                                          <p:tavLst>
                                            <p:tav tm="0">
                                              <p:val>
                                                <p:strVal val="1+#ppt_w/2"/>
                                              </p:val>
                                            </p:tav>
                                            <p:tav tm="100000">
                                              <p:val>
                                                <p:strVal val="#ppt_x"/>
                                              </p:val>
                                            </p:tav>
                                          </p:tavLst>
                                        </p:anim>
                                        <p:anim calcmode="lin" valueType="num">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26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2900"/>
                                      </p:stCondLst>
                                      <p:childTnLst>
                                        <p:animScale>
                                          <p:cBhvr>
                                            <p:cTn id="232" dur="150" fill="hold"/>
                                            <p:tgtEl>
                                              <p:spTgt spid="42"/>
                                            </p:tgtEl>
                                          </p:cBhvr>
                                          <p:by x="110000" y="110000"/>
                                        </p:animScale>
                                      </p:childTnLst>
                                    </p:cTn>
                                  </p:par>
                                  <p:par>
                                    <p:cTn id="233" presetID="53" presetClass="entr" presetSubtype="16" fill="hold" grpId="0" nodeType="withEffect">
                                      <p:stCondLst>
                                        <p:cond delay="32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3500"/>
                                      </p:stCondLst>
                                      <p:childTnLst>
                                        <p:animScale>
                                          <p:cBhvr>
                                            <p:cTn id="239" dur="150" fill="hold"/>
                                            <p:tgtEl>
                                              <p:spTgt spid="43"/>
                                            </p:tgtEl>
                                          </p:cBhvr>
                                          <p:by x="110000" y="110000"/>
                                        </p:animScale>
                                      </p:childTnLst>
                                    </p:cTn>
                                  </p:par>
                                  <p:par>
                                    <p:cTn id="240" presetID="2" presetClass="entr" presetSubtype="2" fill="hold" grpId="0" nodeType="withEffect">
                                      <p:stCondLst>
                                        <p:cond delay="3500"/>
                                      </p:stCondLst>
                                      <p:childTnLst>
                                        <p:set>
                                          <p:cBhvr>
                                            <p:cTn id="241" dur="1" fill="hold">
                                              <p:stCondLst>
                                                <p:cond delay="0"/>
                                              </p:stCondLst>
                                            </p:cTn>
                                            <p:tgtEl>
                                              <p:spTgt spid="44"/>
                                            </p:tgtEl>
                                            <p:attrNameLst>
                                              <p:attrName>style.visibility</p:attrName>
                                            </p:attrNameLst>
                                          </p:cBhvr>
                                          <p:to>
                                            <p:strVal val="visible"/>
                                          </p:to>
                                        </p:set>
                                        <p:anim calcmode="lin" valueType="num">
                                          <p:cBhvr additive="base">
                                            <p:cTn id="242" dur="500" fill="hold"/>
                                            <p:tgtEl>
                                              <p:spTgt spid="44"/>
                                            </p:tgtEl>
                                            <p:attrNameLst>
                                              <p:attrName>ppt_x</p:attrName>
                                            </p:attrNameLst>
                                          </p:cBhvr>
                                          <p:tavLst>
                                            <p:tav tm="0">
                                              <p:val>
                                                <p:strVal val="1+#ppt_w/2"/>
                                              </p:val>
                                            </p:tav>
                                            <p:tav tm="100000">
                                              <p:val>
                                                <p:strVal val="#ppt_x"/>
                                              </p:val>
                                            </p:tav>
                                          </p:tavLst>
                                        </p:anim>
                                        <p:anim calcmode="lin" valueType="num">
                                          <p:cBhvr additive="base">
                                            <p:cTn id="243"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bldLvl="0" animBg="1"/>
          <p:bldP spid="10" grpId="1" bldLvl="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bldLvl="0" animBg="1"/>
          <p:bldP spid="36" grpId="1" bldLvl="0" animBg="1"/>
          <p:bldP spid="40" grpId="0"/>
          <p:bldP spid="40" grpId="1"/>
          <p:bldP spid="41" grpId="0"/>
          <p:bldP spid="42" grpId="0" bldLvl="0" animBg="1"/>
          <p:bldP spid="42" grpId="1" bldLvl="0" animBg="1"/>
          <p:bldP spid="43" grpId="0"/>
          <p:bldP spid="43" grpId="1"/>
          <p:bldP spid="4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p:cNvSpPr>
            <a:spLocks noChangeArrowheads="1"/>
          </p:cNvSpPr>
          <p:nvPr/>
        </p:nvSpPr>
        <p:spPr bwMode="auto">
          <a:xfrm rot="10800000" flipV="1">
            <a:off x="915035" y="1493520"/>
            <a:ext cx="7416165" cy="267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noAutofit/>
          </a:bodyPr>
          <a:lstStyle/>
          <a:p>
            <a:pPr lvl="0" algn="just" fontAlgn="base">
              <a:lnSpc>
                <a:spcPct val="150000"/>
              </a:lnSpc>
              <a:spcBef>
                <a:spcPct val="0"/>
              </a:spcBef>
              <a:spcAft>
                <a:spcPct val="0"/>
              </a:spcAft>
            </a:pPr>
            <a:r>
              <a:rPr lang="zh-CN" altLang="en-US"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Suppose now that the stock market model is changed so that</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a:t>
            </a:r>
            <a:r>
              <a:rPr lang="zh-CN" altLang="en-US"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the stock</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a:t>
            </a:r>
            <a:r>
              <a:rPr lang="zh-CN" altLang="en-US"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s going up tomorrow depends upon whether it increased today and</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a:t>
            </a:r>
            <a:r>
              <a:rPr lang="zh-CN" altLang="en-US"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yesterday. In particular, if the stock has increased for the past two days, it will increase tomorrow with probability 0.9. If the stock increased today but decreased yesterday, then it will increase tomorrow with probability 0.6.</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a:t>
            </a:r>
            <a:r>
              <a:rPr lang="zh-CN" altLang="en-US"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If the stock decreased today but increased yesterday, then it will increase tomorrow with probability 0.5.</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a:t>
            </a:r>
            <a:r>
              <a:rPr lang="zh-CN" altLang="en-US"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Finally, if the stock decreased for the past two days, then it will increase tomorrow with probability 0.3</a:t>
            </a:r>
            <a:endParaRPr lang="zh-CN" altLang="en-US"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p:txBody>
      </p:sp>
      <p:sp>
        <p:nvSpPr>
          <p:cNvPr id="10" name="Freeform 7"/>
          <p:cNvSpPr>
            <a:spLocks noEditPoints="1"/>
          </p:cNvSpPr>
          <p:nvPr/>
        </p:nvSpPr>
        <p:spPr bwMode="auto">
          <a:xfrm>
            <a:off x="369139" y="141881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EA5514"/>
          </a:solidFill>
          <a:ln w="6350">
            <a:noFill/>
          </a:ln>
        </p:spPr>
        <p:txBody>
          <a:bodyPr vert="horz" wrap="square" lIns="91440" tIns="45720" rIns="91440" bIns="45720" numCol="1" anchor="t" anchorCtr="0" compatLnSpc="1"/>
          <a:lstStyle/>
          <a:p>
            <a:endParaRPr lang="zh-CN" altLang="en-US"/>
          </a:p>
        </p:txBody>
      </p:sp>
      <p:sp>
        <p:nvSpPr>
          <p:cNvPr id="12"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7"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8"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01</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sp>
        <p:nvSpPr>
          <p:cNvPr id="19" name="Rectangle 39"/>
          <p:cNvSpPr>
            <a:spLocks noChangeArrowheads="1"/>
          </p:cNvSpPr>
          <p:nvPr/>
        </p:nvSpPr>
        <p:spPr bwMode="auto">
          <a:xfrm>
            <a:off x="915670" y="343535"/>
            <a:ext cx="501142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sz="1400" dirty="0">
                <a:solidFill>
                  <a:schemeClr val="tx1">
                    <a:lumMod val="50000"/>
                    <a:lumOff val="50000"/>
                  </a:schemeClr>
                </a:solidFill>
                <a:latin typeface="Microsoft YaHei" panose="020B0503020204020204" pitchFamily="34" charset="-122"/>
                <a:ea typeface="Microsoft YaHei" panose="020B0503020204020204" pitchFamily="34" charset="-122"/>
              </a:rPr>
              <a:t>EXAMPLE STATEMENT</a:t>
            </a:r>
            <a:endParaRPr lang="en-US" sz="14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sp>
        <p:nvSpPr>
          <p:cNvPr id="2" name="圆角矩形 1"/>
          <p:cNvSpPr/>
          <p:nvPr/>
        </p:nvSpPr>
        <p:spPr>
          <a:xfrm>
            <a:off x="467360" y="914400"/>
            <a:ext cx="1776095" cy="367030"/>
          </a:xfrm>
          <a:prstGeom prst="roundRect">
            <a:avLst>
              <a:gd name="adj" fmla="val 50000"/>
            </a:avLst>
          </a:prstGeom>
          <a:solidFill>
            <a:srgbClr val="EA5514"/>
          </a:solidFill>
          <a:ln w="6350" cap="flat">
            <a:noFill/>
            <a:prstDash val="solid"/>
            <a:miter lim="800000"/>
          </a:ln>
        </p:spPr>
        <p:txBody>
          <a:bodyPr vert="horz" wrap="square" lIns="91440" tIns="45720" rIns="91440" bIns="45720" numCol="1" anchor="ctr" anchorCtr="0" compatLnSpc="1"/>
          <a:lstStyle/>
          <a:p>
            <a:pPr lvl="0" algn="ctr"/>
            <a:r>
              <a:rPr lang="en-US" altLang="zh-CN" sz="1600" dirty="0">
                <a:ln w="6350">
                  <a:noFill/>
                </a:ln>
                <a:solidFill>
                  <a:schemeClr val="bg1"/>
                </a:solidFill>
                <a:latin typeface="Impact" panose="020B0806030902050204" pitchFamily="34" charset="0"/>
                <a:ea typeface="Microsoft YaHei" panose="020B0503020204020204" pitchFamily="34" charset="-122"/>
              </a:rPr>
              <a:t>A Stock Example</a:t>
            </a:r>
            <a:endParaRPr lang="en-US" altLang="zh-CN" sz="1600" dirty="0">
              <a:ln w="6350">
                <a:noFill/>
              </a:ln>
              <a:solidFill>
                <a:schemeClr val="bg1"/>
              </a:solidFill>
              <a:latin typeface="Impact" panose="020B0806030902050204" pitchFamily="34" charset="0"/>
              <a:ea typeface="Microsoft YaHei" panose="020B0503020204020204" pitchFamily="34" charset="-122"/>
            </a:endParaRPr>
          </a:p>
        </p:txBody>
      </p:sp>
      <p:sp>
        <p:nvSpPr>
          <p:cNvPr id="5" name="Slide Number Placeholder 4"/>
          <p:cNvSpPr>
            <a:spLocks noGrp="1"/>
          </p:cNvSpPr>
          <p:nvPr>
            <p:ph type="sldNum" sz="quarter" idx="12"/>
          </p:nvPr>
        </p:nvSpPr>
        <p:spPr/>
        <p:txBody>
          <a:bodyPr/>
          <a:p>
            <a:fld id="{33A8F8CD-9200-4504-81DD-97A3817DB8C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bldLvl="0" animBg="1"/>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7"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8"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02</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sp>
        <p:nvSpPr>
          <p:cNvPr id="7" name="Slide Number Placeholder 6"/>
          <p:cNvSpPr>
            <a:spLocks noGrp="1"/>
          </p:cNvSpPr>
          <p:nvPr>
            <p:ph type="sldNum" sz="quarter" idx="12"/>
          </p:nvPr>
        </p:nvSpPr>
        <p:spPr/>
        <p:txBody>
          <a:bodyPr/>
          <a:p>
            <a:fld id="{33A8F8CD-9200-4504-81DD-97A3817DB8CB}" type="slidenum">
              <a:rPr lang="zh-CN" altLang="en-US" smtClean="0"/>
            </a:fld>
            <a:endParaRPr lang="zh-CN" altLang="en-US"/>
          </a:p>
        </p:txBody>
      </p:sp>
      <p:sp>
        <p:nvSpPr>
          <p:cNvPr id="25" name="Rectangle 39"/>
          <p:cNvSpPr>
            <a:spLocks noChangeArrowheads="1"/>
          </p:cNvSpPr>
          <p:nvPr/>
        </p:nvSpPr>
        <p:spPr bwMode="auto">
          <a:xfrm>
            <a:off x="915670" y="343535"/>
            <a:ext cx="501142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en-US" sz="1400" dirty="0">
                <a:solidFill>
                  <a:schemeClr val="tx1">
                    <a:lumMod val="50000"/>
                    <a:lumOff val="50000"/>
                  </a:schemeClr>
                </a:solidFill>
                <a:latin typeface="Microsoft YaHei" panose="020B0503020204020204" pitchFamily="34" charset="-122"/>
                <a:ea typeface="Microsoft YaHei" panose="020B0503020204020204" pitchFamily="34" charset="-122"/>
              </a:rPr>
              <a:t>TRANSITION MATRIX</a:t>
            </a:r>
            <a:endParaRPr lang="en-US" sz="14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pic>
        <p:nvPicPr>
          <p:cNvPr id="27" name="Content Placeholder 26"/>
          <p:cNvPicPr>
            <a:picLocks noChangeAspect="1"/>
          </p:cNvPicPr>
          <p:nvPr>
            <p:ph idx="1"/>
          </p:nvPr>
        </p:nvPicPr>
        <p:blipFill>
          <a:blip r:embed="rId1"/>
          <a:stretch>
            <a:fillRect/>
          </a:stretch>
        </p:blipFill>
        <p:spPr>
          <a:xfrm>
            <a:off x="827405" y="914400"/>
            <a:ext cx="7443470" cy="33934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p:fade thruBlk="1"/>
      </p:transition>
    </mc:Choice>
    <mc:Fallback>
      <p:transition>
        <p:fade thruBlk="1"/>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33A8F8CD-9200-4504-81DD-97A3817DB8CB}" type="slidenum">
              <a:rPr lang="zh-CN" altLang="en-US" smtClean="0"/>
            </a:fld>
            <a:endParaRPr lang="zh-CN" altLang="en-US"/>
          </a:p>
        </p:txBody>
      </p:sp>
      <p:sp>
        <p:nvSpPr>
          <p:cNvPr id="5" name="Rectangle 27"/>
          <p:cNvSpPr>
            <a:spLocks noChangeArrowheads="1"/>
          </p:cNvSpPr>
          <p:nvPr/>
        </p:nvSpPr>
        <p:spPr bwMode="auto">
          <a:xfrm rot="10800000" flipV="1">
            <a:off x="539750" y="955040"/>
            <a:ext cx="8146415" cy="353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noAutofit/>
          </a:bodyPr>
          <a:lstStyle/>
          <a:p>
            <a:pPr lvl="0" indent="0" algn="just" fontAlgn="base">
              <a:lnSpc>
                <a:spcPct val="110000"/>
              </a:lnSpc>
              <a:spcBef>
                <a:spcPct val="0"/>
              </a:spcBef>
              <a:spcAft>
                <a:spcPct val="0"/>
              </a:spcAft>
              <a:buFont typeface="Arial" panose="020B0604020202020204" pitchFamily="34" charset="0"/>
              <a:buNone/>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 denoting probability;</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lvl="0" indent="0" algn="just" fontAlgn="base">
              <a:lnSpc>
                <a:spcPct val="110000"/>
              </a:lnSpc>
              <a:spcBef>
                <a:spcPct val="0"/>
              </a:spcBef>
              <a:spcAft>
                <a:spcPct val="0"/>
              </a:spcAft>
              <a:buFont typeface="Arial" panose="020B0604020202020204" pitchFamily="34" charset="0"/>
              <a:buNone/>
            </a:pP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P(increase tomorrow | increased yesterday &amp; today) = 0.9</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P(increase tomorrow | decreased yesterday &amp; increased today) = 0.6</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increase tomorrow | increased yesterday &amp; decreased today</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0.5</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increase tomorrow | decreased yesterday &amp; today</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0.3</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lvl="0" indent="0" algn="just" fontAlgn="base">
              <a:lnSpc>
                <a:spcPct val="110000"/>
              </a:lnSpc>
              <a:spcBef>
                <a:spcPct val="0"/>
              </a:spcBef>
              <a:spcAft>
                <a:spcPct val="0"/>
              </a:spcAft>
              <a:buFont typeface="Arial" panose="020B0604020202020204" pitchFamily="34" charset="0"/>
              <a:buNone/>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so,</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P(decrease tomorrow | increased yesterday &amp; today) = 1 - 0.9 =  0.1</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P(decrease tomorrow | decreased yesterday &amp; increased today) = 1 - 0.6 = 0.4</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P(decrease tomorrow | increased yesterday &amp; decreased today) = 1 - 0.5 = 0.5</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P(decrease tomorrow | decreased yesterday &amp; today) = 1 - 0.3 = 0.7</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p:txBody>
      </p:sp>
      <p:sp>
        <p:nvSpPr>
          <p:cNvPr id="12"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7"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8"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03</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sp>
        <p:nvSpPr>
          <p:cNvPr id="19" name="Rectangle 39"/>
          <p:cNvSpPr>
            <a:spLocks noChangeArrowheads="1"/>
          </p:cNvSpPr>
          <p:nvPr/>
        </p:nvSpPr>
        <p:spPr bwMode="auto">
          <a:xfrm>
            <a:off x="915670" y="343535"/>
            <a:ext cx="501142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sz="1400" dirty="0">
                <a:solidFill>
                  <a:schemeClr val="tx1">
                    <a:lumMod val="50000"/>
                    <a:lumOff val="50000"/>
                  </a:schemeClr>
                </a:solidFill>
                <a:latin typeface="Microsoft YaHei" panose="020B0503020204020204" pitchFamily="34" charset="-122"/>
                <a:ea typeface="Microsoft YaHei" panose="020B0503020204020204" pitchFamily="34" charset="-122"/>
              </a:rPr>
              <a:t>UNDERSTANDING </a:t>
            </a:r>
            <a:r>
              <a:rPr lang="en-US" sz="1400" dirty="0">
                <a:solidFill>
                  <a:schemeClr val="tx1">
                    <a:lumMod val="50000"/>
                    <a:lumOff val="50000"/>
                  </a:schemeClr>
                </a:solidFill>
                <a:latin typeface="Microsoft YaHei" panose="020B0503020204020204" pitchFamily="34" charset="-122"/>
                <a:ea typeface="Microsoft YaHei" panose="020B0503020204020204" pitchFamily="34" charset="-122"/>
                <a:sym typeface="+mn-ea"/>
              </a:rPr>
              <a:t>TRANSITION MATRIX</a:t>
            </a:r>
            <a:endParaRPr lang="en-US" sz="1400" dirty="0">
              <a:solidFill>
                <a:schemeClr val="tx1">
                  <a:lumMod val="50000"/>
                  <a:lumOff val="50000"/>
                </a:schemeClr>
              </a:solidFill>
              <a:latin typeface="Microsoft YaHei" panose="020B0503020204020204" pitchFamily="34" charset="-122"/>
              <a:ea typeface="Microsoft YaHei" panose="020B0503020204020204" pitchFamily="34" charset="-122"/>
            </a:endParaRPr>
          </a:p>
          <a:p>
            <a:pPr>
              <a:buFont typeface="Arial" panose="020B0604020202020204" pitchFamily="34" charset="0"/>
              <a:buNone/>
            </a:pPr>
            <a:endParaRPr lang="en-US" sz="14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33A8F8CD-9200-4504-81DD-97A3817DB8CB}" type="slidenum">
              <a:rPr lang="zh-CN" altLang="en-US" smtClean="0"/>
            </a:fld>
            <a:endParaRPr lang="zh-CN" altLang="en-US"/>
          </a:p>
        </p:txBody>
      </p:sp>
      <p:sp>
        <p:nvSpPr>
          <p:cNvPr id="12"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7"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8"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03</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sp>
        <p:nvSpPr>
          <p:cNvPr id="19" name="Rectangle 39"/>
          <p:cNvSpPr>
            <a:spLocks noChangeArrowheads="1"/>
          </p:cNvSpPr>
          <p:nvPr/>
        </p:nvSpPr>
        <p:spPr bwMode="auto">
          <a:xfrm>
            <a:off x="915670" y="343535"/>
            <a:ext cx="501142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sz="1400" dirty="0">
                <a:solidFill>
                  <a:schemeClr val="tx1">
                    <a:lumMod val="50000"/>
                    <a:lumOff val="50000"/>
                  </a:schemeClr>
                </a:solidFill>
                <a:latin typeface="Microsoft YaHei" panose="020B0503020204020204" pitchFamily="34" charset="-122"/>
                <a:ea typeface="Microsoft YaHei" panose="020B0503020204020204" pitchFamily="34" charset="-122"/>
              </a:rPr>
              <a:t>UNDERSTANDING </a:t>
            </a:r>
            <a:r>
              <a:rPr lang="en-US" sz="1400" dirty="0">
                <a:solidFill>
                  <a:schemeClr val="tx1">
                    <a:lumMod val="50000"/>
                    <a:lumOff val="50000"/>
                  </a:schemeClr>
                </a:solidFill>
                <a:latin typeface="Microsoft YaHei" panose="020B0503020204020204" pitchFamily="34" charset="-122"/>
                <a:ea typeface="Microsoft YaHei" panose="020B0503020204020204" pitchFamily="34" charset="-122"/>
                <a:sym typeface="+mn-ea"/>
              </a:rPr>
              <a:t>TRANSITION MATRIX </a:t>
            </a:r>
            <a:r>
              <a:rPr lang="en-US" sz="1400" baseline="-25000" dirty="0">
                <a:solidFill>
                  <a:schemeClr val="tx1">
                    <a:lumMod val="50000"/>
                    <a:lumOff val="50000"/>
                  </a:schemeClr>
                </a:solidFill>
                <a:latin typeface="Microsoft YaHei" panose="020B0503020204020204" pitchFamily="34" charset="-122"/>
                <a:ea typeface="Microsoft YaHei" panose="020B0503020204020204" pitchFamily="34" charset="-122"/>
              </a:rPr>
              <a:t>[continued]</a:t>
            </a:r>
            <a:endParaRPr lang="en-US" sz="1400" baseline="-250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sp>
        <p:nvSpPr>
          <p:cNvPr id="7" name="Rectangle 27"/>
          <p:cNvSpPr>
            <a:spLocks noChangeArrowheads="1"/>
          </p:cNvSpPr>
          <p:nvPr/>
        </p:nvSpPr>
        <p:spPr bwMode="auto">
          <a:xfrm rot="10800000" flipV="1">
            <a:off x="257810" y="955040"/>
            <a:ext cx="8543925" cy="353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noAutofit/>
          </a:bodyPr>
          <a:p>
            <a:pPr lvl="0" indent="0" algn="just" fontAlgn="base">
              <a:lnSpc>
                <a:spcPct val="110000"/>
              </a:lnSpc>
              <a:spcBef>
                <a:spcPct val="0"/>
              </a:spcBef>
              <a:spcAft>
                <a:spcPct val="0"/>
              </a:spcAft>
              <a:buFont typeface="Arial" panose="020B0604020202020204" pitchFamily="34" charset="0"/>
              <a:buNone/>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and,</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P(increase the next day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decrease the day before</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increased </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yesterday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today</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0</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P(increase the next day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decrease the day before </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decreased yesterday &amp;</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increased today</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0</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increase </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the next day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the day before </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increased yesterday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decreased today</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0</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increase </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tomorrow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the day before</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decreased </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yesterday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today</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0</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decrease </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tomorrow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the day before</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increased </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yesterday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today</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0</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decrease </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tomorrow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the day before</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decreased yesterday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increased today</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0</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P(decrease tomorrow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increase the day before</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increased yesterday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decreased today</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0</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P(decrease tomorrow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increase the day before</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decreased </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yesterday &amp; </a:t>
            </a:r>
            <a:r>
              <a:rPr lang="en-US" altLang="zh-CN" sz="1400" b="1"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today</a:t>
            </a: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 = 0</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marL="285750" lvl="0" indent="-285750" algn="just" fontAlgn="base">
              <a:lnSpc>
                <a:spcPct val="110000"/>
              </a:lnSpc>
              <a:spcBef>
                <a:spcPct val="0"/>
              </a:spcBef>
              <a:spcAft>
                <a:spcPct val="0"/>
              </a:spcAft>
              <a:buFont typeface="Arial" panose="020B0604020202020204" pitchFamily="34" charset="0"/>
              <a:buChar char="•"/>
            </a:pP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lvl="0" indent="0" algn="just" fontAlgn="base">
              <a:lnSpc>
                <a:spcPct val="110000"/>
              </a:lnSpc>
              <a:spcBef>
                <a:spcPct val="0"/>
              </a:spcBef>
              <a:spcAft>
                <a:spcPct val="0"/>
              </a:spcAft>
              <a:buFont typeface="Arial" panose="020B0604020202020204" pitchFamily="34" charset="0"/>
              <a:buNone/>
            </a:pP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lvl="0" indent="0" algn="just" fontAlgn="base">
              <a:lnSpc>
                <a:spcPct val="110000"/>
              </a:lnSpc>
              <a:spcBef>
                <a:spcPct val="0"/>
              </a:spcBef>
              <a:spcAft>
                <a:spcPct val="0"/>
              </a:spcAft>
              <a:buFont typeface="Arial" panose="020B0604020202020204" pitchFamily="34" charset="0"/>
              <a:buNone/>
            </a:pPr>
            <a:r>
              <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[NB. tomorrow = “the next day” &amp; today = “the day before (next day)”]</a:t>
            </a: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lvl="0" indent="0" algn="just" fontAlgn="base">
              <a:lnSpc>
                <a:spcPct val="110000"/>
              </a:lnSpc>
              <a:spcBef>
                <a:spcPct val="0"/>
              </a:spcBef>
              <a:spcAft>
                <a:spcPct val="0"/>
              </a:spcAft>
              <a:buFont typeface="Arial" panose="020B0604020202020204" pitchFamily="34" charset="0"/>
              <a:buNone/>
            </a:pPr>
            <a:endParaRPr lang="en-US" altLang="zh-CN" sz="14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12"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7"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8"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04</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sp>
        <p:nvSpPr>
          <p:cNvPr id="19" name="Rectangle 39"/>
          <p:cNvSpPr>
            <a:spLocks noChangeArrowheads="1"/>
          </p:cNvSpPr>
          <p:nvPr/>
        </p:nvSpPr>
        <p:spPr bwMode="auto">
          <a:xfrm>
            <a:off x="915670" y="343535"/>
            <a:ext cx="7747635"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sz="1400" dirty="0">
                <a:solidFill>
                  <a:schemeClr val="tx1">
                    <a:lumMod val="50000"/>
                    <a:lumOff val="50000"/>
                  </a:schemeClr>
                </a:solidFill>
                <a:latin typeface="Microsoft YaHei" panose="020B0503020204020204" pitchFamily="34" charset="-122"/>
                <a:ea typeface="Microsoft YaHei" panose="020B0503020204020204" pitchFamily="34" charset="-122"/>
                <a:sym typeface="+mn-ea"/>
              </a:rPr>
              <a:t>STATE TRANSITION DIAGRAM</a:t>
            </a:r>
            <a:endParaRPr lang="en-US" sz="14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sp>
        <p:nvSpPr>
          <p:cNvPr id="3" name="Slide Number Placeholder 2"/>
          <p:cNvSpPr>
            <a:spLocks noGrp="1"/>
          </p:cNvSpPr>
          <p:nvPr>
            <p:ph type="sldNum" sz="quarter" idx="12"/>
          </p:nvPr>
        </p:nvSpPr>
        <p:spPr/>
        <p:txBody>
          <a:bodyPr/>
          <a:p>
            <a:fld id="{33A8F8CD-9200-4504-81DD-97A3817DB8CB}" type="slidenum">
              <a:rPr lang="zh-CN" altLang="en-US" smtClean="0"/>
            </a:fld>
            <a:endParaRPr lang="zh-CN" altLang="en-US"/>
          </a:p>
        </p:txBody>
      </p:sp>
      <p:pic>
        <p:nvPicPr>
          <p:cNvPr id="6" name="Content Placeholder 5"/>
          <p:cNvPicPr>
            <a:picLocks noChangeAspect="1"/>
          </p:cNvPicPr>
          <p:nvPr>
            <p:ph idx="1"/>
          </p:nvPr>
        </p:nvPicPr>
        <p:blipFill>
          <a:blip r:embed="rId1"/>
          <a:stretch>
            <a:fillRect/>
          </a:stretch>
        </p:blipFill>
        <p:spPr>
          <a:xfrm>
            <a:off x="2093595" y="873760"/>
            <a:ext cx="4955540" cy="3393440"/>
          </a:xfrm>
          <a:prstGeom prst="rect">
            <a:avLst/>
          </a:prstGeom>
        </p:spPr>
      </p:pic>
      <p:sp>
        <p:nvSpPr>
          <p:cNvPr id="8" name="Text Box 7"/>
          <p:cNvSpPr txBox="1"/>
          <p:nvPr/>
        </p:nvSpPr>
        <p:spPr>
          <a:xfrm>
            <a:off x="3047365" y="4298950"/>
            <a:ext cx="3048000" cy="306705"/>
          </a:xfrm>
          <a:prstGeom prst="rect">
            <a:avLst/>
          </a:prstGeom>
          <a:noFill/>
        </p:spPr>
        <p:txBody>
          <a:bodyPr wrap="square" rtlCol="0">
            <a:spAutoFit/>
          </a:bodyPr>
          <a:p>
            <a:r>
              <a:rPr lang="en-US" sz="1400"/>
              <a:t>Figure 1: State transition diagram</a:t>
            </a:r>
            <a:endParaRPr lang="en-US" sz="1400"/>
          </a:p>
        </p:txBody>
      </p:sp>
    </p:spTree>
  </p:cSld>
  <p:clrMapOvr>
    <a:masterClrMapping/>
  </p:clrMapOvr>
  <mc:AlternateContent xmlns:mc="http://schemas.openxmlformats.org/markup-compatibility/2006">
    <mc:Choice xmlns:p14="http://schemas.microsoft.com/office/powerpoint/2010/main" Requires="p14">
      <p:transition p14:dur="10">
        <p:fade thruBlk="1"/>
      </p:transition>
    </mc:Choice>
    <mc:Fallback>
      <p:transition>
        <p:fade thruBlk="1"/>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5472114"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7148514"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4967288" y="680085"/>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6383339"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7386639"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Oval 12"/>
          <p:cNvSpPr>
            <a:spLocks noChangeArrowheads="1"/>
          </p:cNvSpPr>
          <p:nvPr/>
        </p:nvSpPr>
        <p:spPr bwMode="auto">
          <a:xfrm>
            <a:off x="7904164"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7107239"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4"/>
          <p:cNvSpPr>
            <a:spLocks noChangeArrowheads="1"/>
          </p:cNvSpPr>
          <p:nvPr/>
        </p:nvSpPr>
        <p:spPr bwMode="auto">
          <a:xfrm>
            <a:off x="8567739"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8958264"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7770814"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6992939"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18"/>
          <p:cNvSpPr>
            <a:spLocks noChangeArrowheads="1"/>
          </p:cNvSpPr>
          <p:nvPr/>
        </p:nvSpPr>
        <p:spPr bwMode="auto">
          <a:xfrm>
            <a:off x="8278814"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9" name="Oval 19"/>
          <p:cNvSpPr>
            <a:spLocks noChangeArrowheads="1"/>
          </p:cNvSpPr>
          <p:nvPr/>
        </p:nvSpPr>
        <p:spPr bwMode="auto">
          <a:xfrm>
            <a:off x="7523164"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7240589"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6437314"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5967414"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3" name="Oval 23"/>
          <p:cNvSpPr>
            <a:spLocks noChangeArrowheads="1"/>
          </p:cNvSpPr>
          <p:nvPr/>
        </p:nvSpPr>
        <p:spPr bwMode="auto">
          <a:xfrm>
            <a:off x="5634039" y="2043748"/>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5" name="Oval 25"/>
          <p:cNvSpPr>
            <a:spLocks noChangeArrowheads="1"/>
          </p:cNvSpPr>
          <p:nvPr/>
        </p:nvSpPr>
        <p:spPr bwMode="auto">
          <a:xfrm>
            <a:off x="6653214"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6" name="Oval 26"/>
          <p:cNvSpPr>
            <a:spLocks noChangeArrowheads="1"/>
          </p:cNvSpPr>
          <p:nvPr/>
        </p:nvSpPr>
        <p:spPr bwMode="auto">
          <a:xfrm>
            <a:off x="6646864"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6621464"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6392864"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29"/>
          <p:cNvSpPr>
            <a:spLocks noChangeArrowheads="1"/>
          </p:cNvSpPr>
          <p:nvPr/>
        </p:nvSpPr>
        <p:spPr bwMode="auto">
          <a:xfrm>
            <a:off x="6589714" y="5039360"/>
            <a:ext cx="146050" cy="146050"/>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30" name="Oval 30"/>
          <p:cNvSpPr>
            <a:spLocks noChangeArrowheads="1"/>
          </p:cNvSpPr>
          <p:nvPr/>
        </p:nvSpPr>
        <p:spPr bwMode="auto">
          <a:xfrm>
            <a:off x="6586539"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31" name="Oval 31"/>
          <p:cNvSpPr>
            <a:spLocks noChangeArrowheads="1"/>
          </p:cNvSpPr>
          <p:nvPr/>
        </p:nvSpPr>
        <p:spPr bwMode="auto">
          <a:xfrm>
            <a:off x="6513514"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1024" name="Oval 32"/>
          <p:cNvSpPr>
            <a:spLocks noChangeArrowheads="1"/>
          </p:cNvSpPr>
          <p:nvPr/>
        </p:nvSpPr>
        <p:spPr bwMode="auto">
          <a:xfrm>
            <a:off x="6408739"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5" name="Oval 33"/>
          <p:cNvSpPr>
            <a:spLocks noChangeArrowheads="1"/>
          </p:cNvSpPr>
          <p:nvPr/>
        </p:nvSpPr>
        <p:spPr bwMode="auto">
          <a:xfrm>
            <a:off x="6478589"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27" name="Oval 34"/>
          <p:cNvSpPr>
            <a:spLocks noChangeArrowheads="1"/>
          </p:cNvSpPr>
          <p:nvPr/>
        </p:nvSpPr>
        <p:spPr bwMode="auto">
          <a:xfrm>
            <a:off x="6754814"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8" name="Oval 35"/>
          <p:cNvSpPr>
            <a:spLocks noChangeArrowheads="1"/>
          </p:cNvSpPr>
          <p:nvPr/>
        </p:nvSpPr>
        <p:spPr bwMode="auto">
          <a:xfrm>
            <a:off x="6269039"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1029" name="Oval 36"/>
          <p:cNvSpPr>
            <a:spLocks noChangeArrowheads="1"/>
          </p:cNvSpPr>
          <p:nvPr/>
        </p:nvSpPr>
        <p:spPr bwMode="auto">
          <a:xfrm>
            <a:off x="6002339"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1030" name="Oval 37"/>
          <p:cNvSpPr>
            <a:spLocks noChangeArrowheads="1"/>
          </p:cNvSpPr>
          <p:nvPr/>
        </p:nvSpPr>
        <p:spPr bwMode="auto">
          <a:xfrm>
            <a:off x="5586414"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112" name="TextBox 111"/>
          <p:cNvSpPr txBox="1"/>
          <p:nvPr/>
        </p:nvSpPr>
        <p:spPr>
          <a:xfrm>
            <a:off x="454863" y="2209939"/>
            <a:ext cx="4758680" cy="645160"/>
          </a:xfrm>
          <a:prstGeom prst="rect">
            <a:avLst/>
          </a:prstGeom>
          <a:noFill/>
        </p:spPr>
        <p:txBody>
          <a:bodyPr wrap="square" rtlCol="0">
            <a:spAutoFit/>
          </a:bodyPr>
          <a:lstStyle/>
          <a:p>
            <a:pPr algn="ctr"/>
            <a:r>
              <a:rPr lang="en-US" altLang="zh-CN" sz="3600" b="1" dirty="0" smtClean="0">
                <a:solidFill>
                  <a:schemeClr val="tx1">
                    <a:lumMod val="50000"/>
                    <a:lumOff val="50000"/>
                  </a:schemeClr>
                </a:solidFill>
                <a:latin typeface="Microsoft YaHei" panose="020B0503020204020204" pitchFamily="34" charset="-122"/>
                <a:ea typeface="Microsoft YaHei" panose="020B0503020204020204" pitchFamily="34" charset="-122"/>
              </a:rPr>
              <a:t>THANK  </a:t>
            </a:r>
            <a:r>
              <a:rPr lang="en-US" altLang="zh-CN" sz="3600" dirty="0" smtClean="0">
                <a:solidFill>
                  <a:srgbClr val="EA5514"/>
                </a:solidFill>
                <a:latin typeface="Microsoft YaHei" panose="020B0503020204020204" pitchFamily="34" charset="-122"/>
                <a:ea typeface="Microsoft YaHei" panose="020B0503020204020204" pitchFamily="34" charset="-122"/>
              </a:rPr>
              <a:t>YOU!</a:t>
            </a:r>
            <a:endParaRPr lang="en-US" altLang="zh-CN" sz="3600" dirty="0" smtClean="0">
              <a:solidFill>
                <a:srgbClr val="EA5514"/>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p>
            <a:fld id="{33A8F8CD-9200-4504-81DD-97A3817DB8C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fade thruBlk="1"/>
      </p:transition>
    </mc:Choice>
    <mc:Fallback>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41" presetClass="entr" presetSubtype="0" fill="hold" grpId="0" nodeType="withEffect">
                                  <p:stCondLst>
                                    <p:cond delay="1000"/>
                                  </p:stCondLst>
                                  <p:iterate type="lt">
                                    <p:tmPct val="10000"/>
                                  </p:iterate>
                                  <p:childTnLst>
                                    <p:set>
                                      <p:cBhvr>
                                        <p:cTn id="216" dur="1" fill="hold">
                                          <p:stCondLst>
                                            <p:cond delay="0"/>
                                          </p:stCondLst>
                                        </p:cTn>
                                        <p:tgtEl>
                                          <p:spTgt spid="112"/>
                                        </p:tgtEl>
                                        <p:attrNameLst>
                                          <p:attrName>style.visibility</p:attrName>
                                        </p:attrNameLst>
                                      </p:cBhvr>
                                      <p:to>
                                        <p:strVal val="visible"/>
                                      </p:to>
                                    </p:set>
                                    <p:anim calcmode="lin" valueType="num">
                                      <p:cBhvr>
                                        <p:cTn id="217" dur="500" fill="hold"/>
                                        <p:tgtEl>
                                          <p:spTgt spid="112"/>
                                        </p:tgtEl>
                                        <p:attrNameLst>
                                          <p:attrName>ppt_x</p:attrName>
                                        </p:attrNameLst>
                                      </p:cBhvr>
                                      <p:tavLst>
                                        <p:tav tm="0">
                                          <p:val>
                                            <p:strVal val="#ppt_x"/>
                                          </p:val>
                                        </p:tav>
                                        <p:tav tm="50000">
                                          <p:val>
                                            <p:strVal val="#ppt_x+.1"/>
                                          </p:val>
                                        </p:tav>
                                        <p:tav tm="100000">
                                          <p:val>
                                            <p:strVal val="#ppt_x"/>
                                          </p:val>
                                        </p:tav>
                                      </p:tavLst>
                                    </p:anim>
                                    <p:anim calcmode="lin" valueType="num">
                                      <p:cBhvr>
                                        <p:cTn id="218" dur="500" fill="hold"/>
                                        <p:tgtEl>
                                          <p:spTgt spid="112"/>
                                        </p:tgtEl>
                                        <p:attrNameLst>
                                          <p:attrName>ppt_y</p:attrName>
                                        </p:attrNameLst>
                                      </p:cBhvr>
                                      <p:tavLst>
                                        <p:tav tm="0">
                                          <p:val>
                                            <p:strVal val="#ppt_y"/>
                                          </p:val>
                                        </p:tav>
                                        <p:tav tm="100000">
                                          <p:val>
                                            <p:strVal val="#ppt_y"/>
                                          </p:val>
                                        </p:tav>
                                      </p:tavLst>
                                    </p:anim>
                                    <p:anim calcmode="lin" valueType="num">
                                      <p:cBhvr>
                                        <p:cTn id="219" dur="500" fill="hold"/>
                                        <p:tgtEl>
                                          <p:spTgt spid="112"/>
                                        </p:tgtEl>
                                        <p:attrNameLst>
                                          <p:attrName>ppt_h</p:attrName>
                                        </p:attrNameLst>
                                      </p:cBhvr>
                                      <p:tavLst>
                                        <p:tav tm="0">
                                          <p:val>
                                            <p:strVal val="#ppt_h/10"/>
                                          </p:val>
                                        </p:tav>
                                        <p:tav tm="50000">
                                          <p:val>
                                            <p:strVal val="#ppt_h+.01"/>
                                          </p:val>
                                        </p:tav>
                                        <p:tav tm="100000">
                                          <p:val>
                                            <p:strVal val="#ppt_h"/>
                                          </p:val>
                                        </p:tav>
                                      </p:tavLst>
                                    </p:anim>
                                    <p:anim calcmode="lin" valueType="num">
                                      <p:cBhvr>
                                        <p:cTn id="220" dur="500" fill="hold"/>
                                        <p:tgtEl>
                                          <p:spTgt spid="112"/>
                                        </p:tgtEl>
                                        <p:attrNameLst>
                                          <p:attrName>ppt_w</p:attrName>
                                        </p:attrNameLst>
                                      </p:cBhvr>
                                      <p:tavLst>
                                        <p:tav tm="0">
                                          <p:val>
                                            <p:strVal val="#ppt_w/10"/>
                                          </p:val>
                                        </p:tav>
                                        <p:tav tm="50000">
                                          <p:val>
                                            <p:strVal val="#ppt_w+.01"/>
                                          </p:val>
                                        </p:tav>
                                        <p:tav tm="100000">
                                          <p:val>
                                            <p:strVal val="#ppt_w"/>
                                          </p:val>
                                        </p:tav>
                                      </p:tavLst>
                                    </p:anim>
                                    <p:animEffect transition="in" filter="fade">
                                      <p:cBhvr>
                                        <p:cTn id="221" dur="500" tmFilter="0,0; .5, 1; 1, 1"/>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1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2384</Words>
  <Application>WPS Presentation</Application>
  <PresentationFormat>自定义</PresentationFormat>
  <Paragraphs>112</Paragraphs>
  <Slides>8</Slides>
  <Notes>0</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Microsoft YaHei</vt:lpstr>
      <vt:lpstr>Impact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徐威方</dc:creator>
  <cp:lastModifiedBy>BAB AL SAFA</cp:lastModifiedBy>
  <cp:revision>102</cp:revision>
  <dcterms:created xsi:type="dcterms:W3CDTF">2015-10-14T02:35:00Z</dcterms:created>
  <dcterms:modified xsi:type="dcterms:W3CDTF">2024-05-01T15:36:01Z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1033-12.2.0.16909</vt:lpwstr>
  </property>
  <property fmtid="{D5CDD505-2E9C-101B-9397-08002B2CF9AE}" pid="3" name="ICV">
    <vt:lpwstr>E338DD7237C149C3B0802AFE6A600F97</vt:lpwstr>
  </property>
</Properties>
</file>