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302" r:id="rId5"/>
    <p:sldId id="303" r:id="rId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42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920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30733" y="1542465"/>
            <a:ext cx="4758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Golden Rules of</a:t>
            </a:r>
            <a:r>
              <a:rPr lang="en-US" sz="3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OPAMP</a:t>
            </a:r>
            <a:endParaRPr lang="en-US" sz="36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15592" y="2741335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OPERATIONAL APLIFIER</a:t>
            </a:r>
            <a:endParaRPr lang="en-US" altLang="zh-CN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78188" y="3152722"/>
            <a:ext cx="174306" cy="174304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65489" y="3101375"/>
            <a:ext cx="91249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Presenter: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Text Box 20"/>
          <p:cNvSpPr txBox="1">
            <a:spLocks noChangeArrowheads="1"/>
          </p:cNvSpPr>
          <p:nvPr/>
        </p:nvSpPr>
        <p:spPr bwMode="auto">
          <a:xfrm>
            <a:off x="2626176" y="3101375"/>
            <a:ext cx="99695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Supervisor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4545" y="3386455"/>
            <a:ext cx="14636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Mehrin Farzana</a:t>
            </a:r>
            <a:endParaRPr lang="en-US" sz="1400"/>
          </a:p>
          <a:p>
            <a:r>
              <a:rPr lang="en-US" sz="1400"/>
              <a:t>ID. 2101013</a:t>
            </a:r>
            <a:endParaRPr lang="en-US" sz="1400"/>
          </a:p>
          <a:p>
            <a:r>
              <a:rPr lang="en-US" sz="1400">
                <a:sym typeface="+mn-ea"/>
              </a:rPr>
              <a:t>Dept. of IRE</a:t>
            </a:r>
            <a:endParaRPr lang="en-US" sz="1400"/>
          </a:p>
          <a:p>
            <a:r>
              <a:rPr lang="en-US" sz="1400"/>
              <a:t>BDU</a:t>
            </a:r>
            <a:endParaRPr lang="en-US" sz="1400"/>
          </a:p>
          <a:p>
            <a:r>
              <a:rPr lang="en-US" sz="1400"/>
              <a:t>2021-22</a:t>
            </a:r>
            <a:endParaRPr lang="en-US" sz="1400"/>
          </a:p>
        </p:txBody>
      </p:sp>
      <p:grpSp>
        <p:nvGrpSpPr>
          <p:cNvPr id="4" name="组合 113"/>
          <p:cNvGrpSpPr/>
          <p:nvPr/>
        </p:nvGrpSpPr>
        <p:grpSpPr>
          <a:xfrm>
            <a:off x="2498733" y="3148277"/>
            <a:ext cx="174306" cy="174304"/>
            <a:chOff x="801291" y="3535885"/>
            <a:chExt cx="219347" cy="219347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3" name="Text Box 32"/>
          <p:cNvSpPr txBox="1"/>
          <p:nvPr/>
        </p:nvSpPr>
        <p:spPr>
          <a:xfrm>
            <a:off x="2673350" y="3386455"/>
            <a:ext cx="14636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Sadiya Enam</a:t>
            </a:r>
            <a:endParaRPr lang="en-US" sz="1400"/>
          </a:p>
          <a:p>
            <a:r>
              <a:rPr lang="en-US" sz="1400"/>
              <a:t>Lecturer(EEE)</a:t>
            </a:r>
            <a:endParaRPr lang="en-US" sz="1400"/>
          </a:p>
          <a:p>
            <a:r>
              <a:rPr lang="en-US" sz="1400"/>
              <a:t>Dept. of IRE</a:t>
            </a:r>
            <a:endParaRPr lang="en-US" sz="1400"/>
          </a:p>
          <a:p>
            <a:r>
              <a:rPr lang="en-US" sz="1400"/>
              <a:t>BDU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indefinite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indefinite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13" grpId="0" animBg="1"/>
          <p:bldP spid="124" grpId="0" bldLvl="0" animBg="1"/>
          <p:bldP spid="12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indefinite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indefinite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13" grpId="0" animBg="1"/>
          <p:bldP spid="124" grpId="0" bldLvl="0" animBg="1"/>
          <p:bldP spid="125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4716334" y="1130667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275159" y="127784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7265" y="327660"/>
            <a:ext cx="3617595" cy="36703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Golden rules of OPAMP (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operational amplifier</a:t>
            </a:r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)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0" name="Picture 19" descr="R"/>
          <p:cNvPicPr>
            <a:picLocks noChangeAspect="1"/>
          </p:cNvPicPr>
          <p:nvPr/>
        </p:nvPicPr>
        <p:blipFill>
          <a:blip r:embed="rId1"/>
          <a:srcRect b="6183"/>
          <a:stretch>
            <a:fillRect/>
          </a:stretch>
        </p:blipFill>
        <p:spPr>
          <a:xfrm>
            <a:off x="4787900" y="1130935"/>
            <a:ext cx="4293870" cy="2482215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idx="1"/>
          </p:nvPr>
        </p:nvSpPr>
        <p:spPr>
          <a:xfrm>
            <a:off x="354965" y="1778635"/>
            <a:ext cx="4966335" cy="1120140"/>
          </a:xfrm>
        </p:spPr>
        <p:txBody>
          <a:bodyPr/>
          <a:p>
            <a:r>
              <a:rPr lang="en-US" sz="1600"/>
              <a:t>The inputs draw no current</a:t>
            </a:r>
            <a:endParaRPr lang="en-US" sz="1600"/>
          </a:p>
          <a:p>
            <a:r>
              <a:rPr lang="en-US" sz="1600"/>
              <a:t>Positive input voltage = </a:t>
            </a:r>
            <a:r>
              <a:rPr lang="en-US" sz="1600">
                <a:sym typeface="+mn-ea"/>
              </a:rPr>
              <a:t>Negative input voltage</a:t>
            </a:r>
            <a:endParaRPr lang="en-US" sz="1600"/>
          </a:p>
          <a:p>
            <a:pPr marL="0" indent="457200">
              <a:buNone/>
            </a:pPr>
            <a:r>
              <a:rPr lang="en-US" sz="1600"/>
              <a:t> V</a:t>
            </a:r>
            <a:r>
              <a:rPr lang="en-US" sz="1600" baseline="-25000"/>
              <a:t>p</a:t>
            </a:r>
            <a:r>
              <a:rPr lang="en-US" sz="1600"/>
              <a:t>= V</a:t>
            </a:r>
            <a:r>
              <a:rPr lang="en-US" sz="1600" baseline="-25000"/>
              <a:t>n 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5702300" y="3742055"/>
            <a:ext cx="23983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Figure 1: OPAMP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7265" y="300355"/>
            <a:ext cx="3617595" cy="36703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Proof of  </a:t>
            </a:r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 Vp= Vn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Picture 2" descr="WhatsApp Image 2024-02-27 at 20.15.14_d39484fa"/>
          <p:cNvPicPr>
            <a:picLocks noChangeAspect="1"/>
          </p:cNvPicPr>
          <p:nvPr/>
        </p:nvPicPr>
        <p:blipFill>
          <a:blip r:embed="rId1"/>
          <a:srcRect t="2804" r="11673" b="39780"/>
          <a:stretch>
            <a:fillRect/>
          </a:stretch>
        </p:blipFill>
        <p:spPr>
          <a:xfrm>
            <a:off x="157480" y="1130935"/>
            <a:ext cx="4679950" cy="2952115"/>
          </a:xfrm>
          <a:prstGeom prst="rect">
            <a:avLst/>
          </a:prstGeom>
        </p:spPr>
      </p:pic>
      <p:pic>
        <p:nvPicPr>
          <p:cNvPr id="8" name="Content Placeholder 7" descr="WhatsApp Image 2024-02-27 at 20.15.14_d39484fa"/>
          <p:cNvPicPr>
            <a:picLocks noChangeAspect="1"/>
          </p:cNvPicPr>
          <p:nvPr>
            <p:ph idx="1"/>
          </p:nvPr>
        </p:nvPicPr>
        <p:blipFill>
          <a:blip r:embed="rId1"/>
          <a:srcRect t="59382"/>
          <a:stretch>
            <a:fillRect/>
          </a:stretch>
        </p:blipFill>
        <p:spPr>
          <a:xfrm>
            <a:off x="3707765" y="2931160"/>
            <a:ext cx="5248910" cy="2068830"/>
          </a:xfrm>
          <a:prstGeom prst="rect">
            <a:avLst/>
          </a:prstGeom>
        </p:spPr>
      </p:pic>
      <p:sp>
        <p:nvSpPr>
          <p:cNvPr id="11" name="Line 33"/>
          <p:cNvSpPr>
            <a:spLocks noChangeShapeType="1"/>
          </p:cNvSpPr>
          <p:nvPr/>
        </p:nvSpPr>
        <p:spPr bwMode="auto">
          <a:xfrm rot="5400000">
            <a:off x="4716334" y="130148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pic>
        <p:nvPicPr>
          <p:cNvPr id="13" name="Picture 12" descr="inver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70" y="675005"/>
            <a:ext cx="2514600" cy="14573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635115" y="2163445"/>
            <a:ext cx="23983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Figure 2: OPAMP with negative feedback</a:t>
            </a:r>
            <a:endParaRPr lang="en-US" sz="1000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rot="10800000" flipH="1">
            <a:off x="2267585" y="1129665"/>
            <a:ext cx="5080" cy="1099185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372360" y="1129665"/>
            <a:ext cx="29794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Here,</a:t>
            </a:r>
            <a:endParaRPr lang="en-US" sz="1400"/>
          </a:p>
          <a:p>
            <a:r>
              <a:rPr lang="en-US" sz="1400"/>
              <a:t>Output voltage = V</a:t>
            </a:r>
            <a:r>
              <a:rPr lang="en-US" sz="1400" baseline="-25000"/>
              <a:t>0</a:t>
            </a:r>
            <a:endParaRPr lang="en-US" sz="1400" baseline="-25000"/>
          </a:p>
          <a:p>
            <a:r>
              <a:rPr lang="en-US" sz="1400"/>
              <a:t>Input voltage difference = V</a:t>
            </a:r>
            <a:r>
              <a:rPr lang="en-US" sz="1400" baseline="-25000"/>
              <a:t>d</a:t>
            </a:r>
            <a:endParaRPr lang="en-US" sz="1400" baseline="-25000"/>
          </a:p>
          <a:p>
            <a:r>
              <a:rPr lang="en-US" sz="1400"/>
              <a:t>Feedback resistance = R</a:t>
            </a:r>
            <a:r>
              <a:rPr lang="en-US" sz="1400" baseline="-25000"/>
              <a:t>F</a:t>
            </a:r>
            <a:endParaRPr lang="en-US" sz="1400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10" y="1355090"/>
            <a:ext cx="266700" cy="2476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70" y="1266825"/>
            <a:ext cx="266700" cy="2476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1058545"/>
            <a:ext cx="266700" cy="247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0" y="573405"/>
            <a:ext cx="266700" cy="24765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7740015" y="596900"/>
            <a:ext cx="61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</a:t>
            </a:r>
            <a:r>
              <a:rPr lang="en-US" sz="1200" baseline="-25000"/>
              <a:t>F</a:t>
            </a:r>
            <a:endParaRPr lang="en-US" sz="1200" baseline="-25000"/>
          </a:p>
        </p:txBody>
      </p:sp>
      <p:sp>
        <p:nvSpPr>
          <p:cNvPr id="28" name="Text Box 27"/>
          <p:cNvSpPr txBox="1"/>
          <p:nvPr/>
        </p:nvSpPr>
        <p:spPr>
          <a:xfrm>
            <a:off x="7019925" y="1030605"/>
            <a:ext cx="516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</a:t>
            </a:r>
            <a:r>
              <a:rPr lang="en-US" sz="1200" baseline="-25000"/>
              <a:t>1</a:t>
            </a:r>
            <a:endParaRPr lang="en-US" sz="1200" baseline="-25000"/>
          </a:p>
        </p:txBody>
      </p:sp>
      <p:sp>
        <p:nvSpPr>
          <p:cNvPr id="29" name="Text Box 28"/>
          <p:cNvSpPr txBox="1"/>
          <p:nvPr/>
        </p:nvSpPr>
        <p:spPr>
          <a:xfrm>
            <a:off x="7308215" y="1322705"/>
            <a:ext cx="433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V</a:t>
            </a:r>
            <a:r>
              <a:rPr lang="en-US" sz="1200" baseline="-25000"/>
              <a:t>n</a:t>
            </a:r>
            <a:endParaRPr lang="en-US" sz="1200" baseline="-25000"/>
          </a:p>
        </p:txBody>
      </p:sp>
      <p:sp>
        <p:nvSpPr>
          <p:cNvPr id="30" name="Text Box 29"/>
          <p:cNvSpPr txBox="1"/>
          <p:nvPr/>
        </p:nvSpPr>
        <p:spPr>
          <a:xfrm>
            <a:off x="7236460" y="1514475"/>
            <a:ext cx="524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V</a:t>
            </a:r>
            <a:r>
              <a:rPr lang="en-US" sz="1200" baseline="-25000"/>
              <a:t>p</a:t>
            </a:r>
            <a:endParaRPr lang="en-US" sz="1200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8728075" y="1441450"/>
            <a:ext cx="61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V</a:t>
            </a:r>
            <a:r>
              <a:rPr lang="en-US" sz="1200" baseline="-25000"/>
              <a:t>0</a:t>
            </a:r>
            <a:endParaRPr lang="en-US" sz="1200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6444615" y="1238885"/>
            <a:ext cx="438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V</a:t>
            </a:r>
            <a:r>
              <a:rPr lang="en-US" sz="1200" baseline="-25000"/>
              <a:t>1</a:t>
            </a:r>
            <a:endParaRPr lang="en-US" sz="1200" baseline="-25000"/>
          </a:p>
        </p:txBody>
      </p:sp>
      <p:sp>
        <p:nvSpPr>
          <p:cNvPr id="33" name="Text Box 32"/>
          <p:cNvSpPr txBox="1"/>
          <p:nvPr/>
        </p:nvSpPr>
        <p:spPr>
          <a:xfrm>
            <a:off x="252095" y="770890"/>
            <a:ext cx="459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 negative feedback,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834890" y="4587240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[Proved]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Presentation</Application>
  <PresentationFormat>自定义</PresentationFormat>
  <Paragraphs>56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BAB AL SAFA</cp:lastModifiedBy>
  <cp:revision>105</cp:revision>
  <dcterms:created xsi:type="dcterms:W3CDTF">2015-10-14T02:35:00Z</dcterms:created>
  <dcterms:modified xsi:type="dcterms:W3CDTF">2024-02-27T14:49:33Z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E338DD7237C149C3B0802AFE6A600F97</vt:lpwstr>
  </property>
</Properties>
</file>