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97" r:id="rId4"/>
    <p:sldId id="298" r:id="rId5"/>
    <p:sldId id="299" r:id="rId6"/>
    <p:sldId id="300" r:id="rId7"/>
    <p:sldId id="301" r:id="rId8"/>
    <p:sldId id="302" r:id="rId9"/>
    <p:sldId id="303" r:id="rId10"/>
    <p:sldId id="304" r:id="rId11"/>
    <p:sldId id="305" r:id="rId12"/>
    <p:sldId id="306" r:id="rId13"/>
    <p:sldId id="307" r:id="rId14"/>
    <p:sldId id="338" r:id="rId15"/>
    <p:sldId id="328" r:id="rId16"/>
    <p:sldId id="329" r:id="rId17"/>
    <p:sldId id="330" r:id="rId18"/>
    <p:sldId id="331" r:id="rId19"/>
    <p:sldId id="332" r:id="rId20"/>
    <p:sldId id="333" r:id="rId21"/>
    <p:sldId id="334" r:id="rId22"/>
    <p:sldId id="335" r:id="rId23"/>
    <p:sldId id="336" r:id="rId24"/>
    <p:sldId id="33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287" r:id="rId46"/>
    <p:sldId id="288" r:id="rId47"/>
    <p:sldId id="289" r:id="rId48"/>
    <p:sldId id="290" r:id="rId49"/>
    <p:sldId id="291" r:id="rId50"/>
    <p:sldId id="292" r:id="rId51"/>
    <p:sldId id="293" r:id="rId52"/>
    <p:sldId id="294" r:id="rId53"/>
    <p:sldId id="295" r:id="rId54"/>
    <p:sldId id="29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E6DE6B-2D3E-4FBD-AE4B-4835E0B6354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6ED0-D75D-4ED0-B089-54C46996F2C9}" type="slidenum">
              <a:rPr lang="en-US" smtClean="0"/>
              <a:t>‹#›</a:t>
            </a:fld>
            <a:endParaRPr lang="en-US"/>
          </a:p>
        </p:txBody>
      </p:sp>
    </p:spTree>
    <p:extLst>
      <p:ext uri="{BB962C8B-B14F-4D97-AF65-F5344CB8AC3E}">
        <p14:creationId xmlns:p14="http://schemas.microsoft.com/office/powerpoint/2010/main" val="93487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E6DE6B-2D3E-4FBD-AE4B-4835E0B6354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6ED0-D75D-4ED0-B089-54C46996F2C9}" type="slidenum">
              <a:rPr lang="en-US" smtClean="0"/>
              <a:t>‹#›</a:t>
            </a:fld>
            <a:endParaRPr lang="en-US"/>
          </a:p>
        </p:txBody>
      </p:sp>
    </p:spTree>
    <p:extLst>
      <p:ext uri="{BB962C8B-B14F-4D97-AF65-F5344CB8AC3E}">
        <p14:creationId xmlns:p14="http://schemas.microsoft.com/office/powerpoint/2010/main" val="396207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E6DE6B-2D3E-4FBD-AE4B-4835E0B6354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6ED0-D75D-4ED0-B089-54C46996F2C9}" type="slidenum">
              <a:rPr lang="en-US" smtClean="0"/>
              <a:t>‹#›</a:t>
            </a:fld>
            <a:endParaRPr lang="en-US"/>
          </a:p>
        </p:txBody>
      </p:sp>
    </p:spTree>
    <p:extLst>
      <p:ext uri="{BB962C8B-B14F-4D97-AF65-F5344CB8AC3E}">
        <p14:creationId xmlns:p14="http://schemas.microsoft.com/office/powerpoint/2010/main" val="284398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E6DE6B-2D3E-4FBD-AE4B-4835E0B6354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6ED0-D75D-4ED0-B089-54C46996F2C9}" type="slidenum">
              <a:rPr lang="en-US" smtClean="0"/>
              <a:t>‹#›</a:t>
            </a:fld>
            <a:endParaRPr lang="en-US"/>
          </a:p>
        </p:txBody>
      </p:sp>
    </p:spTree>
    <p:extLst>
      <p:ext uri="{BB962C8B-B14F-4D97-AF65-F5344CB8AC3E}">
        <p14:creationId xmlns:p14="http://schemas.microsoft.com/office/powerpoint/2010/main" val="174988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E6DE6B-2D3E-4FBD-AE4B-4835E0B6354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6ED0-D75D-4ED0-B089-54C46996F2C9}" type="slidenum">
              <a:rPr lang="en-US" smtClean="0"/>
              <a:t>‹#›</a:t>
            </a:fld>
            <a:endParaRPr lang="en-US"/>
          </a:p>
        </p:txBody>
      </p:sp>
    </p:spTree>
    <p:extLst>
      <p:ext uri="{BB962C8B-B14F-4D97-AF65-F5344CB8AC3E}">
        <p14:creationId xmlns:p14="http://schemas.microsoft.com/office/powerpoint/2010/main" val="28899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E6DE6B-2D3E-4FBD-AE4B-4835E0B63547}"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06ED0-D75D-4ED0-B089-54C46996F2C9}" type="slidenum">
              <a:rPr lang="en-US" smtClean="0"/>
              <a:t>‹#›</a:t>
            </a:fld>
            <a:endParaRPr lang="en-US"/>
          </a:p>
        </p:txBody>
      </p:sp>
    </p:spTree>
    <p:extLst>
      <p:ext uri="{BB962C8B-B14F-4D97-AF65-F5344CB8AC3E}">
        <p14:creationId xmlns:p14="http://schemas.microsoft.com/office/powerpoint/2010/main" val="391529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E6DE6B-2D3E-4FBD-AE4B-4835E0B63547}" type="datetimeFigureOut">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06ED0-D75D-4ED0-B089-54C46996F2C9}" type="slidenum">
              <a:rPr lang="en-US" smtClean="0"/>
              <a:t>‹#›</a:t>
            </a:fld>
            <a:endParaRPr lang="en-US"/>
          </a:p>
        </p:txBody>
      </p:sp>
    </p:spTree>
    <p:extLst>
      <p:ext uri="{BB962C8B-B14F-4D97-AF65-F5344CB8AC3E}">
        <p14:creationId xmlns:p14="http://schemas.microsoft.com/office/powerpoint/2010/main" val="214629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E6DE6B-2D3E-4FBD-AE4B-4835E0B63547}" type="datetimeFigureOut">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06ED0-D75D-4ED0-B089-54C46996F2C9}" type="slidenum">
              <a:rPr lang="en-US" smtClean="0"/>
              <a:t>‹#›</a:t>
            </a:fld>
            <a:endParaRPr lang="en-US"/>
          </a:p>
        </p:txBody>
      </p:sp>
    </p:spTree>
    <p:extLst>
      <p:ext uri="{BB962C8B-B14F-4D97-AF65-F5344CB8AC3E}">
        <p14:creationId xmlns:p14="http://schemas.microsoft.com/office/powerpoint/2010/main" val="226969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6DE6B-2D3E-4FBD-AE4B-4835E0B63547}" type="datetimeFigureOut">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06ED0-D75D-4ED0-B089-54C46996F2C9}" type="slidenum">
              <a:rPr lang="en-US" smtClean="0"/>
              <a:t>‹#›</a:t>
            </a:fld>
            <a:endParaRPr lang="en-US"/>
          </a:p>
        </p:txBody>
      </p:sp>
    </p:spTree>
    <p:extLst>
      <p:ext uri="{BB962C8B-B14F-4D97-AF65-F5344CB8AC3E}">
        <p14:creationId xmlns:p14="http://schemas.microsoft.com/office/powerpoint/2010/main" val="81282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E6DE6B-2D3E-4FBD-AE4B-4835E0B63547}"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06ED0-D75D-4ED0-B089-54C46996F2C9}" type="slidenum">
              <a:rPr lang="en-US" smtClean="0"/>
              <a:t>‹#›</a:t>
            </a:fld>
            <a:endParaRPr lang="en-US"/>
          </a:p>
        </p:txBody>
      </p:sp>
    </p:spTree>
    <p:extLst>
      <p:ext uri="{BB962C8B-B14F-4D97-AF65-F5344CB8AC3E}">
        <p14:creationId xmlns:p14="http://schemas.microsoft.com/office/powerpoint/2010/main" val="322942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E6DE6B-2D3E-4FBD-AE4B-4835E0B63547}"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06ED0-D75D-4ED0-B089-54C46996F2C9}" type="slidenum">
              <a:rPr lang="en-US" smtClean="0"/>
              <a:t>‹#›</a:t>
            </a:fld>
            <a:endParaRPr lang="en-US"/>
          </a:p>
        </p:txBody>
      </p:sp>
    </p:spTree>
    <p:extLst>
      <p:ext uri="{BB962C8B-B14F-4D97-AF65-F5344CB8AC3E}">
        <p14:creationId xmlns:p14="http://schemas.microsoft.com/office/powerpoint/2010/main" val="43938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6DE6B-2D3E-4FBD-AE4B-4835E0B63547}" type="datetimeFigureOut">
              <a:rPr lang="en-US" smtClean="0"/>
              <a:t>6/7/2020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06ED0-D75D-4ED0-B089-54C46996F2C9}" type="slidenum">
              <a:rPr lang="en-US" smtClean="0"/>
              <a:t>‹#›</a:t>
            </a:fld>
            <a:endParaRPr lang="en-US"/>
          </a:p>
        </p:txBody>
      </p:sp>
    </p:spTree>
    <p:extLst>
      <p:ext uri="{BB962C8B-B14F-4D97-AF65-F5344CB8AC3E}">
        <p14:creationId xmlns:p14="http://schemas.microsoft.com/office/powerpoint/2010/main" val="783741943"/>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ptical_fiber" TargetMode="External"/><Relationship Id="rId2" Type="http://schemas.openxmlformats.org/officeDocument/2006/relationships/hyperlink" Target="https://en.wikipedia.org/wiki/Radio_frequency"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Geo-fenc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reductionrevolution.com.au/blogs/news-reviews/thermal-camera-infrared-scanner-us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n.wikipedia.org/wiki/Sensor" TargetMode="External"/><Relationship Id="rId3" Type="http://schemas.openxmlformats.org/officeDocument/2006/relationships/hyperlink" Target="https://en.wikipedia.org/wiki/Sensor_node" TargetMode="External"/><Relationship Id="rId7" Type="http://schemas.openxmlformats.org/officeDocument/2006/relationships/hyperlink" Target="https://en.wikipedia.org/wiki/Battery_(electricity)" TargetMode="External"/><Relationship Id="rId12" Type="http://schemas.openxmlformats.org/officeDocument/2006/relationships/hyperlink" Target="https://en.wikipedia.org/wiki/Temperature" TargetMode="External"/><Relationship Id="rId2" Type="http://schemas.openxmlformats.org/officeDocument/2006/relationships/hyperlink" Target="https://en.wikipedia.org/wiki/Wireless_sensor_network" TargetMode="External"/><Relationship Id="rId1" Type="http://schemas.openxmlformats.org/officeDocument/2006/relationships/slideLayout" Target="../slideLayouts/slideLayout2.xml"/><Relationship Id="rId6" Type="http://schemas.openxmlformats.org/officeDocument/2006/relationships/hyperlink" Target="https://en.wikipedia.org/wiki/Microcontroller" TargetMode="External"/><Relationship Id="rId11" Type="http://schemas.openxmlformats.org/officeDocument/2006/relationships/hyperlink" Target="https://en.wikipedia.org/wiki/Humidity" TargetMode="External"/><Relationship Id="rId5" Type="http://schemas.openxmlformats.org/officeDocument/2006/relationships/hyperlink" Target="https://en.wikipedia.org/wiki/Transceiver" TargetMode="External"/><Relationship Id="rId10" Type="http://schemas.openxmlformats.org/officeDocument/2006/relationships/hyperlink" Target="https://en.wikipedia.org/wiki/Heat" TargetMode="External"/><Relationship Id="rId4" Type="http://schemas.openxmlformats.org/officeDocument/2006/relationships/hyperlink" Target="https://en.wikipedia.org/wiki/Radio" TargetMode="External"/><Relationship Id="rId9" Type="http://schemas.openxmlformats.org/officeDocument/2006/relationships/hyperlink" Target="https://en.wikipedia.org/wiki/Light"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nstructables.com/id/Arduino-37-in-1-Sensors-Kit-Explained/" TargetMode="External"/><Relationship Id="rId2" Type="http://schemas.openxmlformats.org/officeDocument/2006/relationships/hyperlink" Target="https://www.instructable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enterprisewan.techtarget.com/definition/WAN" TargetMode="External"/><Relationship Id="rId2" Type="http://schemas.openxmlformats.org/officeDocument/2006/relationships/hyperlink" Target="https://searchdatacenter.techtarget.com/definition/sensor-network" TargetMode="External"/><Relationship Id="rId1" Type="http://schemas.openxmlformats.org/officeDocument/2006/relationships/slideLayout" Target="../slideLayouts/slideLayout2.xml"/><Relationship Id="rId4" Type="http://schemas.openxmlformats.org/officeDocument/2006/relationships/hyperlink" Target="https://searchnetworking.techtarget.com/definition/local-area-network-LA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381" y="1490134"/>
            <a:ext cx="8719775" cy="1646302"/>
          </a:xfrm>
        </p:spPr>
        <p:txBody>
          <a:bodyPr>
            <a:normAutofit/>
          </a:bodyPr>
          <a:lstStyle/>
          <a:p>
            <a:r>
              <a:rPr lang="en-US" b="1" dirty="0" err="1">
                <a:solidFill>
                  <a:schemeClr val="tx1">
                    <a:lumMod val="95000"/>
                    <a:lumOff val="5000"/>
                  </a:schemeClr>
                </a:solidFill>
              </a:rPr>
              <a:t>IoT</a:t>
            </a:r>
            <a:r>
              <a:rPr lang="en-US" b="1" dirty="0">
                <a:solidFill>
                  <a:schemeClr val="tx1">
                    <a:lumMod val="95000"/>
                    <a:lumOff val="5000"/>
                  </a:schemeClr>
                </a:solidFill>
              </a:rPr>
              <a:t> Enabling Technologies</a:t>
            </a:r>
          </a:p>
        </p:txBody>
      </p:sp>
      <p:sp>
        <p:nvSpPr>
          <p:cNvPr id="3" name="Subtitle 2"/>
          <p:cNvSpPr>
            <a:spLocks noGrp="1"/>
          </p:cNvSpPr>
          <p:nvPr>
            <p:ph type="subTitle" idx="1"/>
          </p:nvPr>
        </p:nvSpPr>
        <p:spPr/>
        <p:txBody>
          <a:bodyPr>
            <a:normAutofit lnSpcReduction="10000"/>
          </a:bodyPr>
          <a:lstStyle/>
          <a:p>
            <a:r>
              <a:rPr lang="en-US" dirty="0" err="1" smtClean="0"/>
              <a:t>Farzana</a:t>
            </a:r>
            <a:r>
              <a:rPr lang="en-US" dirty="0" smtClean="0"/>
              <a:t> Akter</a:t>
            </a:r>
          </a:p>
          <a:p>
            <a:r>
              <a:rPr lang="en-US" dirty="0" smtClean="0"/>
              <a:t>Lecturer, Department of ICT(IOT Program)</a:t>
            </a:r>
          </a:p>
          <a:p>
            <a:pPr fontAlgn="base"/>
            <a:r>
              <a:rPr lang="en-US" cap="all" dirty="0"/>
              <a:t>BANGABANDHU SHEIKH MUJIBUR RAHMAN DIGITAL UNIVERSITY, BANGLADESH</a:t>
            </a:r>
          </a:p>
        </p:txBody>
      </p:sp>
    </p:spTree>
    <p:extLst>
      <p:ext uri="{BB962C8B-B14F-4D97-AF65-F5344CB8AC3E}">
        <p14:creationId xmlns:p14="http://schemas.microsoft.com/office/powerpoint/2010/main" val="98231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0496" y="745958"/>
            <a:ext cx="9793706" cy="5563402"/>
          </a:xfrm>
        </p:spPr>
        <p:txBody>
          <a:bodyPr>
            <a:normAutofit/>
          </a:bodyPr>
          <a:lstStyle/>
          <a:p>
            <a:r>
              <a:rPr lang="en-US" dirty="0" smtClean="0"/>
              <a:t>Power </a:t>
            </a:r>
            <a:r>
              <a:rPr lang="en-US" dirty="0"/>
              <a:t>Unit:</a:t>
            </a:r>
          </a:p>
          <a:p>
            <a:pPr lvl="0"/>
            <a:r>
              <a:rPr lang="en-US" dirty="0"/>
              <a:t>The power unit and the power generator are a key element in the sensor structure. The power unit is responsible to provide the electrical power needed by the other units in the system</a:t>
            </a:r>
            <a:r>
              <a:rPr lang="en-US" dirty="0" smtClean="0"/>
              <a:t>.</a:t>
            </a:r>
          </a:p>
          <a:p>
            <a:r>
              <a:rPr lang="en-US" dirty="0" smtClean="0"/>
              <a:t>Location </a:t>
            </a:r>
            <a:r>
              <a:rPr lang="en-US" dirty="0"/>
              <a:t>finding system:</a:t>
            </a:r>
          </a:p>
          <a:p>
            <a:pPr lvl="0"/>
            <a:r>
              <a:rPr lang="en-US" dirty="0"/>
              <a:t>Specific nodes may integrate a location finding system that helps the node to discover its position, relative to its neighbors or global. This unit is often embedded on the transceiver module and requires the use of specific algorithms by the processing unit, depending on the adopted localization techniques </a:t>
            </a:r>
            <a:endParaRPr lang="en-US" dirty="0" smtClean="0"/>
          </a:p>
          <a:p>
            <a:pPr lvl="0"/>
            <a:endParaRPr lang="en-US" dirty="0"/>
          </a:p>
        </p:txBody>
      </p:sp>
    </p:spTree>
    <p:extLst>
      <p:ext uri="{BB962C8B-B14F-4D97-AF65-F5344CB8AC3E}">
        <p14:creationId xmlns:p14="http://schemas.microsoft.com/office/powerpoint/2010/main" val="294405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755170" y="4066673"/>
            <a:ext cx="5143291" cy="3038492"/>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1" name="Picture 2" descr="Using the 433MHz RF Transmitter and Receiver with Arduin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48" y="1122202"/>
            <a:ext cx="5046634" cy="446371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Teach, Learn, and Make with Raspberry Pi –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782" y="372979"/>
            <a:ext cx="6200679" cy="36689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What is an Arduino? - learn.sparkfun.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5170" y="4066673"/>
            <a:ext cx="5021370" cy="323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070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6590" y="517357"/>
            <a:ext cx="11069052" cy="5979695"/>
          </a:xfrm>
        </p:spPr>
        <p:txBody>
          <a:bodyPr/>
          <a:lstStyle/>
          <a:p>
            <a:pPr algn="just"/>
            <a:r>
              <a:rPr lang="en-US" sz="2800" dirty="0" smtClean="0"/>
              <a:t>Transceiver:</a:t>
            </a:r>
          </a:p>
          <a:p>
            <a:pPr algn="just"/>
            <a:r>
              <a:rPr lang="en-US" sz="2800" dirty="0" smtClean="0"/>
              <a:t>transmitter-receiver, a device that both transmits and receives analog or digital signals. RF (</a:t>
            </a:r>
            <a:r>
              <a:rPr lang="en-US" sz="2800" dirty="0" smtClean="0">
                <a:hlinkClick r:id="rId2" tooltip="Radio frequency"/>
              </a:rPr>
              <a:t>Radio Frequency</a:t>
            </a:r>
            <a:r>
              <a:rPr lang="en-US" sz="2800" dirty="0" smtClean="0"/>
              <a:t>) Technology, satellite, wired connections/</a:t>
            </a:r>
            <a:r>
              <a:rPr lang="en-US" sz="2800" dirty="0" smtClean="0">
                <a:hlinkClick r:id="rId3" tooltip="Optical fiber"/>
              </a:rPr>
              <a:t>optical fiber</a:t>
            </a:r>
            <a:r>
              <a:rPr lang="en-US" sz="2800" dirty="0" smtClean="0"/>
              <a:t> etc. </a:t>
            </a:r>
          </a:p>
          <a:p>
            <a:pPr algn="just"/>
            <a:endParaRPr lang="en-US" sz="2800" dirty="0"/>
          </a:p>
          <a:p>
            <a:endParaRPr lang="en-US" dirty="0"/>
          </a:p>
        </p:txBody>
      </p:sp>
      <p:pic>
        <p:nvPicPr>
          <p:cNvPr id="2052" name="Picture 4" descr="https://www.elecfreaks.com/store/pub/media/mageplaza/blog/post/uploads/2017/11/110617_0935_CC1101433MH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1958" y="2490537"/>
            <a:ext cx="6388768" cy="398748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Using the 433MHz RF Transmitter and Receiver with Arduino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95863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https://linustechtips.com/main/uploads/monthly_2018_08/Arduino-Robot-Car-HC-05-Bluetooth-Control-Circuit-Schematic.png.cd9c05407ea008731b7bcbc71635b1e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442" y="440837"/>
            <a:ext cx="11887200" cy="5947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943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621698" cy="533400"/>
          </a:xfrm>
        </p:spPr>
        <p:txBody>
          <a:bodyPr>
            <a:noAutofit/>
          </a:bodyPr>
          <a:lstStyle/>
          <a:p>
            <a:r>
              <a:rPr lang="en-US" b="1" dirty="0" smtClean="0"/>
              <a:t/>
            </a:r>
            <a:br>
              <a:rPr lang="en-US" b="1" dirty="0" smtClean="0"/>
            </a:br>
            <a:r>
              <a:rPr lang="en-US" b="1" dirty="0"/>
              <a:t/>
            </a:r>
            <a:br>
              <a:rPr lang="en-US" b="1" dirty="0"/>
            </a:br>
            <a:r>
              <a:rPr lang="en-US" b="1" dirty="0" smtClean="0"/>
              <a:t>What </a:t>
            </a:r>
            <a:r>
              <a:rPr lang="en-US" b="1" dirty="0"/>
              <a:t>is Wireless Sensor Networks?</a:t>
            </a:r>
            <a:r>
              <a:rPr lang="en-US" dirty="0"/>
              <a:t/>
            </a:r>
            <a:br>
              <a:rPr lang="en-US" dirty="0"/>
            </a:br>
            <a:r>
              <a:rPr lang="en-US" dirty="0"/>
              <a:t/>
            </a:r>
            <a:br>
              <a:rPr lang="en-US" dirty="0"/>
            </a:br>
            <a:endParaRPr lang="en-US" sz="4400" dirty="0">
              <a:solidFill>
                <a:schemeClr val="tx1"/>
              </a:solidFill>
            </a:endParaRPr>
          </a:p>
        </p:txBody>
      </p:sp>
      <p:sp>
        <p:nvSpPr>
          <p:cNvPr id="3" name="Content Placeholder 2"/>
          <p:cNvSpPr>
            <a:spLocks noGrp="1"/>
          </p:cNvSpPr>
          <p:nvPr>
            <p:ph idx="1"/>
          </p:nvPr>
        </p:nvSpPr>
        <p:spPr>
          <a:xfrm>
            <a:off x="677334" y="1840832"/>
            <a:ext cx="11294086" cy="4668250"/>
          </a:xfrm>
        </p:spPr>
        <p:txBody>
          <a:bodyPr>
            <a:normAutofit fontScale="32500" lnSpcReduction="20000"/>
          </a:bodyPr>
          <a:lstStyle/>
          <a:p>
            <a:pPr algn="just"/>
            <a:r>
              <a:rPr lang="en-US" sz="8600" dirty="0">
                <a:solidFill>
                  <a:schemeClr val="tx1"/>
                </a:solidFill>
                <a:cs typeface="Calibri" panose="020F0502020204030204" pitchFamily="34" charset="0"/>
              </a:rPr>
              <a:t>WSN consists of multiple sensors </a:t>
            </a:r>
            <a:r>
              <a:rPr lang="en-US" sz="8600" dirty="0">
                <a:cs typeface="Calibri" panose="020F0502020204030204" pitchFamily="34" charset="0"/>
              </a:rPr>
              <a:t>to monitor physical or environmental conditions</a:t>
            </a:r>
            <a:r>
              <a:rPr lang="en-US" sz="8600" dirty="0" smtClean="0">
                <a:cs typeface="Calibri" panose="020F0502020204030204" pitchFamily="34" charset="0"/>
              </a:rPr>
              <a:t>.</a:t>
            </a:r>
          </a:p>
          <a:p>
            <a:pPr marL="0" indent="0" algn="just">
              <a:buNone/>
            </a:pPr>
            <a:endParaRPr lang="en-US" sz="8600" dirty="0" smtClean="0">
              <a:cs typeface="Calibri" panose="020F0502020204030204" pitchFamily="34" charset="0"/>
            </a:endParaRPr>
          </a:p>
          <a:p>
            <a:pPr algn="just"/>
            <a:r>
              <a:rPr lang="en-US" sz="8600" dirty="0" smtClean="0"/>
              <a:t>Typically a wireless sensor network contains hundreds of thousands of sensor nodes. </a:t>
            </a:r>
          </a:p>
          <a:p>
            <a:pPr marL="0" indent="0" algn="just">
              <a:buNone/>
            </a:pPr>
            <a:endParaRPr lang="en-US" sz="8600" dirty="0" smtClean="0"/>
          </a:p>
          <a:p>
            <a:pPr algn="just"/>
            <a:r>
              <a:rPr lang="en-US" sz="8600" dirty="0" smtClean="0">
                <a:solidFill>
                  <a:schemeClr val="tx1"/>
                </a:solidFill>
                <a:cs typeface="Calibri" panose="020F0502020204030204" pitchFamily="34" charset="0"/>
              </a:rPr>
              <a:t>It can sense </a:t>
            </a:r>
            <a:r>
              <a:rPr lang="en-US" sz="8600" dirty="0" smtClean="0"/>
              <a:t>temperature, sound, pressure, motion, humidity etc. and can pass these data through the </a:t>
            </a:r>
            <a:r>
              <a:rPr lang="en-US" sz="8600" dirty="0" smtClean="0">
                <a:solidFill>
                  <a:schemeClr val="tx1"/>
                </a:solidFill>
                <a:cs typeface="Calibri" panose="020F0502020204030204" pitchFamily="34" charset="0"/>
              </a:rPr>
              <a:t>wireless media or network </a:t>
            </a:r>
            <a:r>
              <a:rPr lang="en-US" sz="8600" dirty="0" smtClean="0"/>
              <a:t>to a main location or base station where the data can be observed and analyzed.</a:t>
            </a:r>
            <a:endParaRPr lang="en-US" sz="8600" dirty="0" smtClean="0">
              <a:cs typeface="Calibri" panose="020F0502020204030204" pitchFamily="34" charset="0"/>
            </a:endParaRPr>
          </a:p>
          <a:p>
            <a:pPr marL="0" indent="0" algn="just">
              <a:buNone/>
            </a:pPr>
            <a:endParaRPr lang="en-US" sz="6000" dirty="0" smtClean="0">
              <a:solidFill>
                <a:schemeClr val="tx1"/>
              </a:solidFill>
              <a:latin typeface="Calibri" panose="020F0502020204030204" pitchFamily="34" charset="0"/>
              <a:cs typeface="Calibri" panose="020F0502020204030204" pitchFamily="34" charset="0"/>
            </a:endParaRPr>
          </a:p>
          <a:p>
            <a:pPr algn="just"/>
            <a:endParaRPr lang="en-US" sz="5100" dirty="0" smtClean="0">
              <a:latin typeface="Calibri" panose="020F0502020204030204" pitchFamily="34" charset="0"/>
              <a:cs typeface="Calibri" panose="020F0502020204030204" pitchFamily="34" charset="0"/>
            </a:endParaRPr>
          </a:p>
          <a:p>
            <a:pPr marL="0" indent="0">
              <a:buNone/>
            </a:pPr>
            <a:endParaRPr lang="en-US" sz="5100" dirty="0">
              <a:latin typeface="Calibri" panose="020F0502020204030204" pitchFamily="34" charset="0"/>
              <a:cs typeface="Calibri" panose="020F0502020204030204" pitchFamily="34" charset="0"/>
            </a:endParaRPr>
          </a:p>
          <a:p>
            <a:pPr marL="0" indent="0" algn="just">
              <a:buNone/>
            </a:pPr>
            <a:r>
              <a:rPr lang="en-US" sz="3200" dirty="0" smtClean="0">
                <a:solidFill>
                  <a:schemeClr val="tx1"/>
                </a:solidFill>
              </a:rPr>
              <a:t> </a:t>
            </a:r>
          </a:p>
          <a:p>
            <a:pPr marL="0" indent="0">
              <a:buNone/>
            </a:pPr>
            <a:endParaRPr lang="en-US" sz="3200" dirty="0" smtClean="0">
              <a:solidFill>
                <a:schemeClr val="tx1"/>
              </a:solidFill>
            </a:endParaRPr>
          </a:p>
        </p:txBody>
      </p:sp>
    </p:spTree>
    <p:extLst>
      <p:ext uri="{BB962C8B-B14F-4D97-AF65-F5344CB8AC3E}">
        <p14:creationId xmlns:p14="http://schemas.microsoft.com/office/powerpoint/2010/main" val="458039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b="1" dirty="0" smtClean="0"/>
              <a:t>Wireless Sensor Networks</a:t>
            </a:r>
            <a:endParaRPr lang="en-US" dirty="0"/>
          </a:p>
        </p:txBody>
      </p:sp>
      <p:sp>
        <p:nvSpPr>
          <p:cNvPr id="3" name="Content Placeholder 2"/>
          <p:cNvSpPr>
            <a:spLocks noGrp="1"/>
          </p:cNvSpPr>
          <p:nvPr>
            <p:ph idx="1"/>
          </p:nvPr>
        </p:nvSpPr>
        <p:spPr>
          <a:xfrm>
            <a:off x="838200" y="1825625"/>
            <a:ext cx="10928684" cy="4351338"/>
          </a:xfrm>
        </p:spPr>
        <p:txBody>
          <a:bodyPr>
            <a:normAutofit/>
          </a:bodyPr>
          <a:lstStyle/>
          <a:p>
            <a:pPr algn="just">
              <a:lnSpc>
                <a:spcPct val="70000"/>
              </a:lnSpc>
            </a:pPr>
            <a:r>
              <a:rPr lang="en-US" dirty="0"/>
              <a:t>The sensor data is transmitted to network coordinator which is heart of the wireless personal area network. </a:t>
            </a:r>
            <a:endParaRPr lang="en-US" dirty="0" smtClean="0"/>
          </a:p>
          <a:p>
            <a:pPr algn="just">
              <a:lnSpc>
                <a:spcPct val="70000"/>
              </a:lnSpc>
            </a:pPr>
            <a:endParaRPr lang="en-US" dirty="0">
              <a:cs typeface="Calibri" panose="020F0502020204030204" pitchFamily="34" charset="0"/>
            </a:endParaRPr>
          </a:p>
          <a:p>
            <a:pPr algn="just">
              <a:lnSpc>
                <a:spcPct val="70000"/>
              </a:lnSpc>
            </a:pPr>
            <a:r>
              <a:rPr lang="en-US" dirty="0" smtClean="0">
                <a:cs typeface="Calibri" panose="020F0502020204030204" pitchFamily="34" charset="0"/>
              </a:rPr>
              <a:t>Coordinators </a:t>
            </a:r>
            <a:r>
              <a:rPr lang="en-US" dirty="0">
                <a:cs typeface="Calibri" panose="020F0502020204030204" pitchFamily="34" charset="0"/>
              </a:rPr>
              <a:t>collects data from all nodes </a:t>
            </a:r>
            <a:r>
              <a:rPr lang="en-US" dirty="0" smtClean="0">
                <a:cs typeface="Calibri" panose="020F0502020204030204" pitchFamily="34" charset="0"/>
              </a:rPr>
              <a:t>and acts </a:t>
            </a:r>
            <a:r>
              <a:rPr lang="en-US" dirty="0">
                <a:cs typeface="Calibri" panose="020F0502020204030204" pitchFamily="34" charset="0"/>
              </a:rPr>
              <a:t>as gateway that connects WSN to </a:t>
            </a:r>
            <a:r>
              <a:rPr lang="en-US" dirty="0" smtClean="0">
                <a:cs typeface="Calibri" panose="020F0502020204030204" pitchFamily="34" charset="0"/>
              </a:rPr>
              <a:t>internet.</a:t>
            </a:r>
          </a:p>
          <a:p>
            <a:pPr algn="just">
              <a:lnSpc>
                <a:spcPct val="70000"/>
              </a:lnSpc>
            </a:pPr>
            <a:endParaRPr lang="en-US" dirty="0">
              <a:cs typeface="Calibri" panose="020F0502020204030204" pitchFamily="34" charset="0"/>
            </a:endParaRPr>
          </a:p>
          <a:p>
            <a:pPr algn="just">
              <a:lnSpc>
                <a:spcPct val="70000"/>
              </a:lnSpc>
            </a:pPr>
            <a:r>
              <a:rPr lang="en-US" dirty="0">
                <a:cs typeface="Calibri" panose="020F0502020204030204" pitchFamily="34" charset="0"/>
              </a:rPr>
              <a:t> Routers route the data packets from end nodes to coordinators.</a:t>
            </a:r>
          </a:p>
        </p:txBody>
      </p:sp>
    </p:spTree>
    <p:extLst>
      <p:ext uri="{BB962C8B-B14F-4D97-AF65-F5344CB8AC3E}">
        <p14:creationId xmlns:p14="http://schemas.microsoft.com/office/powerpoint/2010/main" val="3384960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Wireless Networks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Basically</a:t>
            </a:r>
            <a:r>
              <a:rPr lang="en-US" dirty="0"/>
              <a:t>, there are five types of wireless networks: </a:t>
            </a:r>
          </a:p>
          <a:p>
            <a:r>
              <a:rPr lang="en-US" dirty="0" smtClean="0"/>
              <a:t>Wireless </a:t>
            </a:r>
            <a:r>
              <a:rPr lang="en-US" dirty="0"/>
              <a:t>PAN </a:t>
            </a:r>
          </a:p>
          <a:p>
            <a:r>
              <a:rPr lang="en-US" dirty="0" smtClean="0"/>
              <a:t>Wireless </a:t>
            </a:r>
            <a:r>
              <a:rPr lang="en-US" dirty="0"/>
              <a:t>LAN </a:t>
            </a:r>
          </a:p>
          <a:p>
            <a:r>
              <a:rPr lang="en-US" dirty="0" smtClean="0"/>
              <a:t> </a:t>
            </a:r>
            <a:r>
              <a:rPr lang="en-US" dirty="0"/>
              <a:t>Wireless MAN </a:t>
            </a:r>
          </a:p>
          <a:p>
            <a:r>
              <a:rPr lang="en-US" dirty="0" smtClean="0"/>
              <a:t>Wireless </a:t>
            </a:r>
            <a:r>
              <a:rPr lang="en-US" dirty="0"/>
              <a:t>WAN </a:t>
            </a:r>
          </a:p>
          <a:p>
            <a:r>
              <a:rPr lang="en-US" dirty="0" smtClean="0"/>
              <a:t>Global </a:t>
            </a:r>
            <a:r>
              <a:rPr lang="en-US" dirty="0"/>
              <a:t>Area Network</a:t>
            </a:r>
          </a:p>
          <a:p>
            <a:endParaRPr lang="en-US" dirty="0"/>
          </a:p>
        </p:txBody>
      </p:sp>
    </p:spTree>
    <p:extLst>
      <p:ext uri="{BB962C8B-B14F-4D97-AF65-F5344CB8AC3E}">
        <p14:creationId xmlns:p14="http://schemas.microsoft.com/office/powerpoint/2010/main" val="4235712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0474" y="288758"/>
            <a:ext cx="11706726" cy="6448926"/>
          </a:xfrm>
        </p:spPr>
        <p:txBody>
          <a:bodyPr/>
          <a:lstStyle/>
          <a:p>
            <a:endParaRPr lang="en-US" dirty="0"/>
          </a:p>
        </p:txBody>
      </p:sp>
      <p:sp>
        <p:nvSpPr>
          <p:cNvPr id="7" name="Rectangle 6"/>
          <p:cNvSpPr/>
          <p:nvPr/>
        </p:nvSpPr>
        <p:spPr>
          <a:xfrm>
            <a:off x="4042610" y="2719138"/>
            <a:ext cx="3320715" cy="12332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smtClean="0"/>
              <a:t>Application of WSN</a:t>
            </a:r>
            <a:endParaRPr lang="en-US" sz="2400" b="1" dirty="0"/>
          </a:p>
        </p:txBody>
      </p:sp>
      <p:sp>
        <p:nvSpPr>
          <p:cNvPr id="9" name="Rectangle 8"/>
          <p:cNvSpPr/>
          <p:nvPr/>
        </p:nvSpPr>
        <p:spPr>
          <a:xfrm>
            <a:off x="517358" y="3952371"/>
            <a:ext cx="3525252" cy="1711497"/>
          </a:xfrm>
          <a:prstGeom prst="rect">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smtClean="0">
                <a:solidFill>
                  <a:schemeClr val="tx1"/>
                </a:solidFill>
              </a:rPr>
              <a:t>Home Application</a:t>
            </a:r>
          </a:p>
          <a:p>
            <a:pPr algn="ctr"/>
            <a:r>
              <a:rPr lang="en-US" b="1" dirty="0" smtClean="0">
                <a:solidFill>
                  <a:schemeClr val="tx1"/>
                </a:solidFill>
              </a:rPr>
              <a:t>(Temperature Control, Motion Detection, lighting control , security alarm etc.)</a:t>
            </a:r>
            <a:endParaRPr lang="en-US" b="1" dirty="0">
              <a:solidFill>
                <a:schemeClr val="tx1"/>
              </a:solidFill>
            </a:endParaRPr>
          </a:p>
        </p:txBody>
      </p:sp>
      <p:sp>
        <p:nvSpPr>
          <p:cNvPr id="10" name="Rectangle 9"/>
          <p:cNvSpPr/>
          <p:nvPr/>
        </p:nvSpPr>
        <p:spPr>
          <a:xfrm>
            <a:off x="7363324" y="3952371"/>
            <a:ext cx="3525253" cy="1747582"/>
          </a:xfrm>
          <a:prstGeom prst="rect">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smtClean="0">
                <a:solidFill>
                  <a:schemeClr val="tx1"/>
                </a:solidFill>
              </a:rPr>
              <a:t>Security &amp; Surveillance Application</a:t>
            </a:r>
          </a:p>
          <a:p>
            <a:pPr algn="ctr"/>
            <a:r>
              <a:rPr lang="en-US" b="1" dirty="0" smtClean="0">
                <a:solidFill>
                  <a:schemeClr val="tx1"/>
                </a:solidFill>
              </a:rPr>
              <a:t>(enemy tracking, target detection etc.)</a:t>
            </a:r>
            <a:endParaRPr lang="en-US" b="1" dirty="0">
              <a:solidFill>
                <a:schemeClr val="tx1"/>
              </a:solidFill>
            </a:endParaRPr>
          </a:p>
        </p:txBody>
      </p:sp>
      <p:sp>
        <p:nvSpPr>
          <p:cNvPr id="11" name="Rectangle 10"/>
          <p:cNvSpPr/>
          <p:nvPr/>
        </p:nvSpPr>
        <p:spPr>
          <a:xfrm>
            <a:off x="7363325" y="1007643"/>
            <a:ext cx="3525252" cy="1711497"/>
          </a:xfrm>
          <a:prstGeom prst="rect">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smtClean="0">
                <a:solidFill>
                  <a:schemeClr val="tx1"/>
                </a:solidFill>
              </a:rPr>
              <a:t>Health Application</a:t>
            </a:r>
          </a:p>
          <a:p>
            <a:pPr algn="ctr"/>
            <a:r>
              <a:rPr lang="en-US" sz="2000" b="1" dirty="0" smtClean="0">
                <a:solidFill>
                  <a:schemeClr val="tx1"/>
                </a:solidFill>
              </a:rPr>
              <a:t>(monitor patient’s data)</a:t>
            </a:r>
            <a:endParaRPr lang="en-US" sz="2000" b="1" dirty="0">
              <a:solidFill>
                <a:schemeClr val="tx1"/>
              </a:solidFill>
            </a:endParaRPr>
          </a:p>
        </p:txBody>
      </p:sp>
      <p:sp>
        <p:nvSpPr>
          <p:cNvPr id="12" name="Rectangle 11"/>
          <p:cNvSpPr/>
          <p:nvPr/>
        </p:nvSpPr>
        <p:spPr>
          <a:xfrm>
            <a:off x="517358" y="1007643"/>
            <a:ext cx="3525252" cy="1711495"/>
          </a:xfrm>
          <a:prstGeom prst="rect">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smtClean="0">
                <a:solidFill>
                  <a:schemeClr val="tx1"/>
                </a:solidFill>
              </a:rPr>
              <a:t>Environmental Application</a:t>
            </a:r>
          </a:p>
          <a:p>
            <a:pPr algn="ctr"/>
            <a:r>
              <a:rPr lang="en-US" b="1" dirty="0" smtClean="0">
                <a:solidFill>
                  <a:schemeClr val="tx1"/>
                </a:solidFill>
              </a:rPr>
              <a:t>(air/water pollution, fire detection, soil moisture monitoring, weather monitoring etc.)</a:t>
            </a:r>
            <a:endParaRPr lang="en-US" b="1" dirty="0">
              <a:solidFill>
                <a:schemeClr val="tx1"/>
              </a:solidFill>
            </a:endParaRPr>
          </a:p>
        </p:txBody>
      </p:sp>
    </p:spTree>
    <p:extLst>
      <p:ext uri="{BB962C8B-B14F-4D97-AF65-F5344CB8AC3E}">
        <p14:creationId xmlns:p14="http://schemas.microsoft.com/office/powerpoint/2010/main" val="2055947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942" y="385011"/>
            <a:ext cx="10949425" cy="6172200"/>
          </a:xfrm>
        </p:spPr>
      </p:pic>
    </p:spTree>
    <p:extLst>
      <p:ext uri="{BB962C8B-B14F-4D97-AF65-F5344CB8AC3E}">
        <p14:creationId xmlns:p14="http://schemas.microsoft.com/office/powerpoint/2010/main" val="196321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643" y="481542"/>
            <a:ext cx="9581146" cy="6150396"/>
          </a:xfrm>
        </p:spPr>
      </p:pic>
    </p:spTree>
    <p:extLst>
      <p:ext uri="{BB962C8B-B14F-4D97-AF65-F5344CB8AC3E}">
        <p14:creationId xmlns:p14="http://schemas.microsoft.com/office/powerpoint/2010/main" val="396947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947" y="360947"/>
            <a:ext cx="10972800" cy="6268453"/>
          </a:xfrm>
        </p:spPr>
        <p:txBody>
          <a:bodyPr>
            <a:normAutofit/>
          </a:bodyPr>
          <a:lstStyle/>
          <a:p>
            <a:pPr marL="0" indent="0">
              <a:buNone/>
            </a:pPr>
            <a:endParaRPr lang="en-US" sz="2800" dirty="0" smtClean="0"/>
          </a:p>
          <a:p>
            <a:r>
              <a:rPr lang="en-US" sz="3600" b="1" dirty="0" err="1" smtClean="0">
                <a:solidFill>
                  <a:schemeClr val="tx1">
                    <a:lumMod val="95000"/>
                    <a:lumOff val="5000"/>
                  </a:schemeClr>
                </a:solidFill>
              </a:rPr>
              <a:t>IoT</a:t>
            </a:r>
            <a:r>
              <a:rPr lang="en-US" sz="3600" dirty="0">
                <a:solidFill>
                  <a:schemeClr val="tx1">
                    <a:lumMod val="95000"/>
                    <a:lumOff val="5000"/>
                  </a:schemeClr>
                </a:solidFill>
              </a:rPr>
              <a:t> is </a:t>
            </a:r>
            <a:r>
              <a:rPr lang="en-US" sz="3600" b="1" dirty="0">
                <a:solidFill>
                  <a:schemeClr val="tx1">
                    <a:lumMod val="95000"/>
                    <a:lumOff val="5000"/>
                  </a:schemeClr>
                </a:solidFill>
              </a:rPr>
              <a:t>enabled</a:t>
            </a:r>
            <a:r>
              <a:rPr lang="en-US" sz="3600" dirty="0">
                <a:solidFill>
                  <a:schemeClr val="tx1">
                    <a:lumMod val="95000"/>
                    <a:lumOff val="5000"/>
                  </a:schemeClr>
                </a:solidFill>
              </a:rPr>
              <a:t> </a:t>
            </a:r>
            <a:r>
              <a:rPr lang="en-US" sz="3600" dirty="0" smtClean="0">
                <a:solidFill>
                  <a:schemeClr val="tx1">
                    <a:lumMod val="95000"/>
                    <a:lumOff val="5000"/>
                  </a:schemeClr>
                </a:solidFill>
              </a:rPr>
              <a:t>by several</a:t>
            </a:r>
            <a:r>
              <a:rPr lang="en-US" sz="3600" dirty="0">
                <a:solidFill>
                  <a:schemeClr val="tx1">
                    <a:lumMod val="95000"/>
                    <a:lumOff val="5000"/>
                  </a:schemeClr>
                </a:solidFill>
              </a:rPr>
              <a:t> </a:t>
            </a:r>
            <a:r>
              <a:rPr lang="en-US" sz="3600" b="1" dirty="0">
                <a:solidFill>
                  <a:schemeClr val="tx1">
                    <a:lumMod val="95000"/>
                    <a:lumOff val="5000"/>
                  </a:schemeClr>
                </a:solidFill>
              </a:rPr>
              <a:t>technologies</a:t>
            </a:r>
            <a:r>
              <a:rPr lang="en-US" sz="3600" dirty="0">
                <a:solidFill>
                  <a:schemeClr val="tx1">
                    <a:lumMod val="95000"/>
                    <a:lumOff val="5000"/>
                  </a:schemeClr>
                </a:solidFill>
              </a:rPr>
              <a:t> </a:t>
            </a:r>
            <a:r>
              <a:rPr lang="en-US" sz="3600" dirty="0" smtClean="0">
                <a:solidFill>
                  <a:schemeClr val="tx1">
                    <a:lumMod val="95000"/>
                    <a:lumOff val="5000"/>
                  </a:schemeClr>
                </a:solidFill>
              </a:rPr>
              <a:t>including :</a:t>
            </a:r>
          </a:p>
          <a:p>
            <a:endParaRPr lang="en-US" sz="3600" dirty="0"/>
          </a:p>
          <a:p>
            <a:pPr>
              <a:buFont typeface="Wingdings" panose="05000000000000000000" pitchFamily="2" charset="2"/>
              <a:buChar char="v"/>
            </a:pPr>
            <a:r>
              <a:rPr lang="en-US" sz="3600" dirty="0" smtClean="0">
                <a:solidFill>
                  <a:schemeClr val="tx1">
                    <a:lumMod val="95000"/>
                    <a:lumOff val="5000"/>
                  </a:schemeClr>
                </a:solidFill>
              </a:rPr>
              <a:t>Wireless </a:t>
            </a:r>
            <a:r>
              <a:rPr lang="en-US" sz="3600" dirty="0">
                <a:solidFill>
                  <a:schemeClr val="tx1">
                    <a:lumMod val="95000"/>
                    <a:lumOff val="5000"/>
                  </a:schemeClr>
                </a:solidFill>
              </a:rPr>
              <a:t>sensor </a:t>
            </a:r>
            <a:r>
              <a:rPr lang="en-US" sz="3600" dirty="0" smtClean="0">
                <a:solidFill>
                  <a:schemeClr val="tx1">
                    <a:lumMod val="95000"/>
                    <a:lumOff val="5000"/>
                  </a:schemeClr>
                </a:solidFill>
              </a:rPr>
              <a:t>network.</a:t>
            </a:r>
          </a:p>
          <a:p>
            <a:pPr>
              <a:buFont typeface="Wingdings" panose="05000000000000000000" pitchFamily="2" charset="2"/>
              <a:buChar char="v"/>
            </a:pPr>
            <a:r>
              <a:rPr lang="en-US" sz="3600" dirty="0" smtClean="0">
                <a:solidFill>
                  <a:schemeClr val="tx1">
                    <a:lumMod val="95000"/>
                    <a:lumOff val="5000"/>
                  </a:schemeClr>
                </a:solidFill>
              </a:rPr>
              <a:t>Cloud computing.</a:t>
            </a:r>
          </a:p>
          <a:p>
            <a:pPr>
              <a:buFont typeface="Wingdings" panose="05000000000000000000" pitchFamily="2" charset="2"/>
              <a:buChar char="v"/>
            </a:pPr>
            <a:r>
              <a:rPr lang="en-US" sz="3600" dirty="0" smtClean="0">
                <a:solidFill>
                  <a:schemeClr val="tx1">
                    <a:lumMod val="95000"/>
                    <a:lumOff val="5000"/>
                  </a:schemeClr>
                </a:solidFill>
              </a:rPr>
              <a:t>Big </a:t>
            </a:r>
            <a:r>
              <a:rPr lang="en-US" sz="3600" dirty="0">
                <a:solidFill>
                  <a:schemeClr val="tx1">
                    <a:lumMod val="95000"/>
                    <a:lumOff val="5000"/>
                  </a:schemeClr>
                </a:solidFill>
              </a:rPr>
              <a:t>data </a:t>
            </a:r>
            <a:r>
              <a:rPr lang="en-US" sz="3600" dirty="0" smtClean="0">
                <a:solidFill>
                  <a:schemeClr val="tx1">
                    <a:lumMod val="95000"/>
                    <a:lumOff val="5000"/>
                  </a:schemeClr>
                </a:solidFill>
              </a:rPr>
              <a:t>analytics.</a:t>
            </a:r>
          </a:p>
          <a:p>
            <a:pPr>
              <a:buFont typeface="Wingdings" panose="05000000000000000000" pitchFamily="2" charset="2"/>
              <a:buChar char="v"/>
            </a:pPr>
            <a:r>
              <a:rPr lang="en-US" sz="3600" dirty="0" smtClean="0">
                <a:solidFill>
                  <a:schemeClr val="tx1">
                    <a:lumMod val="95000"/>
                    <a:lumOff val="5000"/>
                  </a:schemeClr>
                </a:solidFill>
              </a:rPr>
              <a:t>Embedded Systems.</a:t>
            </a:r>
            <a:endParaRPr lang="en-US" sz="3600" dirty="0">
              <a:solidFill>
                <a:schemeClr val="tx1">
                  <a:lumMod val="95000"/>
                  <a:lumOff val="5000"/>
                </a:schemeClr>
              </a:solidFill>
            </a:endParaRPr>
          </a:p>
        </p:txBody>
      </p:sp>
    </p:spTree>
    <p:extLst>
      <p:ext uri="{BB962C8B-B14F-4D97-AF65-F5344CB8AC3E}">
        <p14:creationId xmlns:p14="http://schemas.microsoft.com/office/powerpoint/2010/main" val="224556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378" y="304967"/>
            <a:ext cx="9252284" cy="6383021"/>
          </a:xfrm>
        </p:spPr>
      </p:pic>
    </p:spTree>
    <p:extLst>
      <p:ext uri="{BB962C8B-B14F-4D97-AF65-F5344CB8AC3E}">
        <p14:creationId xmlns:p14="http://schemas.microsoft.com/office/powerpoint/2010/main" val="464589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484" y="926432"/>
            <a:ext cx="11626516" cy="5125451"/>
          </a:xfrm>
        </p:spPr>
        <p:txBody>
          <a:bodyPr>
            <a:normAutofit fontScale="55000" lnSpcReduction="20000"/>
          </a:bodyPr>
          <a:lstStyle/>
          <a:p>
            <a:r>
              <a:rPr lang="en-US" dirty="0"/>
              <a:t> </a:t>
            </a:r>
            <a:r>
              <a:rPr lang="en-US" sz="5100" dirty="0"/>
              <a:t> </a:t>
            </a:r>
            <a:r>
              <a:rPr lang="en-US" sz="5100" dirty="0" smtClean="0"/>
              <a:t>low/zero touch interaction for simple tasks such as </a:t>
            </a:r>
          </a:p>
          <a:p>
            <a:pPr marL="0" indent="0">
              <a:buNone/>
            </a:pPr>
            <a:r>
              <a:rPr lang="en-US" sz="5100" dirty="0" smtClean="0"/>
              <a:t>                             &gt;&gt; turning off lights</a:t>
            </a:r>
          </a:p>
          <a:p>
            <a:pPr marL="0" indent="0">
              <a:buNone/>
            </a:pPr>
            <a:r>
              <a:rPr lang="en-US" sz="5100" dirty="0" smtClean="0"/>
              <a:t>                             &gt;&gt;opening the door/windows etc. </a:t>
            </a:r>
          </a:p>
          <a:p>
            <a:r>
              <a:rPr lang="en-US" sz="5100" dirty="0" smtClean="0"/>
              <a:t> </a:t>
            </a:r>
            <a:r>
              <a:rPr lang="en-US" sz="5100" i="1" dirty="0" smtClean="0"/>
              <a:t>Contactless Services </a:t>
            </a:r>
          </a:p>
          <a:p>
            <a:pPr marL="0" indent="0">
              <a:buNone/>
            </a:pPr>
            <a:r>
              <a:rPr lang="en-US" sz="5100" i="1" dirty="0" smtClean="0"/>
              <a:t>                            &gt;&gt;</a:t>
            </a:r>
            <a:r>
              <a:rPr lang="en-US" sz="5100" i="1" dirty="0" err="1" smtClean="0"/>
              <a:t>MicroMultiCopter</a:t>
            </a:r>
            <a:r>
              <a:rPr lang="en-US" sz="5100" i="1" dirty="0" smtClean="0"/>
              <a:t>-Thermal </a:t>
            </a:r>
            <a:r>
              <a:rPr lang="en-US" sz="5100" i="1" dirty="0"/>
              <a:t>camera-equipped </a:t>
            </a:r>
            <a:r>
              <a:rPr lang="en-US" sz="5100" i="1" dirty="0" smtClean="0"/>
              <a:t>drones</a:t>
            </a:r>
            <a:endParaRPr lang="en-US" sz="5100" dirty="0" smtClean="0"/>
          </a:p>
          <a:p>
            <a:pPr marL="0" indent="0">
              <a:buNone/>
            </a:pPr>
            <a:r>
              <a:rPr lang="en-US" sz="5100" i="1" dirty="0" smtClean="0"/>
              <a:t>                            &gt;&gt;Disinfecting robots</a:t>
            </a:r>
            <a:r>
              <a:rPr lang="en-US" sz="5100" dirty="0" smtClean="0"/>
              <a:t> </a:t>
            </a:r>
          </a:p>
          <a:p>
            <a:r>
              <a:rPr lang="en-US" sz="5100" dirty="0" smtClean="0"/>
              <a:t>Smart Devices</a:t>
            </a:r>
          </a:p>
          <a:p>
            <a:pPr marL="0" indent="0">
              <a:buNone/>
            </a:pPr>
            <a:r>
              <a:rPr lang="en-US" sz="5100" dirty="0"/>
              <a:t> </a:t>
            </a:r>
            <a:r>
              <a:rPr lang="en-US" sz="5100" dirty="0" smtClean="0"/>
              <a:t>                           &gt;&gt; </a:t>
            </a:r>
            <a:r>
              <a:rPr lang="en-US" sz="5100" dirty="0"/>
              <a:t>S</a:t>
            </a:r>
            <a:r>
              <a:rPr lang="en-US" sz="5100" dirty="0" smtClean="0"/>
              <a:t>mart wristband </a:t>
            </a:r>
            <a:endParaRPr lang="en-US" sz="5100"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2291594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610" y="1203158"/>
            <a:ext cx="6246705" cy="4295273"/>
          </a:xfrm>
        </p:spPr>
      </p:pic>
    </p:spTree>
    <p:extLst>
      <p:ext uri="{BB962C8B-B14F-4D97-AF65-F5344CB8AC3E}">
        <p14:creationId xmlns:p14="http://schemas.microsoft.com/office/powerpoint/2010/main" val="1224436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Protocols</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ZigBee </a:t>
            </a:r>
            <a:r>
              <a:rPr lang="en-US" dirty="0"/>
              <a:t>communication </a:t>
            </a:r>
            <a:r>
              <a:rPr lang="en-US" dirty="0" smtClean="0"/>
              <a:t>protocol : </a:t>
            </a:r>
          </a:p>
          <a:p>
            <a:pPr marL="0" indent="0" algn="just">
              <a:buNone/>
            </a:pPr>
            <a:endParaRPr lang="en-US" dirty="0" smtClean="0"/>
          </a:p>
          <a:p>
            <a:pPr algn="just"/>
            <a:r>
              <a:rPr lang="en-US" dirty="0" smtClean="0"/>
              <a:t>ZigBee </a:t>
            </a:r>
            <a:r>
              <a:rPr lang="en-US" dirty="0"/>
              <a:t>is newly developed technology that works on IEEE standard 802.15.4, which can be used in the wireless sensor network (WSN). </a:t>
            </a:r>
            <a:endParaRPr lang="en-US" dirty="0" smtClean="0"/>
          </a:p>
          <a:p>
            <a:pPr algn="just"/>
            <a:r>
              <a:rPr lang="en-US" dirty="0" smtClean="0"/>
              <a:t>The </a:t>
            </a:r>
            <a:r>
              <a:rPr lang="en-US" dirty="0"/>
              <a:t>low data rates, low power consumption, low cost are main features of ZigBee. </a:t>
            </a:r>
            <a:endParaRPr lang="en-US" dirty="0" smtClean="0"/>
          </a:p>
          <a:p>
            <a:pPr algn="just"/>
            <a:r>
              <a:rPr lang="en-US" dirty="0" smtClean="0"/>
              <a:t>The</a:t>
            </a:r>
            <a:r>
              <a:rPr lang="en-US" dirty="0"/>
              <a:t> </a:t>
            </a:r>
            <a:r>
              <a:rPr lang="en-US" b="1" dirty="0"/>
              <a:t>ZigBee</a:t>
            </a:r>
            <a:r>
              <a:rPr lang="en-US" dirty="0"/>
              <a:t> technology is designed to carry small amounts of data over a short distance while consuming very little power.</a:t>
            </a:r>
            <a:endParaRPr lang="en-US" dirty="0" smtClean="0"/>
          </a:p>
          <a:p>
            <a:pPr algn="just"/>
            <a:r>
              <a:rPr lang="en-US" dirty="0" smtClean="0"/>
              <a:t>It is a short-range communication standard like Bluetooth and Wi-Fi, covering range of 10 to 100 meters.</a:t>
            </a:r>
            <a:endParaRPr lang="en-US" dirty="0"/>
          </a:p>
        </p:txBody>
      </p:sp>
    </p:spTree>
    <p:extLst>
      <p:ext uri="{BB962C8B-B14F-4D97-AF65-F5344CB8AC3E}">
        <p14:creationId xmlns:p14="http://schemas.microsoft.com/office/powerpoint/2010/main" val="926148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662" y="1138479"/>
            <a:ext cx="8795085" cy="4552456"/>
          </a:xfrm>
        </p:spPr>
      </p:pic>
    </p:spTree>
    <p:extLst>
      <p:ext uri="{BB962C8B-B14F-4D97-AF65-F5344CB8AC3E}">
        <p14:creationId xmlns:p14="http://schemas.microsoft.com/office/powerpoint/2010/main" val="117571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798416"/>
          </a:xfrm>
        </p:spPr>
        <p:txBody>
          <a:bodyPr>
            <a:normAutofit fontScale="90000"/>
          </a:bodyPr>
          <a:lstStyle/>
          <a:p>
            <a:r>
              <a:rPr lang="en-US" b="1" dirty="0" smtClean="0"/>
              <a:t/>
            </a:r>
            <a:br>
              <a:rPr lang="en-US" b="1" dirty="0" smtClean="0"/>
            </a:br>
            <a:r>
              <a:rPr lang="en-US" b="1" dirty="0" smtClean="0"/>
              <a:t>Wireless </a:t>
            </a:r>
            <a:r>
              <a:rPr lang="en-US" b="1" dirty="0"/>
              <a:t>Sensor Network Architecture</a:t>
            </a:r>
            <a:br>
              <a:rPr lang="en-US" b="1" dirty="0"/>
            </a:br>
            <a:endParaRPr lang="en-US" dirty="0"/>
          </a:p>
        </p:txBody>
      </p:sp>
      <p:sp>
        <p:nvSpPr>
          <p:cNvPr id="3" name="Content Placeholder 2"/>
          <p:cNvSpPr>
            <a:spLocks noGrp="1"/>
          </p:cNvSpPr>
          <p:nvPr>
            <p:ph idx="1"/>
          </p:nvPr>
        </p:nvSpPr>
        <p:spPr>
          <a:xfrm>
            <a:off x="1024128" y="1600200"/>
            <a:ext cx="10742756" cy="4023360"/>
          </a:xfrm>
        </p:spPr>
        <p:txBody>
          <a:bodyPr/>
          <a:lstStyle/>
          <a:p>
            <a:pPr>
              <a:buFont typeface="Wingdings" panose="05000000000000000000" pitchFamily="2" charset="2"/>
              <a:buChar char="§"/>
            </a:pPr>
            <a:r>
              <a:rPr lang="en-US" dirty="0" smtClean="0"/>
              <a:t>The </a:t>
            </a:r>
            <a:r>
              <a:rPr lang="en-US" dirty="0"/>
              <a:t>most common WSN architecture follows the OSI architecture Model. </a:t>
            </a:r>
            <a:endParaRPr lang="en-US" dirty="0" smtClean="0"/>
          </a:p>
          <a:p>
            <a:pPr>
              <a:buFont typeface="Wingdings" panose="05000000000000000000" pitchFamily="2" charset="2"/>
              <a:buChar char="§"/>
            </a:pPr>
            <a:r>
              <a:rPr lang="en-US" dirty="0" smtClean="0"/>
              <a:t>The </a:t>
            </a:r>
            <a:r>
              <a:rPr lang="en-US" dirty="0"/>
              <a:t>architecture of the WSN includes five layers</a:t>
            </a:r>
            <a:r>
              <a:rPr lang="en-US" dirty="0">
                <a:solidFill>
                  <a:srgbClr val="0070C0"/>
                </a:solidFill>
              </a:rPr>
              <a:t>(application, transport, </a:t>
            </a:r>
            <a:r>
              <a:rPr lang="en-US" dirty="0" smtClean="0">
                <a:solidFill>
                  <a:srgbClr val="0070C0"/>
                </a:solidFill>
              </a:rPr>
              <a:t>network, </a:t>
            </a:r>
            <a:r>
              <a:rPr lang="en-US" dirty="0">
                <a:solidFill>
                  <a:srgbClr val="0070C0"/>
                </a:solidFill>
              </a:rPr>
              <a:t>data link &amp; physical </a:t>
            </a:r>
            <a:r>
              <a:rPr lang="en-US" dirty="0" smtClean="0">
                <a:solidFill>
                  <a:srgbClr val="0070C0"/>
                </a:solidFill>
              </a:rPr>
              <a:t>layer)</a:t>
            </a:r>
            <a:r>
              <a:rPr lang="en-US" dirty="0" smtClean="0"/>
              <a:t> </a:t>
            </a:r>
            <a:r>
              <a:rPr lang="en-US" dirty="0"/>
              <a:t>and three cross layers</a:t>
            </a:r>
            <a:r>
              <a:rPr lang="en-US" dirty="0">
                <a:solidFill>
                  <a:srgbClr val="0070C0"/>
                </a:solidFill>
              </a:rPr>
              <a:t>(power management, mobility management, and task </a:t>
            </a:r>
            <a:r>
              <a:rPr lang="en-US" dirty="0" smtClean="0">
                <a:solidFill>
                  <a:srgbClr val="0070C0"/>
                </a:solidFill>
              </a:rPr>
              <a:t>management)</a:t>
            </a:r>
            <a:r>
              <a:rPr lang="en-US" dirty="0" smtClean="0"/>
              <a:t>.</a:t>
            </a:r>
            <a:r>
              <a:rPr lang="en-US" dirty="0" smtClean="0">
                <a:solidFill>
                  <a:srgbClr val="0070C0"/>
                </a:solidFill>
              </a:rPr>
              <a:t> </a:t>
            </a:r>
          </a:p>
          <a:p>
            <a:endParaRPr lang="en-US" dirty="0"/>
          </a:p>
        </p:txBody>
      </p:sp>
      <p:pic>
        <p:nvPicPr>
          <p:cNvPr id="7" name="Picture 6"/>
          <p:cNvPicPr/>
          <p:nvPr/>
        </p:nvPicPr>
        <p:blipFill rotWithShape="1">
          <a:blip r:embed="rId2"/>
          <a:srcRect t="15318" r="19261" b="7226"/>
          <a:stretch/>
        </p:blipFill>
        <p:spPr>
          <a:xfrm>
            <a:off x="3838075" y="2827420"/>
            <a:ext cx="4908882" cy="3862138"/>
          </a:xfrm>
          <a:prstGeom prst="rect">
            <a:avLst/>
          </a:prstGeom>
        </p:spPr>
      </p:pic>
    </p:spTree>
    <p:extLst>
      <p:ext uri="{BB962C8B-B14F-4D97-AF65-F5344CB8AC3E}">
        <p14:creationId xmlns:p14="http://schemas.microsoft.com/office/powerpoint/2010/main" val="4102579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Assessment-2</a:t>
            </a:r>
            <a:endParaRPr lang="en-US" dirty="0"/>
          </a:p>
        </p:txBody>
      </p:sp>
      <p:sp>
        <p:nvSpPr>
          <p:cNvPr id="3" name="Content Placeholder 2"/>
          <p:cNvSpPr>
            <a:spLocks noGrp="1"/>
          </p:cNvSpPr>
          <p:nvPr>
            <p:ph idx="1"/>
          </p:nvPr>
        </p:nvSpPr>
        <p:spPr/>
        <p:txBody>
          <a:bodyPr/>
          <a:lstStyle/>
          <a:p>
            <a:r>
              <a:rPr lang="en-US" dirty="0" smtClean="0"/>
              <a:t>Write short note on : </a:t>
            </a:r>
          </a:p>
          <a:p>
            <a:r>
              <a:rPr lang="en-US" dirty="0"/>
              <a:t>three cross </a:t>
            </a:r>
            <a:r>
              <a:rPr lang="en-US" dirty="0" smtClean="0"/>
              <a:t>layers</a:t>
            </a:r>
            <a:r>
              <a:rPr lang="en-US" dirty="0" smtClean="0">
                <a:solidFill>
                  <a:srgbClr val="0070C0"/>
                </a:solidFill>
              </a:rPr>
              <a:t>:</a:t>
            </a:r>
          </a:p>
          <a:p>
            <a:r>
              <a:rPr lang="en-US" dirty="0">
                <a:solidFill>
                  <a:srgbClr val="0070C0"/>
                </a:solidFill>
              </a:rPr>
              <a:t> </a:t>
            </a:r>
            <a:r>
              <a:rPr lang="en-US" dirty="0" smtClean="0">
                <a:solidFill>
                  <a:srgbClr val="0070C0"/>
                </a:solidFill>
              </a:rPr>
              <a:t>                 power management</a:t>
            </a:r>
          </a:p>
          <a:p>
            <a:r>
              <a:rPr lang="en-US" dirty="0">
                <a:solidFill>
                  <a:srgbClr val="0070C0"/>
                </a:solidFill>
              </a:rPr>
              <a:t> </a:t>
            </a:r>
            <a:r>
              <a:rPr lang="en-US" dirty="0" smtClean="0">
                <a:solidFill>
                  <a:srgbClr val="0070C0"/>
                </a:solidFill>
              </a:rPr>
              <a:t>                 </a:t>
            </a:r>
            <a:r>
              <a:rPr lang="en-US" dirty="0">
                <a:solidFill>
                  <a:srgbClr val="0070C0"/>
                </a:solidFill>
              </a:rPr>
              <a:t>mobility </a:t>
            </a:r>
            <a:r>
              <a:rPr lang="en-US" dirty="0" smtClean="0">
                <a:solidFill>
                  <a:srgbClr val="0070C0"/>
                </a:solidFill>
              </a:rPr>
              <a:t>management</a:t>
            </a:r>
          </a:p>
          <a:p>
            <a:r>
              <a:rPr lang="en-US" dirty="0">
                <a:solidFill>
                  <a:srgbClr val="0070C0"/>
                </a:solidFill>
              </a:rPr>
              <a:t> </a:t>
            </a:r>
            <a:r>
              <a:rPr lang="en-US" dirty="0" smtClean="0">
                <a:solidFill>
                  <a:srgbClr val="0070C0"/>
                </a:solidFill>
              </a:rPr>
              <a:t>                 and </a:t>
            </a:r>
            <a:r>
              <a:rPr lang="en-US" dirty="0">
                <a:solidFill>
                  <a:srgbClr val="0070C0"/>
                </a:solidFill>
              </a:rPr>
              <a:t>task management)</a:t>
            </a:r>
            <a:r>
              <a:rPr lang="en-US" dirty="0"/>
              <a:t>.</a:t>
            </a:r>
            <a:r>
              <a:rPr lang="en-US" dirty="0">
                <a:solidFill>
                  <a:srgbClr val="0070C0"/>
                </a:solidFill>
              </a:rPr>
              <a:t> </a:t>
            </a:r>
          </a:p>
          <a:p>
            <a:endParaRPr lang="en-US" dirty="0" smtClean="0"/>
          </a:p>
          <a:p>
            <a:r>
              <a:rPr lang="en-US" dirty="0" smtClean="0"/>
              <a:t>Soft copy submission Date : 9.5.2020</a:t>
            </a:r>
          </a:p>
          <a:p>
            <a:endParaRPr lang="en-US" dirty="0"/>
          </a:p>
        </p:txBody>
      </p:sp>
    </p:spTree>
    <p:extLst>
      <p:ext uri="{BB962C8B-B14F-4D97-AF65-F5344CB8AC3E}">
        <p14:creationId xmlns:p14="http://schemas.microsoft.com/office/powerpoint/2010/main" val="10493341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368" y="493295"/>
            <a:ext cx="10491537" cy="5816065"/>
          </a:xfrm>
        </p:spPr>
        <p:txBody>
          <a:bodyPr>
            <a:normAutofit fontScale="85000" lnSpcReduction="10000"/>
          </a:bodyPr>
          <a:lstStyle/>
          <a:p>
            <a:pPr fontAlgn="base"/>
            <a:r>
              <a:rPr lang="en-US" sz="2400" b="1" dirty="0"/>
              <a:t>Application </a:t>
            </a:r>
            <a:r>
              <a:rPr lang="en-US" sz="2400" b="1" dirty="0" smtClean="0"/>
              <a:t>Layer</a:t>
            </a:r>
            <a:endParaRPr lang="en-US" sz="2400" b="1" dirty="0"/>
          </a:p>
          <a:p>
            <a:r>
              <a:rPr lang="en-US" dirty="0" smtClean="0"/>
              <a:t>It provides necessary interfaces to the user to interact with the physical world </a:t>
            </a:r>
            <a:r>
              <a:rPr lang="en-US" smtClean="0"/>
              <a:t>through the WSN. </a:t>
            </a:r>
            <a:r>
              <a:rPr lang="en-US" dirty="0"/>
              <a:t>This layer makes hardware and software of the lowest layer transparent to the end-user. </a:t>
            </a:r>
            <a:endParaRPr lang="en-US" dirty="0" smtClean="0"/>
          </a:p>
          <a:p>
            <a:r>
              <a:rPr lang="en-US" b="1" dirty="0" smtClean="0"/>
              <a:t>Transport </a:t>
            </a:r>
            <a:r>
              <a:rPr lang="en-US" b="1" dirty="0"/>
              <a:t>Layer</a:t>
            </a:r>
          </a:p>
          <a:p>
            <a:pPr algn="just" fontAlgn="base"/>
            <a:r>
              <a:rPr lang="en-US" dirty="0"/>
              <a:t>The function of the transport layer is to deliver congestion avoidance and reliability </a:t>
            </a:r>
            <a:r>
              <a:rPr lang="en-US" dirty="0" smtClean="0"/>
              <a:t>using protocols. </a:t>
            </a:r>
            <a:r>
              <a:rPr lang="en-US" dirty="0"/>
              <a:t>There are some popular protocols in the transport layer namely STCP (Sensor Transmission Control Protocol), PORT (Price-Oriented Reliable Transport Protocol and PSFQ (pump slow fetch quick). </a:t>
            </a:r>
            <a:r>
              <a:rPr lang="en-US" dirty="0" smtClean="0"/>
              <a:t>The </a:t>
            </a:r>
            <a:r>
              <a:rPr lang="en-US" dirty="0"/>
              <a:t>transport layer is exactly needed when a system is planned to contact other networks</a:t>
            </a:r>
            <a:r>
              <a:rPr lang="en-US" dirty="0" smtClean="0"/>
              <a:t>.</a:t>
            </a:r>
            <a:endParaRPr lang="en-US" dirty="0"/>
          </a:p>
          <a:p>
            <a:pPr fontAlgn="base"/>
            <a:r>
              <a:rPr lang="en-US" b="1" dirty="0"/>
              <a:t>Network Layer</a:t>
            </a:r>
          </a:p>
          <a:p>
            <a:r>
              <a:rPr lang="en-US" dirty="0"/>
              <a:t>The main function of the network layer is </a:t>
            </a:r>
            <a:r>
              <a:rPr lang="en-US" dirty="0" smtClean="0"/>
              <a:t>routing </a:t>
            </a:r>
            <a:r>
              <a:rPr lang="en-US" dirty="0"/>
              <a:t>supplied by the transport layer, specific multi-hop wireless routing protocols between sensor nodes and sink</a:t>
            </a:r>
            <a:r>
              <a:rPr lang="en-US" dirty="0" smtClean="0"/>
              <a:t>. </a:t>
            </a:r>
          </a:p>
          <a:p>
            <a:r>
              <a:rPr lang="en-US" dirty="0" smtClean="0"/>
              <a:t>The </a:t>
            </a:r>
            <a:r>
              <a:rPr lang="en-US" dirty="0"/>
              <a:t>most popular </a:t>
            </a:r>
            <a:r>
              <a:rPr lang="en-US" dirty="0" smtClean="0"/>
              <a:t>routing </a:t>
            </a:r>
            <a:r>
              <a:rPr lang="en-US" dirty="0"/>
              <a:t>protocol is LEACH (The Low-Energy Adaptive Clustering </a:t>
            </a:r>
            <a:r>
              <a:rPr lang="en-US" dirty="0" smtClean="0"/>
              <a:t>Hierarchy).This </a:t>
            </a:r>
            <a:r>
              <a:rPr lang="en-US" dirty="0"/>
              <a:t>divides the network </a:t>
            </a:r>
            <a:r>
              <a:rPr lang="en-US" dirty="0" smtClean="0"/>
              <a:t>into clusters </a:t>
            </a:r>
            <a:r>
              <a:rPr lang="en-US" dirty="0"/>
              <a:t>and randomly selects the cluster head for it to do the routing job from cluster to </a:t>
            </a:r>
            <a:r>
              <a:rPr lang="en-US" dirty="0" smtClean="0"/>
              <a:t>the sink </a:t>
            </a:r>
            <a:r>
              <a:rPr lang="en-US" dirty="0"/>
              <a:t>after carrying out data aggregation.</a:t>
            </a:r>
          </a:p>
        </p:txBody>
      </p:sp>
    </p:spTree>
    <p:extLst>
      <p:ext uri="{BB962C8B-B14F-4D97-AF65-F5344CB8AC3E}">
        <p14:creationId xmlns:p14="http://schemas.microsoft.com/office/powerpoint/2010/main" val="877346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747" y="577516"/>
            <a:ext cx="9697454" cy="5731844"/>
          </a:xfrm>
        </p:spPr>
        <p:txBody>
          <a:bodyPr>
            <a:normAutofit fontScale="92500" lnSpcReduction="20000"/>
          </a:bodyPr>
          <a:lstStyle/>
          <a:p>
            <a:pPr fontAlgn="base"/>
            <a:r>
              <a:rPr lang="en-US" b="1" dirty="0"/>
              <a:t>Data Link Layer</a:t>
            </a:r>
          </a:p>
          <a:p>
            <a:pPr fontAlgn="base"/>
            <a:r>
              <a:rPr lang="en-US" dirty="0"/>
              <a:t>The data link layer is liable for multiplexing data frame detection, data streams, MAC, &amp; error control, confirm the reliability of point–point (or) point– multipoint</a:t>
            </a:r>
            <a:r>
              <a:rPr lang="en-US" dirty="0" smtClean="0"/>
              <a:t>.</a:t>
            </a:r>
          </a:p>
          <a:p>
            <a:pPr fontAlgn="base"/>
            <a:r>
              <a:rPr lang="en-US" b="1" dirty="0"/>
              <a:t>Physical Layer</a:t>
            </a:r>
          </a:p>
          <a:p>
            <a:r>
              <a:rPr lang="en-US" dirty="0"/>
              <a:t>Can provide an interface to transmit a stream of bits over </a:t>
            </a:r>
            <a:r>
              <a:rPr lang="en-US" dirty="0" smtClean="0"/>
              <a:t>physical medium</a:t>
            </a:r>
            <a:r>
              <a:rPr lang="en-US" dirty="0"/>
              <a:t>. Responsible for frequency selection, carrier frequency generation, signal </a:t>
            </a:r>
            <a:r>
              <a:rPr lang="en-US" dirty="0" smtClean="0"/>
              <a:t>detection, Modulation </a:t>
            </a:r>
            <a:r>
              <a:rPr lang="en-US" dirty="0"/>
              <a:t>and data </a:t>
            </a:r>
            <a:r>
              <a:rPr lang="en-US" dirty="0" smtClean="0"/>
              <a:t>encryption. IEEE </a:t>
            </a:r>
            <a:r>
              <a:rPr lang="en-US" dirty="0"/>
              <a:t>802.15.4: proposed as standard for low rate personal area and WSN with low: </a:t>
            </a:r>
            <a:r>
              <a:rPr lang="en-US" dirty="0" smtClean="0"/>
              <a:t>cost, complexity</a:t>
            </a:r>
            <a:r>
              <a:rPr lang="en-US" dirty="0"/>
              <a:t>, power consumption, range of communication to maximize battery life</a:t>
            </a:r>
            <a:r>
              <a:rPr lang="en-US" dirty="0" smtClean="0"/>
              <a:t>.</a:t>
            </a:r>
          </a:p>
          <a:p>
            <a:endParaRPr lang="en-US" dirty="0"/>
          </a:p>
          <a:p>
            <a:endParaRPr lang="en-US" dirty="0" smtClean="0"/>
          </a:p>
          <a:p>
            <a:pPr algn="just"/>
            <a:r>
              <a:rPr lang="en-US" dirty="0" smtClean="0"/>
              <a:t>For more : </a:t>
            </a:r>
            <a:r>
              <a:rPr lang="en-US" dirty="0" err="1"/>
              <a:t>Alkhatib</a:t>
            </a:r>
            <a:r>
              <a:rPr lang="en-US" dirty="0"/>
              <a:t>, A. A. A., &amp; </a:t>
            </a:r>
            <a:r>
              <a:rPr lang="en-US" dirty="0" err="1"/>
              <a:t>Baicher</a:t>
            </a:r>
            <a:r>
              <a:rPr lang="en-US" dirty="0"/>
              <a:t>, G. S. (2012). Wireless sensor network architecture. In </a:t>
            </a:r>
            <a:r>
              <a:rPr lang="en-US" i="1" dirty="0"/>
              <a:t>2012 International Conference on Computer Networks and Communication Systems (CNCS 2012)</a:t>
            </a:r>
            <a:r>
              <a:rPr lang="en-US" dirty="0"/>
              <a:t>.</a:t>
            </a:r>
          </a:p>
          <a:p>
            <a:endParaRPr lang="en-US" dirty="0"/>
          </a:p>
        </p:txBody>
      </p:sp>
    </p:spTree>
    <p:extLst>
      <p:ext uri="{BB962C8B-B14F-4D97-AF65-F5344CB8AC3E}">
        <p14:creationId xmlns:p14="http://schemas.microsoft.com/office/powerpoint/2010/main" val="3280669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545752"/>
          </a:xfrm>
        </p:spPr>
        <p:txBody>
          <a:bodyPr>
            <a:normAutofit fontScale="90000"/>
          </a:bodyPr>
          <a:lstStyle/>
          <a:p>
            <a:r>
              <a:rPr lang="en-US" sz="4500" dirty="0" smtClean="0"/>
              <a:t>Classification </a:t>
            </a:r>
            <a:r>
              <a:rPr lang="en-US" sz="4500" dirty="0"/>
              <a:t>of WSNs</a:t>
            </a:r>
          </a:p>
        </p:txBody>
      </p:sp>
      <p:sp>
        <p:nvSpPr>
          <p:cNvPr id="3" name="Content Placeholder 2"/>
          <p:cNvSpPr>
            <a:spLocks noGrp="1"/>
          </p:cNvSpPr>
          <p:nvPr>
            <p:ph idx="1"/>
          </p:nvPr>
        </p:nvSpPr>
        <p:spPr>
          <a:xfrm>
            <a:off x="529390" y="1227221"/>
            <a:ext cx="11514222" cy="5426242"/>
          </a:xfrm>
        </p:spPr>
        <p:txBody>
          <a:bodyPr>
            <a:normAutofit/>
          </a:bodyPr>
          <a:lstStyle/>
          <a:p>
            <a:pPr marL="0" indent="0" algn="just" fontAlgn="base">
              <a:buNone/>
            </a:pPr>
            <a:endParaRPr lang="en-US" sz="2800" dirty="0"/>
          </a:p>
          <a:p>
            <a:pPr marL="777240" lvl="5" indent="0" algn="just" fontAlgn="base">
              <a:buNone/>
            </a:pPr>
            <a:r>
              <a:rPr lang="en-US" sz="3200" dirty="0"/>
              <a:t> </a:t>
            </a:r>
            <a:endParaRPr lang="en-US" sz="3200" dirty="0" smtClean="0"/>
          </a:p>
          <a:p>
            <a:pPr marL="777240" lvl="5" indent="0" algn="just" fontAlgn="base">
              <a:buNone/>
            </a:pPr>
            <a:endParaRPr lang="en-US" sz="3200" dirty="0"/>
          </a:p>
          <a:p>
            <a:pPr marL="777240" lvl="5" indent="0" algn="just" fontAlgn="base">
              <a:buNone/>
            </a:pPr>
            <a:endParaRPr lang="en-US" sz="3200" dirty="0" smtClean="0"/>
          </a:p>
          <a:p>
            <a:pPr marL="777240" lvl="5" indent="0" algn="just" fontAlgn="base">
              <a:buNone/>
            </a:pPr>
            <a:endParaRPr lang="en-US" sz="3200" dirty="0" smtClean="0"/>
          </a:p>
          <a:p>
            <a:pPr marL="777240" lvl="5" indent="0" algn="just" fontAlgn="base">
              <a:buNone/>
            </a:pPr>
            <a:endParaRPr lang="en-US" sz="3200" dirty="0"/>
          </a:p>
          <a:p>
            <a:pPr marL="777240" lvl="5" indent="0" algn="just" fontAlgn="base">
              <a:buNone/>
            </a:pPr>
            <a:endParaRPr lang="en-US" sz="3200" dirty="0" smtClean="0"/>
          </a:p>
          <a:p>
            <a:pPr marL="777240" lvl="5" indent="0" algn="just" fontAlgn="base">
              <a:buNone/>
            </a:pPr>
            <a:endParaRPr lang="en-US" sz="3200" dirty="0"/>
          </a:p>
          <a:p>
            <a:pPr marL="777240" lvl="5" indent="0" algn="just" fontAlgn="base">
              <a:buNone/>
            </a:pPr>
            <a:endParaRPr lang="en-US" sz="3200" dirty="0" smtClean="0">
              <a:solidFill>
                <a:srgbClr val="002060"/>
              </a:solidFill>
            </a:endParaRPr>
          </a:p>
          <a:p>
            <a:pPr marL="777240" lvl="5" indent="0" algn="just" fontAlgn="base">
              <a:buNone/>
            </a:pPr>
            <a:endParaRPr lang="en-US" dirty="0"/>
          </a:p>
        </p:txBody>
      </p:sp>
      <p:sp>
        <p:nvSpPr>
          <p:cNvPr id="5" name="Rectangle 4"/>
          <p:cNvSpPr/>
          <p:nvPr/>
        </p:nvSpPr>
        <p:spPr>
          <a:xfrm>
            <a:off x="3206416" y="3671512"/>
            <a:ext cx="4156911" cy="84709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77240" lvl="5" fontAlgn="base"/>
            <a:endParaRPr lang="en-US" sz="2800" dirty="0" smtClean="0">
              <a:solidFill>
                <a:srgbClr val="002060"/>
              </a:solidFill>
            </a:endParaRPr>
          </a:p>
          <a:p>
            <a:pPr marL="777240" lvl="5" fontAlgn="base"/>
            <a:r>
              <a:rPr lang="en-US" sz="2800" dirty="0">
                <a:solidFill>
                  <a:srgbClr val="13A80C"/>
                </a:solidFill>
              </a:rPr>
              <a:t>Underwater WSNs</a:t>
            </a:r>
          </a:p>
          <a:p>
            <a:pPr marL="777240" lvl="5" fontAlgn="base"/>
            <a:r>
              <a:rPr lang="en-US" sz="2400" i="1" dirty="0">
                <a:solidFill>
                  <a:srgbClr val="00B0F0"/>
                </a:solidFill>
              </a:rPr>
              <a:t>Water quality monitoring </a:t>
            </a:r>
          </a:p>
          <a:p>
            <a:pPr marL="777240" lvl="5" fontAlgn="base"/>
            <a:endParaRPr lang="en-US" sz="2800" dirty="0">
              <a:solidFill>
                <a:srgbClr val="002060"/>
              </a:solidFill>
            </a:endParaRPr>
          </a:p>
        </p:txBody>
      </p:sp>
      <p:sp>
        <p:nvSpPr>
          <p:cNvPr id="6" name="Rectangle 5"/>
          <p:cNvSpPr/>
          <p:nvPr/>
        </p:nvSpPr>
        <p:spPr>
          <a:xfrm>
            <a:off x="6743700" y="5710111"/>
            <a:ext cx="3862136" cy="1002382"/>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smtClean="0">
              <a:solidFill>
                <a:srgbClr val="002060"/>
              </a:solidFill>
            </a:endParaRPr>
          </a:p>
          <a:p>
            <a:pPr marL="777240" lvl="5" fontAlgn="base"/>
            <a:r>
              <a:rPr lang="en-US" sz="2800" dirty="0">
                <a:solidFill>
                  <a:srgbClr val="13A80C"/>
                </a:solidFill>
              </a:rPr>
              <a:t>Mobile </a:t>
            </a:r>
            <a:r>
              <a:rPr lang="en-US" sz="2800" dirty="0" smtClean="0">
                <a:solidFill>
                  <a:srgbClr val="13A80C"/>
                </a:solidFill>
              </a:rPr>
              <a:t>WSNs</a:t>
            </a:r>
          </a:p>
          <a:p>
            <a:pPr marL="777240" lvl="5" fontAlgn="base"/>
            <a:r>
              <a:rPr lang="en-US" sz="2400" i="1" dirty="0">
                <a:solidFill>
                  <a:srgbClr val="00B0F0"/>
                </a:solidFill>
              </a:rPr>
              <a:t>Mobile application</a:t>
            </a:r>
          </a:p>
          <a:p>
            <a:pPr marL="777240" lvl="5" fontAlgn="base"/>
            <a:endParaRPr lang="en-US" sz="2400" dirty="0">
              <a:solidFill>
                <a:srgbClr val="00B0F0"/>
              </a:solidFill>
            </a:endParaRPr>
          </a:p>
        </p:txBody>
      </p:sp>
      <p:sp>
        <p:nvSpPr>
          <p:cNvPr id="7" name="Rectangle 6"/>
          <p:cNvSpPr/>
          <p:nvPr/>
        </p:nvSpPr>
        <p:spPr>
          <a:xfrm>
            <a:off x="1786690" y="2519490"/>
            <a:ext cx="4692315" cy="105576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77240" lvl="5" fontAlgn="base"/>
            <a:r>
              <a:rPr lang="en-US" sz="2800" dirty="0" smtClean="0">
                <a:solidFill>
                  <a:srgbClr val="002060"/>
                </a:solidFill>
              </a:rPr>
              <a:t>Underground </a:t>
            </a:r>
            <a:r>
              <a:rPr lang="en-US" sz="2800" dirty="0">
                <a:solidFill>
                  <a:srgbClr val="002060"/>
                </a:solidFill>
              </a:rPr>
              <a:t>WSNs </a:t>
            </a:r>
          </a:p>
          <a:p>
            <a:pPr marL="777240" lvl="5" fontAlgn="base"/>
            <a:r>
              <a:rPr lang="en-US" sz="2400" dirty="0">
                <a:solidFill>
                  <a:schemeClr val="accent1">
                    <a:lumMod val="75000"/>
                  </a:schemeClr>
                </a:solidFill>
              </a:rPr>
              <a:t>Monitor underground condition </a:t>
            </a:r>
          </a:p>
        </p:txBody>
      </p:sp>
      <p:sp>
        <p:nvSpPr>
          <p:cNvPr id="8" name="Rectangle 7"/>
          <p:cNvSpPr/>
          <p:nvPr/>
        </p:nvSpPr>
        <p:spPr>
          <a:xfrm>
            <a:off x="848226" y="1381063"/>
            <a:ext cx="3759868" cy="98458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77240" lvl="5" indent="0" fontAlgn="base">
              <a:buNone/>
            </a:pPr>
            <a:r>
              <a:rPr lang="en-US" sz="2800" dirty="0" smtClean="0">
                <a:solidFill>
                  <a:srgbClr val="13A80C"/>
                </a:solidFill>
              </a:rPr>
              <a:t>Terrestrial WSNs</a:t>
            </a:r>
          </a:p>
          <a:p>
            <a:pPr marL="777240" lvl="5" indent="0" fontAlgn="base">
              <a:buNone/>
            </a:pPr>
            <a:r>
              <a:rPr lang="en-US" sz="2400" i="1" dirty="0" smtClean="0">
                <a:solidFill>
                  <a:srgbClr val="00B0F0"/>
                </a:solidFill>
              </a:rPr>
              <a:t>Military application </a:t>
            </a:r>
            <a:endParaRPr lang="en-US" sz="2400" i="1" dirty="0">
              <a:solidFill>
                <a:srgbClr val="00B0F0"/>
              </a:solidFill>
            </a:endParaRPr>
          </a:p>
        </p:txBody>
      </p:sp>
      <p:sp>
        <p:nvSpPr>
          <p:cNvPr id="9" name="Rectangle 8"/>
          <p:cNvSpPr/>
          <p:nvPr/>
        </p:nvSpPr>
        <p:spPr>
          <a:xfrm>
            <a:off x="4397542" y="4658476"/>
            <a:ext cx="4463718" cy="955382"/>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2060"/>
                </a:solidFill>
              </a:rPr>
              <a:t>Multi-media WSNs </a:t>
            </a:r>
            <a:endParaRPr lang="en-US" sz="2800" dirty="0" smtClean="0">
              <a:solidFill>
                <a:srgbClr val="002060"/>
              </a:solidFill>
            </a:endParaRPr>
          </a:p>
          <a:p>
            <a:pPr marL="777240" lvl="5" fontAlgn="base"/>
            <a:r>
              <a:rPr lang="en-US" sz="2400" dirty="0">
                <a:solidFill>
                  <a:schemeClr val="accent1">
                    <a:lumMod val="75000"/>
                  </a:schemeClr>
                </a:solidFill>
              </a:rPr>
              <a:t>Public security application</a:t>
            </a:r>
          </a:p>
        </p:txBody>
      </p:sp>
    </p:spTree>
    <p:extLst>
      <p:ext uri="{BB962C8B-B14F-4D97-AF65-F5344CB8AC3E}">
        <p14:creationId xmlns:p14="http://schemas.microsoft.com/office/powerpoint/2010/main" val="1222648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normAutofit/>
          </a:bodyPr>
          <a:lstStyle/>
          <a:p>
            <a:r>
              <a:rPr lang="en-US" b="1" dirty="0"/>
              <a:t> </a:t>
            </a:r>
            <a:r>
              <a:rPr lang="en-US" b="1" dirty="0" smtClean="0"/>
              <a:t>                      </a:t>
            </a:r>
            <a:r>
              <a:rPr lang="en-US" dirty="0" smtClean="0"/>
              <a:t>Sensors</a:t>
            </a:r>
            <a:endParaRPr lang="en-US" dirty="0"/>
          </a:p>
        </p:txBody>
      </p:sp>
      <p:sp>
        <p:nvSpPr>
          <p:cNvPr id="3" name="Content Placeholder 2"/>
          <p:cNvSpPr>
            <a:spLocks noGrp="1"/>
          </p:cNvSpPr>
          <p:nvPr>
            <p:ph idx="1"/>
          </p:nvPr>
        </p:nvSpPr>
        <p:spPr>
          <a:xfrm>
            <a:off x="838200" y="1311442"/>
            <a:ext cx="10515600" cy="4841458"/>
          </a:xfrm>
        </p:spPr>
        <p:txBody>
          <a:bodyPr/>
          <a:lstStyle/>
          <a:p>
            <a:pPr algn="just"/>
            <a:endParaRPr lang="en-US" b="1" dirty="0" smtClean="0"/>
          </a:p>
          <a:p>
            <a:pPr algn="just"/>
            <a:endParaRPr lang="en-US" sz="2800" b="1" dirty="0" smtClean="0"/>
          </a:p>
          <a:p>
            <a:pPr algn="just">
              <a:buFont typeface="Wingdings" panose="05000000000000000000" pitchFamily="2" charset="2"/>
              <a:buChar char="Ø"/>
            </a:pPr>
            <a:r>
              <a:rPr lang="en-US" sz="2800" dirty="0" smtClean="0"/>
              <a:t>First we need to know about sensors.</a:t>
            </a:r>
          </a:p>
          <a:p>
            <a:pPr algn="just">
              <a:buFont typeface="Wingdings" panose="05000000000000000000" pitchFamily="2" charset="2"/>
              <a:buChar char="Ø"/>
            </a:pPr>
            <a:r>
              <a:rPr lang="en-US" sz="2800" b="1" dirty="0" smtClean="0"/>
              <a:t>Sensors</a:t>
            </a:r>
            <a:r>
              <a:rPr lang="en-US" sz="2800" dirty="0"/>
              <a:t> are sophisticated devices that are frequently used to detect and respond to electrical or optical signals. </a:t>
            </a:r>
            <a:endParaRPr lang="en-US" sz="2800" dirty="0" smtClean="0"/>
          </a:p>
          <a:p>
            <a:pPr algn="just">
              <a:buFont typeface="Wingdings" panose="05000000000000000000" pitchFamily="2" charset="2"/>
              <a:buChar char="Ø"/>
            </a:pPr>
            <a:r>
              <a:rPr lang="en-US" sz="2800" dirty="0" smtClean="0"/>
              <a:t>A</a:t>
            </a:r>
            <a:r>
              <a:rPr lang="en-US" sz="2800" dirty="0"/>
              <a:t> </a:t>
            </a:r>
            <a:r>
              <a:rPr lang="en-US" sz="2800" b="1" dirty="0"/>
              <a:t>Sensor</a:t>
            </a:r>
            <a:r>
              <a:rPr lang="en-US" sz="2800" dirty="0"/>
              <a:t> converts the physical parameter (for example:  temperature, blood pressure, humidity, speed, etc.) into a signal which can be measured electrically.</a:t>
            </a:r>
          </a:p>
          <a:p>
            <a:endParaRPr lang="en-US" dirty="0"/>
          </a:p>
        </p:txBody>
      </p:sp>
    </p:spTree>
    <p:extLst>
      <p:ext uri="{BB962C8B-B14F-4D97-AF65-F5344CB8AC3E}">
        <p14:creationId xmlns:p14="http://schemas.microsoft.com/office/powerpoint/2010/main" val="33588697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569816"/>
          </a:xfrm>
        </p:spPr>
        <p:txBody>
          <a:bodyPr>
            <a:normAutofit fontScale="90000"/>
          </a:bodyPr>
          <a:lstStyle/>
          <a:p>
            <a:r>
              <a:rPr lang="en-US" sz="5400" dirty="0" smtClean="0">
                <a:solidFill>
                  <a:srgbClr val="13A80C"/>
                </a:solidFill>
              </a:rPr>
              <a:t/>
            </a:r>
            <a:br>
              <a:rPr lang="en-US" sz="5400" dirty="0" smtClean="0">
                <a:solidFill>
                  <a:srgbClr val="13A80C"/>
                </a:solidFill>
              </a:rPr>
            </a:br>
            <a:r>
              <a:rPr lang="en-US" sz="5400" dirty="0" smtClean="0">
                <a:solidFill>
                  <a:srgbClr val="13A80C"/>
                </a:solidFill>
              </a:rPr>
              <a:t>Terrestrial WSN</a:t>
            </a:r>
            <a:r>
              <a:rPr lang="en-US" sz="5400" dirty="0">
                <a:solidFill>
                  <a:srgbClr val="13A80C"/>
                </a:solidFill>
              </a:rPr>
              <a:t/>
            </a:r>
            <a:br>
              <a:rPr lang="en-US" sz="5400" dirty="0">
                <a:solidFill>
                  <a:srgbClr val="13A80C"/>
                </a:solidFill>
              </a:rPr>
            </a:br>
            <a:endParaRPr lang="en-US" dirty="0"/>
          </a:p>
        </p:txBody>
      </p:sp>
      <p:sp>
        <p:nvSpPr>
          <p:cNvPr id="3" name="Content Placeholder 2"/>
          <p:cNvSpPr>
            <a:spLocks noGrp="1"/>
          </p:cNvSpPr>
          <p:nvPr>
            <p:ph idx="1"/>
          </p:nvPr>
        </p:nvSpPr>
        <p:spPr>
          <a:xfrm>
            <a:off x="915844" y="1335504"/>
            <a:ext cx="10694630" cy="5305927"/>
          </a:xfrm>
        </p:spPr>
        <p:txBody>
          <a:bodyPr>
            <a:normAutofit fontScale="47500" lnSpcReduction="20000"/>
          </a:bodyPr>
          <a:lstStyle/>
          <a:p>
            <a:pPr algn="just"/>
            <a:r>
              <a:rPr lang="en-US" sz="4400" b="1" dirty="0" smtClean="0">
                <a:solidFill>
                  <a:srgbClr val="00B050"/>
                </a:solidFill>
              </a:rPr>
              <a:t>*</a:t>
            </a:r>
            <a:r>
              <a:rPr lang="en-US" sz="4400" dirty="0" smtClean="0"/>
              <a:t> It consists of numerous </a:t>
            </a:r>
            <a:r>
              <a:rPr lang="en-US" sz="4400" dirty="0"/>
              <a:t>tiny </a:t>
            </a:r>
            <a:r>
              <a:rPr lang="en-US" sz="4400" dirty="0" smtClean="0"/>
              <a:t>sensor </a:t>
            </a:r>
            <a:r>
              <a:rPr lang="en-US" sz="4400" dirty="0"/>
              <a:t>nodes that </a:t>
            </a:r>
            <a:r>
              <a:rPr lang="en-US" sz="4400" dirty="0" smtClean="0"/>
              <a:t>communicates </a:t>
            </a:r>
            <a:r>
              <a:rPr lang="en-US" sz="4400" dirty="0"/>
              <a:t>with the base station . </a:t>
            </a:r>
            <a:endParaRPr lang="en-US" sz="4400" dirty="0" smtClean="0"/>
          </a:p>
          <a:p>
            <a:pPr algn="just"/>
            <a:r>
              <a:rPr lang="en-US" sz="4400" b="1" dirty="0">
                <a:solidFill>
                  <a:srgbClr val="00B050"/>
                </a:solidFill>
              </a:rPr>
              <a:t>* </a:t>
            </a:r>
            <a:r>
              <a:rPr lang="en-US" sz="4400" dirty="0" smtClean="0"/>
              <a:t>The </a:t>
            </a:r>
            <a:r>
              <a:rPr lang="en-US" sz="4400" dirty="0"/>
              <a:t>sensor nodes are </a:t>
            </a:r>
            <a:r>
              <a:rPr lang="en-US" sz="4400" dirty="0" smtClean="0"/>
              <a:t>dropped over </a:t>
            </a:r>
            <a:r>
              <a:rPr lang="en-US" sz="4400" dirty="0"/>
              <a:t>a </a:t>
            </a:r>
            <a:r>
              <a:rPr lang="en-US" sz="4400" dirty="0" smtClean="0"/>
              <a:t>region </a:t>
            </a:r>
            <a:r>
              <a:rPr lang="en-US" sz="4400" dirty="0"/>
              <a:t>where </a:t>
            </a:r>
            <a:r>
              <a:rPr lang="en-US" sz="4400" dirty="0" smtClean="0"/>
              <a:t>some phenomenon is to be  </a:t>
            </a:r>
          </a:p>
          <a:p>
            <a:pPr algn="just"/>
            <a:r>
              <a:rPr lang="en-US" sz="4400" dirty="0"/>
              <a:t> </a:t>
            </a:r>
            <a:r>
              <a:rPr lang="en-US" sz="4400" dirty="0" smtClean="0"/>
              <a:t>  monitored. It can be : </a:t>
            </a:r>
          </a:p>
          <a:p>
            <a:pPr algn="just"/>
            <a:r>
              <a:rPr lang="en-US" sz="4400" b="1" dirty="0" smtClean="0">
                <a:solidFill>
                  <a:srgbClr val="00B050"/>
                </a:solidFill>
              </a:rPr>
              <a:t>                            *</a:t>
            </a:r>
            <a:r>
              <a:rPr lang="en-US" sz="4400" dirty="0" smtClean="0"/>
              <a:t> structured(pre-planned</a:t>
            </a:r>
            <a:r>
              <a:rPr lang="en-US" sz="4400" dirty="0"/>
              <a:t>) </a:t>
            </a:r>
            <a:r>
              <a:rPr lang="en-US" sz="4400" dirty="0" smtClean="0"/>
              <a:t>or unstructured(ad </a:t>
            </a:r>
            <a:r>
              <a:rPr lang="en-US" sz="4400" dirty="0"/>
              <a:t>hoc)</a:t>
            </a:r>
            <a:r>
              <a:rPr lang="en-US" sz="4400" dirty="0" smtClean="0"/>
              <a:t> </a:t>
            </a:r>
          </a:p>
          <a:p>
            <a:pPr algn="just"/>
            <a:endParaRPr lang="en-US" sz="4400" b="1" dirty="0">
              <a:solidFill>
                <a:srgbClr val="00B050"/>
              </a:solidFill>
            </a:endParaRPr>
          </a:p>
          <a:p>
            <a:pPr algn="just"/>
            <a:r>
              <a:rPr lang="en-US" sz="4400" b="1" dirty="0" smtClean="0">
                <a:solidFill>
                  <a:srgbClr val="00B050"/>
                </a:solidFill>
              </a:rPr>
              <a:t>* </a:t>
            </a:r>
            <a:r>
              <a:rPr lang="en-US" sz="4400" dirty="0"/>
              <a:t>The energy conservation of terrestrial WSNs is achieved by using multi-hop optimal </a:t>
            </a:r>
            <a:r>
              <a:rPr lang="en-US" sz="4400" dirty="0" smtClean="0"/>
              <a:t>routing</a:t>
            </a:r>
            <a:r>
              <a:rPr lang="en-US" sz="4400" dirty="0"/>
              <a:t> ,</a:t>
            </a:r>
            <a:r>
              <a:rPr lang="en-US" sz="4400" dirty="0" smtClean="0"/>
              <a:t> </a:t>
            </a:r>
          </a:p>
          <a:p>
            <a:pPr marL="91440" lvl="4" indent="-91440" algn="just">
              <a:spcBef>
                <a:spcPts val="1200"/>
              </a:spcBef>
              <a:spcAft>
                <a:spcPts val="200"/>
              </a:spcAft>
              <a:buSzPct val="100000"/>
              <a:buFont typeface="Tw Cen MT" panose="020B0602020104020603" pitchFamily="34" charset="0"/>
              <a:buChar char=" "/>
            </a:pPr>
            <a:r>
              <a:rPr lang="en-US" sz="4400" dirty="0" smtClean="0"/>
              <a:t>   short transmission range, eliminating data redundancy, in-network data </a:t>
            </a:r>
            <a:r>
              <a:rPr lang="en-US" sz="4400" dirty="0"/>
              <a:t>aggregation</a:t>
            </a:r>
            <a:r>
              <a:rPr lang="en-US" sz="4400" dirty="0" smtClean="0"/>
              <a:t>,</a:t>
            </a:r>
            <a:r>
              <a:rPr lang="en-US" sz="4400" dirty="0"/>
              <a:t> minimizing</a:t>
            </a:r>
            <a:endParaRPr lang="en-US" sz="4400" dirty="0" smtClean="0"/>
          </a:p>
          <a:p>
            <a:pPr marL="91440" lvl="4" indent="-91440" algn="just">
              <a:spcBef>
                <a:spcPts val="1200"/>
              </a:spcBef>
              <a:spcAft>
                <a:spcPts val="200"/>
              </a:spcAft>
              <a:buSzPct val="100000"/>
              <a:buFont typeface="Tw Cen MT" panose="020B0602020104020603" pitchFamily="34" charset="0"/>
              <a:buChar char=" "/>
            </a:pPr>
            <a:r>
              <a:rPr lang="en-US" sz="4400" dirty="0" smtClean="0"/>
              <a:t>   delay etc. </a:t>
            </a:r>
          </a:p>
          <a:p>
            <a:pPr marL="91440" lvl="4" indent="-91440" algn="just">
              <a:spcBef>
                <a:spcPts val="1200"/>
              </a:spcBef>
              <a:spcAft>
                <a:spcPts val="200"/>
              </a:spcAft>
              <a:buSzPct val="100000"/>
              <a:buFont typeface="Tw Cen MT" panose="020B0602020104020603" pitchFamily="34" charset="0"/>
              <a:buChar char=" "/>
            </a:pPr>
            <a:endParaRPr lang="en-US" sz="4400" dirty="0" smtClean="0"/>
          </a:p>
          <a:p>
            <a:pPr marL="91440" lvl="4" indent="-91440" algn="just">
              <a:spcBef>
                <a:spcPts val="1200"/>
              </a:spcBef>
              <a:spcAft>
                <a:spcPts val="200"/>
              </a:spcAft>
              <a:buSzPct val="100000"/>
              <a:buFont typeface="Tw Cen MT" panose="020B0602020104020603" pitchFamily="34" charset="0"/>
              <a:buChar char=" "/>
            </a:pPr>
            <a:r>
              <a:rPr lang="en-US" sz="4400" b="1" dirty="0">
                <a:solidFill>
                  <a:srgbClr val="00B050"/>
                </a:solidFill>
              </a:rPr>
              <a:t>* </a:t>
            </a:r>
            <a:r>
              <a:rPr lang="en-US" sz="4400" dirty="0" smtClean="0"/>
              <a:t>Challenges </a:t>
            </a:r>
            <a:r>
              <a:rPr lang="en-US" sz="4400" dirty="0"/>
              <a:t>: the battery power is limited which is equipped with secondary power cells as </a:t>
            </a:r>
            <a:endParaRPr lang="en-US" sz="4400" dirty="0" smtClean="0"/>
          </a:p>
          <a:p>
            <a:pPr marL="91440" lvl="4" indent="-91440" algn="just">
              <a:spcBef>
                <a:spcPts val="1200"/>
              </a:spcBef>
              <a:spcAft>
                <a:spcPts val="200"/>
              </a:spcAft>
              <a:buSzPct val="100000"/>
              <a:buFont typeface="Tw Cen MT" panose="020B0602020104020603" pitchFamily="34" charset="0"/>
              <a:buChar char=" "/>
            </a:pPr>
            <a:r>
              <a:rPr lang="en-US" sz="4400" dirty="0"/>
              <a:t> </a:t>
            </a:r>
            <a:r>
              <a:rPr lang="en-US" sz="4400" dirty="0" smtClean="0"/>
              <a:t>  solar </a:t>
            </a:r>
            <a:r>
              <a:rPr lang="en-US" sz="4400" dirty="0"/>
              <a:t>cells</a:t>
            </a:r>
            <a:r>
              <a:rPr lang="en-US" sz="4400" dirty="0" smtClean="0"/>
              <a:t>.</a:t>
            </a:r>
          </a:p>
          <a:p>
            <a:pPr marL="91440" lvl="4" indent="-91440" algn="just">
              <a:spcBef>
                <a:spcPts val="1200"/>
              </a:spcBef>
              <a:spcAft>
                <a:spcPts val="200"/>
              </a:spcAft>
              <a:buSzPct val="100000"/>
              <a:buFont typeface="Tw Cen MT" panose="020B0602020104020603" pitchFamily="34" charset="0"/>
              <a:buChar char=" "/>
            </a:pPr>
            <a:r>
              <a:rPr lang="en-US" sz="4400" b="1" dirty="0">
                <a:solidFill>
                  <a:srgbClr val="00B050"/>
                </a:solidFill>
              </a:rPr>
              <a:t>* </a:t>
            </a:r>
            <a:r>
              <a:rPr lang="en-US" sz="4400" dirty="0"/>
              <a:t>Example : Enemy tracking, </a:t>
            </a:r>
            <a:r>
              <a:rPr lang="en-US" sz="4400" dirty="0" smtClean="0"/>
              <a:t>surveillances, </a:t>
            </a:r>
            <a:r>
              <a:rPr lang="en-US" sz="4400" dirty="0">
                <a:hlinkClick r:id="rId2" tooltip="Geo-fence"/>
              </a:rPr>
              <a:t>geo-fencing</a:t>
            </a:r>
            <a:r>
              <a:rPr lang="en-US" sz="4400" dirty="0"/>
              <a:t> of gas or oil pipelines etc.</a:t>
            </a:r>
          </a:p>
          <a:p>
            <a:pPr marL="91440" lvl="4" indent="-91440" algn="just">
              <a:spcBef>
                <a:spcPts val="1200"/>
              </a:spcBef>
              <a:spcAft>
                <a:spcPts val="200"/>
              </a:spcAft>
              <a:buSzPct val="100000"/>
              <a:buFont typeface="Tw Cen MT" panose="020B0602020104020603" pitchFamily="34" charset="0"/>
              <a:buChar char=" "/>
            </a:pPr>
            <a:endParaRPr lang="en-US" sz="4400" dirty="0"/>
          </a:p>
          <a:p>
            <a:pPr algn="just"/>
            <a:endParaRPr lang="en-US" sz="4200" dirty="0" smtClean="0"/>
          </a:p>
        </p:txBody>
      </p:sp>
    </p:spTree>
    <p:extLst>
      <p:ext uri="{BB962C8B-B14F-4D97-AF65-F5344CB8AC3E}">
        <p14:creationId xmlns:p14="http://schemas.microsoft.com/office/powerpoint/2010/main" val="23996470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002952"/>
          </a:xfrm>
        </p:spPr>
        <p:txBody>
          <a:bodyPr/>
          <a:lstStyle/>
          <a:p>
            <a:r>
              <a:rPr lang="en-US" sz="5400" b="1" dirty="0"/>
              <a:t>Additional Notes: </a:t>
            </a:r>
            <a:endParaRPr lang="en-US" dirty="0"/>
          </a:p>
        </p:txBody>
      </p:sp>
      <p:pic>
        <p:nvPicPr>
          <p:cNvPr id="1026" name="Picture 2" descr="https://www.researchgate.net/profile/Chi_Harold_Liu/publication/237777146/figure/fig9/AS:298724854124572@1448232963752/Multi-hop-mesh-network-example-of-multi-hop-pat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9885" y="1775902"/>
            <a:ext cx="8133347" cy="494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438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830179"/>
            <a:ext cx="9720073" cy="5479181"/>
          </a:xfrm>
        </p:spPr>
        <p:txBody>
          <a:bodyPr/>
          <a:lstStyle/>
          <a:p>
            <a:endParaRPr lang="en-US" dirty="0"/>
          </a:p>
        </p:txBody>
      </p:sp>
      <p:pic>
        <p:nvPicPr>
          <p:cNvPr id="4" name="Picture 2" descr="https://qph.fs.quoracdn.net/main-qimg-064d28fed9c289b3b6f638590d1a90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874987"/>
            <a:ext cx="9697453" cy="529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981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6589" y="192505"/>
            <a:ext cx="10804357" cy="6569242"/>
          </a:xfrm>
        </p:spPr>
        <p:txBody>
          <a:bodyPr>
            <a:normAutofit/>
          </a:bodyPr>
          <a:lstStyle/>
          <a:p>
            <a:pPr>
              <a:buFont typeface="Wingdings" panose="05000000000000000000" pitchFamily="2" charset="2"/>
              <a:buChar char="§"/>
            </a:pPr>
            <a:endParaRPr lang="en-US" b="1" dirty="0" smtClean="0"/>
          </a:p>
          <a:p>
            <a:pPr marL="0" indent="0">
              <a:buNone/>
            </a:pPr>
            <a:r>
              <a:rPr lang="en-US" sz="2800" b="1" dirty="0" smtClean="0"/>
              <a:t>Additional Notes: </a:t>
            </a:r>
          </a:p>
          <a:p>
            <a:pPr marL="0" indent="0">
              <a:buNone/>
            </a:pPr>
            <a:endParaRPr lang="en-US" b="1" dirty="0" smtClean="0"/>
          </a:p>
          <a:p>
            <a:pPr marL="0" indent="0">
              <a:buNone/>
            </a:pPr>
            <a:r>
              <a:rPr lang="en-US" b="1" dirty="0"/>
              <a:t>Night vision vs Infrared cameras</a:t>
            </a:r>
            <a:endParaRPr lang="en-US" dirty="0"/>
          </a:p>
          <a:p>
            <a:pPr marL="0" indent="0">
              <a:buNone/>
            </a:pPr>
            <a:r>
              <a:rPr lang="en-US" dirty="0"/>
              <a:t>1.</a:t>
            </a:r>
            <a:r>
              <a:rPr lang="en-US" dirty="0" smtClean="0"/>
              <a:t>Night </a:t>
            </a:r>
            <a:r>
              <a:rPr lang="en-US" dirty="0"/>
              <a:t>vision detects visible light while infrared detects radiated heat</a:t>
            </a:r>
            <a:br>
              <a:rPr lang="en-US" dirty="0"/>
            </a:br>
            <a:r>
              <a:rPr lang="en-US" dirty="0"/>
              <a:t>2. Night vision needs a little amount of light while infrared doesn’t</a:t>
            </a:r>
            <a:br>
              <a:rPr lang="en-US" dirty="0"/>
            </a:br>
            <a:r>
              <a:rPr lang="en-US" dirty="0"/>
              <a:t>3. Infrared is better for camouflaged targets than night vision</a:t>
            </a:r>
            <a:br>
              <a:rPr lang="en-US" dirty="0"/>
            </a:br>
            <a:r>
              <a:rPr lang="en-US" dirty="0"/>
              <a:t>4. Night vision can be counteracted by bright light while infracted can counteracted by cooling</a:t>
            </a:r>
            <a:br>
              <a:rPr lang="en-US" dirty="0"/>
            </a:br>
            <a:endParaRPr lang="en-US" dirty="0" smtClean="0"/>
          </a:p>
          <a:p>
            <a:pPr>
              <a:buFont typeface="Wingdings" panose="05000000000000000000" pitchFamily="2" charset="2"/>
              <a:buChar char="§"/>
            </a:pPr>
            <a:r>
              <a:rPr lang="en-US" dirty="0" smtClean="0"/>
              <a:t>For more : </a:t>
            </a:r>
            <a:r>
              <a:rPr lang="en-US" dirty="0">
                <a:hlinkClick r:id="rId2"/>
              </a:rPr>
              <a:t>https://reductionrevolution.com.au/blogs/news-reviews/thermal-camera-infrared-scanner-uses</a:t>
            </a:r>
            <a:endParaRPr lang="en-US" dirty="0"/>
          </a:p>
        </p:txBody>
      </p:sp>
    </p:spTree>
    <p:extLst>
      <p:ext uri="{BB962C8B-B14F-4D97-AF65-F5344CB8AC3E}">
        <p14:creationId xmlns:p14="http://schemas.microsoft.com/office/powerpoint/2010/main" val="33351062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970" y="296458"/>
            <a:ext cx="9720072" cy="509658"/>
          </a:xfrm>
        </p:spPr>
        <p:txBody>
          <a:bodyPr>
            <a:normAutofit fontScale="90000"/>
          </a:bodyPr>
          <a:lstStyle/>
          <a:p>
            <a:r>
              <a:rPr lang="en-US" sz="5400" dirty="0" smtClean="0">
                <a:solidFill>
                  <a:srgbClr val="002060"/>
                </a:solidFill>
              </a:rPr>
              <a:t/>
            </a:r>
            <a:br>
              <a:rPr lang="en-US" sz="5400" dirty="0" smtClean="0">
                <a:solidFill>
                  <a:srgbClr val="002060"/>
                </a:solidFill>
              </a:rPr>
            </a:br>
            <a:r>
              <a:rPr lang="en-US" sz="5400" dirty="0" smtClean="0">
                <a:solidFill>
                  <a:srgbClr val="002060"/>
                </a:solidFill>
              </a:rPr>
              <a:t>Underground </a:t>
            </a:r>
            <a:r>
              <a:rPr lang="en-US" sz="5400" dirty="0">
                <a:solidFill>
                  <a:srgbClr val="002060"/>
                </a:solidFill>
              </a:rPr>
              <a:t>WSNs </a:t>
            </a:r>
            <a:r>
              <a:rPr lang="en-US" sz="5400" dirty="0" smtClean="0">
                <a:solidFill>
                  <a:srgbClr val="002060"/>
                </a:solidFill>
              </a:rPr>
              <a:t/>
            </a:r>
            <a:br>
              <a:rPr lang="en-US" sz="5400" dirty="0" smtClean="0">
                <a:solidFill>
                  <a:srgbClr val="002060"/>
                </a:solidFill>
              </a:rPr>
            </a:br>
            <a:endParaRPr lang="en-US" dirty="0"/>
          </a:p>
        </p:txBody>
      </p:sp>
      <p:sp>
        <p:nvSpPr>
          <p:cNvPr id="3" name="Content Placeholder 2"/>
          <p:cNvSpPr>
            <a:spLocks noGrp="1"/>
          </p:cNvSpPr>
          <p:nvPr>
            <p:ph idx="1"/>
          </p:nvPr>
        </p:nvSpPr>
        <p:spPr>
          <a:xfrm>
            <a:off x="842212" y="1130967"/>
            <a:ext cx="10744200" cy="5402179"/>
          </a:xfrm>
        </p:spPr>
        <p:txBody>
          <a:bodyPr>
            <a:normAutofit fontScale="70000" lnSpcReduction="20000"/>
          </a:bodyPr>
          <a:lstStyle/>
          <a:p>
            <a:pPr algn="just"/>
            <a:r>
              <a:rPr lang="en-US" b="1" dirty="0" smtClean="0">
                <a:solidFill>
                  <a:srgbClr val="002060"/>
                </a:solidFill>
              </a:rPr>
              <a:t>*</a:t>
            </a:r>
            <a:r>
              <a:rPr lang="en-US" dirty="0" smtClean="0"/>
              <a:t>The underground WSNs </a:t>
            </a:r>
            <a:r>
              <a:rPr lang="en-US" dirty="0"/>
              <a:t>networks consist of a number of sensor nodes that are hidden in the ground to </a:t>
            </a:r>
            <a:r>
              <a:rPr lang="en-US" dirty="0" smtClean="0"/>
              <a:t> monitor underground conditions. </a:t>
            </a:r>
          </a:p>
          <a:p>
            <a:pPr algn="just"/>
            <a:endParaRPr lang="en-US" dirty="0" smtClean="0"/>
          </a:p>
          <a:p>
            <a:pPr algn="just"/>
            <a:r>
              <a:rPr lang="en-US" b="1" dirty="0" smtClean="0">
                <a:solidFill>
                  <a:srgbClr val="002060"/>
                </a:solidFill>
              </a:rPr>
              <a:t>* </a:t>
            </a:r>
            <a:r>
              <a:rPr lang="en-US" dirty="0" smtClean="0"/>
              <a:t>To relay information from the sensor nodes to the </a:t>
            </a:r>
            <a:r>
              <a:rPr lang="en-US" b="1" dirty="0" smtClean="0"/>
              <a:t>base station</a:t>
            </a:r>
            <a:r>
              <a:rPr lang="en-US" dirty="0" smtClean="0">
                <a:solidFill>
                  <a:srgbClr val="002060"/>
                </a:solidFill>
              </a:rPr>
              <a:t>(act </a:t>
            </a:r>
            <a:r>
              <a:rPr lang="en-US" dirty="0">
                <a:solidFill>
                  <a:srgbClr val="002060"/>
                </a:solidFill>
              </a:rPr>
              <a:t>as a gateway </a:t>
            </a:r>
            <a:r>
              <a:rPr lang="en-US" dirty="0" smtClean="0">
                <a:solidFill>
                  <a:srgbClr val="002060"/>
                </a:solidFill>
              </a:rPr>
              <a:t>to forward </a:t>
            </a:r>
            <a:r>
              <a:rPr lang="en-US" dirty="0">
                <a:solidFill>
                  <a:srgbClr val="002060"/>
                </a:solidFill>
              </a:rPr>
              <a:t>data from </a:t>
            </a:r>
            <a:endParaRPr lang="en-US" dirty="0" smtClean="0">
              <a:solidFill>
                <a:srgbClr val="002060"/>
              </a:solidFill>
            </a:endParaRPr>
          </a:p>
          <a:p>
            <a:pPr algn="just"/>
            <a:r>
              <a:rPr lang="en-US" dirty="0">
                <a:solidFill>
                  <a:srgbClr val="002060"/>
                </a:solidFill>
              </a:rPr>
              <a:t> </a:t>
            </a:r>
            <a:r>
              <a:rPr lang="en-US" dirty="0" smtClean="0">
                <a:solidFill>
                  <a:srgbClr val="002060"/>
                </a:solidFill>
              </a:rPr>
              <a:t>  the</a:t>
            </a:r>
            <a:r>
              <a:rPr lang="en-US" dirty="0">
                <a:solidFill>
                  <a:srgbClr val="002060"/>
                </a:solidFill>
              </a:rPr>
              <a:t> </a:t>
            </a:r>
            <a:r>
              <a:rPr lang="en-US" b="1" dirty="0">
                <a:solidFill>
                  <a:srgbClr val="002060"/>
                </a:solidFill>
              </a:rPr>
              <a:t>WSN</a:t>
            </a:r>
            <a:r>
              <a:rPr lang="en-US" dirty="0">
                <a:solidFill>
                  <a:srgbClr val="002060"/>
                </a:solidFill>
              </a:rPr>
              <a:t> on to a server.</a:t>
            </a:r>
            <a:r>
              <a:rPr lang="en-US" dirty="0" smtClean="0">
                <a:solidFill>
                  <a:srgbClr val="002060"/>
                </a:solidFill>
              </a:rPr>
              <a:t>), </a:t>
            </a:r>
            <a:r>
              <a:rPr lang="en-US" dirty="0" smtClean="0"/>
              <a:t>additional </a:t>
            </a:r>
            <a:r>
              <a:rPr lang="en-US" b="1" dirty="0" smtClean="0"/>
              <a:t>sink nodes</a:t>
            </a:r>
            <a:r>
              <a:rPr lang="en-US" dirty="0" smtClean="0">
                <a:solidFill>
                  <a:srgbClr val="002060"/>
                </a:solidFill>
              </a:rPr>
              <a:t>(acts </a:t>
            </a:r>
            <a:r>
              <a:rPr lang="en-US" dirty="0">
                <a:solidFill>
                  <a:srgbClr val="002060"/>
                </a:solidFill>
              </a:rPr>
              <a:t>as </a:t>
            </a:r>
            <a:r>
              <a:rPr lang="en-US" dirty="0" smtClean="0">
                <a:solidFill>
                  <a:srgbClr val="002060"/>
                </a:solidFill>
              </a:rPr>
              <a:t>a</a:t>
            </a:r>
            <a:r>
              <a:rPr lang="en-US" dirty="0">
                <a:solidFill>
                  <a:srgbClr val="002060"/>
                </a:solidFill>
              </a:rPr>
              <a:t> </a:t>
            </a:r>
            <a:r>
              <a:rPr lang="en-US" b="1" dirty="0">
                <a:solidFill>
                  <a:srgbClr val="002060"/>
                </a:solidFill>
              </a:rPr>
              <a:t>gateway</a:t>
            </a:r>
            <a:r>
              <a:rPr lang="en-US" dirty="0">
                <a:solidFill>
                  <a:srgbClr val="002060"/>
                </a:solidFill>
              </a:rPr>
              <a:t> or interface between the </a:t>
            </a:r>
            <a:r>
              <a:rPr lang="en-US" b="1" dirty="0">
                <a:solidFill>
                  <a:srgbClr val="002060"/>
                </a:solidFill>
              </a:rPr>
              <a:t>sensor</a:t>
            </a:r>
            <a:r>
              <a:rPr lang="en-US" dirty="0" smtClean="0">
                <a:solidFill>
                  <a:srgbClr val="002060"/>
                </a:solidFill>
              </a:rPr>
              <a:t>  </a:t>
            </a:r>
          </a:p>
          <a:p>
            <a:pPr algn="just"/>
            <a:r>
              <a:rPr lang="en-US" dirty="0">
                <a:solidFill>
                  <a:srgbClr val="002060"/>
                </a:solidFill>
              </a:rPr>
              <a:t> </a:t>
            </a:r>
            <a:r>
              <a:rPr lang="en-US" dirty="0" smtClean="0">
                <a:solidFill>
                  <a:srgbClr val="002060"/>
                </a:solidFill>
              </a:rPr>
              <a:t>  node and the base station)</a:t>
            </a:r>
            <a:r>
              <a:rPr lang="en-US" dirty="0" smtClean="0"/>
              <a:t> are located </a:t>
            </a:r>
            <a:r>
              <a:rPr lang="en-US" dirty="0"/>
              <a:t>above the </a:t>
            </a:r>
            <a:r>
              <a:rPr lang="en-US" dirty="0" smtClean="0"/>
              <a:t>ground.</a:t>
            </a:r>
          </a:p>
          <a:p>
            <a:pPr algn="just"/>
            <a:endParaRPr lang="en-US" dirty="0"/>
          </a:p>
          <a:p>
            <a:pPr algn="just"/>
            <a:r>
              <a:rPr lang="en-US" b="1" dirty="0">
                <a:solidFill>
                  <a:srgbClr val="002060"/>
                </a:solidFill>
              </a:rPr>
              <a:t>* </a:t>
            </a:r>
            <a:r>
              <a:rPr lang="en-US" dirty="0" smtClean="0"/>
              <a:t>The </a:t>
            </a:r>
            <a:r>
              <a:rPr lang="en-US" dirty="0"/>
              <a:t>underground wireless sensor networks </a:t>
            </a:r>
            <a:r>
              <a:rPr lang="en-US" dirty="0" smtClean="0"/>
              <a:t>that equipped </a:t>
            </a:r>
            <a:r>
              <a:rPr lang="en-US" dirty="0"/>
              <a:t>with a limited battery power are difficult to </a:t>
            </a:r>
            <a:endParaRPr lang="en-US" dirty="0" smtClean="0"/>
          </a:p>
          <a:p>
            <a:pPr algn="just"/>
            <a:r>
              <a:rPr lang="en-US" dirty="0"/>
              <a:t> </a:t>
            </a:r>
            <a:r>
              <a:rPr lang="en-US" dirty="0" smtClean="0"/>
              <a:t>  recharge</a:t>
            </a:r>
            <a:r>
              <a:rPr lang="en-US" dirty="0"/>
              <a:t>. </a:t>
            </a:r>
            <a:r>
              <a:rPr lang="en-US" dirty="0" smtClean="0"/>
              <a:t>Additionally, </a:t>
            </a:r>
            <a:r>
              <a:rPr lang="en-US" dirty="0"/>
              <a:t>the underground environment makes wireless communication a challenge due </a:t>
            </a:r>
            <a:endParaRPr lang="en-US" dirty="0" smtClean="0"/>
          </a:p>
          <a:p>
            <a:pPr algn="just"/>
            <a:r>
              <a:rPr lang="en-US" dirty="0"/>
              <a:t> </a:t>
            </a:r>
            <a:r>
              <a:rPr lang="en-US" dirty="0" smtClean="0"/>
              <a:t>  to </a:t>
            </a:r>
            <a:r>
              <a:rPr lang="en-US" dirty="0"/>
              <a:t>high level of attenuation and signal loss</a:t>
            </a:r>
            <a:r>
              <a:rPr lang="en-US" dirty="0" smtClean="0"/>
              <a:t>.</a:t>
            </a:r>
          </a:p>
          <a:p>
            <a:pPr algn="just"/>
            <a:endParaRPr lang="en-US" dirty="0"/>
          </a:p>
          <a:p>
            <a:pPr algn="just"/>
            <a:r>
              <a:rPr lang="en-US" b="1" dirty="0">
                <a:solidFill>
                  <a:srgbClr val="002060"/>
                </a:solidFill>
              </a:rPr>
              <a:t>* </a:t>
            </a:r>
            <a:r>
              <a:rPr lang="en-US" dirty="0" smtClean="0"/>
              <a:t>The </a:t>
            </a:r>
            <a:r>
              <a:rPr lang="en-US" dirty="0"/>
              <a:t>underground wireless sensor networks are more expensive than the terrestrial WSNs in  terms </a:t>
            </a:r>
            <a:r>
              <a:rPr lang="en-US" dirty="0" smtClean="0"/>
              <a:t>of</a:t>
            </a:r>
          </a:p>
          <a:p>
            <a:pPr algn="just"/>
            <a:r>
              <a:rPr lang="en-US" dirty="0" smtClean="0"/>
              <a:t>  deployment</a:t>
            </a:r>
            <a:r>
              <a:rPr lang="en-US" dirty="0"/>
              <a:t>, maintenance, and equipment cost considerations and careful planning. </a:t>
            </a:r>
          </a:p>
        </p:txBody>
      </p:sp>
    </p:spTree>
    <p:extLst>
      <p:ext uri="{BB962C8B-B14F-4D97-AF65-F5344CB8AC3E}">
        <p14:creationId xmlns:p14="http://schemas.microsoft.com/office/powerpoint/2010/main" val="2302734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4098" name="Picture 2" descr="https://d3i71xaburhd42.cloudfront.net/c3034c2476af69e0e279899e3ffd0749a5e784f4/4-Figur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28" y="585216"/>
            <a:ext cx="10515600" cy="609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537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a:xfrm>
            <a:off x="601580" y="2084832"/>
            <a:ext cx="11590420" cy="4472378"/>
          </a:xfrm>
        </p:spPr>
        <p:txBody>
          <a:bodyPr/>
          <a:lstStyle/>
          <a:p>
            <a:pPr>
              <a:buFont typeface="Wingdings" panose="05000000000000000000" pitchFamily="2" charset="2"/>
              <a:buChar char="q"/>
            </a:pPr>
            <a:r>
              <a:rPr lang="en-US" dirty="0"/>
              <a:t>It monitors soil water and mineral content for </a:t>
            </a:r>
            <a:r>
              <a:rPr lang="en-US" dirty="0" smtClean="0"/>
              <a:t>irrigation.</a:t>
            </a:r>
            <a:endParaRPr lang="en-US" dirty="0"/>
          </a:p>
          <a:p>
            <a:pPr>
              <a:buFont typeface="Wingdings" panose="05000000000000000000" pitchFamily="2" charset="2"/>
              <a:buChar char="q"/>
            </a:pPr>
            <a:r>
              <a:rPr lang="en-US" dirty="0"/>
              <a:t>Monitoring soli movement </a:t>
            </a:r>
            <a:r>
              <a:rPr lang="en-US" dirty="0" smtClean="0"/>
              <a:t>for earthquake(by seismometer), landslides(by </a:t>
            </a:r>
            <a:r>
              <a:rPr lang="en-US" dirty="0" err="1" smtClean="0"/>
              <a:t>fibre</a:t>
            </a:r>
            <a:r>
              <a:rPr lang="en-US" dirty="0" smtClean="0"/>
              <a:t>-optic </a:t>
            </a:r>
            <a:r>
              <a:rPr lang="en-US" dirty="0"/>
              <a:t>sensors, </a:t>
            </a:r>
            <a:endParaRPr lang="en-US" dirty="0" smtClean="0"/>
          </a:p>
          <a:p>
            <a:pPr marL="0" indent="0">
              <a:buNone/>
            </a:pPr>
            <a:r>
              <a:rPr lang="en-US" dirty="0" smtClean="0"/>
              <a:t>   accelerometer </a:t>
            </a:r>
            <a:r>
              <a:rPr lang="en-US" dirty="0"/>
              <a:t>etc</a:t>
            </a:r>
            <a:r>
              <a:rPr lang="en-US" dirty="0" smtClean="0"/>
              <a:t>.)prediction. </a:t>
            </a:r>
          </a:p>
          <a:p>
            <a:pPr>
              <a:buFont typeface="Wingdings" panose="05000000000000000000" pitchFamily="2" charset="2"/>
              <a:buChar char="q"/>
            </a:pPr>
            <a:r>
              <a:rPr lang="en-US" dirty="0" smtClean="0"/>
              <a:t>Monitoring </a:t>
            </a:r>
            <a:r>
              <a:rPr lang="en-US" dirty="0"/>
              <a:t>soil conditions for </a:t>
            </a:r>
            <a:r>
              <a:rPr lang="en-US" dirty="0" smtClean="0"/>
              <a:t>sports </a:t>
            </a:r>
            <a:r>
              <a:rPr lang="en-US" dirty="0"/>
              <a:t>field </a:t>
            </a:r>
            <a:r>
              <a:rPr lang="en-US" dirty="0" smtClean="0"/>
              <a:t>maintenance etc.</a:t>
            </a:r>
          </a:p>
          <a:p>
            <a:pPr marL="0" indent="0">
              <a:buNone/>
            </a:pPr>
            <a:endParaRPr lang="en-US" dirty="0"/>
          </a:p>
        </p:txBody>
      </p:sp>
    </p:spTree>
    <p:extLst>
      <p:ext uri="{BB962C8B-B14F-4D97-AF65-F5344CB8AC3E}">
        <p14:creationId xmlns:p14="http://schemas.microsoft.com/office/powerpoint/2010/main" val="13683434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774352"/>
          </a:xfrm>
        </p:spPr>
        <p:txBody>
          <a:bodyPr/>
          <a:lstStyle/>
          <a:p>
            <a:r>
              <a:rPr lang="en-US" sz="4800" dirty="0" smtClean="0">
                <a:solidFill>
                  <a:srgbClr val="13A80C"/>
                </a:solidFill>
              </a:rPr>
              <a:t>Underwater WSNs</a:t>
            </a:r>
            <a:endParaRPr lang="en-US" dirty="0">
              <a:solidFill>
                <a:srgbClr val="13A80C"/>
              </a:solidFill>
            </a:endParaRPr>
          </a:p>
        </p:txBody>
      </p:sp>
      <p:sp>
        <p:nvSpPr>
          <p:cNvPr id="3" name="Content Placeholder 2"/>
          <p:cNvSpPr>
            <a:spLocks noGrp="1"/>
          </p:cNvSpPr>
          <p:nvPr>
            <p:ph idx="1"/>
          </p:nvPr>
        </p:nvSpPr>
        <p:spPr>
          <a:xfrm>
            <a:off x="1024128" y="1624263"/>
            <a:ext cx="10875104" cy="4685097"/>
          </a:xfrm>
        </p:spPr>
        <p:txBody>
          <a:bodyPr>
            <a:normAutofit fontScale="92500" lnSpcReduction="10000"/>
          </a:bodyPr>
          <a:lstStyle/>
          <a:p>
            <a:r>
              <a:rPr lang="en-US" b="1" dirty="0">
                <a:solidFill>
                  <a:srgbClr val="13A80C"/>
                </a:solidFill>
              </a:rPr>
              <a:t>*</a:t>
            </a:r>
            <a:r>
              <a:rPr lang="en-US" b="1" dirty="0">
                <a:solidFill>
                  <a:srgbClr val="002060"/>
                </a:solidFill>
              </a:rPr>
              <a:t> </a:t>
            </a:r>
            <a:r>
              <a:rPr lang="en-US" dirty="0" smtClean="0"/>
              <a:t>More </a:t>
            </a:r>
            <a:r>
              <a:rPr lang="en-US" dirty="0"/>
              <a:t>than 70% of the earth is occupied with water. These networks consist of a number of </a:t>
            </a:r>
            <a:endParaRPr lang="en-US" dirty="0" smtClean="0"/>
          </a:p>
          <a:p>
            <a:r>
              <a:rPr lang="en-US" dirty="0"/>
              <a:t> </a:t>
            </a:r>
            <a:r>
              <a:rPr lang="en-US" dirty="0" smtClean="0"/>
              <a:t>  sensor </a:t>
            </a:r>
            <a:r>
              <a:rPr lang="en-US" dirty="0"/>
              <a:t>nodes and vehicles deployed under water. Autonomous underwater vehicles are used </a:t>
            </a:r>
            <a:endParaRPr lang="en-US" dirty="0" smtClean="0"/>
          </a:p>
          <a:p>
            <a:r>
              <a:rPr lang="en-US" dirty="0"/>
              <a:t> </a:t>
            </a:r>
            <a:r>
              <a:rPr lang="en-US" dirty="0" smtClean="0"/>
              <a:t>  for </a:t>
            </a:r>
            <a:r>
              <a:rPr lang="en-US" dirty="0"/>
              <a:t>gathering data from these sensor nodes. A challenge of underwater communication is a </a:t>
            </a:r>
            <a:r>
              <a:rPr lang="en-US" dirty="0" smtClean="0"/>
              <a:t> </a:t>
            </a:r>
          </a:p>
          <a:p>
            <a:r>
              <a:rPr lang="en-US" dirty="0"/>
              <a:t> </a:t>
            </a:r>
            <a:r>
              <a:rPr lang="en-US" dirty="0" smtClean="0"/>
              <a:t>  long </a:t>
            </a:r>
            <a:r>
              <a:rPr lang="en-US" dirty="0"/>
              <a:t>propagation delay, and bandwidth and sensor failures</a:t>
            </a:r>
            <a:r>
              <a:rPr lang="en-US" dirty="0" smtClean="0"/>
              <a:t>.</a:t>
            </a:r>
          </a:p>
          <a:p>
            <a:r>
              <a:rPr lang="en-US" b="1" dirty="0">
                <a:solidFill>
                  <a:srgbClr val="13A80C"/>
                </a:solidFill>
              </a:rPr>
              <a:t>*</a:t>
            </a:r>
            <a:r>
              <a:rPr lang="en-US" b="1" dirty="0">
                <a:solidFill>
                  <a:srgbClr val="002060"/>
                </a:solidFill>
              </a:rPr>
              <a:t> </a:t>
            </a:r>
            <a:r>
              <a:rPr lang="en-US" dirty="0" smtClean="0"/>
              <a:t>Under </a:t>
            </a:r>
            <a:r>
              <a:rPr lang="en-US" dirty="0"/>
              <a:t>water WSNs are equipped with a limited battery that cannot be recharged </a:t>
            </a:r>
            <a:r>
              <a:rPr lang="en-US" dirty="0" smtClean="0"/>
              <a:t>or  </a:t>
            </a:r>
          </a:p>
          <a:p>
            <a:r>
              <a:rPr lang="en-US" dirty="0"/>
              <a:t> </a:t>
            </a:r>
            <a:r>
              <a:rPr lang="en-US" dirty="0" smtClean="0"/>
              <a:t>  replaced</a:t>
            </a:r>
            <a:r>
              <a:rPr lang="en-US" dirty="0"/>
              <a:t>. The issue of energy conservation for under water WSNs involves the development </a:t>
            </a:r>
            <a:endParaRPr lang="en-US" dirty="0" smtClean="0"/>
          </a:p>
          <a:p>
            <a:r>
              <a:rPr lang="en-US" dirty="0"/>
              <a:t> </a:t>
            </a:r>
            <a:r>
              <a:rPr lang="en-US" dirty="0" smtClean="0"/>
              <a:t>  of </a:t>
            </a:r>
            <a:r>
              <a:rPr lang="en-US" dirty="0"/>
              <a:t>underwater communication and networking techniques.</a:t>
            </a:r>
          </a:p>
          <a:p>
            <a:endParaRPr lang="en-US" dirty="0"/>
          </a:p>
          <a:p>
            <a:endParaRPr lang="en-US" dirty="0"/>
          </a:p>
        </p:txBody>
      </p:sp>
    </p:spTree>
    <p:extLst>
      <p:ext uri="{BB962C8B-B14F-4D97-AF65-F5344CB8AC3E}">
        <p14:creationId xmlns:p14="http://schemas.microsoft.com/office/powerpoint/2010/main" val="17007811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5122" name="Picture 2" descr="সম্পর্কিত ছ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788" y="854242"/>
            <a:ext cx="8614611" cy="527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1879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a:xfrm>
            <a:off x="1024128" y="1900989"/>
            <a:ext cx="10766819" cy="4596064"/>
          </a:xfrm>
        </p:spPr>
        <p:txBody>
          <a:bodyPr>
            <a:normAutofit/>
          </a:bodyPr>
          <a:lstStyle/>
          <a:p>
            <a:pPr>
              <a:buFont typeface="Wingdings" panose="05000000000000000000" pitchFamily="2" charset="2"/>
              <a:buChar char="q"/>
            </a:pPr>
            <a:r>
              <a:rPr lang="en-US" dirty="0" smtClean="0"/>
              <a:t>Seismic Monitoring for oil extraction from underwater fields.</a:t>
            </a:r>
          </a:p>
          <a:p>
            <a:pPr>
              <a:buFont typeface="Wingdings" panose="05000000000000000000" pitchFamily="2" charset="2"/>
              <a:buChar char="q"/>
            </a:pPr>
            <a:r>
              <a:rPr lang="en-US" dirty="0" smtClean="0"/>
              <a:t>Finding </a:t>
            </a:r>
            <a:r>
              <a:rPr lang="en-US" dirty="0"/>
              <a:t>submarine links.</a:t>
            </a:r>
          </a:p>
          <a:p>
            <a:pPr>
              <a:buFont typeface="Wingdings" panose="05000000000000000000" pitchFamily="2" charset="2"/>
              <a:buChar char="q"/>
            </a:pPr>
            <a:r>
              <a:rPr lang="en-US" dirty="0" smtClean="0"/>
              <a:t>Finding </a:t>
            </a:r>
            <a:r>
              <a:rPr lang="en-US" dirty="0"/>
              <a:t>lost sink </a:t>
            </a:r>
            <a:r>
              <a:rPr lang="en-US" dirty="0" smtClean="0"/>
              <a:t>urban communities</a:t>
            </a:r>
            <a:r>
              <a:rPr lang="en-US" dirty="0"/>
              <a:t>.</a:t>
            </a:r>
          </a:p>
        </p:txBody>
      </p:sp>
    </p:spTree>
    <p:extLst>
      <p:ext uri="{BB962C8B-B14F-4D97-AF65-F5344CB8AC3E}">
        <p14:creationId xmlns:p14="http://schemas.microsoft.com/office/powerpoint/2010/main" val="659083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24127" y="469231"/>
            <a:ext cx="10938023" cy="6186402"/>
          </a:xfrm>
          <a:prstGeom prst="rect">
            <a:avLst/>
          </a:prstGeom>
        </p:spPr>
      </p:pic>
    </p:spTree>
    <p:extLst>
      <p:ext uri="{BB962C8B-B14F-4D97-AF65-F5344CB8AC3E}">
        <p14:creationId xmlns:p14="http://schemas.microsoft.com/office/powerpoint/2010/main" val="2925799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990921"/>
          </a:xfrm>
        </p:spPr>
        <p:txBody>
          <a:bodyPr/>
          <a:lstStyle/>
          <a:p>
            <a:r>
              <a:rPr lang="en-US" dirty="0">
                <a:solidFill>
                  <a:srgbClr val="13A80C"/>
                </a:solidFill>
              </a:rPr>
              <a:t>Multi-media WSNs</a:t>
            </a:r>
          </a:p>
        </p:txBody>
      </p:sp>
      <p:sp>
        <p:nvSpPr>
          <p:cNvPr id="3" name="Content Placeholder 2"/>
          <p:cNvSpPr>
            <a:spLocks noGrp="1"/>
          </p:cNvSpPr>
          <p:nvPr>
            <p:ph idx="1"/>
          </p:nvPr>
        </p:nvSpPr>
        <p:spPr>
          <a:xfrm>
            <a:off x="1024129" y="1576137"/>
            <a:ext cx="10923230" cy="5089358"/>
          </a:xfrm>
        </p:spPr>
        <p:txBody>
          <a:bodyPr>
            <a:normAutofit fontScale="92500" lnSpcReduction="10000"/>
          </a:bodyPr>
          <a:lstStyle/>
          <a:p>
            <a:pPr algn="just"/>
            <a:r>
              <a:rPr lang="en-US" b="1" dirty="0" smtClean="0">
                <a:solidFill>
                  <a:srgbClr val="13A80C"/>
                </a:solidFill>
              </a:rPr>
              <a:t>* </a:t>
            </a:r>
            <a:r>
              <a:rPr lang="en-US" dirty="0"/>
              <a:t>is a </a:t>
            </a:r>
            <a:r>
              <a:rPr lang="en-US" b="1" dirty="0"/>
              <a:t>network</a:t>
            </a:r>
            <a:r>
              <a:rPr lang="en-US" dirty="0"/>
              <a:t> of wirelessly interconnected </a:t>
            </a:r>
            <a:r>
              <a:rPr lang="en-US" b="1" dirty="0"/>
              <a:t>sensor</a:t>
            </a:r>
            <a:r>
              <a:rPr lang="en-US" dirty="0"/>
              <a:t> nodes equipped with </a:t>
            </a:r>
            <a:r>
              <a:rPr lang="en-US" b="1" dirty="0"/>
              <a:t>multimedia</a:t>
            </a:r>
            <a:r>
              <a:rPr lang="en-US" dirty="0"/>
              <a:t> devices, such as cameras and microphones, and capable to retrieve video and audio streams, still images, as well as scalar </a:t>
            </a:r>
            <a:r>
              <a:rPr lang="en-US" b="1" dirty="0"/>
              <a:t>sensor</a:t>
            </a:r>
            <a:r>
              <a:rPr lang="en-US" dirty="0"/>
              <a:t> data</a:t>
            </a:r>
            <a:r>
              <a:rPr lang="en-US" dirty="0" smtClean="0"/>
              <a:t>.</a:t>
            </a:r>
          </a:p>
          <a:p>
            <a:pPr algn="just"/>
            <a:r>
              <a:rPr lang="en-US" b="1" dirty="0" smtClean="0">
                <a:solidFill>
                  <a:srgbClr val="13A80C"/>
                </a:solidFill>
              </a:rPr>
              <a:t>*</a:t>
            </a:r>
            <a:r>
              <a:rPr lang="en-US" dirty="0" smtClean="0"/>
              <a:t>These </a:t>
            </a:r>
            <a:r>
              <a:rPr lang="en-US" dirty="0"/>
              <a:t>nodes are interconnected with each other over a wireless connection for data compression, data retrieval and correlation</a:t>
            </a:r>
            <a:r>
              <a:rPr lang="en-US" dirty="0" smtClean="0"/>
              <a:t>.</a:t>
            </a:r>
          </a:p>
          <a:p>
            <a:pPr algn="just"/>
            <a:r>
              <a:rPr lang="en-US" b="1" dirty="0">
                <a:solidFill>
                  <a:srgbClr val="13A80C"/>
                </a:solidFill>
              </a:rPr>
              <a:t>* </a:t>
            </a:r>
            <a:r>
              <a:rPr lang="en-US" dirty="0" smtClean="0"/>
              <a:t>The </a:t>
            </a:r>
            <a:r>
              <a:rPr lang="en-US" dirty="0"/>
              <a:t>challenges with the multimedia WSN include high energy consumption, high bandwidth requirements, data processing and compressing techniques. In addition to this, multimedia contents require high bandwidth for the contents to be delivered properly and easily</a:t>
            </a:r>
            <a:r>
              <a:rPr lang="en-US" dirty="0" smtClean="0"/>
              <a:t>.</a:t>
            </a:r>
          </a:p>
          <a:p>
            <a:r>
              <a:rPr lang="en-US" b="1" dirty="0">
                <a:solidFill>
                  <a:srgbClr val="13A80C"/>
                </a:solidFill>
              </a:rPr>
              <a:t>* </a:t>
            </a:r>
            <a:r>
              <a:rPr lang="en-US" dirty="0" smtClean="0"/>
              <a:t>Example :  </a:t>
            </a:r>
            <a:r>
              <a:rPr lang="en-US" dirty="0"/>
              <a:t>indoor/outdoor surveillance systems, traffic monitoring and control systems for urban and sub-urban areas, systems supporting telemedicine, attendance to disable and elderly people, environment monitoring</a:t>
            </a:r>
            <a:r>
              <a:rPr lang="en-US" dirty="0" smtClean="0"/>
              <a:t>, </a:t>
            </a:r>
            <a:r>
              <a:rPr lang="en-US" dirty="0"/>
              <a:t>localization and </a:t>
            </a:r>
            <a:r>
              <a:rPr lang="en-US" dirty="0" smtClean="0"/>
              <a:t>recognition </a:t>
            </a:r>
            <a:r>
              <a:rPr lang="en-US" dirty="0"/>
              <a:t>of services and users, monitoring and control of </a:t>
            </a:r>
            <a:r>
              <a:rPr lang="en-US" dirty="0" smtClean="0"/>
              <a:t>manufacturing </a:t>
            </a:r>
            <a:r>
              <a:rPr lang="en-US" dirty="0"/>
              <a:t>processes in industry </a:t>
            </a:r>
          </a:p>
          <a:p>
            <a:pPr algn="just"/>
            <a:endParaRPr lang="en-US" dirty="0"/>
          </a:p>
          <a:p>
            <a:endParaRPr lang="en-US" dirty="0"/>
          </a:p>
          <a:p>
            <a:endParaRPr lang="en-US" dirty="0"/>
          </a:p>
        </p:txBody>
      </p:sp>
    </p:spTree>
    <p:extLst>
      <p:ext uri="{BB962C8B-B14F-4D97-AF65-F5344CB8AC3E}">
        <p14:creationId xmlns:p14="http://schemas.microsoft.com/office/powerpoint/2010/main" val="3998033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www.researchgate.net/profile/Sabrina_Sicari/publication/228344617/figure/fig1/AS:341494247510019@1458429981326/Wireless-Multimedia-Sensor-Networks-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566241"/>
            <a:ext cx="7880684" cy="556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1892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705532"/>
            <a:ext cx="9720072" cy="774352"/>
          </a:xfrm>
        </p:spPr>
        <p:txBody>
          <a:bodyPr>
            <a:normAutofit fontScale="90000"/>
          </a:bodyPr>
          <a:lstStyle/>
          <a:p>
            <a:r>
              <a:rPr lang="en-US" b="1" dirty="0" smtClean="0"/>
              <a:t/>
            </a:r>
            <a:br>
              <a:rPr lang="en-US" b="1" dirty="0" smtClean="0"/>
            </a:br>
            <a:r>
              <a:rPr lang="en-US" sz="5600" dirty="0">
                <a:solidFill>
                  <a:srgbClr val="002060"/>
                </a:solidFill>
              </a:rPr>
              <a:t>Mobile WSNs</a:t>
            </a:r>
            <a:br>
              <a:rPr lang="en-US" sz="5600" dirty="0">
                <a:solidFill>
                  <a:srgbClr val="002060"/>
                </a:solidFill>
              </a:rPr>
            </a:br>
            <a:endParaRPr lang="en-US" sz="5600" dirty="0">
              <a:solidFill>
                <a:srgbClr val="002060"/>
              </a:solidFill>
            </a:endParaRPr>
          </a:p>
        </p:txBody>
      </p:sp>
      <p:sp>
        <p:nvSpPr>
          <p:cNvPr id="3" name="Content Placeholder 2"/>
          <p:cNvSpPr>
            <a:spLocks noGrp="1"/>
          </p:cNvSpPr>
          <p:nvPr>
            <p:ph idx="1"/>
          </p:nvPr>
        </p:nvSpPr>
        <p:spPr>
          <a:xfrm>
            <a:off x="1024127" y="1913021"/>
            <a:ext cx="10911199" cy="4023360"/>
          </a:xfrm>
        </p:spPr>
        <p:txBody>
          <a:bodyPr>
            <a:normAutofit fontScale="92500" lnSpcReduction="10000"/>
          </a:bodyPr>
          <a:lstStyle/>
          <a:p>
            <a:pPr algn="just" fontAlgn="base"/>
            <a:r>
              <a:rPr lang="en-US" b="1" dirty="0">
                <a:solidFill>
                  <a:srgbClr val="13A80C"/>
                </a:solidFill>
              </a:rPr>
              <a:t>* </a:t>
            </a:r>
            <a:r>
              <a:rPr lang="en-US" dirty="0"/>
              <a:t>A </a:t>
            </a:r>
            <a:r>
              <a:rPr lang="en-US" dirty="0">
                <a:hlinkClick r:id="rId2" tooltip="Wireless sensor network"/>
              </a:rPr>
              <a:t>wireless sensor network</a:t>
            </a:r>
            <a:r>
              <a:rPr lang="en-US" dirty="0"/>
              <a:t> (WSN) in which the </a:t>
            </a:r>
            <a:r>
              <a:rPr lang="en-US" dirty="0">
                <a:hlinkClick r:id="rId3" tooltip="Sensor node"/>
              </a:rPr>
              <a:t>sensor nodes</a:t>
            </a:r>
            <a:r>
              <a:rPr lang="en-US" dirty="0"/>
              <a:t> are mobile</a:t>
            </a:r>
            <a:r>
              <a:rPr lang="en-US" dirty="0" smtClean="0"/>
              <a:t>.</a:t>
            </a:r>
          </a:p>
          <a:p>
            <a:pPr algn="just" fontAlgn="base"/>
            <a:r>
              <a:rPr lang="en-US" b="1" dirty="0" smtClean="0">
                <a:solidFill>
                  <a:srgbClr val="13A80C"/>
                </a:solidFill>
              </a:rPr>
              <a:t>*</a:t>
            </a:r>
            <a:r>
              <a:rPr lang="en-US" dirty="0" smtClean="0"/>
              <a:t>Commonly</a:t>
            </a:r>
            <a:r>
              <a:rPr lang="en-US" dirty="0"/>
              <a:t>, the nodes consist of a </a:t>
            </a:r>
            <a:r>
              <a:rPr lang="en-US" dirty="0">
                <a:hlinkClick r:id="rId4" tooltip="Radio"/>
              </a:rPr>
              <a:t>radio</a:t>
            </a:r>
            <a:r>
              <a:rPr lang="en-US" dirty="0"/>
              <a:t> </a:t>
            </a:r>
            <a:r>
              <a:rPr lang="en-US" dirty="0">
                <a:hlinkClick r:id="rId5" tooltip="Transceiver"/>
              </a:rPr>
              <a:t>transceiver</a:t>
            </a:r>
            <a:r>
              <a:rPr lang="en-US" dirty="0"/>
              <a:t> and a </a:t>
            </a:r>
            <a:r>
              <a:rPr lang="en-US" dirty="0">
                <a:hlinkClick r:id="rId6" tooltip="Microcontroller"/>
              </a:rPr>
              <a:t>microcontroller</a:t>
            </a:r>
            <a:r>
              <a:rPr lang="en-US" dirty="0"/>
              <a:t> powered by a </a:t>
            </a:r>
            <a:r>
              <a:rPr lang="en-US" dirty="0">
                <a:hlinkClick r:id="rId7" tooltip="Battery (electricity)"/>
              </a:rPr>
              <a:t>battery</a:t>
            </a:r>
            <a:r>
              <a:rPr lang="en-US" dirty="0"/>
              <a:t>, as well as some kind of </a:t>
            </a:r>
            <a:r>
              <a:rPr lang="en-US" dirty="0">
                <a:hlinkClick r:id="rId8" tooltip="Sensor"/>
              </a:rPr>
              <a:t>sensor</a:t>
            </a:r>
            <a:r>
              <a:rPr lang="en-US" dirty="0"/>
              <a:t> for detecting </a:t>
            </a:r>
            <a:r>
              <a:rPr lang="en-US" dirty="0">
                <a:hlinkClick r:id="rId9" tooltip="Light"/>
              </a:rPr>
              <a:t>light</a:t>
            </a:r>
            <a:r>
              <a:rPr lang="en-US" dirty="0"/>
              <a:t>, </a:t>
            </a:r>
            <a:r>
              <a:rPr lang="en-US" dirty="0">
                <a:hlinkClick r:id="rId10" tooltip="Heat"/>
              </a:rPr>
              <a:t>heat</a:t>
            </a:r>
            <a:r>
              <a:rPr lang="en-US" dirty="0"/>
              <a:t>, </a:t>
            </a:r>
            <a:r>
              <a:rPr lang="en-US" dirty="0">
                <a:hlinkClick r:id="rId11" tooltip="Humidity"/>
              </a:rPr>
              <a:t>humidity</a:t>
            </a:r>
            <a:r>
              <a:rPr lang="en-US" dirty="0"/>
              <a:t>, </a:t>
            </a:r>
            <a:r>
              <a:rPr lang="en-US" dirty="0">
                <a:hlinkClick r:id="rId12" tooltip="Temperature"/>
              </a:rPr>
              <a:t>temperature</a:t>
            </a:r>
            <a:r>
              <a:rPr lang="en-US" dirty="0"/>
              <a:t>, etc.</a:t>
            </a:r>
            <a:endParaRPr lang="en-US" dirty="0" smtClean="0"/>
          </a:p>
          <a:p>
            <a:pPr algn="just" fontAlgn="base"/>
            <a:r>
              <a:rPr lang="en-US" b="1" dirty="0" smtClean="0">
                <a:solidFill>
                  <a:srgbClr val="13A80C"/>
                </a:solidFill>
              </a:rPr>
              <a:t>* </a:t>
            </a:r>
            <a:r>
              <a:rPr lang="en-US" dirty="0" smtClean="0"/>
              <a:t>The </a:t>
            </a:r>
            <a:r>
              <a:rPr lang="en-US" dirty="0"/>
              <a:t>mobile wireless sensor networks are much more versatile than the static sensor networks. The advantages of MWSN over the static wireless sensor networks include better and improved coverage, better energy efficiency, superior channel capacity, and so on </a:t>
            </a:r>
            <a:r>
              <a:rPr lang="en-US" dirty="0" smtClean="0"/>
              <a:t>.</a:t>
            </a:r>
          </a:p>
          <a:p>
            <a:pPr algn="just" fontAlgn="base"/>
            <a:r>
              <a:rPr lang="en-US" b="1" dirty="0">
                <a:solidFill>
                  <a:srgbClr val="13A80C"/>
                </a:solidFill>
              </a:rPr>
              <a:t>* </a:t>
            </a:r>
            <a:r>
              <a:rPr lang="en-US" dirty="0" smtClean="0"/>
              <a:t>Applications </a:t>
            </a:r>
            <a:r>
              <a:rPr lang="en-US" dirty="0"/>
              <a:t>for mobile WSN are environment monitoring, target tracking, search and rescue and real-time monitoring of hazardous </a:t>
            </a:r>
          </a:p>
        </p:txBody>
      </p:sp>
    </p:spTree>
    <p:extLst>
      <p:ext uri="{BB962C8B-B14F-4D97-AF65-F5344CB8AC3E}">
        <p14:creationId xmlns:p14="http://schemas.microsoft.com/office/powerpoint/2010/main" val="2099708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 6: A planar illustration of Three-tiered sensor network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0597" y="1022685"/>
            <a:ext cx="6473561" cy="459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289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081019" cy="1499616"/>
          </a:xfrm>
        </p:spPr>
        <p:txBody>
          <a:bodyPr>
            <a:normAutofit fontScale="90000"/>
          </a:bodyPr>
          <a:lstStyle/>
          <a:p>
            <a:r>
              <a:rPr lang="en-US" b="1" dirty="0" smtClean="0"/>
              <a:t/>
            </a:r>
            <a:br>
              <a:rPr lang="en-US" b="1" dirty="0" smtClean="0"/>
            </a:br>
            <a:r>
              <a:rPr lang="en-US" b="1" dirty="0" smtClean="0"/>
              <a:t>Limitations </a:t>
            </a:r>
            <a:r>
              <a:rPr lang="en-US" b="1" dirty="0"/>
              <a:t>of Wireless Sensor Networks</a:t>
            </a:r>
            <a:r>
              <a:rPr lang="en-US" dirty="0"/>
              <a:t/>
            </a:r>
            <a:br>
              <a:rPr lang="en-US" dirty="0"/>
            </a:br>
            <a:endParaRPr lang="en-US" dirty="0"/>
          </a:p>
        </p:txBody>
      </p:sp>
      <p:sp>
        <p:nvSpPr>
          <p:cNvPr id="3" name="Content Placeholder 2"/>
          <p:cNvSpPr>
            <a:spLocks noGrp="1"/>
          </p:cNvSpPr>
          <p:nvPr>
            <p:ph idx="1"/>
          </p:nvPr>
        </p:nvSpPr>
        <p:spPr/>
        <p:txBody>
          <a:bodyPr/>
          <a:lstStyle/>
          <a:p>
            <a:pPr lvl="0" fontAlgn="base"/>
            <a:r>
              <a:rPr lang="en-US" dirty="0" smtClean="0"/>
              <a:t>Possess </a:t>
            </a:r>
            <a:r>
              <a:rPr lang="en-US" dirty="0"/>
              <a:t>very little storage capacity – a few hundred kilobytes</a:t>
            </a:r>
          </a:p>
          <a:p>
            <a:pPr lvl="0" fontAlgn="base"/>
            <a:r>
              <a:rPr lang="en-US" dirty="0"/>
              <a:t>Possess modest processing power-8MHz</a:t>
            </a:r>
          </a:p>
          <a:p>
            <a:pPr lvl="0" fontAlgn="base"/>
            <a:r>
              <a:rPr lang="en-US" dirty="0"/>
              <a:t>Works in short communication range – consumes a lot of power</a:t>
            </a:r>
          </a:p>
          <a:p>
            <a:pPr lvl="0" fontAlgn="base"/>
            <a:r>
              <a:rPr lang="en-US" dirty="0"/>
              <a:t>Requires minimal energy – constrains protocols</a:t>
            </a:r>
          </a:p>
          <a:p>
            <a:pPr lvl="0" fontAlgn="base"/>
            <a:r>
              <a:rPr lang="en-US" dirty="0"/>
              <a:t>Have batteries with a finite life time</a:t>
            </a:r>
          </a:p>
          <a:p>
            <a:pPr lvl="0" fontAlgn="base"/>
            <a:r>
              <a:rPr lang="en-US" dirty="0"/>
              <a:t>Passive devices provide little energy</a:t>
            </a:r>
          </a:p>
          <a:p>
            <a:endParaRPr lang="en-US" dirty="0"/>
          </a:p>
        </p:txBody>
      </p:sp>
    </p:spTree>
    <p:extLst>
      <p:ext uri="{BB962C8B-B14F-4D97-AF65-F5344CB8AC3E}">
        <p14:creationId xmlns:p14="http://schemas.microsoft.com/office/powerpoint/2010/main" val="2406600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6001"/>
          </a:xfrm>
        </p:spPr>
        <p:txBody>
          <a:bodyPr/>
          <a:lstStyle/>
          <a:p>
            <a:r>
              <a:rPr lang="en-US" dirty="0" smtClean="0"/>
              <a:t>Cloud Computing</a:t>
            </a:r>
            <a:endParaRPr lang="en-US" dirty="0"/>
          </a:p>
        </p:txBody>
      </p:sp>
      <p:sp>
        <p:nvSpPr>
          <p:cNvPr id="3" name="Content Placeholder 2"/>
          <p:cNvSpPr>
            <a:spLocks noGrp="1"/>
          </p:cNvSpPr>
          <p:nvPr>
            <p:ph idx="1"/>
          </p:nvPr>
        </p:nvSpPr>
        <p:spPr>
          <a:xfrm>
            <a:off x="838199" y="1440614"/>
            <a:ext cx="11181347" cy="4960185"/>
          </a:xfrm>
        </p:spPr>
        <p:txBody>
          <a:bodyPr/>
          <a:lstStyle/>
          <a:p>
            <a:pPr algn="just"/>
            <a:r>
              <a:rPr lang="en-US" dirty="0"/>
              <a:t>In the simplest terms, cloud computing means storing and accessing data and programs over the Internet instead of your computer's hard drive. The cloud is just a </a:t>
            </a:r>
            <a:r>
              <a:rPr lang="en-US" b="1" dirty="0"/>
              <a:t>metaphor</a:t>
            </a:r>
            <a:r>
              <a:rPr lang="en-US" dirty="0"/>
              <a:t> for the </a:t>
            </a:r>
            <a:r>
              <a:rPr lang="en-US" b="1" dirty="0"/>
              <a:t>Internet</a:t>
            </a:r>
            <a:r>
              <a:rPr lang="en-US" dirty="0" smtClean="0"/>
              <a:t>.</a:t>
            </a:r>
          </a:p>
          <a:p>
            <a:pPr marL="0" indent="0" algn="just">
              <a:buNone/>
            </a:pPr>
            <a:endParaRPr lang="en-US" dirty="0" smtClean="0"/>
          </a:p>
          <a:p>
            <a:pPr algn="just"/>
            <a:r>
              <a:rPr lang="en-US" dirty="0"/>
              <a:t>Cloud computing is the delivery of different services through the Internet, including data storage, servers, databases, networking, and software</a:t>
            </a:r>
            <a:r>
              <a:rPr lang="en-US" dirty="0" smtClean="0"/>
              <a:t>.</a:t>
            </a:r>
          </a:p>
          <a:p>
            <a:pPr marL="0" indent="0" algn="just">
              <a:buNone/>
            </a:pPr>
            <a:endParaRPr lang="en-US" dirty="0"/>
          </a:p>
          <a:p>
            <a:pPr algn="just"/>
            <a:r>
              <a:rPr lang="en-US" dirty="0"/>
              <a:t>Cloud-based storage makes it possible to save files to a remote database and retrieve them on demand.</a:t>
            </a:r>
          </a:p>
          <a:p>
            <a:endParaRPr lang="en-US" dirty="0"/>
          </a:p>
        </p:txBody>
      </p:sp>
    </p:spTree>
    <p:extLst>
      <p:ext uri="{BB962C8B-B14F-4D97-AF65-F5344CB8AC3E}">
        <p14:creationId xmlns:p14="http://schemas.microsoft.com/office/powerpoint/2010/main" val="3653788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611" y="637674"/>
            <a:ext cx="11165305" cy="5955631"/>
          </a:xfrm>
        </p:spPr>
        <p:txBody>
          <a:bodyPr/>
          <a:lstStyle/>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smtClean="0"/>
              <a:t>                                                                           </a:t>
            </a:r>
            <a:r>
              <a:rPr lang="en-US" sz="2000" dirty="0" smtClean="0"/>
              <a:t>offer facilities</a:t>
            </a:r>
            <a:endParaRPr lang="en-US" sz="2000"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2000" dirty="0"/>
              <a:t>r</a:t>
            </a:r>
            <a:r>
              <a:rPr lang="en-US" sz="2000" dirty="0" smtClean="0"/>
              <a:t>equest                  response               request            response              request                response                </a:t>
            </a:r>
          </a:p>
          <a:p>
            <a:pPr marL="0" indent="0">
              <a:buNone/>
            </a:pPr>
            <a:r>
              <a:rPr lang="en-US" dirty="0"/>
              <a:t> </a:t>
            </a:r>
            <a:r>
              <a:rPr lang="en-US" dirty="0" smtClean="0"/>
              <a:t>                                                                         </a:t>
            </a:r>
            <a:endParaRPr lang="en-US" dirty="0"/>
          </a:p>
        </p:txBody>
      </p:sp>
      <p:sp>
        <p:nvSpPr>
          <p:cNvPr id="4" name="Cloud Callout 3"/>
          <p:cNvSpPr/>
          <p:nvPr/>
        </p:nvSpPr>
        <p:spPr>
          <a:xfrm>
            <a:off x="3929313" y="2526631"/>
            <a:ext cx="3472113" cy="1624264"/>
          </a:xfrm>
          <a:prstGeom prst="cloudCallou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solidFill>
                  <a:schemeClr val="tx1"/>
                </a:solidFill>
              </a:rPr>
              <a:t>Facilities </a:t>
            </a:r>
          </a:p>
          <a:p>
            <a:pPr algn="ctr"/>
            <a:r>
              <a:rPr lang="en-US" sz="2400" b="1" dirty="0" err="1" smtClean="0">
                <a:solidFill>
                  <a:schemeClr val="tx1"/>
                </a:solidFill>
              </a:rPr>
              <a:t>SaaS+PaaS+IaaS</a:t>
            </a:r>
            <a:endParaRPr lang="en-US" sz="2400" b="1" dirty="0">
              <a:solidFill>
                <a:schemeClr val="tx1"/>
              </a:solidFill>
            </a:endParaRPr>
          </a:p>
        </p:txBody>
      </p:sp>
      <p:sp>
        <p:nvSpPr>
          <p:cNvPr id="5" name="Rectangle 4"/>
          <p:cNvSpPr/>
          <p:nvPr/>
        </p:nvSpPr>
        <p:spPr>
          <a:xfrm>
            <a:off x="6021805" y="914400"/>
            <a:ext cx="2508584" cy="62564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ln w="0"/>
                <a:solidFill>
                  <a:schemeClr val="tx1"/>
                </a:solidFill>
                <a:effectLst>
                  <a:outerShdw blurRad="38100" dist="19050" dir="2700000" algn="tl" rotWithShape="0">
                    <a:schemeClr val="dk1">
                      <a:alpha val="40000"/>
                    </a:schemeClr>
                  </a:outerShdw>
                </a:effectLst>
              </a:rPr>
              <a:t>Cloud Provider</a:t>
            </a:r>
            <a:endParaRPr lang="en-US" sz="2000" b="1" dirty="0">
              <a:ln w="0"/>
              <a:solidFill>
                <a:schemeClr val="tx1"/>
              </a:solidFill>
              <a:effectLst>
                <a:outerShdw blurRad="38100" dist="19050" dir="2700000" algn="tl" rotWithShape="0">
                  <a:schemeClr val="dk1">
                    <a:alpha val="40000"/>
                  </a:schemeClr>
                </a:outerShdw>
              </a:effectLst>
            </a:endParaRPr>
          </a:p>
        </p:txBody>
      </p:sp>
      <p:cxnSp>
        <p:nvCxnSpPr>
          <p:cNvPr id="7" name="Straight Arrow Connector 6"/>
          <p:cNvCxnSpPr/>
          <p:nvPr/>
        </p:nvCxnSpPr>
        <p:spPr>
          <a:xfrm flipH="1">
            <a:off x="6196263" y="1540042"/>
            <a:ext cx="902370"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7758804" y="5362073"/>
            <a:ext cx="2508584" cy="62564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ln w="0"/>
                <a:solidFill>
                  <a:schemeClr val="tx1"/>
                </a:solidFill>
                <a:effectLst>
                  <a:outerShdw blurRad="38100" dist="19050" dir="2700000" algn="tl" rotWithShape="0">
                    <a:schemeClr val="dk1">
                      <a:alpha val="40000"/>
                    </a:schemeClr>
                  </a:outerShdw>
                </a:effectLst>
              </a:rPr>
              <a:t>Cloud User </a:t>
            </a:r>
            <a:r>
              <a:rPr lang="en-US" sz="2000" b="1" dirty="0" smtClean="0">
                <a:ln w="0"/>
                <a:solidFill>
                  <a:schemeClr val="tx1"/>
                </a:solidFill>
                <a:effectLst>
                  <a:outerShdw blurRad="38100" dist="19050" dir="2700000" algn="tl" rotWithShape="0">
                    <a:schemeClr val="dk1">
                      <a:alpha val="40000"/>
                    </a:schemeClr>
                  </a:outerShdw>
                </a:effectLst>
              </a:rPr>
              <a:t>3</a:t>
            </a:r>
          </a:p>
          <a:p>
            <a:pPr algn="ctr"/>
            <a:r>
              <a:rPr lang="en-US" sz="2000" b="1" dirty="0" smtClean="0">
                <a:ln w="0"/>
                <a:solidFill>
                  <a:schemeClr val="tx1"/>
                </a:solidFill>
                <a:effectLst>
                  <a:outerShdw blurRad="38100" dist="19050" dir="2700000" algn="tl" rotWithShape="0">
                    <a:schemeClr val="dk1">
                      <a:alpha val="40000"/>
                    </a:schemeClr>
                  </a:outerShdw>
                </a:effectLst>
              </a:rPr>
              <a:t>Desktop</a:t>
            </a:r>
            <a:endParaRPr lang="en-US" sz="2000" b="1"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4337384" y="5731042"/>
            <a:ext cx="2508584" cy="62564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ln w="0"/>
                <a:solidFill>
                  <a:schemeClr val="tx1"/>
                </a:solidFill>
                <a:effectLst>
                  <a:outerShdw blurRad="38100" dist="19050" dir="2700000" algn="tl" rotWithShape="0">
                    <a:schemeClr val="dk1">
                      <a:alpha val="40000"/>
                    </a:schemeClr>
                  </a:outerShdw>
                </a:effectLst>
              </a:rPr>
              <a:t>Cloud User </a:t>
            </a:r>
            <a:r>
              <a:rPr lang="en-US" sz="2000" b="1" dirty="0" smtClean="0">
                <a:ln w="0"/>
                <a:solidFill>
                  <a:schemeClr val="tx1"/>
                </a:solidFill>
                <a:effectLst>
                  <a:outerShdw blurRad="38100" dist="19050" dir="2700000" algn="tl" rotWithShape="0">
                    <a:schemeClr val="dk1">
                      <a:alpha val="40000"/>
                    </a:schemeClr>
                  </a:outerShdw>
                </a:effectLst>
              </a:rPr>
              <a:t>2</a:t>
            </a:r>
          </a:p>
          <a:p>
            <a:pPr algn="ctr"/>
            <a:r>
              <a:rPr lang="en-US" sz="2000" b="1" dirty="0" smtClean="0">
                <a:ln w="0"/>
                <a:solidFill>
                  <a:schemeClr val="tx1"/>
                </a:solidFill>
                <a:effectLst>
                  <a:outerShdw blurRad="38100" dist="19050" dir="2700000" algn="tl" rotWithShape="0">
                    <a:schemeClr val="dk1">
                      <a:alpha val="40000"/>
                    </a:schemeClr>
                  </a:outerShdw>
                </a:effectLst>
              </a:rPr>
              <a:t>Laptop</a:t>
            </a:r>
            <a:endParaRPr lang="en-US" sz="2000" b="1"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533433" y="5500939"/>
            <a:ext cx="2508584" cy="62564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ln w="0"/>
                <a:solidFill>
                  <a:schemeClr val="tx1"/>
                </a:solidFill>
                <a:effectLst>
                  <a:outerShdw blurRad="38100" dist="19050" dir="2700000" algn="tl" rotWithShape="0">
                    <a:schemeClr val="dk1">
                      <a:alpha val="40000"/>
                    </a:schemeClr>
                  </a:outerShdw>
                </a:effectLst>
              </a:rPr>
              <a:t>Cloud User 1</a:t>
            </a:r>
          </a:p>
          <a:p>
            <a:pPr algn="ctr"/>
            <a:r>
              <a:rPr lang="en-US" sz="2000" b="1" dirty="0" smtClean="0">
                <a:ln w="0"/>
                <a:solidFill>
                  <a:schemeClr val="tx1"/>
                </a:solidFill>
                <a:effectLst>
                  <a:outerShdw blurRad="38100" dist="19050" dir="2700000" algn="tl" rotWithShape="0">
                    <a:schemeClr val="dk1">
                      <a:alpha val="40000"/>
                    </a:schemeClr>
                  </a:outerShdw>
                </a:effectLst>
              </a:rPr>
              <a:t>Mobile Phone</a:t>
            </a:r>
            <a:endParaRPr lang="en-US" sz="2000" b="1"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p:cNvCxnSpPr/>
          <p:nvPr/>
        </p:nvCxnSpPr>
        <p:spPr>
          <a:xfrm flipH="1">
            <a:off x="1890652" y="3916530"/>
            <a:ext cx="1958142" cy="14573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flipV="1">
            <a:off x="7314767" y="3728788"/>
            <a:ext cx="1525377" cy="15460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5360321" y="4150895"/>
            <a:ext cx="735177" cy="1576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7563979" y="3438775"/>
            <a:ext cx="1923548" cy="18608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V="1">
            <a:off x="4999184" y="4250655"/>
            <a:ext cx="666185" cy="14763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1398391" y="3553577"/>
            <a:ext cx="2317458" cy="17460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9917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1938"/>
          </a:xfrm>
        </p:spPr>
        <p:txBody>
          <a:bodyPr>
            <a:normAutofit fontScale="90000"/>
          </a:bodyPr>
          <a:lstStyle/>
          <a:p>
            <a:r>
              <a:rPr lang="en-US" b="1" dirty="0" smtClean="0"/>
              <a:t/>
            </a:r>
            <a:br>
              <a:rPr lang="en-US" b="1" dirty="0" smtClean="0"/>
            </a:br>
            <a:r>
              <a:rPr lang="en-US" b="1" dirty="0" smtClean="0"/>
              <a:t>Common </a:t>
            </a:r>
            <a:r>
              <a:rPr lang="en-US" b="1" dirty="0"/>
              <a:t>Cloud </a:t>
            </a:r>
            <a:r>
              <a:rPr lang="en-US" b="1" dirty="0" smtClean="0"/>
              <a:t>Examples</a:t>
            </a:r>
            <a:br>
              <a:rPr lang="en-US" b="1" dirty="0" smtClean="0"/>
            </a:br>
            <a:endParaRPr lang="en-US" dirty="0"/>
          </a:p>
        </p:txBody>
      </p:sp>
      <p:sp>
        <p:nvSpPr>
          <p:cNvPr id="3" name="Content Placeholder 2"/>
          <p:cNvSpPr>
            <a:spLocks noGrp="1"/>
          </p:cNvSpPr>
          <p:nvPr>
            <p:ph idx="1"/>
          </p:nvPr>
        </p:nvSpPr>
        <p:spPr>
          <a:xfrm>
            <a:off x="613611" y="1167064"/>
            <a:ext cx="10740189" cy="5009899"/>
          </a:xfrm>
        </p:spPr>
        <p:txBody>
          <a:bodyPr/>
          <a:lstStyle/>
          <a:p>
            <a:r>
              <a:rPr lang="en-US" dirty="0" smtClean="0"/>
              <a:t>Cloud </a:t>
            </a:r>
            <a:r>
              <a:rPr lang="en-US" dirty="0"/>
              <a:t>computing for storage </a:t>
            </a:r>
            <a:r>
              <a:rPr lang="en-US" dirty="0" smtClean="0"/>
              <a:t>: </a:t>
            </a:r>
          </a:p>
          <a:p>
            <a:pPr marL="0" indent="0">
              <a:buNone/>
            </a:pPr>
            <a:r>
              <a:rPr lang="en-US" dirty="0">
                <a:solidFill>
                  <a:srgbClr val="0070C0"/>
                </a:solidFill>
              </a:rPr>
              <a:t> </a:t>
            </a:r>
            <a:r>
              <a:rPr lang="en-US" dirty="0" smtClean="0">
                <a:solidFill>
                  <a:srgbClr val="0070C0"/>
                </a:solidFill>
              </a:rPr>
              <a:t>                          </a:t>
            </a:r>
            <a:r>
              <a:rPr lang="en-US" dirty="0" smtClean="0">
                <a:solidFill>
                  <a:srgbClr val="002060"/>
                </a:solidFill>
              </a:rPr>
              <a:t>Microsoft OneDrive, </a:t>
            </a:r>
          </a:p>
          <a:p>
            <a:pPr marL="0" indent="0">
              <a:buNone/>
            </a:pPr>
            <a:r>
              <a:rPr lang="en-US" dirty="0">
                <a:solidFill>
                  <a:srgbClr val="002060"/>
                </a:solidFill>
              </a:rPr>
              <a:t> </a:t>
            </a:r>
            <a:r>
              <a:rPr lang="en-US" dirty="0" smtClean="0">
                <a:solidFill>
                  <a:srgbClr val="002060"/>
                </a:solidFill>
              </a:rPr>
              <a:t>                          Google Drive </a:t>
            </a:r>
            <a:r>
              <a:rPr lang="en-US" dirty="0" smtClean="0"/>
              <a:t>etc. </a:t>
            </a:r>
          </a:p>
          <a:p>
            <a:pPr algn="just"/>
            <a:r>
              <a:rPr lang="en-US" dirty="0" smtClean="0"/>
              <a:t>Web-based/Cloud apps : </a:t>
            </a:r>
          </a:p>
          <a:p>
            <a:pPr marL="0" indent="0" algn="just">
              <a:buNone/>
            </a:pPr>
            <a:r>
              <a:rPr lang="en-US" dirty="0">
                <a:solidFill>
                  <a:srgbClr val="0070C0"/>
                </a:solidFill>
              </a:rPr>
              <a:t> </a:t>
            </a:r>
            <a:r>
              <a:rPr lang="en-US" dirty="0" smtClean="0">
                <a:solidFill>
                  <a:srgbClr val="0070C0"/>
                </a:solidFill>
              </a:rPr>
              <a:t>                            </a:t>
            </a:r>
            <a:r>
              <a:rPr lang="en-US" dirty="0" smtClean="0">
                <a:solidFill>
                  <a:srgbClr val="002060"/>
                </a:solidFill>
              </a:rPr>
              <a:t>Office Online, </a:t>
            </a:r>
          </a:p>
          <a:p>
            <a:pPr marL="0" indent="0" algn="just">
              <a:buNone/>
            </a:pPr>
            <a:r>
              <a:rPr lang="en-US" dirty="0">
                <a:solidFill>
                  <a:srgbClr val="002060"/>
                </a:solidFill>
              </a:rPr>
              <a:t> </a:t>
            </a:r>
            <a:r>
              <a:rPr lang="en-US" dirty="0" smtClean="0">
                <a:solidFill>
                  <a:srgbClr val="002060"/>
                </a:solidFill>
              </a:rPr>
              <a:t>                            Google </a:t>
            </a:r>
            <a:r>
              <a:rPr lang="en-US" dirty="0">
                <a:solidFill>
                  <a:srgbClr val="002060"/>
                </a:solidFill>
              </a:rPr>
              <a:t>Docs, Google Sheets, and Google </a:t>
            </a:r>
            <a:r>
              <a:rPr lang="en-US" dirty="0" smtClean="0">
                <a:solidFill>
                  <a:srgbClr val="002060"/>
                </a:solidFill>
              </a:rPr>
              <a:t>Slides</a:t>
            </a:r>
          </a:p>
          <a:p>
            <a:pPr marL="0" indent="0" algn="just">
              <a:buNone/>
            </a:pPr>
            <a:r>
              <a:rPr lang="en-US" dirty="0">
                <a:solidFill>
                  <a:srgbClr val="002060"/>
                </a:solidFill>
              </a:rPr>
              <a:t> </a:t>
            </a:r>
            <a:r>
              <a:rPr lang="en-US" dirty="0" smtClean="0">
                <a:solidFill>
                  <a:srgbClr val="002060"/>
                </a:solidFill>
              </a:rPr>
              <a:t>                            </a:t>
            </a:r>
            <a:r>
              <a:rPr lang="en-US" dirty="0">
                <a:solidFill>
                  <a:srgbClr val="002060"/>
                </a:solidFill>
              </a:rPr>
              <a:t>Gmail, </a:t>
            </a:r>
            <a:endParaRPr lang="en-US" dirty="0" smtClean="0">
              <a:solidFill>
                <a:srgbClr val="002060"/>
              </a:solidFill>
            </a:endParaRPr>
          </a:p>
          <a:p>
            <a:pPr marL="0" indent="0" algn="just">
              <a:buNone/>
            </a:pPr>
            <a:r>
              <a:rPr lang="en-US" dirty="0">
                <a:solidFill>
                  <a:srgbClr val="002060"/>
                </a:solidFill>
              </a:rPr>
              <a:t> </a:t>
            </a:r>
            <a:r>
              <a:rPr lang="en-US" dirty="0" smtClean="0">
                <a:solidFill>
                  <a:srgbClr val="002060"/>
                </a:solidFill>
              </a:rPr>
              <a:t>                            Google </a:t>
            </a:r>
            <a:r>
              <a:rPr lang="en-US" dirty="0">
                <a:solidFill>
                  <a:srgbClr val="002060"/>
                </a:solidFill>
              </a:rPr>
              <a:t>Calendar, </a:t>
            </a:r>
            <a:endParaRPr lang="en-US" dirty="0" smtClean="0">
              <a:solidFill>
                <a:srgbClr val="002060"/>
              </a:solidFill>
            </a:endParaRPr>
          </a:p>
          <a:p>
            <a:pPr marL="0" indent="0" algn="just">
              <a:buNone/>
            </a:pPr>
            <a:r>
              <a:rPr lang="en-US" dirty="0">
                <a:solidFill>
                  <a:srgbClr val="002060"/>
                </a:solidFill>
              </a:rPr>
              <a:t> </a:t>
            </a:r>
            <a:r>
              <a:rPr lang="en-US" dirty="0" smtClean="0">
                <a:solidFill>
                  <a:srgbClr val="002060"/>
                </a:solidFill>
              </a:rPr>
              <a:t>                            Google Maps </a:t>
            </a:r>
            <a:r>
              <a:rPr lang="en-US" dirty="0"/>
              <a:t>and so </a:t>
            </a:r>
            <a:r>
              <a:rPr lang="en-US" dirty="0" smtClean="0"/>
              <a:t>on</a:t>
            </a:r>
            <a:r>
              <a:rPr lang="en-US" dirty="0"/>
              <a:t>.</a:t>
            </a:r>
            <a:r>
              <a:rPr lang="en-US" dirty="0" smtClean="0"/>
              <a:t> </a:t>
            </a:r>
            <a:endParaRPr lang="en-US" sz="2000" dirty="0"/>
          </a:p>
        </p:txBody>
      </p:sp>
    </p:spTree>
    <p:extLst>
      <p:ext uri="{BB962C8B-B14F-4D97-AF65-F5344CB8AC3E}">
        <p14:creationId xmlns:p14="http://schemas.microsoft.com/office/powerpoint/2010/main" val="1711875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749"/>
          </a:xfrm>
        </p:spPr>
        <p:txBody>
          <a:bodyPr>
            <a:normAutofit fontScale="90000"/>
          </a:bodyPr>
          <a:lstStyle/>
          <a:p>
            <a:r>
              <a:rPr lang="en-US" dirty="0" smtClean="0"/>
              <a:t/>
            </a:r>
            <a:br>
              <a:rPr lang="en-US" dirty="0" smtClean="0"/>
            </a:br>
            <a:r>
              <a:rPr lang="en-US" dirty="0" smtClean="0"/>
              <a:t>Types of Cloud Computing</a:t>
            </a:r>
            <a:br>
              <a:rPr lang="en-US" dirty="0" smtClean="0"/>
            </a:br>
            <a:endParaRPr lang="en-US" dirty="0"/>
          </a:p>
        </p:txBody>
      </p:sp>
      <p:sp>
        <p:nvSpPr>
          <p:cNvPr id="3" name="Content Placeholder 2"/>
          <p:cNvSpPr>
            <a:spLocks noGrp="1"/>
          </p:cNvSpPr>
          <p:nvPr>
            <p:ph idx="1"/>
          </p:nvPr>
        </p:nvSpPr>
        <p:spPr>
          <a:xfrm>
            <a:off x="838200" y="1094874"/>
            <a:ext cx="10515600" cy="4351338"/>
          </a:xfrm>
        </p:spPr>
        <p:txBody>
          <a:bodyPr>
            <a:normAutofit/>
          </a:bodyPr>
          <a:lstStyle/>
          <a:p>
            <a:pPr algn="just"/>
            <a:endParaRPr lang="en-US" dirty="0" smtClean="0"/>
          </a:p>
          <a:p>
            <a:pPr algn="just"/>
            <a:r>
              <a:rPr lang="en-US" dirty="0" smtClean="0"/>
              <a:t>Cloud </a:t>
            </a:r>
            <a:r>
              <a:rPr lang="en-US" dirty="0"/>
              <a:t>computing is not a single piece of technology like a microchip or a cellphone. Rather, it's a system primarily comprised of three services: </a:t>
            </a:r>
            <a:endParaRPr lang="en-US" dirty="0" smtClean="0"/>
          </a:p>
          <a:p>
            <a:pPr marL="0" indent="0" algn="just">
              <a:buNone/>
            </a:pPr>
            <a:r>
              <a:rPr lang="en-US" dirty="0" smtClean="0"/>
              <a:t>                      </a:t>
            </a:r>
            <a:r>
              <a:rPr lang="en-US" dirty="0" smtClean="0">
                <a:solidFill>
                  <a:srgbClr val="002060"/>
                </a:solidFill>
              </a:rPr>
              <a:t>Software-as-a-service(SaaS).</a:t>
            </a:r>
          </a:p>
          <a:p>
            <a:pPr marL="0" indent="0" algn="just">
              <a:buNone/>
            </a:pPr>
            <a:r>
              <a:rPr lang="en-US" dirty="0" smtClean="0">
                <a:solidFill>
                  <a:srgbClr val="002060"/>
                </a:solidFill>
              </a:rPr>
              <a:t>                      Infrastructure-as-a-service (IaaS).</a:t>
            </a:r>
          </a:p>
          <a:p>
            <a:pPr marL="0" indent="0" algn="just">
              <a:buNone/>
            </a:pPr>
            <a:r>
              <a:rPr lang="en-US" dirty="0" smtClean="0">
                <a:solidFill>
                  <a:srgbClr val="002060"/>
                </a:solidFill>
              </a:rPr>
              <a:t>                      Platform-as-a-service (PaaS).</a:t>
            </a:r>
          </a:p>
          <a:p>
            <a:pPr marL="0" indent="0" algn="just">
              <a:buNone/>
            </a:pPr>
            <a:endParaRPr lang="en-US" dirty="0" smtClean="0"/>
          </a:p>
          <a:p>
            <a:endParaRPr lang="en-US" dirty="0"/>
          </a:p>
        </p:txBody>
      </p:sp>
    </p:spTree>
    <p:extLst>
      <p:ext uri="{BB962C8B-B14F-4D97-AF65-F5344CB8AC3E}">
        <p14:creationId xmlns:p14="http://schemas.microsoft.com/office/powerpoint/2010/main" val="798524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0380"/>
          </a:xfrm>
        </p:spPr>
        <p:txBody>
          <a:bodyPr>
            <a:normAutofit fontScale="90000"/>
          </a:bodyPr>
          <a:lstStyle/>
          <a:p>
            <a:r>
              <a:rPr lang="en-US" dirty="0" smtClean="0">
                <a:solidFill>
                  <a:srgbClr val="002060"/>
                </a:solidFill>
              </a:rPr>
              <a:t/>
            </a:r>
            <a:br>
              <a:rPr lang="en-US" dirty="0" smtClean="0">
                <a:solidFill>
                  <a:srgbClr val="002060"/>
                </a:solidFill>
              </a:rPr>
            </a:br>
            <a:r>
              <a:rPr lang="en-US" dirty="0" smtClean="0">
                <a:solidFill>
                  <a:srgbClr val="002060"/>
                </a:solidFill>
              </a:rPr>
              <a:t>Software-as-a-service(SaaS):</a:t>
            </a:r>
            <a:br>
              <a:rPr lang="en-US" dirty="0" smtClean="0">
                <a:solidFill>
                  <a:srgbClr val="002060"/>
                </a:solidFill>
              </a:rPr>
            </a:br>
            <a:endParaRPr lang="en-US" dirty="0"/>
          </a:p>
        </p:txBody>
      </p:sp>
      <p:sp>
        <p:nvSpPr>
          <p:cNvPr id="3" name="Content Placeholder 2"/>
          <p:cNvSpPr>
            <a:spLocks noGrp="1"/>
          </p:cNvSpPr>
          <p:nvPr>
            <p:ph idx="1"/>
          </p:nvPr>
        </p:nvSpPr>
        <p:spPr>
          <a:xfrm>
            <a:off x="717884" y="1335506"/>
            <a:ext cx="10635916" cy="5173578"/>
          </a:xfrm>
        </p:spPr>
        <p:txBody>
          <a:bodyPr>
            <a:normAutofit/>
          </a:bodyPr>
          <a:lstStyle/>
          <a:p>
            <a:pPr algn="just"/>
            <a:r>
              <a:rPr lang="en-US" dirty="0"/>
              <a:t>SaaS platforms make software available to </a:t>
            </a:r>
            <a:r>
              <a:rPr lang="en-US" i="1" dirty="0" smtClean="0">
                <a:solidFill>
                  <a:srgbClr val="0070C0"/>
                </a:solidFill>
              </a:rPr>
              <a:t>end users </a:t>
            </a:r>
            <a:r>
              <a:rPr lang="en-US" dirty="0"/>
              <a:t>over the internet, usually for </a:t>
            </a:r>
            <a:r>
              <a:rPr lang="en-US" dirty="0" smtClean="0"/>
              <a:t>a </a:t>
            </a:r>
            <a:r>
              <a:rPr lang="en-US" dirty="0"/>
              <a:t>pay-as-you-go </a:t>
            </a:r>
            <a:r>
              <a:rPr lang="en-US" dirty="0" smtClean="0"/>
              <a:t>or on-demand subscription </a:t>
            </a:r>
            <a:r>
              <a:rPr lang="en-US" dirty="0"/>
              <a:t>fee</a:t>
            </a:r>
            <a:r>
              <a:rPr lang="en-US" dirty="0" smtClean="0"/>
              <a:t>.</a:t>
            </a:r>
          </a:p>
          <a:p>
            <a:pPr algn="just"/>
            <a:r>
              <a:rPr lang="en-US" dirty="0"/>
              <a:t>With </a:t>
            </a:r>
            <a:r>
              <a:rPr lang="en-US" dirty="0" smtClean="0"/>
              <a:t>SaaS, </a:t>
            </a:r>
            <a:r>
              <a:rPr lang="en-US" dirty="0"/>
              <a:t>you don’t need to install and run software applications on your computer (or any computer).</a:t>
            </a:r>
          </a:p>
          <a:p>
            <a:pPr algn="just"/>
            <a:r>
              <a:rPr lang="en-US" dirty="0"/>
              <a:t>Everything is available over the internet when you log in to your account online.</a:t>
            </a:r>
          </a:p>
          <a:p>
            <a:pPr algn="just"/>
            <a:r>
              <a:rPr lang="en-US" dirty="0"/>
              <a:t>You can usually access the software from any device, anytime (as long as there is an internet connection</a:t>
            </a:r>
            <a:r>
              <a:rPr lang="en-US" dirty="0" smtClean="0"/>
              <a:t>).</a:t>
            </a:r>
            <a:endParaRPr lang="en-US" dirty="0"/>
          </a:p>
          <a:p>
            <a:pPr algn="just"/>
            <a:r>
              <a:rPr lang="en-US" dirty="0" smtClean="0"/>
              <a:t>The </a:t>
            </a:r>
            <a:r>
              <a:rPr lang="en-US" dirty="0"/>
              <a:t>most popular </a:t>
            </a:r>
            <a:r>
              <a:rPr lang="en-US" dirty="0" smtClean="0"/>
              <a:t>SaaS applications </a:t>
            </a:r>
            <a:r>
              <a:rPr lang="en-US" dirty="0"/>
              <a:t>for business </a:t>
            </a:r>
            <a:r>
              <a:rPr lang="en-US" dirty="0" smtClean="0"/>
              <a:t>are Google’s </a:t>
            </a:r>
            <a:r>
              <a:rPr lang="en-US" dirty="0"/>
              <a:t>G Suite and Microsoft’s </a:t>
            </a:r>
            <a:r>
              <a:rPr lang="en-US" dirty="0" smtClean="0"/>
              <a:t>Office etc.</a:t>
            </a:r>
            <a:endParaRPr lang="en-US" dirty="0"/>
          </a:p>
        </p:txBody>
      </p:sp>
    </p:spTree>
    <p:extLst>
      <p:ext uri="{BB962C8B-B14F-4D97-AF65-F5344CB8AC3E}">
        <p14:creationId xmlns:p14="http://schemas.microsoft.com/office/powerpoint/2010/main" val="417438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140048"/>
            <a:ext cx="9720072" cy="1051079"/>
          </a:xfrm>
        </p:spPr>
        <p:txBody>
          <a:bodyPr/>
          <a:lstStyle/>
          <a:p>
            <a:r>
              <a:rPr lang="en-US" dirty="0" smtClean="0"/>
              <a:t>Types of sensors</a:t>
            </a:r>
            <a:endParaRPr lang="en-US" dirty="0"/>
          </a:p>
        </p:txBody>
      </p:sp>
      <p:sp>
        <p:nvSpPr>
          <p:cNvPr id="3" name="Content Placeholder 2"/>
          <p:cNvSpPr>
            <a:spLocks noGrp="1"/>
          </p:cNvSpPr>
          <p:nvPr>
            <p:ph idx="1"/>
          </p:nvPr>
        </p:nvSpPr>
        <p:spPr>
          <a:xfrm>
            <a:off x="866274" y="1335505"/>
            <a:ext cx="11201400" cy="4824663"/>
          </a:xfrm>
        </p:spPr>
        <p:txBody>
          <a:bodyPr/>
          <a:lstStyle/>
          <a:p>
            <a:pPr algn="just">
              <a:buFont typeface="Wingdings" panose="05000000000000000000" pitchFamily="2" charset="2"/>
              <a:buChar char="ü"/>
            </a:pPr>
            <a:r>
              <a:rPr lang="en-US" sz="2800" dirty="0">
                <a:solidFill>
                  <a:srgbClr val="0070C0"/>
                </a:solidFill>
              </a:rPr>
              <a:t>Active sensor </a:t>
            </a:r>
            <a:r>
              <a:rPr lang="en-US" sz="2800" dirty="0"/>
              <a:t>need an external power </a:t>
            </a:r>
            <a:r>
              <a:rPr lang="en-US" sz="2800" dirty="0" smtClean="0"/>
              <a:t>supply(</a:t>
            </a:r>
            <a:r>
              <a:rPr lang="en-US" sz="2800" dirty="0"/>
              <a:t>like battery</a:t>
            </a:r>
            <a:r>
              <a:rPr lang="en-US" sz="2800" dirty="0" smtClean="0"/>
              <a:t>) </a:t>
            </a:r>
            <a:r>
              <a:rPr lang="en-US" sz="2800" dirty="0"/>
              <a:t>to </a:t>
            </a:r>
            <a:r>
              <a:rPr lang="en-US" sz="2800" dirty="0" smtClean="0"/>
              <a:t>work. </a:t>
            </a:r>
          </a:p>
          <a:p>
            <a:pPr marL="0" indent="0" algn="just">
              <a:buNone/>
            </a:pPr>
            <a:r>
              <a:rPr lang="en-US" sz="2800" dirty="0"/>
              <a:t> </a:t>
            </a:r>
            <a:r>
              <a:rPr lang="en-US" sz="2800" dirty="0" smtClean="0"/>
              <a:t> Example </a:t>
            </a:r>
            <a:r>
              <a:rPr lang="en-US" sz="2800" dirty="0"/>
              <a:t>: Blood pressure sensor, temperature </a:t>
            </a:r>
            <a:r>
              <a:rPr lang="en-US" sz="2800" dirty="0" smtClean="0"/>
              <a:t>sensor, ultrasonic sensors etc.  </a:t>
            </a:r>
          </a:p>
          <a:p>
            <a:pPr marL="0" indent="0" algn="just">
              <a:buNone/>
            </a:pPr>
            <a:r>
              <a:rPr lang="en-US" sz="2800" dirty="0"/>
              <a:t> </a:t>
            </a:r>
            <a:r>
              <a:rPr lang="en-US" sz="2800" dirty="0" smtClean="0"/>
              <a:t>                Like ultrasonic </a:t>
            </a:r>
            <a:r>
              <a:rPr lang="en-US" sz="2800" dirty="0"/>
              <a:t>sensors power is needed to generate and transmit </a:t>
            </a:r>
            <a:r>
              <a:rPr lang="en-US" sz="2800" dirty="0" smtClean="0"/>
              <a:t> </a:t>
            </a:r>
          </a:p>
          <a:p>
            <a:pPr marL="0" indent="0" algn="just">
              <a:buNone/>
            </a:pPr>
            <a:r>
              <a:rPr lang="en-US" sz="2800" dirty="0"/>
              <a:t> </a:t>
            </a:r>
            <a:r>
              <a:rPr lang="en-US" sz="2800" dirty="0" smtClean="0"/>
              <a:t>                the ultra </a:t>
            </a:r>
            <a:r>
              <a:rPr lang="en-US" sz="2800" dirty="0"/>
              <a:t>sound waves.</a:t>
            </a:r>
            <a:endParaRPr lang="en-US" sz="2800" dirty="0" smtClean="0"/>
          </a:p>
          <a:p>
            <a:pPr algn="just">
              <a:buFont typeface="Wingdings" panose="05000000000000000000" pitchFamily="2" charset="2"/>
              <a:buChar char="ü"/>
            </a:pPr>
            <a:r>
              <a:rPr lang="en-US" sz="2800" dirty="0" smtClean="0">
                <a:solidFill>
                  <a:srgbClr val="0070C0"/>
                </a:solidFill>
              </a:rPr>
              <a:t>Passive </a:t>
            </a:r>
            <a:r>
              <a:rPr lang="en-US" sz="2800" dirty="0">
                <a:solidFill>
                  <a:srgbClr val="0070C0"/>
                </a:solidFill>
              </a:rPr>
              <a:t>sensor </a:t>
            </a:r>
            <a:r>
              <a:rPr lang="en-US" sz="2800" dirty="0"/>
              <a:t>use its own energy </a:t>
            </a:r>
            <a:r>
              <a:rPr lang="en-US" sz="2800" dirty="0" smtClean="0"/>
              <a:t>to work. Example : </a:t>
            </a:r>
            <a:r>
              <a:rPr lang="en-US" sz="2800" dirty="0"/>
              <a:t>PIR </a:t>
            </a:r>
            <a:r>
              <a:rPr lang="en-US" sz="2800" dirty="0" smtClean="0"/>
              <a:t>Like </a:t>
            </a:r>
            <a:r>
              <a:rPr lang="en-US" sz="2800" dirty="0"/>
              <a:t>an infrared camera or PIR sensor uses external heat energy to capture images.</a:t>
            </a:r>
          </a:p>
        </p:txBody>
      </p:sp>
    </p:spTree>
    <p:extLst>
      <p:ext uri="{BB962C8B-B14F-4D97-AF65-F5344CB8AC3E}">
        <p14:creationId xmlns:p14="http://schemas.microsoft.com/office/powerpoint/2010/main" val="32585514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smtClean="0">
                <a:solidFill>
                  <a:srgbClr val="002060"/>
                </a:solidFill>
              </a:rPr>
              <a:t>Platform-as-a-service (PaaS)</a:t>
            </a:r>
            <a:endParaRPr lang="en-US" dirty="0"/>
          </a:p>
        </p:txBody>
      </p:sp>
      <p:sp>
        <p:nvSpPr>
          <p:cNvPr id="3" name="Content Placeholder 2"/>
          <p:cNvSpPr>
            <a:spLocks noGrp="1"/>
          </p:cNvSpPr>
          <p:nvPr>
            <p:ph idx="1"/>
          </p:nvPr>
        </p:nvSpPr>
        <p:spPr>
          <a:xfrm>
            <a:off x="838200" y="1825625"/>
            <a:ext cx="10820400" cy="4351338"/>
          </a:xfrm>
        </p:spPr>
        <p:txBody>
          <a:bodyPr/>
          <a:lstStyle/>
          <a:p>
            <a:pPr algn="just"/>
            <a:r>
              <a:rPr lang="en-US" dirty="0"/>
              <a:t>A service provider offers access to a cloud-based environment in which </a:t>
            </a:r>
            <a:r>
              <a:rPr lang="en-US" dirty="0" smtClean="0"/>
              <a:t>users</a:t>
            </a:r>
            <a:r>
              <a:rPr lang="bn-IN" dirty="0" smtClean="0"/>
              <a:t>(</a:t>
            </a:r>
            <a:r>
              <a:rPr lang="en-US" i="1" dirty="0" smtClean="0">
                <a:solidFill>
                  <a:srgbClr val="0070C0"/>
                </a:solidFill>
              </a:rPr>
              <a:t>developers</a:t>
            </a:r>
            <a:r>
              <a:rPr lang="bn-IN" dirty="0" smtClean="0"/>
              <a:t>)</a:t>
            </a:r>
            <a:r>
              <a:rPr lang="en-US" dirty="0" smtClean="0"/>
              <a:t> </a:t>
            </a:r>
            <a:r>
              <a:rPr lang="en-US" dirty="0"/>
              <a:t>can build and deliver applications. </a:t>
            </a:r>
            <a:endParaRPr lang="en-US" dirty="0" smtClean="0"/>
          </a:p>
          <a:p>
            <a:pPr algn="just"/>
            <a:r>
              <a:rPr lang="en-US" dirty="0"/>
              <a:t>In addition to storage and other computing resources, users are able to use a suite of prebuilt tools to develop, customize and test their own applications</a:t>
            </a:r>
            <a:r>
              <a:rPr lang="en-US" dirty="0" smtClean="0"/>
              <a:t>.</a:t>
            </a:r>
          </a:p>
          <a:p>
            <a:pPr algn="just"/>
            <a:r>
              <a:rPr lang="en-US" dirty="0"/>
              <a:t>PaaS shares some similarities with SaaS, the primary difference being that instead of delivering software online, it is actually a platform for creating software that is delivered via the Internet. This model includes platforms like </a:t>
            </a:r>
            <a:r>
              <a:rPr lang="en-US" dirty="0" smtClean="0"/>
              <a:t>Force.com, Google App Engine etc.</a:t>
            </a:r>
            <a:endParaRPr lang="en-US" dirty="0"/>
          </a:p>
        </p:txBody>
      </p:sp>
    </p:spTree>
    <p:extLst>
      <p:ext uri="{BB962C8B-B14F-4D97-AF65-F5344CB8AC3E}">
        <p14:creationId xmlns:p14="http://schemas.microsoft.com/office/powerpoint/2010/main" val="219236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8349"/>
          </a:xfrm>
        </p:spPr>
        <p:txBody>
          <a:bodyPr/>
          <a:lstStyle/>
          <a:p>
            <a:r>
              <a:rPr lang="en-US" dirty="0" smtClean="0">
                <a:solidFill>
                  <a:srgbClr val="002060"/>
                </a:solidFill>
              </a:rPr>
              <a:t>Infrastructure-as-a-service (IaaS) :</a:t>
            </a:r>
            <a:endParaRPr lang="en-US" dirty="0"/>
          </a:p>
        </p:txBody>
      </p:sp>
      <p:sp>
        <p:nvSpPr>
          <p:cNvPr id="3" name="Content Placeholder 2"/>
          <p:cNvSpPr>
            <a:spLocks noGrp="1"/>
          </p:cNvSpPr>
          <p:nvPr>
            <p:ph idx="1"/>
          </p:nvPr>
        </p:nvSpPr>
        <p:spPr>
          <a:xfrm>
            <a:off x="838199" y="1323474"/>
            <a:ext cx="10916653" cy="4853489"/>
          </a:xfrm>
        </p:spPr>
        <p:txBody>
          <a:bodyPr/>
          <a:lstStyle/>
          <a:p>
            <a:pPr algn="just"/>
            <a:endParaRPr lang="en-US" dirty="0" smtClean="0"/>
          </a:p>
          <a:p>
            <a:pPr algn="just"/>
            <a:r>
              <a:rPr lang="en-US" dirty="0" smtClean="0"/>
              <a:t>A vendor provides clients</a:t>
            </a:r>
            <a:r>
              <a:rPr lang="bn-IN" dirty="0" smtClean="0"/>
              <a:t>(</a:t>
            </a:r>
            <a:r>
              <a:rPr lang="en-US" i="1" dirty="0" smtClean="0">
                <a:solidFill>
                  <a:srgbClr val="0070C0"/>
                </a:solidFill>
              </a:rPr>
              <a:t>system admin</a:t>
            </a:r>
            <a:r>
              <a:rPr lang="bn-IN" dirty="0" smtClean="0"/>
              <a:t>)</a:t>
            </a:r>
            <a:r>
              <a:rPr lang="en-US" dirty="0" smtClean="0"/>
              <a:t> pay-as-you-go access to storage, networking, servers and other computing resources in the cloud.</a:t>
            </a:r>
          </a:p>
          <a:p>
            <a:pPr algn="just"/>
            <a:r>
              <a:rPr lang="en-US" dirty="0" smtClean="0"/>
              <a:t>Clients </a:t>
            </a:r>
            <a:r>
              <a:rPr lang="en-US" dirty="0"/>
              <a:t>can avoid the need to purchase software or </a:t>
            </a:r>
            <a:r>
              <a:rPr lang="en-US" dirty="0" smtClean="0"/>
              <a:t>servers. </a:t>
            </a:r>
          </a:p>
          <a:p>
            <a:pPr algn="just"/>
            <a:r>
              <a:rPr lang="en-US" dirty="0" smtClean="0"/>
              <a:t>Popular </a:t>
            </a:r>
            <a:r>
              <a:rPr lang="en-US" dirty="0"/>
              <a:t>examples of the IaaS system include IBM Cloud and Microsoft Azure</a:t>
            </a:r>
            <a:r>
              <a:rPr lang="en-US" dirty="0" smtClean="0"/>
              <a:t>.</a:t>
            </a:r>
          </a:p>
          <a:p>
            <a:pPr algn="just"/>
            <a:endParaRPr lang="en-US" dirty="0"/>
          </a:p>
        </p:txBody>
      </p:sp>
    </p:spTree>
    <p:extLst>
      <p:ext uri="{BB962C8B-B14F-4D97-AF65-F5344CB8AC3E}">
        <p14:creationId xmlns:p14="http://schemas.microsoft.com/office/powerpoint/2010/main" val="4091262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774702" y="737001"/>
          <a:ext cx="12123150" cy="640080"/>
        </p:xfrm>
        <a:graphic>
          <a:graphicData uri="http://schemas.openxmlformats.org/drawingml/2006/table">
            <a:tbl>
              <a:tblPr firstRow="1" bandRow="1">
                <a:tableStyleId>{2D5ABB26-0587-4C30-8999-92F81FD0307C}</a:tableStyleId>
              </a:tblPr>
              <a:tblGrid>
                <a:gridCol w="1212315"/>
                <a:gridCol w="1212315"/>
                <a:gridCol w="1212315"/>
                <a:gridCol w="1212315"/>
                <a:gridCol w="1212315"/>
                <a:gridCol w="1212315"/>
                <a:gridCol w="1212315"/>
                <a:gridCol w="2424630"/>
                <a:gridCol w="1212315"/>
              </a:tblGrid>
              <a:tr h="370840">
                <a:tc>
                  <a:txBody>
                    <a:bodyPr/>
                    <a:lstStyle/>
                    <a:p>
                      <a:r>
                        <a:rPr lang="en-US" dirty="0" smtClean="0"/>
                        <a:t>Server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smtClean="0"/>
                        <a:t>Storage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smtClean="0"/>
                        <a:t>Network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smtClean="0"/>
                        <a:t>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smtClean="0"/>
                        <a:t>DB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smtClean="0"/>
                        <a:t>App Server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err="1" smtClean="0"/>
                        <a:t>Config</a:t>
                      </a:r>
                      <a:r>
                        <a:rPr lang="en-US" dirty="0" smtClean="0"/>
                        <a:t> App Server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smtClean="0"/>
                        <a:t>Application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tcPr>
                </a:tc>
              </a:tr>
            </a:tbl>
          </a:graphicData>
        </a:graphic>
      </p:graphicFrame>
      <p:sp>
        <p:nvSpPr>
          <p:cNvPr id="7" name="Rectangle 6"/>
          <p:cNvSpPr/>
          <p:nvPr/>
        </p:nvSpPr>
        <p:spPr>
          <a:xfrm>
            <a:off x="774702" y="1377081"/>
            <a:ext cx="3616824" cy="586807"/>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9" name="Straight Arrow Connector 8"/>
          <p:cNvCxnSpPr>
            <a:stCxn id="7" idx="2"/>
          </p:cNvCxnSpPr>
          <p:nvPr/>
        </p:nvCxnSpPr>
        <p:spPr>
          <a:xfrm>
            <a:off x="2583114" y="1963888"/>
            <a:ext cx="0" cy="514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extLst/>
          </p:nvPr>
        </p:nvGraphicFramePr>
        <p:xfrm>
          <a:off x="2583114" y="2478505"/>
          <a:ext cx="9480884" cy="640080"/>
        </p:xfrm>
        <a:graphic>
          <a:graphicData uri="http://schemas.openxmlformats.org/drawingml/2006/table">
            <a:tbl>
              <a:tblPr firstRow="1" bandRow="1">
                <a:tableStyleId>{2D5ABB26-0587-4C30-8999-92F81FD0307C}</a:tableStyleId>
              </a:tblPr>
              <a:tblGrid>
                <a:gridCol w="1832475"/>
                <a:gridCol w="876349"/>
                <a:gridCol w="1354412"/>
                <a:gridCol w="1354412"/>
                <a:gridCol w="1354412"/>
                <a:gridCol w="2708824"/>
              </a:tblGrid>
              <a:tr h="618757">
                <a:tc>
                  <a:txBody>
                    <a:bodyPr/>
                    <a:lstStyle/>
                    <a:p>
                      <a:r>
                        <a:rPr lang="en-US" dirty="0" smtClean="0"/>
                        <a:t>Infrastructure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smtClean="0"/>
                        <a:t>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smtClean="0"/>
                        <a:t>DB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smtClean="0"/>
                        <a:t>App Server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err="1" smtClean="0"/>
                        <a:t>Config</a:t>
                      </a:r>
                      <a:r>
                        <a:rPr lang="en-US" dirty="0" smtClean="0"/>
                        <a:t> App Server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smtClean="0"/>
                        <a:t>Application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sp>
        <p:nvSpPr>
          <p:cNvPr id="11" name="Rectangle 10"/>
          <p:cNvSpPr/>
          <p:nvPr/>
        </p:nvSpPr>
        <p:spPr>
          <a:xfrm>
            <a:off x="4399881" y="3118585"/>
            <a:ext cx="4948655" cy="586807"/>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12" name="Straight Arrow Connector 11"/>
          <p:cNvCxnSpPr/>
          <p:nvPr/>
        </p:nvCxnSpPr>
        <p:spPr>
          <a:xfrm>
            <a:off x="6828423" y="3705392"/>
            <a:ext cx="7854" cy="514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5" name="Table 14"/>
          <p:cNvGraphicFramePr>
            <a:graphicFrameLocks noGrp="1"/>
          </p:cNvGraphicFramePr>
          <p:nvPr>
            <p:extLst/>
          </p:nvPr>
        </p:nvGraphicFramePr>
        <p:xfrm>
          <a:off x="4209716" y="4259178"/>
          <a:ext cx="7854283" cy="370840"/>
        </p:xfrm>
        <a:graphic>
          <a:graphicData uri="http://schemas.openxmlformats.org/drawingml/2006/table">
            <a:tbl>
              <a:tblPr firstRow="1" bandRow="1">
                <a:tableStyleId>{2D5ABB26-0587-4C30-8999-92F81FD0307C}</a:tableStyleId>
              </a:tblPr>
              <a:tblGrid>
                <a:gridCol w="1710373"/>
                <a:gridCol w="2216768"/>
                <a:gridCol w="3927142"/>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baseline="0" dirty="0" smtClean="0"/>
                        <a:t>       </a:t>
                      </a:r>
                      <a:r>
                        <a:rPr lang="en-US" dirty="0" smtClean="0"/>
                        <a:t>Platform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smtClean="0"/>
                        <a:t>Application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16" name="Table 15"/>
          <p:cNvGraphicFramePr>
            <a:graphicFrameLocks noGrp="1"/>
          </p:cNvGraphicFramePr>
          <p:nvPr>
            <p:extLst/>
          </p:nvPr>
        </p:nvGraphicFramePr>
        <p:xfrm>
          <a:off x="5883443" y="5585191"/>
          <a:ext cx="6308556" cy="370840"/>
        </p:xfrm>
        <a:graphic>
          <a:graphicData uri="http://schemas.openxmlformats.org/drawingml/2006/table">
            <a:tbl>
              <a:tblPr firstRow="1" bandRow="1">
                <a:tableStyleId>{5C22544A-7EE6-4342-B048-85BDC9FD1C3A}</a:tableStyleId>
              </a:tblPr>
              <a:tblGrid>
                <a:gridCol w="2102852"/>
                <a:gridCol w="2102852"/>
                <a:gridCol w="2102852"/>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b="0" baseline="0" dirty="0" smtClean="0">
                          <a:solidFill>
                            <a:schemeClr val="tx1"/>
                          </a:solidFill>
                        </a:rPr>
                        <a:t>       </a:t>
                      </a:r>
                      <a:r>
                        <a:rPr lang="en-US" b="0" dirty="0" smtClean="0">
                          <a:solidFill>
                            <a:schemeClr val="tx1"/>
                          </a:solidFill>
                        </a:rPr>
                        <a:t>Platform</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b="0" dirty="0" smtClean="0">
                          <a:solidFill>
                            <a:schemeClr val="tx1"/>
                          </a:solidFill>
                        </a:rPr>
                        <a:t>          Software</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sp>
        <p:nvSpPr>
          <p:cNvPr id="17" name="Rectangle 16"/>
          <p:cNvSpPr/>
          <p:nvPr/>
        </p:nvSpPr>
        <p:spPr>
          <a:xfrm>
            <a:off x="8136857" y="4639871"/>
            <a:ext cx="3927141" cy="29467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18" name="Straight Arrow Connector 17"/>
          <p:cNvCxnSpPr/>
          <p:nvPr/>
        </p:nvCxnSpPr>
        <p:spPr>
          <a:xfrm>
            <a:off x="11129211" y="4944396"/>
            <a:ext cx="12031" cy="640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0" name="Table 19"/>
          <p:cNvGraphicFramePr>
            <a:graphicFrameLocks noGrp="1"/>
          </p:cNvGraphicFramePr>
          <p:nvPr>
            <p:extLst/>
          </p:nvPr>
        </p:nvGraphicFramePr>
        <p:xfrm>
          <a:off x="2669673" y="2054258"/>
          <a:ext cx="1818105" cy="375208"/>
        </p:xfrm>
        <a:graphic>
          <a:graphicData uri="http://schemas.openxmlformats.org/drawingml/2006/table">
            <a:tbl>
              <a:tblPr firstRow="1" bandRow="1">
                <a:tableStyleId>{5C22544A-7EE6-4342-B048-85BDC9FD1C3A}</a:tableStyleId>
              </a:tblPr>
              <a:tblGrid>
                <a:gridCol w="1818105"/>
              </a:tblGrid>
              <a:tr h="375208">
                <a:tc>
                  <a:txBody>
                    <a:bodyPr/>
                    <a:lstStyle/>
                    <a:p>
                      <a:r>
                        <a:rPr lang="en-US" dirty="0" smtClean="0">
                          <a:solidFill>
                            <a:schemeClr val="tx1"/>
                          </a:solidFill>
                        </a:rPr>
                        <a:t>IaaS</a:t>
                      </a:r>
                      <a:endParaRPr lang="en-US" dirty="0">
                        <a:solidFill>
                          <a:schemeClr val="tx1"/>
                        </a:solidFill>
                      </a:endParaRPr>
                    </a:p>
                  </a:txBody>
                  <a:tcPr>
                    <a:solidFill>
                      <a:schemeClr val="bg1"/>
                    </a:solidFill>
                  </a:tcPr>
                </a:tc>
              </a:tr>
            </a:tbl>
          </a:graphicData>
        </a:graphic>
      </p:graphicFrame>
      <p:graphicFrame>
        <p:nvGraphicFramePr>
          <p:cNvPr id="21" name="Table 20"/>
          <p:cNvGraphicFramePr>
            <a:graphicFrameLocks noGrp="1"/>
          </p:cNvGraphicFramePr>
          <p:nvPr>
            <p:extLst/>
          </p:nvPr>
        </p:nvGraphicFramePr>
        <p:xfrm>
          <a:off x="7069221" y="3840400"/>
          <a:ext cx="1818105" cy="375208"/>
        </p:xfrm>
        <a:graphic>
          <a:graphicData uri="http://schemas.openxmlformats.org/drawingml/2006/table">
            <a:tbl>
              <a:tblPr firstRow="1" bandRow="1">
                <a:tableStyleId>{5C22544A-7EE6-4342-B048-85BDC9FD1C3A}</a:tableStyleId>
              </a:tblPr>
              <a:tblGrid>
                <a:gridCol w="1818105"/>
              </a:tblGrid>
              <a:tr h="375208">
                <a:tc>
                  <a:txBody>
                    <a:bodyPr/>
                    <a:lstStyle/>
                    <a:p>
                      <a:r>
                        <a:rPr lang="en-US" dirty="0" smtClean="0">
                          <a:solidFill>
                            <a:schemeClr val="tx1"/>
                          </a:solidFill>
                        </a:rPr>
                        <a:t>PaaS</a:t>
                      </a:r>
                      <a:endParaRPr lang="en-US" dirty="0">
                        <a:solidFill>
                          <a:schemeClr val="tx1"/>
                        </a:solidFill>
                      </a:endParaRPr>
                    </a:p>
                  </a:txBody>
                  <a:tcPr>
                    <a:solidFill>
                      <a:schemeClr val="bg1"/>
                    </a:solidFill>
                  </a:tcPr>
                </a:tc>
              </a:tr>
            </a:tbl>
          </a:graphicData>
        </a:graphic>
      </p:graphicFrame>
      <p:graphicFrame>
        <p:nvGraphicFramePr>
          <p:cNvPr id="22" name="Table 21"/>
          <p:cNvGraphicFramePr>
            <a:graphicFrameLocks noGrp="1"/>
          </p:cNvGraphicFramePr>
          <p:nvPr>
            <p:extLst/>
          </p:nvPr>
        </p:nvGraphicFramePr>
        <p:xfrm>
          <a:off x="11277435" y="5201617"/>
          <a:ext cx="1247440" cy="365760"/>
        </p:xfrm>
        <a:graphic>
          <a:graphicData uri="http://schemas.openxmlformats.org/drawingml/2006/table">
            <a:tbl>
              <a:tblPr firstRow="1" bandRow="1">
                <a:tableStyleId>{5C22544A-7EE6-4342-B048-85BDC9FD1C3A}</a:tableStyleId>
              </a:tblPr>
              <a:tblGrid>
                <a:gridCol w="1247440"/>
              </a:tblGrid>
              <a:tr h="276417">
                <a:tc>
                  <a:txBody>
                    <a:bodyPr/>
                    <a:lstStyle/>
                    <a:p>
                      <a:r>
                        <a:rPr lang="en-US" dirty="0" smtClean="0">
                          <a:solidFill>
                            <a:schemeClr val="tx1"/>
                          </a:solidFill>
                        </a:rPr>
                        <a:t>SaaS</a:t>
                      </a:r>
                      <a:endParaRPr lang="en-US" dirty="0">
                        <a:solidFill>
                          <a:schemeClr val="tx1"/>
                        </a:solidFill>
                      </a:endParaRPr>
                    </a:p>
                  </a:txBody>
                  <a:tcPr>
                    <a:solidFill>
                      <a:schemeClr val="bg1"/>
                    </a:solidFill>
                  </a:tcPr>
                </a:tc>
              </a:tr>
            </a:tbl>
          </a:graphicData>
        </a:graphic>
      </p:graphicFrame>
      <p:graphicFrame>
        <p:nvGraphicFramePr>
          <p:cNvPr id="23" name="Table 22"/>
          <p:cNvGraphicFramePr>
            <a:graphicFrameLocks noGrp="1"/>
          </p:cNvGraphicFramePr>
          <p:nvPr>
            <p:extLst/>
          </p:nvPr>
        </p:nvGraphicFramePr>
        <p:xfrm>
          <a:off x="145716" y="2571231"/>
          <a:ext cx="2176379" cy="547354"/>
        </p:xfrm>
        <a:graphic>
          <a:graphicData uri="http://schemas.openxmlformats.org/drawingml/2006/table">
            <a:tbl>
              <a:tblPr firstRow="1" bandRow="1">
                <a:tableStyleId>{5C22544A-7EE6-4342-B048-85BDC9FD1C3A}</a:tableStyleId>
              </a:tblPr>
              <a:tblGrid>
                <a:gridCol w="2176379"/>
              </a:tblGrid>
              <a:tr h="547354">
                <a:tc>
                  <a:txBody>
                    <a:bodyPr/>
                    <a:lstStyle/>
                    <a:p>
                      <a:r>
                        <a:rPr lang="en-US" dirty="0" smtClean="0">
                          <a:solidFill>
                            <a:schemeClr val="bg1"/>
                          </a:solidFill>
                        </a:rPr>
                        <a:t>20% time savings</a:t>
                      </a:r>
                      <a:endParaRPr lang="en-US" dirty="0">
                        <a:solidFill>
                          <a:schemeClr val="bg1"/>
                        </a:solidFill>
                      </a:endParaRPr>
                    </a:p>
                  </a:txBody>
                  <a:tcPr/>
                </a:tc>
              </a:tr>
            </a:tbl>
          </a:graphicData>
        </a:graphic>
      </p:graphicFrame>
      <p:graphicFrame>
        <p:nvGraphicFramePr>
          <p:cNvPr id="24" name="Table 23"/>
          <p:cNvGraphicFramePr>
            <a:graphicFrameLocks noGrp="1"/>
          </p:cNvGraphicFramePr>
          <p:nvPr>
            <p:extLst/>
          </p:nvPr>
        </p:nvGraphicFramePr>
        <p:xfrm>
          <a:off x="2601830" y="5567377"/>
          <a:ext cx="2176379" cy="484671"/>
        </p:xfrm>
        <a:graphic>
          <a:graphicData uri="http://schemas.openxmlformats.org/drawingml/2006/table">
            <a:tbl>
              <a:tblPr firstRow="1" bandRow="1">
                <a:tableStyleId>{5C22544A-7EE6-4342-B048-85BDC9FD1C3A}</a:tableStyleId>
              </a:tblPr>
              <a:tblGrid>
                <a:gridCol w="2176379"/>
              </a:tblGrid>
              <a:tr h="484671">
                <a:tc>
                  <a:txBody>
                    <a:bodyPr/>
                    <a:lstStyle/>
                    <a:p>
                      <a:r>
                        <a:rPr lang="en-US" dirty="0" smtClean="0">
                          <a:solidFill>
                            <a:schemeClr val="bg1"/>
                          </a:solidFill>
                        </a:rPr>
                        <a:t>  95% time savings</a:t>
                      </a:r>
                      <a:endParaRPr lang="en-US" dirty="0">
                        <a:solidFill>
                          <a:schemeClr val="bg1"/>
                        </a:solidFill>
                      </a:endParaRPr>
                    </a:p>
                  </a:txBody>
                  <a:tcPr/>
                </a:tc>
              </a:tr>
            </a:tbl>
          </a:graphicData>
        </a:graphic>
      </p:graphicFrame>
      <p:graphicFrame>
        <p:nvGraphicFramePr>
          <p:cNvPr id="25" name="Table 24"/>
          <p:cNvGraphicFramePr>
            <a:graphicFrameLocks noGrp="1"/>
          </p:cNvGraphicFramePr>
          <p:nvPr>
            <p:extLst/>
          </p:nvPr>
        </p:nvGraphicFramePr>
        <p:xfrm>
          <a:off x="1233905" y="4215608"/>
          <a:ext cx="2176379" cy="510427"/>
        </p:xfrm>
        <a:graphic>
          <a:graphicData uri="http://schemas.openxmlformats.org/drawingml/2006/table">
            <a:tbl>
              <a:tblPr firstRow="1" bandRow="1">
                <a:tableStyleId>{5C22544A-7EE6-4342-B048-85BDC9FD1C3A}</a:tableStyleId>
              </a:tblPr>
              <a:tblGrid>
                <a:gridCol w="2176379"/>
              </a:tblGrid>
              <a:tr h="510427">
                <a:tc>
                  <a:txBody>
                    <a:bodyPr/>
                    <a:lstStyle/>
                    <a:p>
                      <a:r>
                        <a:rPr lang="en-US" dirty="0" smtClean="0">
                          <a:solidFill>
                            <a:schemeClr val="bg1"/>
                          </a:solidFill>
                        </a:rPr>
                        <a:t>   80% time savings</a:t>
                      </a:r>
                      <a:endParaRPr lang="en-US" dirty="0">
                        <a:solidFill>
                          <a:schemeClr val="bg1"/>
                        </a:solidFill>
                      </a:endParaRPr>
                    </a:p>
                  </a:txBody>
                  <a:tcPr/>
                </a:tc>
              </a:tr>
            </a:tbl>
          </a:graphicData>
        </a:graphic>
      </p:graphicFrame>
    </p:spTree>
    <p:extLst>
      <p:ext uri="{BB962C8B-B14F-4D97-AF65-F5344CB8AC3E}">
        <p14:creationId xmlns:p14="http://schemas.microsoft.com/office/powerpoint/2010/main" val="2000789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8191"/>
          </a:xfrm>
        </p:spPr>
        <p:txBody>
          <a:bodyPr/>
          <a:lstStyle/>
          <a:p>
            <a:r>
              <a:rPr lang="en-US" dirty="0" smtClean="0"/>
              <a:t>Big Data</a:t>
            </a:r>
            <a:endParaRPr lang="en-US" dirty="0"/>
          </a:p>
        </p:txBody>
      </p:sp>
      <p:sp>
        <p:nvSpPr>
          <p:cNvPr id="3" name="Content Placeholder 2"/>
          <p:cNvSpPr>
            <a:spLocks noGrp="1"/>
          </p:cNvSpPr>
          <p:nvPr>
            <p:ph idx="1"/>
          </p:nvPr>
        </p:nvSpPr>
        <p:spPr>
          <a:xfrm>
            <a:off x="838199" y="1825625"/>
            <a:ext cx="10916653" cy="4351338"/>
          </a:xfrm>
        </p:spPr>
        <p:txBody>
          <a:bodyPr>
            <a:normAutofit/>
          </a:bodyPr>
          <a:lstStyle/>
          <a:p>
            <a:pPr algn="just"/>
            <a:r>
              <a:rPr lang="en-US" dirty="0" smtClean="0"/>
              <a:t>Collection of data whose </a:t>
            </a:r>
            <a:r>
              <a:rPr lang="en-US" b="1" dirty="0" smtClean="0"/>
              <a:t>volume, velocity or variety </a:t>
            </a:r>
            <a:r>
              <a:rPr lang="en-US" dirty="0" smtClean="0"/>
              <a:t>is too large and</a:t>
            </a:r>
          </a:p>
          <a:p>
            <a:pPr marL="0" indent="0" algn="just">
              <a:buNone/>
            </a:pPr>
            <a:r>
              <a:rPr lang="en-US" dirty="0" smtClean="0"/>
              <a:t>difficult to store, manage, process and analyze the data using</a:t>
            </a:r>
          </a:p>
          <a:p>
            <a:pPr marL="0" indent="0" algn="just">
              <a:buNone/>
            </a:pPr>
            <a:r>
              <a:rPr lang="en-US" dirty="0" smtClean="0"/>
              <a:t>traditional databases.</a:t>
            </a:r>
          </a:p>
          <a:p>
            <a:pPr marL="0" indent="0" algn="just">
              <a:buNone/>
            </a:pPr>
            <a:r>
              <a:rPr lang="en-US" dirty="0" smtClean="0"/>
              <a:t>• It involves data cleansing, processing and visualization.</a:t>
            </a:r>
          </a:p>
          <a:p>
            <a:pPr marL="0" indent="0" algn="just">
              <a:buNone/>
            </a:pPr>
            <a:r>
              <a:rPr lang="en-US" dirty="0" smtClean="0"/>
              <a:t>• Lots of data is being collected and warehoused</a:t>
            </a:r>
          </a:p>
          <a:p>
            <a:pPr marL="0" indent="0" algn="just">
              <a:buNone/>
            </a:pPr>
            <a:r>
              <a:rPr lang="en-US" dirty="0"/>
              <a:t> </a:t>
            </a:r>
            <a:r>
              <a:rPr lang="en-US" dirty="0" smtClean="0"/>
              <a:t>       &gt;Web data, e-commerce</a:t>
            </a:r>
          </a:p>
          <a:p>
            <a:pPr marL="0" indent="0" algn="just">
              <a:buNone/>
            </a:pPr>
            <a:r>
              <a:rPr lang="en-US" dirty="0" smtClean="0"/>
              <a:t>        &gt;Bank/Credit Card transactions</a:t>
            </a:r>
          </a:p>
          <a:p>
            <a:pPr marL="0" indent="0" algn="just">
              <a:buNone/>
            </a:pPr>
            <a:r>
              <a:rPr lang="en-US" dirty="0"/>
              <a:t> </a:t>
            </a:r>
            <a:r>
              <a:rPr lang="en-US" dirty="0" smtClean="0"/>
              <a:t>       &gt;Social Network</a:t>
            </a:r>
            <a:endParaRPr lang="en-US" dirty="0"/>
          </a:p>
        </p:txBody>
      </p:sp>
    </p:spTree>
    <p:extLst>
      <p:ext uri="{BB962C8B-B14F-4D97-AF65-F5344CB8AC3E}">
        <p14:creationId xmlns:p14="http://schemas.microsoft.com/office/powerpoint/2010/main" val="3737288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231" y="409074"/>
            <a:ext cx="11213431" cy="6184231"/>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4400" dirty="0"/>
              <a:t> </a:t>
            </a:r>
            <a:r>
              <a:rPr lang="en-US" sz="4400" dirty="0" smtClean="0"/>
              <a:t>                         THANK YOU</a:t>
            </a:r>
            <a:endParaRPr lang="en-US" sz="4400" dirty="0"/>
          </a:p>
        </p:txBody>
      </p:sp>
    </p:spTree>
    <p:extLst>
      <p:ext uri="{BB962C8B-B14F-4D97-AF65-F5344CB8AC3E}">
        <p14:creationId xmlns:p14="http://schemas.microsoft.com/office/powerpoint/2010/main" val="336003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757990"/>
            <a:ext cx="10405872" cy="878305"/>
          </a:xfrm>
        </p:spPr>
        <p:txBody>
          <a:bodyPr>
            <a:normAutofit/>
          </a:bodyPr>
          <a:lstStyle/>
          <a:p>
            <a:r>
              <a:rPr lang="en-US" dirty="0"/>
              <a:t>Types of sensors</a:t>
            </a:r>
          </a:p>
        </p:txBody>
      </p:sp>
      <p:sp>
        <p:nvSpPr>
          <p:cNvPr id="3" name="Content Placeholder 2"/>
          <p:cNvSpPr>
            <a:spLocks noGrp="1"/>
          </p:cNvSpPr>
          <p:nvPr>
            <p:ph idx="1"/>
          </p:nvPr>
        </p:nvSpPr>
        <p:spPr>
          <a:xfrm>
            <a:off x="1024127" y="1636295"/>
            <a:ext cx="10959325" cy="4932947"/>
          </a:xfrm>
        </p:spPr>
        <p:txBody>
          <a:bodyPr>
            <a:normAutofit fontScale="92500" lnSpcReduction="10000"/>
          </a:bodyPr>
          <a:lstStyle/>
          <a:p>
            <a:pPr algn="just">
              <a:buFont typeface="Wingdings" panose="05000000000000000000" pitchFamily="2" charset="2"/>
              <a:buChar char="ü"/>
            </a:pPr>
            <a:r>
              <a:rPr lang="en-US" sz="3000" dirty="0">
                <a:solidFill>
                  <a:srgbClr val="0070C0"/>
                </a:solidFill>
              </a:rPr>
              <a:t>Analog Sensors </a:t>
            </a:r>
            <a:r>
              <a:rPr lang="en-US" sz="2800" dirty="0"/>
              <a:t>produce an analog output  i.e. a continuous output signal with </a:t>
            </a:r>
            <a:endParaRPr lang="en-US" sz="2800" dirty="0" smtClean="0"/>
          </a:p>
          <a:p>
            <a:pPr marL="0" indent="0" algn="just">
              <a:buNone/>
            </a:pPr>
            <a:r>
              <a:rPr lang="en-US" sz="2800" dirty="0"/>
              <a:t> </a:t>
            </a:r>
            <a:r>
              <a:rPr lang="en-US" sz="2800" dirty="0" smtClean="0"/>
              <a:t>  respect to the quantity being measured. Ex: Temperature sensor, Light Sensor etc.</a:t>
            </a:r>
          </a:p>
          <a:p>
            <a:pPr marL="0" indent="0" algn="just">
              <a:buNone/>
            </a:pPr>
            <a:endParaRPr lang="en-US" sz="2800" dirty="0"/>
          </a:p>
          <a:p>
            <a:pPr algn="just">
              <a:buFont typeface="Wingdings" panose="05000000000000000000" pitchFamily="2" charset="2"/>
              <a:buChar char="ü"/>
            </a:pPr>
            <a:r>
              <a:rPr lang="en-US" sz="3000" dirty="0" smtClean="0">
                <a:solidFill>
                  <a:srgbClr val="0070C0"/>
                </a:solidFill>
              </a:rPr>
              <a:t>Digital Sensors</a:t>
            </a:r>
            <a:r>
              <a:rPr lang="en-US" sz="2800" dirty="0" smtClean="0"/>
              <a:t>, </a:t>
            </a:r>
            <a:r>
              <a:rPr lang="en-US" sz="2800" dirty="0"/>
              <a:t>in contrast to Analog Sensors, work with discrete or digital </a:t>
            </a:r>
            <a:r>
              <a:rPr lang="en-US" sz="2800" dirty="0" smtClean="0"/>
              <a:t> </a:t>
            </a:r>
          </a:p>
          <a:p>
            <a:pPr marL="0" indent="0" algn="just">
              <a:buNone/>
            </a:pPr>
            <a:r>
              <a:rPr lang="en-US" sz="2800" dirty="0" smtClean="0"/>
              <a:t>   data. The </a:t>
            </a:r>
            <a:r>
              <a:rPr lang="en-US" sz="2800" dirty="0"/>
              <a:t>data in digital sensors, which is used for </a:t>
            </a:r>
            <a:r>
              <a:rPr lang="en-US" sz="2800" dirty="0" smtClean="0"/>
              <a:t>conversion and transmission</a:t>
            </a:r>
            <a:r>
              <a:rPr lang="en-US" sz="2800" dirty="0"/>
              <a:t>, is </a:t>
            </a:r>
            <a:r>
              <a:rPr lang="en-US" sz="2800" dirty="0" smtClean="0"/>
              <a:t> </a:t>
            </a:r>
          </a:p>
          <a:p>
            <a:pPr marL="0" indent="0" algn="just">
              <a:buNone/>
            </a:pPr>
            <a:r>
              <a:rPr lang="en-US" sz="2800" dirty="0" smtClean="0"/>
              <a:t>   digital in </a:t>
            </a:r>
            <a:r>
              <a:rPr lang="en-US" sz="2800" dirty="0"/>
              <a:t>nature. </a:t>
            </a:r>
            <a:r>
              <a:rPr lang="en-US" sz="2800" dirty="0" smtClean="0"/>
              <a:t>Ex</a:t>
            </a:r>
            <a:r>
              <a:rPr lang="en-US" sz="2800" dirty="0"/>
              <a:t>: Led Sensor, Temperature sensor</a:t>
            </a:r>
            <a:r>
              <a:rPr lang="en-US" sz="2800" dirty="0" smtClean="0"/>
              <a:t>.</a:t>
            </a:r>
          </a:p>
          <a:p>
            <a:pPr marL="0" indent="0" algn="just">
              <a:buNone/>
            </a:pPr>
            <a:endParaRPr lang="en-US" sz="2800" dirty="0"/>
          </a:p>
          <a:p>
            <a:pPr algn="just"/>
            <a:r>
              <a:rPr lang="en-US" sz="2800" dirty="0"/>
              <a:t>For more </a:t>
            </a:r>
            <a:r>
              <a:rPr lang="en-US" sz="2800" dirty="0" smtClean="0"/>
              <a:t>:   </a:t>
            </a:r>
            <a:r>
              <a:rPr lang="en-US" sz="2000" dirty="0" smtClean="0">
                <a:solidFill>
                  <a:srgbClr val="0070C0"/>
                </a:solidFill>
                <a:hlinkClick r:id="rId2"/>
              </a:rPr>
              <a:t>https</a:t>
            </a:r>
            <a:r>
              <a:rPr lang="en-US" sz="2000" dirty="0">
                <a:solidFill>
                  <a:srgbClr val="0070C0"/>
                </a:solidFill>
                <a:hlinkClick r:id="rId2"/>
              </a:rPr>
              <a:t>://www.instructables.com</a:t>
            </a:r>
            <a:r>
              <a:rPr lang="en-US" sz="2000" dirty="0" smtClean="0">
                <a:solidFill>
                  <a:srgbClr val="0070C0"/>
                </a:solidFill>
                <a:hlinkClick r:id="rId2"/>
              </a:rPr>
              <a:t>/</a:t>
            </a:r>
            <a:endParaRPr lang="en-US" sz="2000" dirty="0" smtClean="0">
              <a:solidFill>
                <a:srgbClr val="0070C0"/>
              </a:solidFill>
            </a:endParaRPr>
          </a:p>
          <a:p>
            <a:pPr marL="0" indent="0" algn="just">
              <a:buNone/>
            </a:pPr>
            <a:r>
              <a:rPr lang="en-US" sz="2000" dirty="0">
                <a:solidFill>
                  <a:srgbClr val="0070C0"/>
                </a:solidFill>
              </a:rPr>
              <a:t> </a:t>
            </a:r>
            <a:r>
              <a:rPr lang="en-US" sz="2000" dirty="0" smtClean="0">
                <a:solidFill>
                  <a:srgbClr val="0070C0"/>
                </a:solidFill>
              </a:rPr>
              <a:t>                         </a:t>
            </a:r>
            <a:r>
              <a:rPr lang="en-US" sz="2000" dirty="0" smtClean="0">
                <a:solidFill>
                  <a:srgbClr val="0070C0"/>
                </a:solidFill>
                <a:hlinkClick r:id="rId3"/>
              </a:rPr>
              <a:t>https</a:t>
            </a:r>
            <a:r>
              <a:rPr lang="en-US" sz="2000" dirty="0">
                <a:solidFill>
                  <a:srgbClr val="0070C0"/>
                </a:solidFill>
                <a:hlinkClick r:id="rId3"/>
              </a:rPr>
              <a:t>://www.instructables.com/id/Arduino-37-in-1-Sensors-Kit-Explained/</a:t>
            </a:r>
            <a:endParaRPr lang="en-US" sz="2000" dirty="0">
              <a:solidFill>
                <a:srgbClr val="0070C0"/>
              </a:solidFill>
            </a:endParaRPr>
          </a:p>
          <a:p>
            <a:endParaRPr lang="en-US" dirty="0"/>
          </a:p>
        </p:txBody>
      </p:sp>
    </p:spTree>
    <p:extLst>
      <p:ext uri="{BB962C8B-B14F-4D97-AF65-F5344CB8AC3E}">
        <p14:creationId xmlns:p14="http://schemas.microsoft.com/office/powerpoint/2010/main" val="3243606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70605"/>
          </a:xfrm>
        </p:spPr>
        <p:txBody>
          <a:bodyPr>
            <a:normAutofit fontScale="90000"/>
          </a:bodyPr>
          <a:lstStyle/>
          <a:p>
            <a:r>
              <a:rPr lang="en-US" dirty="0" smtClean="0"/>
              <a:t/>
            </a:r>
            <a:br>
              <a:rPr lang="en-US" dirty="0" smtClean="0"/>
            </a:br>
            <a:r>
              <a:rPr lang="en-US" dirty="0" smtClean="0"/>
              <a:t>Sensor </a:t>
            </a:r>
            <a:r>
              <a:rPr lang="en-US" dirty="0"/>
              <a:t>Networks</a:t>
            </a:r>
            <a:br>
              <a:rPr lang="en-US" dirty="0"/>
            </a:br>
            <a:endParaRPr lang="en-US" dirty="0"/>
          </a:p>
        </p:txBody>
      </p:sp>
      <p:sp>
        <p:nvSpPr>
          <p:cNvPr id="3" name="Content Placeholder 2"/>
          <p:cNvSpPr>
            <a:spLocks noGrp="1"/>
          </p:cNvSpPr>
          <p:nvPr>
            <p:ph idx="1"/>
          </p:nvPr>
        </p:nvSpPr>
        <p:spPr>
          <a:xfrm>
            <a:off x="1024127" y="1840831"/>
            <a:ext cx="9720073" cy="4023360"/>
          </a:xfrm>
        </p:spPr>
        <p:txBody>
          <a:bodyPr/>
          <a:lstStyle/>
          <a:p>
            <a:pPr algn="just"/>
            <a:r>
              <a:rPr lang="en-US" sz="2800" dirty="0" smtClean="0"/>
              <a:t>A</a:t>
            </a:r>
            <a:r>
              <a:rPr lang="en-US" sz="2800" dirty="0"/>
              <a:t> </a:t>
            </a:r>
            <a:r>
              <a:rPr lang="en-US" sz="2800" dirty="0">
                <a:hlinkClick r:id="rId2"/>
              </a:rPr>
              <a:t>sensor network</a:t>
            </a:r>
            <a:r>
              <a:rPr lang="en-US" sz="2800" dirty="0"/>
              <a:t> comprises a group of tiny, typically battery-powered devices and wireless infrastructure that monitor and record conditions in any number of </a:t>
            </a:r>
            <a:r>
              <a:rPr lang="en-US" sz="2800" dirty="0" smtClean="0"/>
              <a:t>environments.</a:t>
            </a:r>
          </a:p>
          <a:p>
            <a:pPr algn="just"/>
            <a:endParaRPr lang="en-US" sz="2800" dirty="0" smtClean="0"/>
          </a:p>
          <a:p>
            <a:pPr algn="just"/>
            <a:r>
              <a:rPr lang="en-US" sz="2800" dirty="0" smtClean="0"/>
              <a:t>The </a:t>
            </a:r>
            <a:r>
              <a:rPr lang="en-US" sz="2800" dirty="0"/>
              <a:t>sensor network connects to the Internet, an enterprise </a:t>
            </a:r>
            <a:r>
              <a:rPr lang="en-US" sz="2800" u="sng" dirty="0">
                <a:hlinkClick r:id="rId3"/>
              </a:rPr>
              <a:t>WAN</a:t>
            </a:r>
            <a:r>
              <a:rPr lang="en-US" sz="2800" dirty="0"/>
              <a:t> or </a:t>
            </a:r>
            <a:r>
              <a:rPr lang="en-US" sz="2800" u="sng" dirty="0">
                <a:hlinkClick r:id="rId4"/>
              </a:rPr>
              <a:t>LAN</a:t>
            </a:r>
            <a:r>
              <a:rPr lang="en-US" sz="2800" dirty="0"/>
              <a:t>, or a specialized industrial network so that collected data can be transmitted to back-end systems for analysis and used in applications.</a:t>
            </a:r>
          </a:p>
          <a:p>
            <a:endParaRPr lang="en-US" dirty="0"/>
          </a:p>
        </p:txBody>
      </p:sp>
    </p:spTree>
    <p:extLst>
      <p:ext uri="{BB962C8B-B14F-4D97-AF65-F5344CB8AC3E}">
        <p14:creationId xmlns:p14="http://schemas.microsoft.com/office/powerpoint/2010/main" val="819878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researchgate.net/profile/Nadeem_Javaid/publication/312332362/figure/fig4/AS:450713152167938@1484469797043/Sensor-Node-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220" y="1229193"/>
            <a:ext cx="10862875" cy="490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118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432" y="866274"/>
            <a:ext cx="10948736" cy="5775158"/>
          </a:xfrm>
        </p:spPr>
        <p:txBody>
          <a:bodyPr>
            <a:normAutofit/>
          </a:bodyPr>
          <a:lstStyle/>
          <a:p>
            <a:pPr algn="just"/>
            <a:r>
              <a:rPr lang="en-US" sz="2400" dirty="0"/>
              <a:t>Sensing Unit :</a:t>
            </a:r>
          </a:p>
          <a:p>
            <a:pPr lvl="0" algn="just"/>
            <a:r>
              <a:rPr lang="en-US" sz="2400" dirty="0"/>
              <a:t>It is usually composed of two subunits: sensors and Analog-to-Digital convertors (ADC’s).</a:t>
            </a:r>
          </a:p>
          <a:p>
            <a:pPr lvl="0" algn="just"/>
            <a:r>
              <a:rPr lang="en-US" sz="2400" dirty="0"/>
              <a:t>Analog signals produced by sensors based on observed phenomenon are converted to digital signals by ADC, and then fed into processing unit</a:t>
            </a:r>
            <a:r>
              <a:rPr lang="en-US" sz="2400" dirty="0" smtClean="0"/>
              <a:t>.</a:t>
            </a:r>
          </a:p>
          <a:p>
            <a:pPr lvl="0" algn="just"/>
            <a:endParaRPr lang="en-US" sz="2400" dirty="0"/>
          </a:p>
          <a:p>
            <a:pPr algn="just"/>
            <a:r>
              <a:rPr lang="en-US" sz="2400" dirty="0" smtClean="0"/>
              <a:t>Processing </a:t>
            </a:r>
            <a:r>
              <a:rPr lang="en-US" sz="2400" dirty="0"/>
              <a:t>Unit :</a:t>
            </a:r>
          </a:p>
          <a:p>
            <a:pPr lvl="0" algn="just"/>
            <a:r>
              <a:rPr lang="en-US" sz="2400" dirty="0"/>
              <a:t>The core of the wireless sensor node is the processing unit, usually a microprocessor with a limited amount of memory. The processing unit is connected to the sensors via one or more Analog to Digital Converters (ADCs</a:t>
            </a:r>
            <a:r>
              <a:rPr lang="en-US" sz="2400" dirty="0" smtClean="0"/>
              <a:t>).</a:t>
            </a:r>
            <a:endParaRPr lang="en-US" sz="2400" dirty="0"/>
          </a:p>
          <a:p>
            <a:endParaRPr lang="en-US" dirty="0"/>
          </a:p>
        </p:txBody>
      </p:sp>
    </p:spTree>
    <p:extLst>
      <p:ext uri="{BB962C8B-B14F-4D97-AF65-F5344CB8AC3E}">
        <p14:creationId xmlns:p14="http://schemas.microsoft.com/office/powerpoint/2010/main" val="2108178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869</TotalTime>
  <Words>1644</Words>
  <Application>Microsoft Office PowerPoint</Application>
  <PresentationFormat>Widescreen</PresentationFormat>
  <Paragraphs>319</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Tw Cen MT</vt:lpstr>
      <vt:lpstr>Vrinda</vt:lpstr>
      <vt:lpstr>Wingdings</vt:lpstr>
      <vt:lpstr>Office Theme</vt:lpstr>
      <vt:lpstr>IoT Enabling Technologies</vt:lpstr>
      <vt:lpstr>PowerPoint Presentation</vt:lpstr>
      <vt:lpstr>                       Sensors</vt:lpstr>
      <vt:lpstr>PowerPoint Presentation</vt:lpstr>
      <vt:lpstr>Types of sensors</vt:lpstr>
      <vt:lpstr>Types of sensors</vt:lpstr>
      <vt:lpstr> Sensor Networks </vt:lpstr>
      <vt:lpstr>PowerPoint Presentation</vt:lpstr>
      <vt:lpstr>PowerPoint Presentation</vt:lpstr>
      <vt:lpstr>PowerPoint Presentation</vt:lpstr>
      <vt:lpstr>PowerPoint Presentation</vt:lpstr>
      <vt:lpstr>PowerPoint Presentation</vt:lpstr>
      <vt:lpstr>PowerPoint Presentation</vt:lpstr>
      <vt:lpstr>  What is Wireless Sensor Networks?  </vt:lpstr>
      <vt:lpstr>Wireless Sensor Networks</vt:lpstr>
      <vt:lpstr>Types of Wireless Networks  </vt:lpstr>
      <vt:lpstr>PowerPoint Presentation</vt:lpstr>
      <vt:lpstr>PowerPoint Presentation</vt:lpstr>
      <vt:lpstr>PowerPoint Presentation</vt:lpstr>
      <vt:lpstr>PowerPoint Presentation</vt:lpstr>
      <vt:lpstr>PowerPoint Presentation</vt:lpstr>
      <vt:lpstr>PowerPoint Presentation</vt:lpstr>
      <vt:lpstr>Protocols</vt:lpstr>
      <vt:lpstr>PowerPoint Presentation</vt:lpstr>
      <vt:lpstr> Wireless Sensor Network Architecture </vt:lpstr>
      <vt:lpstr>Online Assessment-2</vt:lpstr>
      <vt:lpstr>PowerPoint Presentation</vt:lpstr>
      <vt:lpstr>PowerPoint Presentation</vt:lpstr>
      <vt:lpstr>Classification of WSNs</vt:lpstr>
      <vt:lpstr> Terrestrial WSN </vt:lpstr>
      <vt:lpstr>Additional Notes: </vt:lpstr>
      <vt:lpstr>PowerPoint Presentation</vt:lpstr>
      <vt:lpstr>PowerPoint Presentation</vt:lpstr>
      <vt:lpstr> Underground WSNs  </vt:lpstr>
      <vt:lpstr>PowerPoint Presentation</vt:lpstr>
      <vt:lpstr>Application</vt:lpstr>
      <vt:lpstr>Underwater WSNs</vt:lpstr>
      <vt:lpstr>PowerPoint Presentation</vt:lpstr>
      <vt:lpstr>Application</vt:lpstr>
      <vt:lpstr>Multi-media WSNs</vt:lpstr>
      <vt:lpstr>PowerPoint Presentation</vt:lpstr>
      <vt:lpstr> Mobile WSNs </vt:lpstr>
      <vt:lpstr>PowerPoint Presentation</vt:lpstr>
      <vt:lpstr> Limitations of Wireless Sensor Networks </vt:lpstr>
      <vt:lpstr>Cloud Computing</vt:lpstr>
      <vt:lpstr>PowerPoint Presentation</vt:lpstr>
      <vt:lpstr> Common Cloud Examples </vt:lpstr>
      <vt:lpstr> Types of Cloud Computing </vt:lpstr>
      <vt:lpstr> Software-as-a-service(SaaS): </vt:lpstr>
      <vt:lpstr>Platform-as-a-service (PaaS)</vt:lpstr>
      <vt:lpstr>Infrastructure-as-a-service (IaaS) :</vt:lpstr>
      <vt:lpstr>PowerPoint Presentation</vt:lpstr>
      <vt:lpstr>Big Data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Enabling Technologies</dc:title>
  <dc:creator>Akib Mahmud</dc:creator>
  <cp:lastModifiedBy>Akib Mahmud</cp:lastModifiedBy>
  <cp:revision>49</cp:revision>
  <dcterms:created xsi:type="dcterms:W3CDTF">2020-04-03T19:03:30Z</dcterms:created>
  <dcterms:modified xsi:type="dcterms:W3CDTF">2020-06-07T06:38:39Z</dcterms:modified>
</cp:coreProperties>
</file>