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635E-70E2-4283-AA2B-F0BB47D8C3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DFBA-998B-4E07-822B-E67ACE5288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Arduino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Square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calculate the square root of a number.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sqrt</a:t>
            </a:r>
            <a:r>
              <a:rPr lang="en-GB" dirty="0"/>
              <a:t>(x) function returns the square root of 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448" y="3497840"/>
            <a:ext cx="9325103" cy="7555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43452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Rounding Floating-Point Numbers Up and Down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119044"/>
            <a:ext cx="10515600" cy="4351338"/>
          </a:xfrm>
        </p:spPr>
        <p:txBody>
          <a:bodyPr/>
          <a:lstStyle/>
          <a:p>
            <a:r>
              <a:rPr lang="en-GB" dirty="0"/>
              <a:t>You want the next smallest or largest integer value of a floating-point number (floor or ceil).</a:t>
            </a:r>
            <a:endParaRPr lang="en-GB" dirty="0"/>
          </a:p>
          <a:p>
            <a:r>
              <a:rPr lang="en-GB" dirty="0"/>
              <a:t>floor(x) returns the largest integral value that is not greater than x. ceil(x) returns the smallest integer that is not less than x.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004" y="2950731"/>
            <a:ext cx="53721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Trigonometric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get the sine, cosine, or tangent of an angle given in radians or degrees.</a:t>
            </a:r>
            <a:endParaRPr lang="en-GB" dirty="0"/>
          </a:p>
          <a:p>
            <a:r>
              <a:rPr lang="en-GB" dirty="0"/>
              <a:t>sin(x) returns the sine of angle x. cos(x) returns the cosine of angle x. tan(x) returns the tangent of angle 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623" y="4098276"/>
            <a:ext cx="8197656" cy="188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get a random number, either ranging from zero up to a specified maximum or constrained between a minimum and maximum value you provide. </a:t>
            </a:r>
            <a:endParaRPr lang="en-GB" dirty="0"/>
          </a:p>
          <a:p>
            <a:r>
              <a:rPr lang="en-GB" dirty="0"/>
              <a:t>Use the random function to return a random number.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655" y="3668785"/>
            <a:ext cx="8708403" cy="112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85" y="5132892"/>
            <a:ext cx="9885716" cy="5059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95262"/>
            <a:ext cx="10515600" cy="1325563"/>
          </a:xfrm>
        </p:spPr>
        <p:txBody>
          <a:bodyPr/>
          <a:lstStyle/>
          <a:p>
            <a:r>
              <a:rPr lang="en-US" dirty="0"/>
              <a:t>Setting and Reading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1" y="1313007"/>
            <a:ext cx="10515600" cy="4351338"/>
          </a:xfrm>
        </p:spPr>
        <p:txBody>
          <a:bodyPr/>
          <a:lstStyle/>
          <a:p>
            <a:r>
              <a:rPr lang="en-GB" dirty="0"/>
              <a:t>You want to read or set a particular bit in a numeric variable.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533" y="1869497"/>
            <a:ext cx="10203857" cy="47114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05" y="1481959"/>
            <a:ext cx="9379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void setup() {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Serial.begin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(9600);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int x =4;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int n =1;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Serial.print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bitSet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x,n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)); // print the output of </a:t>
            </a: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bitSet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x,n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}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void loop() { }</a:t>
            </a: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b="1" dirty="0"/>
              <a:t>Output: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6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perform bit operations that shift bits left or right in a byte, </a:t>
            </a:r>
            <a:r>
              <a:rPr lang="en-GB" dirty="0" err="1"/>
              <a:t>int</a:t>
            </a:r>
            <a:r>
              <a:rPr lang="en-GB" dirty="0"/>
              <a:t>, or long.</a:t>
            </a:r>
            <a:endParaRPr lang="en-GB" dirty="0"/>
          </a:p>
          <a:p>
            <a:r>
              <a:rPr lang="en-GB" dirty="0"/>
              <a:t>Use the &lt;&lt; (bit-shift left) and &gt;&gt; (bit-shift right) operators to shift the bits of a value.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641" y="4001293"/>
            <a:ext cx="8458788" cy="20669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997" y="1940070"/>
            <a:ext cx="6723784" cy="43556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High and Low Bytes in an </a:t>
            </a:r>
            <a:r>
              <a:rPr lang="en-GB" dirty="0" err="1"/>
              <a:t>int</a:t>
            </a:r>
            <a:r>
              <a:rPr lang="en-GB" dirty="0"/>
              <a:t> or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extract the high byte or low byte of an integer; for example, when sending integer values as bytes on a serial or other communication line.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lowByte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to get the least significant byte from an integer. Use </a:t>
            </a:r>
            <a:r>
              <a:rPr lang="en-GB" dirty="0" err="1"/>
              <a:t>highByte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to get the most significant byte from an integer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98871"/>
            <a:ext cx="10515600" cy="1325563"/>
          </a:xfrm>
        </p:spPr>
        <p:txBody>
          <a:bodyPr/>
          <a:lstStyle/>
          <a:p>
            <a:r>
              <a:rPr lang="en-GB" dirty="0"/>
              <a:t>Extracting High and Low Bytes in an </a:t>
            </a:r>
            <a:r>
              <a:rPr lang="en-GB" dirty="0" err="1"/>
              <a:t>int</a:t>
            </a:r>
            <a:r>
              <a:rPr lang="en-GB" dirty="0"/>
              <a:t> or long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8320" y="1174532"/>
            <a:ext cx="7494443" cy="5612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Adding, Subtracting, Multiplying, and Dividing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1520825"/>
            <a:ext cx="10515600" cy="4351338"/>
          </a:xfrm>
        </p:spPr>
        <p:txBody>
          <a:bodyPr/>
          <a:lstStyle/>
          <a:p>
            <a:r>
              <a:rPr lang="en-GB" dirty="0"/>
              <a:t>You want to perform simple math on values in your sketch.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745" y="2125116"/>
            <a:ext cx="6427617" cy="2026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3886599"/>
            <a:ext cx="4818413" cy="6994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High and Low Bytes in an </a:t>
            </a:r>
            <a:r>
              <a:rPr lang="en-GB" dirty="0" err="1"/>
              <a:t>int</a:t>
            </a:r>
            <a:r>
              <a:rPr lang="en-GB" dirty="0"/>
              <a:t> or long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108" y="2374249"/>
            <a:ext cx="10213105" cy="2502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3" y="2026589"/>
            <a:ext cx="5955949" cy="197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2369" b="66851"/>
          <a:stretch>
            <a:fillRect/>
          </a:stretch>
        </p:blipFill>
        <p:spPr>
          <a:xfrm>
            <a:off x="5427345" y="4647565"/>
            <a:ext cx="4473575" cy="457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6365" y="5104765"/>
            <a:ext cx="5716905" cy="922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HEX=</a:t>
            </a:r>
            <a:r>
              <a:rPr lang="en-US" b="1"/>
              <a:t>1020304 </a:t>
            </a:r>
            <a:r>
              <a:rPr lang="en-US"/>
              <a:t>=&gt; lowByte=(</a:t>
            </a:r>
            <a:r>
              <a:rPr lang="en-US" b="1"/>
              <a:t>04)</a:t>
            </a:r>
            <a:r>
              <a:rPr lang="en-US" b="1" baseline="-25000"/>
              <a:t>h</a:t>
            </a:r>
            <a:r>
              <a:rPr lang="en-US" b="1"/>
              <a:t>=(4)</a:t>
            </a:r>
            <a:r>
              <a:rPr lang="en-US" b="1" baseline="-25000"/>
              <a:t>d</a:t>
            </a:r>
            <a:r>
              <a:rPr lang="en-US"/>
              <a:t>, highByte=</a:t>
            </a:r>
            <a:r>
              <a:rPr lang="en-US" b="1"/>
              <a:t>03=(3)</a:t>
            </a:r>
            <a:r>
              <a:rPr lang="en-US" b="1" baseline="-25000"/>
              <a:t>d</a:t>
            </a:r>
            <a:endParaRPr lang="en-US"/>
          </a:p>
          <a:p>
            <a:r>
              <a:rPr lang="en-US"/>
              <a:t>lowWord=</a:t>
            </a:r>
            <a:r>
              <a:rPr lang="en-US" b="1"/>
              <a:t>0304=(772)</a:t>
            </a:r>
            <a:r>
              <a:rPr lang="en-US" b="1" baseline="-25000"/>
              <a:t>d</a:t>
            </a:r>
            <a:r>
              <a:rPr lang="en-US"/>
              <a:t>, highWord=</a:t>
            </a:r>
            <a:r>
              <a:rPr lang="en-US" b="1"/>
              <a:t>0102=(258)</a:t>
            </a:r>
            <a:r>
              <a:rPr lang="en-US" b="1" baseline="-25000"/>
              <a:t>d</a:t>
            </a:r>
            <a:endParaRPr lang="en-US" b="1"/>
          </a:p>
          <a:p>
            <a:r>
              <a:rPr lang="en-US"/>
              <a:t>[there is no built in function such as lowWord or, highWord]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1603" t="44567" r="75427"/>
          <a:stretch>
            <a:fillRect/>
          </a:stretch>
        </p:blipFill>
        <p:spPr>
          <a:xfrm>
            <a:off x="6096000" y="5262245"/>
            <a:ext cx="747395" cy="764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25719" t="47007"/>
          <a:stretch>
            <a:fillRect/>
          </a:stretch>
        </p:blipFill>
        <p:spPr>
          <a:xfrm>
            <a:off x="4777105" y="6137275"/>
            <a:ext cx="4280535" cy="7308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74310" y="2026285"/>
            <a:ext cx="1712595" cy="398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=(</a:t>
            </a:r>
            <a:r>
              <a:rPr lang="en-US" sz="2000" b="1"/>
              <a:t>1020304)</a:t>
            </a:r>
            <a:r>
              <a:rPr lang="en-US" sz="2000" b="1" baseline="-25000"/>
              <a:t>h</a:t>
            </a:r>
            <a:endParaRPr lang="en-US" sz="2000" b="1" baseline="-25000"/>
          </a:p>
        </p:txBody>
      </p:sp>
      <p:sp>
        <p:nvSpPr>
          <p:cNvPr id="13" name="Text Box 12"/>
          <p:cNvSpPr txBox="1"/>
          <p:nvPr/>
        </p:nvSpPr>
        <p:spPr>
          <a:xfrm>
            <a:off x="339725" y="342900"/>
            <a:ext cx="4935220" cy="1014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000" b="1"/>
              <a:t>8 bit   = 1 Byte                  = 2 hexadecimal digit</a:t>
            </a:r>
            <a:endParaRPr lang="en-US" sz="2000" b="1"/>
          </a:p>
          <a:p>
            <a:r>
              <a:rPr lang="en-US" sz="2000" b="1"/>
              <a:t>-------------------------------------------------------------</a:t>
            </a:r>
            <a:endParaRPr lang="en-US" sz="2000" b="1"/>
          </a:p>
          <a:p>
            <a:r>
              <a:rPr lang="en-US" sz="2000" b="1"/>
              <a:t>16 bit = 2 Byte = 1 word = 4 hexadecimal digit</a:t>
            </a:r>
            <a:endParaRPr lang="en-US" sz="2000" b="1"/>
          </a:p>
        </p:txBody>
      </p:sp>
      <p:sp>
        <p:nvSpPr>
          <p:cNvPr id="14" name="Text Box 13"/>
          <p:cNvSpPr txBox="1"/>
          <p:nvPr/>
        </p:nvSpPr>
        <p:spPr>
          <a:xfrm>
            <a:off x="6096000" y="2552065"/>
            <a:ext cx="2752090" cy="398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=(</a:t>
            </a:r>
            <a:r>
              <a:rPr lang="en-US" sz="2000" b="1"/>
              <a:t>0304)</a:t>
            </a:r>
            <a:r>
              <a:rPr lang="en-US" sz="2000" b="1" baseline="-25000"/>
              <a:t>h</a:t>
            </a:r>
            <a:r>
              <a:rPr lang="en-US" sz="2000" b="1">
                <a:sym typeface="+mn-ea"/>
              </a:rPr>
              <a:t>=(772)</a:t>
            </a:r>
            <a:r>
              <a:rPr lang="en-US" sz="2000" b="1" baseline="-25000">
                <a:sym typeface="+mn-ea"/>
              </a:rPr>
              <a:t>d</a:t>
            </a:r>
            <a:endParaRPr lang="en-US" sz="2000" b="1" baseline="-25000"/>
          </a:p>
        </p:txBody>
      </p:sp>
      <p:sp>
        <p:nvSpPr>
          <p:cNvPr id="15" name="Text Box 14"/>
          <p:cNvSpPr txBox="1"/>
          <p:nvPr/>
        </p:nvSpPr>
        <p:spPr>
          <a:xfrm>
            <a:off x="6252845" y="3030220"/>
            <a:ext cx="1712595" cy="398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=(</a:t>
            </a:r>
            <a:r>
              <a:rPr lang="en-US" sz="2000" b="1"/>
              <a:t>102)</a:t>
            </a:r>
            <a:r>
              <a:rPr lang="en-US" sz="2000" b="1" baseline="-25000"/>
              <a:t>h</a:t>
            </a:r>
            <a:r>
              <a:rPr lang="en-US" sz="2000" b="1"/>
              <a:t>=</a:t>
            </a:r>
            <a:r>
              <a:rPr lang="en-US" sz="2000" b="1">
                <a:sym typeface="+mn-ea"/>
              </a:rPr>
              <a:t>(258)</a:t>
            </a:r>
            <a:r>
              <a:rPr lang="en-US" sz="2000" b="1" baseline="-25000">
                <a:sym typeface="+mn-ea"/>
              </a:rPr>
              <a:t>d</a:t>
            </a:r>
            <a:endParaRPr lang="en-US"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an </a:t>
            </a:r>
            <a:r>
              <a:rPr lang="en-GB" dirty="0" err="1"/>
              <a:t>int</a:t>
            </a:r>
            <a:r>
              <a:rPr lang="en-GB" dirty="0"/>
              <a:t> or long from High and Low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create a 16-bit (</a:t>
            </a:r>
            <a:r>
              <a:rPr lang="en-GB" dirty="0" err="1"/>
              <a:t>int</a:t>
            </a:r>
            <a:r>
              <a:rPr lang="en-GB" dirty="0"/>
              <a:t>) or 32-bit (long) integer value from individual bytes; for example, when receiving integers as individual bytes over a serial communication link.</a:t>
            </a:r>
            <a:endParaRPr lang="en-GB" dirty="0"/>
          </a:p>
          <a:p>
            <a:r>
              <a:rPr lang="en-GB" dirty="0"/>
              <a:t>Use the word(</a:t>
            </a:r>
            <a:r>
              <a:rPr lang="en-GB" dirty="0" err="1"/>
              <a:t>h,l</a:t>
            </a:r>
            <a:r>
              <a:rPr lang="en-GB" dirty="0"/>
              <a:t>) function to convert two bytes into a single Arduino integer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776" y="511681"/>
            <a:ext cx="6293860" cy="1286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706"/>
            <a:ext cx="8056418" cy="51542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625" y="1984158"/>
            <a:ext cx="10492917" cy="2892642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6365" y="5104765"/>
            <a:ext cx="5716905" cy="645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HEX=</a:t>
            </a:r>
            <a:r>
              <a:rPr lang="en-US" b="1"/>
              <a:t>0102</a:t>
            </a:r>
            <a:r>
              <a:rPr lang="en-US"/>
              <a:t>=&gt; lowByte=(</a:t>
            </a:r>
            <a:r>
              <a:rPr lang="en-US" b="1"/>
              <a:t>02)</a:t>
            </a:r>
            <a:r>
              <a:rPr lang="en-US" b="1" baseline="-25000"/>
              <a:t>h</a:t>
            </a:r>
            <a:r>
              <a:rPr lang="en-US" b="1"/>
              <a:t>=(2)</a:t>
            </a:r>
            <a:r>
              <a:rPr lang="en-US" b="1" baseline="-25000"/>
              <a:t>d</a:t>
            </a:r>
            <a:r>
              <a:rPr lang="en-US"/>
              <a:t>, highByte=</a:t>
            </a:r>
            <a:r>
              <a:rPr lang="en-US" b="1"/>
              <a:t>01=(1)</a:t>
            </a:r>
            <a:r>
              <a:rPr lang="en-US" b="1" baseline="-25000"/>
              <a:t>d</a:t>
            </a:r>
            <a:endParaRPr lang="en-US"/>
          </a:p>
          <a:p>
            <a:r>
              <a:rPr lang="en-US"/>
              <a:t>word(</a:t>
            </a:r>
            <a:r>
              <a:rPr lang="en-US" b="1"/>
              <a:t>02,01</a:t>
            </a:r>
            <a:r>
              <a:rPr lang="en-US"/>
              <a:t>) = </a:t>
            </a:r>
            <a:r>
              <a:rPr lang="en-US" b="1"/>
              <a:t>0201 = (258)</a:t>
            </a:r>
            <a:r>
              <a:rPr lang="en-US" b="1" baseline="-25000"/>
              <a:t>d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386" y="1469016"/>
            <a:ext cx="6586105" cy="1507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5" y="2890835"/>
            <a:ext cx="7209560" cy="39671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582" y="2296751"/>
            <a:ext cx="10778836" cy="206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and Decrementing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increase or decrease the value of a variable.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179" y="2645351"/>
            <a:ext cx="8502741" cy="2979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Remainder After Dividing Two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find the remainder after you divide two integer values.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114" y="2612448"/>
            <a:ext cx="67532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14" y="3842255"/>
            <a:ext cx="52101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Remainder After Dividing Two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find the remainder after you divide two integer values.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12" y="2641888"/>
            <a:ext cx="7894061" cy="2886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get the absolute value of a number.</a:t>
            </a:r>
            <a:endParaRPr lang="en-GB" dirty="0"/>
          </a:p>
          <a:p>
            <a:r>
              <a:rPr lang="en-GB" dirty="0"/>
              <a:t>abs(x) computes the absolute value of x.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02" y="3228902"/>
            <a:ext cx="9453108" cy="2409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5591"/>
            <a:ext cx="10515600" cy="1325563"/>
          </a:xfrm>
        </p:spPr>
        <p:txBody>
          <a:bodyPr/>
          <a:lstStyle/>
          <a:p>
            <a:r>
              <a:rPr lang="en-GB" dirty="0"/>
              <a:t>Constraining a Number to a Range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995416"/>
            <a:ext cx="10515600" cy="4351338"/>
          </a:xfrm>
        </p:spPr>
        <p:txBody>
          <a:bodyPr/>
          <a:lstStyle/>
          <a:p>
            <a:r>
              <a:rPr lang="en-GB" dirty="0"/>
              <a:t>You want to ensure that a value is always within some lower and upper limit.</a:t>
            </a:r>
            <a:endParaRPr lang="en-GB" dirty="0"/>
          </a:p>
          <a:p>
            <a:r>
              <a:rPr lang="en-GB" dirty="0"/>
              <a:t>constrain(x, min, max) returns a value that is within the bounds of min and max: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494" y="2849670"/>
            <a:ext cx="7504573" cy="483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4290" y="3332919"/>
            <a:ext cx="10016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myConstrainedValue</a:t>
            </a:r>
            <a:r>
              <a:rPr lang="en-GB" sz="2400" dirty="0"/>
              <a:t> is set to a value that will always be greater than or equal to 100 and less than or equal to 200. If </a:t>
            </a:r>
            <a:r>
              <a:rPr lang="en-GB" sz="2400" dirty="0" err="1"/>
              <a:t>myValue</a:t>
            </a:r>
            <a:r>
              <a:rPr lang="en-GB" sz="2400" dirty="0"/>
              <a:t> is less than 100, the result will be 100; if it is more than 200, it will be set to 200.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03" y="4623336"/>
            <a:ext cx="4428587" cy="20233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Minimum or Maximum of Some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find the minimum or maximum of two or more values.</a:t>
            </a:r>
            <a:endParaRPr lang="en-GB" dirty="0"/>
          </a:p>
          <a:p>
            <a:r>
              <a:rPr lang="en-GB" dirty="0"/>
              <a:t>min(</a:t>
            </a:r>
            <a:r>
              <a:rPr lang="en-GB" dirty="0" err="1"/>
              <a:t>x,y</a:t>
            </a:r>
            <a:r>
              <a:rPr lang="en-GB" dirty="0"/>
              <a:t>) returns the smaller of two numbers. max(</a:t>
            </a:r>
            <a:r>
              <a:rPr lang="en-GB" dirty="0" err="1"/>
              <a:t>x,y</a:t>
            </a:r>
            <a:r>
              <a:rPr lang="en-GB" dirty="0"/>
              <a:t>) returns the larger of two numbers: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49" y="3278331"/>
            <a:ext cx="7733039" cy="165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3" y="4820083"/>
            <a:ext cx="332422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44" y="4739120"/>
            <a:ext cx="33051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a Number to a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raise a number to a power.</a:t>
            </a:r>
            <a:endParaRPr lang="en-GB" dirty="0"/>
          </a:p>
          <a:p>
            <a:r>
              <a:rPr lang="en-GB" dirty="0"/>
              <a:t>pow(x, y) returns the value of x raised to the power of 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48879"/>
            <a:ext cx="10804804" cy="2032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Presentation</Application>
  <PresentationFormat>Widescreen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Cascadia Code SemiLight</vt:lpstr>
      <vt:lpstr>Office Theme</vt:lpstr>
      <vt:lpstr>Arduino Programming</vt:lpstr>
      <vt:lpstr>Adding, Subtracting, Multiplying, and Dividing</vt:lpstr>
      <vt:lpstr>Incrementing and Decrementing Values</vt:lpstr>
      <vt:lpstr>Finding the Remainder After Dividing Two Values</vt:lpstr>
      <vt:lpstr>Finding the Remainder After Dividing Two Values</vt:lpstr>
      <vt:lpstr>Determining the Absolute Value</vt:lpstr>
      <vt:lpstr>Constraining a Number to a Range of Values</vt:lpstr>
      <vt:lpstr>Finding the Minimum or Maximum of Some Values</vt:lpstr>
      <vt:lpstr>Raising a Number to a Power</vt:lpstr>
      <vt:lpstr>Taking the Square Root</vt:lpstr>
      <vt:lpstr>Rounding Floating-Point Numbers Up and Down</vt:lpstr>
      <vt:lpstr>Using Trigonometric Functions</vt:lpstr>
      <vt:lpstr>Generating Random Numbers</vt:lpstr>
      <vt:lpstr>Setting and Reading Bits</vt:lpstr>
      <vt:lpstr>PowerPoint 演示文稿</vt:lpstr>
      <vt:lpstr>Shifting Bits</vt:lpstr>
      <vt:lpstr>PowerPoint 演示文稿</vt:lpstr>
      <vt:lpstr>Extracting High and Low Bytes in an int or long</vt:lpstr>
      <vt:lpstr>Extracting High and Low Bytes in an int or long</vt:lpstr>
      <vt:lpstr>Extracting High and Low Bytes in an int or long</vt:lpstr>
      <vt:lpstr>PowerPoint 演示文稿</vt:lpstr>
      <vt:lpstr>Forming an int or long from High and Low Bytes</vt:lpstr>
      <vt:lpstr>PowerPoint 演示文稿</vt:lpstr>
      <vt:lpstr>PowerPoint 演示文稿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BAB AL SAFA</cp:lastModifiedBy>
  <cp:revision>30</cp:revision>
  <dcterms:created xsi:type="dcterms:W3CDTF">2022-05-08T05:59:00Z</dcterms:created>
  <dcterms:modified xsi:type="dcterms:W3CDTF">2024-06-01T17:00:28Z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B4576F134928460EA41587D8769F2000_12</vt:lpwstr>
  </property>
  <property fmtid="{D5CDD505-2E9C-101B-9397-08002B2CF9AE}" pid="3" name="KSOProductBuildVer">
    <vt:lpwstr>1033-12.2.0.16909</vt:lpwstr>
  </property>
</Properties>
</file>