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1" r:id="rId43"/>
    <p:sldId id="302" r:id="rId44"/>
    <p:sldId id="304" r:id="rId45"/>
    <p:sldId id="303"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20" r:id="rId61"/>
    <p:sldId id="321" r:id="rId62"/>
    <p:sldId id="319" r:id="rId63"/>
    <p:sldId id="322" r:id="rId64"/>
    <p:sldId id="323" r:id="rId65"/>
    <p:sldId id="324" r:id="rId66"/>
    <p:sldId id="325" r:id="rId67"/>
    <p:sldId id="326" r:id="rId68"/>
    <p:sldId id="327" r:id="rId69"/>
    <p:sldId id="328" r:id="rId70"/>
    <p:sldId id="329"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024DB6D-F526-4660-A5E3-7CBAAF66DB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024DB6D-F526-4660-A5E3-7CBAAF66DB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024DB6D-F526-4660-A5E3-7CBAAF66DB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024DB6D-F526-4660-A5E3-7CBAAF66DB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024DB6D-F526-4660-A5E3-7CBAAF66DB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024DB6D-F526-4660-A5E3-7CBAAF66DB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024DB6D-F526-4660-A5E3-7CBAAF66DB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024DB6D-F526-4660-A5E3-7CBAAF66DB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4DB6D-F526-4660-A5E3-7CBAAF66DB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024DB6D-F526-4660-A5E3-7CBAAF66DB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024DB6D-F526-4660-A5E3-7CBAAF66DB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03E6E-911F-44EE-B2A0-B8908BA0352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4DB6D-F526-4660-A5E3-7CBAAF66DB0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03E6E-911F-44EE-B2A0-B8908BA0352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www.circuitbasics.com/wp-content/uploads/2016/01/Introduction-to-I2C-Data-Transmission-Diagram-Stop-Condition.p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ircuitbasics.com/wp-content/uploads/2016/01/Introduction-to-I2C-Multiple-Masters-Multiple-Slaves-2.png"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Communicating Using I2C, SPI and UART</a:t>
            </a:r>
            <a:endParaRPr lang="en-US" dirty="0"/>
          </a:p>
        </p:txBody>
      </p:sp>
      <p:sp>
        <p:nvSpPr>
          <p:cNvPr id="3" name="Subtitle 2"/>
          <p:cNvSpPr>
            <a:spLocks noGrp="1"/>
          </p:cNvSpPr>
          <p:nvPr>
            <p:ph type="subTitle" idx="1"/>
          </p:nvPr>
        </p:nvSpPr>
        <p:spPr/>
        <p:txBody>
          <a:bodyPr/>
          <a:lstStyle/>
          <a:p>
            <a:endParaRPr lang="en-US"/>
          </a:p>
        </p:txBody>
      </p:sp>
      <p:sp>
        <p:nvSpPr>
          <p:cNvPr id="4" name="Text Box 3"/>
          <p:cNvSpPr txBox="1"/>
          <p:nvPr/>
        </p:nvSpPr>
        <p:spPr>
          <a:xfrm>
            <a:off x="8888730" y="1444625"/>
            <a:ext cx="3082290" cy="368300"/>
          </a:xfrm>
          <a:prstGeom prst="rect">
            <a:avLst/>
          </a:prstGeom>
          <a:solidFill>
            <a:schemeClr val="accent2">
              <a:lumMod val="40000"/>
              <a:lumOff val="60000"/>
            </a:schemeClr>
          </a:solidFill>
        </p:spPr>
        <p:txBody>
          <a:bodyPr wrap="square" rtlCol="0">
            <a:spAutoFit/>
          </a:bodyPr>
          <a:p>
            <a:r>
              <a:rPr lang="en-US"/>
              <a:t>Inter-Integrated Circuit</a:t>
            </a:r>
            <a:endParaRPr lang="en-US"/>
          </a:p>
        </p:txBody>
      </p:sp>
      <p:sp>
        <p:nvSpPr>
          <p:cNvPr id="5" name="Text Box 4"/>
          <p:cNvSpPr txBox="1"/>
          <p:nvPr/>
        </p:nvSpPr>
        <p:spPr>
          <a:xfrm>
            <a:off x="3477260" y="3234055"/>
            <a:ext cx="2618105" cy="368300"/>
          </a:xfrm>
          <a:prstGeom prst="rect">
            <a:avLst/>
          </a:prstGeom>
          <a:solidFill>
            <a:schemeClr val="accent2">
              <a:lumMod val="40000"/>
              <a:lumOff val="60000"/>
            </a:schemeClr>
          </a:solidFill>
        </p:spPr>
        <p:txBody>
          <a:bodyPr wrap="square" rtlCol="0">
            <a:spAutoFit/>
          </a:bodyPr>
          <a:p>
            <a:r>
              <a:rPr lang="en-US"/>
              <a:t>Serial Peripheral Interface</a:t>
            </a:r>
            <a:endParaRPr lang="en-US"/>
          </a:p>
        </p:txBody>
      </p:sp>
      <p:sp>
        <p:nvSpPr>
          <p:cNvPr id="6" name="Text Box 5"/>
          <p:cNvSpPr txBox="1"/>
          <p:nvPr/>
        </p:nvSpPr>
        <p:spPr>
          <a:xfrm>
            <a:off x="6604000" y="3234055"/>
            <a:ext cx="5367020" cy="368300"/>
          </a:xfrm>
          <a:prstGeom prst="rect">
            <a:avLst/>
          </a:prstGeom>
          <a:solidFill>
            <a:schemeClr val="accent2">
              <a:lumMod val="40000"/>
              <a:lumOff val="60000"/>
            </a:schemeClr>
          </a:solidFill>
        </p:spPr>
        <p:txBody>
          <a:bodyPr wrap="square" rtlCol="0">
            <a:spAutoFit/>
          </a:bodyPr>
          <a:p>
            <a:r>
              <a:rPr lang="en-US"/>
              <a:t>Universal Asynchronous Receiver-Transmitter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392834"/>
            <a:ext cx="10515600" cy="1325563"/>
          </a:xfrm>
        </p:spPr>
        <p:txBody>
          <a:bodyPr/>
          <a:lstStyle/>
          <a:p>
            <a:r>
              <a:rPr lang="en-GB" dirty="0"/>
              <a:t>I2C Communication Protocol</a:t>
            </a:r>
            <a:endParaRPr lang="en-US" dirty="0"/>
          </a:p>
        </p:txBody>
      </p:sp>
      <p:sp>
        <p:nvSpPr>
          <p:cNvPr id="3" name="Content Placeholder 2"/>
          <p:cNvSpPr>
            <a:spLocks noGrp="1"/>
          </p:cNvSpPr>
          <p:nvPr>
            <p:ph idx="1"/>
          </p:nvPr>
        </p:nvSpPr>
        <p:spPr>
          <a:xfrm>
            <a:off x="602673" y="2213553"/>
            <a:ext cx="10515600" cy="4351338"/>
          </a:xfrm>
        </p:spPr>
        <p:txBody>
          <a:bodyPr/>
          <a:lstStyle/>
          <a:p>
            <a:r>
              <a:rPr lang="en-GB" dirty="0"/>
              <a:t>With I2C, you can connect multiple slaves to a single master and you can have multiple masters controlling single, or multiple slaves.</a:t>
            </a:r>
            <a:endParaRPr lang="en-GB" dirty="0"/>
          </a:p>
          <a:p>
            <a:r>
              <a:rPr lang="en-GB" dirty="0"/>
              <a:t>This is really useful when you want to have more than one microcontroller logging data to a single memory card or displaying text to a single LCD.</a:t>
            </a:r>
            <a:endParaRPr lang="en-GB" dirty="0"/>
          </a:p>
          <a:p>
            <a:r>
              <a:rPr lang="en-GB" dirty="0"/>
              <a:t>I2C is a serial communication protocol, so data is transferred bit by bit along a single wire (the SDA line).</a:t>
            </a:r>
            <a:endParaRPr lang="en-GB" dirty="0"/>
          </a:p>
          <a:p>
            <a:r>
              <a:rPr lang="en-GB" dirty="0"/>
              <a:t>I2C is synchronous, so the output of bits is synchronized to the sampling of bits by a clock signal shared between the master and the slave. The clock signal is always controlled by the master.</a:t>
            </a:r>
            <a:endParaRPr lang="en-GB"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27364" y="3928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I2C Communication Protocol</a:t>
            </a:r>
            <a:endParaRPr lang="en-US" dirty="0"/>
          </a:p>
        </p:txBody>
      </p:sp>
      <p:sp>
        <p:nvSpPr>
          <p:cNvPr id="2" name="Content Placeholder 1"/>
          <p:cNvSpPr>
            <a:spLocks noGrp="1"/>
          </p:cNvSpPr>
          <p:nvPr>
            <p:ph idx="1"/>
          </p:nvPr>
        </p:nvSpPr>
        <p:spPr/>
        <p:txBody>
          <a:bodyPr/>
          <a:lstStyle/>
          <a:p>
            <a:pPr marL="0" indent="0">
              <a:buNone/>
            </a:pPr>
            <a:r>
              <a:rPr lang="en-US" b="1" dirty="0"/>
              <a:t>I2C supported frequencies </a:t>
            </a:r>
            <a:endParaRPr lang="en-US" b="1" dirty="0"/>
          </a:p>
          <a:p>
            <a:r>
              <a:rPr lang="en-US" dirty="0"/>
              <a:t>Standard mode: I2C in this mode goes up to the speed of 100 kilobits per second.</a:t>
            </a:r>
            <a:endParaRPr lang="en-US" dirty="0"/>
          </a:p>
          <a:p>
            <a:r>
              <a:rPr lang="en-US" dirty="0"/>
              <a:t>Fast mode: The maximum speed is 400 kilobits per second for this mode.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HOW I2C WORKS</a:t>
            </a:r>
            <a:br>
              <a:rPr lang="en-US" b="1" cap="all" dirty="0"/>
            </a:br>
            <a:endParaRPr lang="en-US" dirty="0"/>
          </a:p>
        </p:txBody>
      </p:sp>
      <p:sp>
        <p:nvSpPr>
          <p:cNvPr id="3" name="Content Placeholder 2"/>
          <p:cNvSpPr>
            <a:spLocks noGrp="1"/>
          </p:cNvSpPr>
          <p:nvPr>
            <p:ph idx="1"/>
          </p:nvPr>
        </p:nvSpPr>
        <p:spPr>
          <a:xfrm>
            <a:off x="713509" y="1216025"/>
            <a:ext cx="10515600" cy="4351338"/>
          </a:xfrm>
        </p:spPr>
        <p:txBody>
          <a:bodyPr/>
          <a:lstStyle/>
          <a:p>
            <a:r>
              <a:rPr lang="en-GB" dirty="0"/>
              <a:t>With I2C, data is transferred in </a:t>
            </a:r>
            <a:r>
              <a:rPr lang="en-GB" i="1" dirty="0"/>
              <a:t>messages.</a:t>
            </a:r>
            <a:endParaRPr lang="en-GB" i="1" dirty="0"/>
          </a:p>
          <a:p>
            <a:r>
              <a:rPr lang="en-GB" dirty="0"/>
              <a:t>Messages are broken up into </a:t>
            </a:r>
            <a:r>
              <a:rPr lang="en-GB" i="1" dirty="0"/>
              <a:t>frames</a:t>
            </a:r>
            <a:r>
              <a:rPr lang="en-GB" dirty="0"/>
              <a:t> of data.</a:t>
            </a:r>
            <a:endParaRPr lang="en-GB" dirty="0"/>
          </a:p>
          <a:p>
            <a:r>
              <a:rPr lang="en-GB" dirty="0"/>
              <a:t>Each message has an address frame that contains the binary address of the slave and one or more data frames that contain the data being transmitted.</a:t>
            </a:r>
            <a:endParaRPr lang="en-GB" dirty="0"/>
          </a:p>
          <a:p>
            <a:r>
              <a:rPr lang="en-GB" dirty="0"/>
              <a:t>The message also includes start and stop conditions, read/write bits, and ACK/NACK bits between each data frame:</a:t>
            </a:r>
            <a:endParaRPr lang="en-GB" dirty="0"/>
          </a:p>
          <a:p>
            <a:endParaRPr lang="en-US" dirty="0"/>
          </a:p>
        </p:txBody>
      </p:sp>
      <p:pic>
        <p:nvPicPr>
          <p:cNvPr id="3074" name="Picture 2" descr="https://www.circuitbasics.com/wp-content/uploads/2016/01/Introduction-to-I2C-Message-Frame-and-Bit-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4702" y="4369954"/>
            <a:ext cx="8117136" cy="2048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2" y="129598"/>
            <a:ext cx="10515600" cy="1325563"/>
          </a:xfrm>
        </p:spPr>
        <p:txBody>
          <a:bodyPr/>
          <a:lstStyle/>
          <a:p>
            <a:r>
              <a:rPr lang="en-US" b="1" cap="all" dirty="0"/>
              <a:t>HOW I2C WORKS</a:t>
            </a:r>
            <a:endParaRPr lang="en-US" dirty="0"/>
          </a:p>
        </p:txBody>
      </p:sp>
      <p:sp>
        <p:nvSpPr>
          <p:cNvPr id="3" name="Content Placeholder 2"/>
          <p:cNvSpPr>
            <a:spLocks noGrp="1"/>
          </p:cNvSpPr>
          <p:nvPr>
            <p:ph idx="1"/>
          </p:nvPr>
        </p:nvSpPr>
        <p:spPr>
          <a:xfrm>
            <a:off x="630381" y="1455160"/>
            <a:ext cx="11132127" cy="5305857"/>
          </a:xfrm>
        </p:spPr>
        <p:txBody>
          <a:bodyPr>
            <a:normAutofit/>
          </a:bodyPr>
          <a:lstStyle/>
          <a:p>
            <a:r>
              <a:rPr lang="en-GB" b="1" dirty="0"/>
              <a:t>Start Condition:</a:t>
            </a:r>
            <a:r>
              <a:rPr lang="en-GB" dirty="0"/>
              <a:t> The SDA line switches from a high voltage level to a low voltage level </a:t>
            </a:r>
            <a:r>
              <a:rPr lang="en-GB" i="1" dirty="0"/>
              <a:t>before</a:t>
            </a:r>
            <a:r>
              <a:rPr lang="en-GB" dirty="0"/>
              <a:t> the SCL line switches from high to low.</a:t>
            </a:r>
            <a:endParaRPr lang="en-GB" dirty="0"/>
          </a:p>
          <a:p>
            <a:endParaRPr lang="en-GB" dirty="0"/>
          </a:p>
          <a:p>
            <a:r>
              <a:rPr lang="en-GB" b="1" dirty="0"/>
              <a:t>Stop Condition:</a:t>
            </a:r>
            <a:r>
              <a:rPr lang="en-GB" dirty="0"/>
              <a:t> The SDA line switches from a low voltage level to a high voltage level </a:t>
            </a:r>
            <a:r>
              <a:rPr lang="en-GB" i="1" dirty="0"/>
              <a:t>after</a:t>
            </a:r>
            <a:r>
              <a:rPr lang="en-GB" dirty="0"/>
              <a:t> the SCL line switches from low to high.</a:t>
            </a:r>
            <a:endParaRPr lang="en-GB" dirty="0"/>
          </a:p>
          <a:p>
            <a:endParaRPr lang="en-GB" dirty="0"/>
          </a:p>
          <a:p>
            <a:r>
              <a:rPr lang="en-GB" b="1" dirty="0"/>
              <a:t>Address Frame:</a:t>
            </a:r>
            <a:r>
              <a:rPr lang="en-GB" dirty="0"/>
              <a:t> A 7 or 10 bit sequence unique to each slave that identifies the slave when the master wants to talk to it.</a:t>
            </a:r>
            <a:endParaRPr lang="en-GB"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2" y="129598"/>
            <a:ext cx="10515600" cy="1325563"/>
          </a:xfrm>
        </p:spPr>
        <p:txBody>
          <a:bodyPr/>
          <a:lstStyle/>
          <a:p>
            <a:r>
              <a:rPr lang="en-US" b="1" cap="all" dirty="0"/>
              <a:t>HOW I2C WORKS</a:t>
            </a:r>
            <a:endParaRPr lang="en-US" dirty="0"/>
          </a:p>
        </p:txBody>
      </p:sp>
      <p:sp>
        <p:nvSpPr>
          <p:cNvPr id="3" name="Content Placeholder 2"/>
          <p:cNvSpPr>
            <a:spLocks noGrp="1"/>
          </p:cNvSpPr>
          <p:nvPr>
            <p:ph idx="1"/>
          </p:nvPr>
        </p:nvSpPr>
        <p:spPr>
          <a:xfrm>
            <a:off x="630382" y="1455161"/>
            <a:ext cx="10515600" cy="4351338"/>
          </a:xfrm>
        </p:spPr>
        <p:txBody>
          <a:bodyPr>
            <a:normAutofit/>
          </a:bodyPr>
          <a:lstStyle/>
          <a:p>
            <a:r>
              <a:rPr lang="en-GB" b="1" dirty="0"/>
              <a:t>Read/Write Bit: </a:t>
            </a:r>
            <a:r>
              <a:rPr lang="en-GB" dirty="0"/>
              <a:t>A single bit specifying whether the master is sending data to the slave (low voltage level) or requesting data from it (high voltage level).</a:t>
            </a:r>
            <a:endParaRPr lang="en-GB" dirty="0"/>
          </a:p>
          <a:p>
            <a:pPr marL="0" indent="0">
              <a:buNone/>
            </a:pPr>
            <a:endParaRPr lang="en-GB" dirty="0"/>
          </a:p>
          <a:p>
            <a:r>
              <a:rPr lang="en-GB" b="1" dirty="0"/>
              <a:t>ACK/NACK Bit:</a:t>
            </a:r>
            <a:r>
              <a:rPr lang="en-GB" dirty="0"/>
              <a:t> Each frame in a message is followed by an acknowledge/no-acknowledge bit. If an address frame or data frame was successfully received, an ACK bit is returned to the sender from the receiving device.</a:t>
            </a:r>
            <a:endParaRPr lang="en-GB"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4126" y="301624"/>
            <a:ext cx="11270673" cy="6348557"/>
          </a:xfrm>
        </p:spPr>
        <p:txBody>
          <a:bodyPr>
            <a:normAutofit/>
          </a:bodyPr>
          <a:lstStyle/>
          <a:p>
            <a:pPr marL="0" indent="0">
              <a:buNone/>
            </a:pPr>
            <a:r>
              <a:rPr lang="en-US" b="1" cap="all" dirty="0"/>
              <a:t>ADDRESSING: </a:t>
            </a:r>
            <a:endParaRPr lang="en-US" b="1" cap="all" dirty="0"/>
          </a:p>
          <a:p>
            <a:r>
              <a:rPr lang="en-GB" dirty="0"/>
              <a:t>I2C doesn’t have slave select lines, so it needs another way to let the slave know that data is being sent to it, and not another slave.</a:t>
            </a:r>
            <a:endParaRPr lang="en-GB" dirty="0"/>
          </a:p>
          <a:p>
            <a:r>
              <a:rPr lang="en-GB" dirty="0"/>
              <a:t> It does this by </a:t>
            </a:r>
            <a:r>
              <a:rPr lang="en-GB" i="1" dirty="0"/>
              <a:t>addressing</a:t>
            </a:r>
            <a:r>
              <a:rPr lang="en-GB" dirty="0"/>
              <a:t>. The address frame is always the first frame after the start bit in a new message.</a:t>
            </a:r>
            <a:endParaRPr lang="en-GB" dirty="0"/>
          </a:p>
          <a:p>
            <a:r>
              <a:rPr lang="en-GB" dirty="0"/>
              <a:t>The master sends the address of the slave it wants to communicate with </a:t>
            </a:r>
            <a:r>
              <a:rPr lang="en-GB" dirty="0">
                <a:highlight>
                  <a:srgbClr val="FFFF00"/>
                </a:highlight>
              </a:rPr>
              <a:t>to every slave connected to it.</a:t>
            </a:r>
            <a:endParaRPr lang="en-GB" dirty="0">
              <a:highlight>
                <a:srgbClr val="FFFF00"/>
              </a:highlight>
            </a:endParaRPr>
          </a:p>
          <a:p>
            <a:r>
              <a:rPr lang="en-GB" dirty="0"/>
              <a:t>Each slave then compares the address sent from the master to its own address. </a:t>
            </a:r>
            <a:endParaRPr lang="en-GB" dirty="0"/>
          </a:p>
          <a:p>
            <a:r>
              <a:rPr lang="en-GB" dirty="0"/>
              <a:t>If the address matches, it sends a low voltage ACK bit back to the master. </a:t>
            </a:r>
            <a:endParaRPr lang="en-GB" dirty="0"/>
          </a:p>
          <a:p>
            <a:r>
              <a:rPr lang="en-GB" dirty="0"/>
              <a:t> If the address doesn’t match, the slave does nothing and the SDA line remains high.</a:t>
            </a:r>
            <a:endParaRPr lang="en-GB" dirty="0"/>
          </a:p>
          <a:p>
            <a:endParaRPr lang="en-GB" dirty="0"/>
          </a:p>
          <a:p>
            <a:endParaRPr lang="en-US" b="1" cap="all"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545" y="675698"/>
            <a:ext cx="10515600" cy="4351338"/>
          </a:xfrm>
        </p:spPr>
        <p:txBody>
          <a:bodyPr/>
          <a:lstStyle/>
          <a:p>
            <a:pPr marL="0" indent="0" fontAlgn="base">
              <a:buNone/>
            </a:pPr>
            <a:r>
              <a:rPr lang="en-GB" b="1" cap="all" dirty="0"/>
              <a:t>READ/WRITE BIT</a:t>
            </a:r>
            <a:endParaRPr lang="en-GB" b="1" cap="all" dirty="0"/>
          </a:p>
          <a:p>
            <a:pPr fontAlgn="base"/>
            <a:r>
              <a:rPr lang="en-GB" dirty="0"/>
              <a:t>The address frame includes a single bit at the end that informs the slave whether the master wants to write data to it or receive data from it. </a:t>
            </a:r>
            <a:endParaRPr lang="en-GB" dirty="0"/>
          </a:p>
          <a:p>
            <a:pPr fontAlgn="base"/>
            <a:r>
              <a:rPr lang="en-GB" dirty="0"/>
              <a:t>If the master wants to send data to the slave, the read/write bit is a low voltage level. </a:t>
            </a:r>
            <a:endParaRPr lang="en-GB" dirty="0"/>
          </a:p>
          <a:p>
            <a:pPr fontAlgn="base"/>
            <a:r>
              <a:rPr lang="en-GB" dirty="0"/>
              <a:t>If the master is requesting data from the slave, the bit is a high voltage level.</a:t>
            </a:r>
            <a:endParaRPr lang="en-GB"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308" y="176932"/>
            <a:ext cx="11339946" cy="6390121"/>
          </a:xfrm>
        </p:spPr>
        <p:txBody>
          <a:bodyPr>
            <a:normAutofit/>
          </a:bodyPr>
          <a:lstStyle/>
          <a:p>
            <a:pPr marL="0" indent="0" fontAlgn="base">
              <a:buNone/>
            </a:pPr>
            <a:r>
              <a:rPr lang="en-GB" b="1" cap="all" dirty="0"/>
              <a:t>THE DATA FRAME</a:t>
            </a:r>
            <a:endParaRPr lang="en-GB" b="1" cap="all" dirty="0"/>
          </a:p>
          <a:p>
            <a:pPr fontAlgn="base"/>
            <a:r>
              <a:rPr lang="en-GB" dirty="0"/>
              <a:t>After the master detects the ACK bit from the slave, the first data frame is ready to be sent.</a:t>
            </a:r>
            <a:endParaRPr lang="en-GB" dirty="0"/>
          </a:p>
          <a:p>
            <a:pPr fontAlgn="base"/>
            <a:r>
              <a:rPr lang="en-GB" dirty="0"/>
              <a:t>The data frame is always 8 bits long, and sent with the most significant bit first. </a:t>
            </a:r>
            <a:endParaRPr lang="en-GB" dirty="0"/>
          </a:p>
          <a:p>
            <a:pPr fontAlgn="base"/>
            <a:r>
              <a:rPr lang="en-GB" dirty="0"/>
              <a:t>Each data frame is immediately followed by an ACK/NACK bit to verify that the frame has been received successfully. </a:t>
            </a:r>
            <a:endParaRPr lang="en-GB" dirty="0"/>
          </a:p>
          <a:p>
            <a:pPr fontAlgn="base"/>
            <a:r>
              <a:rPr lang="en-GB" dirty="0"/>
              <a:t>The ACK bit must be received by either the master or the slave (depending on who is sending the data) before the next data frame can be sent.</a:t>
            </a:r>
            <a:endParaRPr lang="en-GB" dirty="0"/>
          </a:p>
          <a:p>
            <a:pPr fontAlgn="base"/>
            <a:r>
              <a:rPr lang="en-GB" dirty="0"/>
              <a:t>After all of the data frames have been sent, the master can send a stop condition to the slave to halt the transmission.</a:t>
            </a:r>
            <a:endParaRPr lang="en-GB" dirty="0"/>
          </a:p>
          <a:p>
            <a:pPr fontAlgn="base"/>
            <a:r>
              <a:rPr lang="en-GB" dirty="0"/>
              <a:t>The stop condition is a voltage transition from low to high on the SDA line after a low to high transition on the SCL line, with the SCL line remaining high.</a:t>
            </a:r>
            <a:endParaRPr lang="en-GB"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all" dirty="0"/>
              <a:t>STEPS OF I2C DATA TRANSMISSION</a:t>
            </a:r>
            <a:br>
              <a:rPr lang="en-GB" b="1" cap="all" dirty="0"/>
            </a:br>
            <a:endParaRPr lang="en-US" dirty="0"/>
          </a:p>
        </p:txBody>
      </p:sp>
      <p:sp>
        <p:nvSpPr>
          <p:cNvPr id="3" name="Content Placeholder 2"/>
          <p:cNvSpPr>
            <a:spLocks noGrp="1"/>
          </p:cNvSpPr>
          <p:nvPr>
            <p:ph idx="1"/>
          </p:nvPr>
        </p:nvSpPr>
        <p:spPr>
          <a:xfrm>
            <a:off x="447098" y="1103457"/>
            <a:ext cx="10515600" cy="4351338"/>
          </a:xfrm>
        </p:spPr>
        <p:txBody>
          <a:bodyPr/>
          <a:lstStyle/>
          <a:p>
            <a:pPr marL="0" indent="0">
              <a:buNone/>
            </a:pPr>
            <a:r>
              <a:rPr lang="en-GB" dirty="0"/>
              <a:t>1. The master sends the start condition to every connected slave by switching the SDA line from a high voltage level to a low voltage level </a:t>
            </a:r>
            <a:r>
              <a:rPr lang="en-GB" i="1" dirty="0"/>
              <a:t>before</a:t>
            </a:r>
            <a:r>
              <a:rPr lang="en-GB" dirty="0"/>
              <a:t> switching the SCL line from high to low:</a:t>
            </a:r>
            <a:endParaRPr lang="en-US" dirty="0"/>
          </a:p>
        </p:txBody>
      </p:sp>
      <p:pic>
        <p:nvPicPr>
          <p:cNvPr id="5122" name="Picture 2" descr="Introduction to I2C - Data Transmission Diagram START CONDI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2290" y="2254971"/>
            <a:ext cx="4724399" cy="426770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6599555" y="2614295"/>
            <a:ext cx="36830" cy="4195445"/>
          </a:xfrm>
          <a:prstGeom prst="line">
            <a:avLst/>
          </a:prstGeom>
          <a:ln>
            <a:prstDash val="sysDot"/>
          </a:ln>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6726555" y="2614295"/>
            <a:ext cx="36830" cy="4195445"/>
          </a:xfrm>
          <a:prstGeom prst="line">
            <a:avLst/>
          </a:prstGeom>
          <a:ln>
            <a:prstDash val="sysDot"/>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1633220" y="2313940"/>
            <a:ext cx="5731510" cy="306705"/>
          </a:xfrm>
          <a:prstGeom prst="rect">
            <a:avLst/>
          </a:prstGeom>
          <a:noFill/>
          <a:ln>
            <a:solidFill>
              <a:schemeClr val="accent1">
                <a:lumMod val="60000"/>
                <a:lumOff val="40000"/>
              </a:schemeClr>
            </a:solidFill>
          </a:ln>
        </p:spPr>
        <p:txBody>
          <a:bodyPr wrap="square" rtlCol="0">
            <a:spAutoFit/>
          </a:bodyPr>
          <a:p>
            <a:r>
              <a:rPr lang="en-US" sz="1400"/>
              <a:t>SDA switched from H-&gt;L before SCL switched from H-&gt;L (from right to left)</a:t>
            </a:r>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91" y="1119043"/>
            <a:ext cx="11242964" cy="5988338"/>
          </a:xfrm>
        </p:spPr>
        <p:txBody>
          <a:bodyPr/>
          <a:lstStyle/>
          <a:p>
            <a:pPr marL="0" indent="0">
              <a:buNone/>
            </a:pPr>
            <a:r>
              <a:rPr lang="en-GB" dirty="0"/>
              <a:t>2. The master sends each slave the 7 or 10 bit address of the slave it wants to communicate with, along with the read/write bit:</a:t>
            </a:r>
            <a:endParaRPr lang="en-US" dirty="0"/>
          </a:p>
        </p:txBody>
      </p:sp>
      <p:pic>
        <p:nvPicPr>
          <p:cNvPr id="8196" name="Picture 4" descr="Introduction to I2C - Data Transmission Diagram ADDRESS FRA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6404" y="2234310"/>
            <a:ext cx="5811137" cy="4222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62585" y="3212465"/>
            <a:ext cx="2913380" cy="645160"/>
          </a:xfrm>
          <a:prstGeom prst="rect">
            <a:avLst/>
          </a:prstGeom>
          <a:solidFill>
            <a:schemeClr val="accent6">
              <a:lumMod val="20000"/>
              <a:lumOff val="80000"/>
            </a:schemeClr>
          </a:solidFill>
        </p:spPr>
        <p:txBody>
          <a:bodyPr wrap="square" rtlCol="0">
            <a:spAutoFit/>
          </a:bodyPr>
          <a:p>
            <a:r>
              <a:rPr lang="en-US"/>
              <a:t>if master wanted to R -&gt; high</a:t>
            </a:r>
            <a:endParaRPr lang="en-US"/>
          </a:p>
          <a:p>
            <a:r>
              <a:rPr lang="en-US"/>
              <a:t>................................w -&gt; low</a:t>
            </a:r>
            <a:endParaRPr lang="en-US"/>
          </a:p>
        </p:txBody>
      </p:sp>
      <p:sp>
        <p:nvSpPr>
          <p:cNvPr id="4" name="Text Box 3"/>
          <p:cNvSpPr txBox="1"/>
          <p:nvPr/>
        </p:nvSpPr>
        <p:spPr>
          <a:xfrm>
            <a:off x="4460240" y="2067560"/>
            <a:ext cx="3539490" cy="306705"/>
          </a:xfrm>
          <a:prstGeom prst="rect">
            <a:avLst/>
          </a:prstGeom>
          <a:solidFill>
            <a:schemeClr val="accent6">
              <a:lumMod val="20000"/>
              <a:lumOff val="80000"/>
            </a:schemeClr>
          </a:solidFill>
        </p:spPr>
        <p:txBody>
          <a:bodyPr wrap="square" rtlCol="0">
            <a:spAutoFit/>
          </a:bodyPr>
          <a:p>
            <a:r>
              <a:rPr lang="en-US" sz="1400"/>
              <a:t>master wanted to communicate with slave 3</a:t>
            </a:r>
            <a:endParaRPr lang="en-US" sz="1400"/>
          </a:p>
        </p:txBody>
      </p:sp>
      <p:sp>
        <p:nvSpPr>
          <p:cNvPr id="5" name="Left Bracket 4"/>
          <p:cNvSpPr/>
          <p:nvPr/>
        </p:nvSpPr>
        <p:spPr>
          <a:xfrm rot="5400000">
            <a:off x="3274060" y="3263265"/>
            <a:ext cx="254000" cy="152400"/>
          </a:xfrm>
          <a:prstGeom prst="lef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6" name="Left Bracket 5"/>
          <p:cNvSpPr/>
          <p:nvPr/>
        </p:nvSpPr>
        <p:spPr>
          <a:xfrm rot="16200000">
            <a:off x="3277235" y="3646170"/>
            <a:ext cx="254000" cy="152400"/>
          </a:xfrm>
          <a:prstGeom prst="lef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7" y="0"/>
            <a:ext cx="10515600" cy="1325563"/>
          </a:xfrm>
        </p:spPr>
        <p:txBody>
          <a:bodyPr/>
          <a:lstStyle/>
          <a:p>
            <a:r>
              <a:rPr lang="en-GB" dirty="0"/>
              <a:t>Introduction</a:t>
            </a:r>
            <a:endParaRPr lang="en-US" dirty="0"/>
          </a:p>
        </p:txBody>
      </p:sp>
      <p:sp>
        <p:nvSpPr>
          <p:cNvPr id="3" name="Content Placeholder 2"/>
          <p:cNvSpPr>
            <a:spLocks noGrp="1"/>
          </p:cNvSpPr>
          <p:nvPr>
            <p:ph idx="1"/>
          </p:nvPr>
        </p:nvSpPr>
        <p:spPr>
          <a:xfrm>
            <a:off x="644236" y="1219633"/>
            <a:ext cx="10841181" cy="5319711"/>
          </a:xfrm>
        </p:spPr>
        <p:txBody>
          <a:bodyPr>
            <a:normAutofit/>
          </a:bodyPr>
          <a:lstStyle/>
          <a:p>
            <a:pPr algn="just">
              <a:lnSpc>
                <a:spcPct val="100000"/>
              </a:lnSpc>
            </a:pPr>
            <a:r>
              <a:rPr lang="en-GB" dirty="0"/>
              <a:t>The I2C (Inter-Integrated Circuit) and SPI (Serial Peripheral Interface) standards were created to </a:t>
            </a:r>
            <a:r>
              <a:rPr lang="en-GB" dirty="0">
                <a:highlight>
                  <a:srgbClr val="FFFF00"/>
                </a:highlight>
              </a:rPr>
              <a:t>provide simple ways for digital information to be transferred between sensors and microcontrollers</a:t>
            </a:r>
            <a:r>
              <a:rPr lang="en-GB" dirty="0"/>
              <a:t> such as Arduino.</a:t>
            </a:r>
            <a:endParaRPr lang="en-GB" dirty="0"/>
          </a:p>
          <a:p>
            <a:pPr algn="just">
              <a:lnSpc>
                <a:spcPct val="100000"/>
              </a:lnSpc>
            </a:pPr>
            <a:r>
              <a:rPr lang="en-GB" dirty="0"/>
              <a:t>Arduino libraries for both I2C and SPI make it easy for you to use both of these protocols.</a:t>
            </a:r>
            <a:endParaRPr lang="en-GB" dirty="0"/>
          </a:p>
          <a:p>
            <a:pPr algn="just">
              <a:lnSpc>
                <a:spcPct val="100000"/>
              </a:lnSpc>
            </a:pPr>
            <a:r>
              <a:rPr lang="en-GB" dirty="0"/>
              <a:t>The choice between I2C and SPI is usually determined by the devices (for example, sensors, actuators, other boards) you want to connect.</a:t>
            </a:r>
            <a:endParaRPr lang="en-GB" dirty="0"/>
          </a:p>
          <a:p>
            <a:pPr algn="just">
              <a:lnSpc>
                <a:spcPct val="100000"/>
              </a:lnSpc>
            </a:pPr>
            <a:r>
              <a:rPr lang="en-US" dirty="0"/>
              <a:t>Some devices provide both </a:t>
            </a:r>
            <a:r>
              <a:rPr lang="en-GB" dirty="0"/>
              <a:t>standards, but usually a device or chip supports one or the other.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825" y="379511"/>
            <a:ext cx="10978662" cy="6741600"/>
          </a:xfrm>
        </p:spPr>
        <p:txBody>
          <a:bodyPr/>
          <a:lstStyle/>
          <a:p>
            <a:pPr marL="0" indent="0">
              <a:buNone/>
            </a:pPr>
            <a:r>
              <a:rPr lang="en-GB" dirty="0"/>
              <a:t>3. Each slave compares the address sent from the master to its own address. If the address matches, the slave returns an ACK bit by pulling the SDA line low for one bit. If the address from the master does not match the slave’s own address, the slave leaves the SDA line high.</a:t>
            </a:r>
            <a:endParaRPr lang="en-US" dirty="0"/>
          </a:p>
        </p:txBody>
      </p:sp>
      <p:pic>
        <p:nvPicPr>
          <p:cNvPr id="9218" name="Picture 2" descr="Introduction to I2C - Data Transmission Diagram ACK Bit Slave to Mas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8894" y="1976019"/>
            <a:ext cx="6718323" cy="4881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3206750" y="1976120"/>
            <a:ext cx="3539490" cy="306705"/>
          </a:xfrm>
          <a:prstGeom prst="rect">
            <a:avLst/>
          </a:prstGeom>
          <a:solidFill>
            <a:schemeClr val="accent6">
              <a:lumMod val="20000"/>
              <a:lumOff val="80000"/>
            </a:schemeClr>
          </a:solidFill>
        </p:spPr>
        <p:txBody>
          <a:bodyPr wrap="square" rtlCol="0">
            <a:spAutoFit/>
          </a:bodyPr>
          <a:p>
            <a:r>
              <a:rPr lang="en-US" sz="1400"/>
              <a:t>master wanted to communicate with slave 3</a:t>
            </a:r>
            <a:endParaRPr lang="en-US" sz="1400"/>
          </a:p>
        </p:txBody>
      </p:sp>
      <p:sp>
        <p:nvSpPr>
          <p:cNvPr id="2" name="Text Box 1"/>
          <p:cNvSpPr txBox="1"/>
          <p:nvPr/>
        </p:nvSpPr>
        <p:spPr>
          <a:xfrm>
            <a:off x="91440" y="3128645"/>
            <a:ext cx="2515235" cy="1198880"/>
          </a:xfrm>
          <a:prstGeom prst="rect">
            <a:avLst/>
          </a:prstGeom>
          <a:noFill/>
        </p:spPr>
        <p:txBody>
          <a:bodyPr wrap="square" rtlCol="0">
            <a:spAutoFit/>
          </a:bodyPr>
          <a:p>
            <a:r>
              <a:rPr lang="en-US"/>
              <a:t>ACK=&gt; low</a:t>
            </a:r>
            <a:endParaRPr lang="en-US"/>
          </a:p>
          <a:p>
            <a:r>
              <a:rPr lang="en-US"/>
              <a:t>NACK=&gt; no change, slaves leaves the SDA line high</a:t>
            </a:r>
            <a:endParaRPr lang="en-US"/>
          </a:p>
        </p:txBody>
      </p:sp>
      <p:sp>
        <p:nvSpPr>
          <p:cNvPr id="5" name="Text Box 4"/>
          <p:cNvSpPr txBox="1"/>
          <p:nvPr/>
        </p:nvSpPr>
        <p:spPr>
          <a:xfrm>
            <a:off x="5485130" y="5651500"/>
            <a:ext cx="397510" cy="245110"/>
          </a:xfrm>
          <a:prstGeom prst="rect">
            <a:avLst/>
          </a:prstGeom>
          <a:solidFill>
            <a:schemeClr val="accent6">
              <a:lumMod val="20000"/>
              <a:lumOff val="80000"/>
            </a:schemeClr>
          </a:solidFill>
        </p:spPr>
        <p:txBody>
          <a:bodyPr wrap="square" rtlCol="0">
            <a:spAutoFit/>
          </a:bodyPr>
          <a:p>
            <a:r>
              <a:rPr lang="en-US" sz="1000"/>
              <a:t>ACK</a:t>
            </a:r>
            <a:endParaRPr lang="en-US"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74" y="267994"/>
            <a:ext cx="11119339" cy="6537618"/>
          </a:xfrm>
        </p:spPr>
        <p:txBody>
          <a:bodyPr/>
          <a:lstStyle/>
          <a:p>
            <a:r>
              <a:rPr lang="en-GB" dirty="0"/>
              <a:t>The master sends or receives the data frame:</a:t>
            </a:r>
            <a:endParaRPr lang="en-US" dirty="0"/>
          </a:p>
        </p:txBody>
      </p:sp>
      <p:pic>
        <p:nvPicPr>
          <p:cNvPr id="10242" name="Picture 2" descr="Introduction to I2C - Data Transmission Diagram Data Fra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1099" y="1047750"/>
            <a:ext cx="5737102" cy="525901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3820160" y="741045"/>
            <a:ext cx="3826510" cy="306705"/>
          </a:xfrm>
          <a:prstGeom prst="rect">
            <a:avLst/>
          </a:prstGeom>
          <a:solidFill>
            <a:schemeClr val="accent6">
              <a:lumMod val="20000"/>
              <a:lumOff val="80000"/>
            </a:schemeClr>
          </a:solidFill>
        </p:spPr>
        <p:txBody>
          <a:bodyPr wrap="square" rtlCol="0">
            <a:spAutoFit/>
          </a:bodyPr>
          <a:p>
            <a:r>
              <a:rPr lang="en-US" sz="1400"/>
              <a:t>master wanted to send data = 10110100 to slave 3</a:t>
            </a:r>
            <a:endParaRPr lang="en-US" sz="1400" b="1"/>
          </a:p>
        </p:txBody>
      </p:sp>
      <p:sp>
        <p:nvSpPr>
          <p:cNvPr id="2" name="Text Box 1"/>
          <p:cNvSpPr txBox="1"/>
          <p:nvPr/>
        </p:nvSpPr>
        <p:spPr>
          <a:xfrm>
            <a:off x="3820160" y="1047750"/>
            <a:ext cx="1184275" cy="306705"/>
          </a:xfrm>
          <a:prstGeom prst="rect">
            <a:avLst/>
          </a:prstGeom>
          <a:solidFill>
            <a:schemeClr val="accent1">
              <a:lumMod val="20000"/>
              <a:lumOff val="80000"/>
            </a:schemeClr>
          </a:solidFill>
        </p:spPr>
        <p:txBody>
          <a:bodyPr wrap="square" rtlCol="0">
            <a:spAutoFit/>
          </a:bodyPr>
          <a:p>
            <a:r>
              <a:rPr lang="en-US" sz="1400" b="1"/>
              <a:t>MSB sent 1st</a:t>
            </a:r>
            <a:endParaRPr lang="en-US" sz="1400" b="1"/>
          </a:p>
        </p:txBody>
      </p:sp>
      <p:sp>
        <p:nvSpPr>
          <p:cNvPr id="5" name="Text Box 4"/>
          <p:cNvSpPr txBox="1"/>
          <p:nvPr/>
        </p:nvSpPr>
        <p:spPr>
          <a:xfrm>
            <a:off x="6800850" y="1262380"/>
            <a:ext cx="336550" cy="151765"/>
          </a:xfrm>
          <a:prstGeom prst="rect">
            <a:avLst/>
          </a:prstGeom>
          <a:solidFill>
            <a:schemeClr val="accent6">
              <a:lumMod val="20000"/>
              <a:lumOff val="80000"/>
            </a:schemeClr>
          </a:solidFill>
        </p:spPr>
        <p:txBody>
          <a:bodyPr wrap="square" rtlCol="0">
            <a:noAutofit/>
          </a:bodyPr>
          <a:p>
            <a:r>
              <a:rPr lang="en-US" sz="600" b="1"/>
              <a:t>MSB</a:t>
            </a:r>
            <a:endParaRPr lang="en-US" sz="6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66" y="257013"/>
            <a:ext cx="11534307" cy="6186650"/>
          </a:xfrm>
        </p:spPr>
        <p:txBody>
          <a:bodyPr/>
          <a:lstStyle/>
          <a:p>
            <a:pPr fontAlgn="base"/>
            <a:r>
              <a:rPr lang="en-GB" dirty="0"/>
              <a:t>After each data frame has been transferred, the receiving device returns another ACK bit to the sender to acknowledge successful receipt of the frame:</a:t>
            </a:r>
            <a:endParaRPr lang="en-GB" dirty="0"/>
          </a:p>
          <a:p>
            <a:pPr marL="0" indent="0">
              <a:buNone/>
            </a:pPr>
            <a:endParaRPr lang="en-US" dirty="0"/>
          </a:p>
        </p:txBody>
      </p:sp>
      <p:pic>
        <p:nvPicPr>
          <p:cNvPr id="11266" name="Picture 2" descr="Introduction to I2C - Data Transmission Diagram ACK Bit Slave to Mas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9145" y="1305893"/>
            <a:ext cx="5798747" cy="5354179"/>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6391910" y="5424805"/>
            <a:ext cx="397510" cy="245110"/>
          </a:xfrm>
          <a:prstGeom prst="rect">
            <a:avLst/>
          </a:prstGeom>
          <a:solidFill>
            <a:schemeClr val="accent6">
              <a:lumMod val="20000"/>
              <a:lumOff val="80000"/>
            </a:schemeClr>
          </a:solidFill>
        </p:spPr>
        <p:txBody>
          <a:bodyPr wrap="square" rtlCol="0">
            <a:spAutoFit/>
          </a:bodyPr>
          <a:p>
            <a:r>
              <a:rPr lang="en-US" sz="1000"/>
              <a:t>ACK</a:t>
            </a:r>
            <a:endParaRPr 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66" y="257013"/>
            <a:ext cx="11534307" cy="6186650"/>
          </a:xfrm>
        </p:spPr>
        <p:txBody>
          <a:bodyPr/>
          <a:lstStyle/>
          <a:p>
            <a:pPr fontAlgn="base"/>
            <a:r>
              <a:rPr lang="en-GB" dirty="0"/>
              <a:t>To stop the data transmission, the master sends a stop condition to the slave by switching SCL high before switching SDA high:</a:t>
            </a:r>
            <a:br>
              <a:rPr lang="en-GB" dirty="0">
                <a:hlinkClick r:id="rId1"/>
              </a:rPr>
            </a:br>
            <a:endParaRPr lang="en-US" dirty="0"/>
          </a:p>
        </p:txBody>
      </p:sp>
      <p:pic>
        <p:nvPicPr>
          <p:cNvPr id="12290" name="Picture 2" descr="Introduction to I2C - Data Transmission Diagram Stop Cond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3" y="1236565"/>
            <a:ext cx="5766924" cy="528634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858510" y="5250180"/>
            <a:ext cx="11430" cy="1559560"/>
          </a:xfrm>
          <a:prstGeom prst="line">
            <a:avLst/>
          </a:prstGeom>
          <a:ln>
            <a:prstDash val="sysDot"/>
          </a:ln>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5979795" y="5217160"/>
            <a:ext cx="17145" cy="1592580"/>
          </a:xfrm>
          <a:prstGeom prst="line">
            <a:avLst/>
          </a:prstGeom>
          <a:ln>
            <a:prstDash val="sysDot"/>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6106795" y="6347460"/>
            <a:ext cx="5731510" cy="306705"/>
          </a:xfrm>
          <a:prstGeom prst="rect">
            <a:avLst/>
          </a:prstGeom>
          <a:noFill/>
          <a:ln>
            <a:solidFill>
              <a:schemeClr val="accent1">
                <a:lumMod val="60000"/>
                <a:lumOff val="40000"/>
              </a:schemeClr>
            </a:solidFill>
          </a:ln>
        </p:spPr>
        <p:txBody>
          <a:bodyPr wrap="square" rtlCol="0">
            <a:spAutoFit/>
          </a:bodyPr>
          <a:p>
            <a:r>
              <a:rPr lang="en-US" sz="1400"/>
              <a:t>SCLswitched from L-&gt;H before SDA switched from L-&gt;H(from right to left)</a:t>
            </a: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SINGLE MASTER WITH MULTIPLE SLAVES</a:t>
            </a:r>
            <a:br>
              <a:rPr lang="en-GB" b="1" cap="all" dirty="0"/>
            </a:br>
            <a:endParaRPr lang="en-US" dirty="0"/>
          </a:p>
        </p:txBody>
      </p:sp>
      <p:sp>
        <p:nvSpPr>
          <p:cNvPr id="3" name="Content Placeholder 2"/>
          <p:cNvSpPr>
            <a:spLocks noGrp="1"/>
          </p:cNvSpPr>
          <p:nvPr>
            <p:ph idx="1"/>
          </p:nvPr>
        </p:nvSpPr>
        <p:spPr/>
        <p:txBody>
          <a:bodyPr/>
          <a:lstStyle/>
          <a:p>
            <a:pPr fontAlgn="base"/>
            <a:r>
              <a:rPr lang="en-GB" dirty="0"/>
              <a:t>Because I2C uses addressing, multiple slaves can be controlled from a single master. </a:t>
            </a:r>
            <a:endParaRPr lang="en-GB" dirty="0"/>
          </a:p>
          <a:p>
            <a:pPr fontAlgn="base"/>
            <a:r>
              <a:rPr lang="en-GB" dirty="0"/>
              <a:t>With a 7 bit address, 128 (2</a:t>
            </a:r>
            <a:r>
              <a:rPr lang="en-GB" baseline="30000" dirty="0"/>
              <a:t>7</a:t>
            </a:r>
            <a:r>
              <a:rPr lang="en-GB" dirty="0"/>
              <a:t>) unique address are available. Using 10 bit addresses is uncommon, but provides 1,024 (2</a:t>
            </a:r>
            <a:r>
              <a:rPr lang="en-GB" baseline="30000" dirty="0"/>
              <a:t>10</a:t>
            </a:r>
            <a:r>
              <a:rPr lang="en-GB" dirty="0"/>
              <a:t>) unique addresses. </a:t>
            </a:r>
            <a:endParaRPr lang="en-GB" dirty="0"/>
          </a:p>
          <a:p>
            <a:pPr fontAlgn="base"/>
            <a:r>
              <a:rPr lang="en-GB" dirty="0"/>
              <a:t>To connect multiple slaves to a single master, wire them like this, with 4.7K Ohm pull-up resistors connecting the SDA and SCL lines to </a:t>
            </a:r>
            <a:r>
              <a:rPr lang="en-GB" dirty="0" err="1"/>
              <a:t>Vcc</a:t>
            </a:r>
            <a:r>
              <a:rPr lang="en-GB" dirty="0"/>
              <a:t>:</a:t>
            </a:r>
            <a:endParaRPr lang="en-GB"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346081" y="472952"/>
            <a:ext cx="6305550" cy="59061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all" dirty="0">
                <a:latin typeface="Times New Roman" panose="02020603050405020304" pitchFamily="18" charset="0"/>
                <a:cs typeface="Times New Roman" panose="02020603050405020304" pitchFamily="18" charset="0"/>
              </a:rPr>
              <a:t>MULTIPLE MASTERS WITH MULTIPLE SLAVES</a:t>
            </a:r>
            <a:br>
              <a:rPr lang="en-GB" b="1" cap="all"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838200" y="1429772"/>
            <a:ext cx="10908324" cy="4339650"/>
          </a:xfrm>
          <a:prstGeom prst="rect">
            <a:avLst/>
          </a:prstGeom>
        </p:spPr>
        <p:txBody>
          <a:bodyPr wrap="square">
            <a:spAutoFit/>
          </a:bodyPr>
          <a:lstStyle/>
          <a:p>
            <a:pPr marL="285750" indent="-285750" fontAlgn="base">
              <a:buFont typeface="Wingdings" panose="05000000000000000000" pitchFamily="2" charset="2"/>
              <a:buChar char="§"/>
            </a:pPr>
            <a:r>
              <a:rPr lang="en-GB" sz="2400" b="0" i="0" dirty="0">
                <a:effectLst/>
                <a:latin typeface="Times New Roman" panose="02020603050405020304" pitchFamily="18" charset="0"/>
                <a:cs typeface="Times New Roman" panose="02020603050405020304" pitchFamily="18" charset="0"/>
              </a:rPr>
              <a:t>Multiple masters can be connected to a single slave or multiple slaves. </a:t>
            </a:r>
            <a:endParaRPr lang="en-GB" sz="2400" b="0" i="0" dirty="0">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
            </a:pPr>
            <a:r>
              <a:rPr lang="en-GB" sz="2400" b="0" i="0" dirty="0">
                <a:effectLst/>
                <a:latin typeface="Times New Roman" panose="02020603050405020304" pitchFamily="18" charset="0"/>
                <a:cs typeface="Times New Roman" panose="02020603050405020304" pitchFamily="18" charset="0"/>
              </a:rPr>
              <a:t>The problem with multiple masters in the same system comes when two masters try to send or receive data at the same time over the SDA line. </a:t>
            </a:r>
            <a:endParaRPr lang="en-GB" sz="2400" b="0" i="0" dirty="0">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
            </a:pPr>
            <a:r>
              <a:rPr lang="en-GB" sz="2400" b="0" i="0" dirty="0">
                <a:effectLst/>
                <a:latin typeface="Times New Roman" panose="02020603050405020304" pitchFamily="18" charset="0"/>
                <a:cs typeface="Times New Roman" panose="02020603050405020304" pitchFamily="18" charset="0"/>
              </a:rPr>
              <a:t>To solve this problem, each master needs to detect if the SDA line is low or high before transmitting a message.</a:t>
            </a:r>
            <a:endParaRPr lang="en-GB" sz="2400" b="0" i="0" dirty="0">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
            </a:pPr>
            <a:r>
              <a:rPr lang="en-GB" sz="2400" b="0" i="0" dirty="0">
                <a:effectLst/>
                <a:latin typeface="Times New Roman" panose="02020603050405020304" pitchFamily="18" charset="0"/>
                <a:cs typeface="Times New Roman" panose="02020603050405020304" pitchFamily="18" charset="0"/>
              </a:rPr>
              <a:t> If the SDA line is low, this means that another master has control of the bus, and the master should wait to send the message.</a:t>
            </a:r>
            <a:endParaRPr lang="en-GB" sz="2400" b="0" i="0" dirty="0">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
            </a:pPr>
            <a:r>
              <a:rPr lang="en-GB" sz="2400" b="0" i="0" dirty="0">
                <a:effectLst/>
                <a:latin typeface="Times New Roman" panose="02020603050405020304" pitchFamily="18" charset="0"/>
                <a:cs typeface="Times New Roman" panose="02020603050405020304" pitchFamily="18" charset="0"/>
              </a:rPr>
              <a:t> If the SDA line is high, then it’s safe to transmit the message. </a:t>
            </a:r>
            <a:endParaRPr lang="en-GB" sz="2400" b="0" i="0" dirty="0">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
            </a:pPr>
            <a:r>
              <a:rPr lang="en-GB" sz="2400" b="0" i="0" dirty="0">
                <a:effectLst/>
                <a:latin typeface="Times New Roman" panose="02020603050405020304" pitchFamily="18" charset="0"/>
                <a:cs typeface="Times New Roman" panose="02020603050405020304" pitchFamily="18" charset="0"/>
              </a:rPr>
              <a:t>To connect multiple masters to multiple slaves, use the following diagram, with 4.7K Ohm pull-up resistors connecting the SDA and SCL lines to </a:t>
            </a:r>
            <a:r>
              <a:rPr lang="en-GB" sz="2400" b="0" i="0" dirty="0" err="1">
                <a:effectLst/>
                <a:latin typeface="Times New Roman" panose="02020603050405020304" pitchFamily="18" charset="0"/>
                <a:cs typeface="Times New Roman" panose="02020603050405020304" pitchFamily="18" charset="0"/>
              </a:rPr>
              <a:t>Vcc</a:t>
            </a:r>
            <a:r>
              <a:rPr lang="en-GB" sz="2400" b="0" i="0" dirty="0">
                <a:effectLst/>
                <a:latin typeface="Times New Roman" panose="02020603050405020304" pitchFamily="18" charset="0"/>
                <a:cs typeface="Times New Roman" panose="02020603050405020304" pitchFamily="18" charset="0"/>
              </a:rPr>
              <a:t>:</a:t>
            </a:r>
            <a:endParaRPr lang="en-GB" sz="2400" b="0" i="0" dirty="0">
              <a:effectLst/>
              <a:latin typeface="Times New Roman" panose="02020603050405020304" pitchFamily="18" charset="0"/>
              <a:cs typeface="Times New Roman" panose="02020603050405020304" pitchFamily="18" charset="0"/>
            </a:endParaRPr>
          </a:p>
          <a:p>
            <a:br>
              <a:rPr lang="en-GB" b="0" i="0" u="none" strike="noStrike" dirty="0">
                <a:solidFill>
                  <a:srgbClr val="1976D2"/>
                </a:solidFill>
                <a:effectLst/>
                <a:latin typeface="Times New Roman" panose="02020603050405020304" pitchFamily="18" charset="0"/>
                <a:cs typeface="Times New Roman" panose="02020603050405020304" pitchFamily="18" charset="0"/>
                <a:hlinkClick r:id="rId1"/>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117019" y="549080"/>
            <a:ext cx="4873429" cy="586945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ADVANTAGES AND DISADVANTAGES OF I2C</a:t>
            </a:r>
            <a:br>
              <a:rPr lang="en-GB" b="1" cap="all" dirty="0"/>
            </a:br>
            <a:endParaRPr lang="en-US" dirty="0"/>
          </a:p>
        </p:txBody>
      </p:sp>
      <p:pic>
        <p:nvPicPr>
          <p:cNvPr id="4" name="Content Placeholder 3"/>
          <p:cNvPicPr>
            <a:picLocks noGrp="1" noChangeAspect="1"/>
          </p:cNvPicPr>
          <p:nvPr>
            <p:ph idx="1"/>
          </p:nvPr>
        </p:nvPicPr>
        <p:blipFill>
          <a:blip r:embed="rId1"/>
          <a:stretch>
            <a:fillRect/>
          </a:stretch>
        </p:blipFill>
        <p:spPr>
          <a:xfrm>
            <a:off x="838200" y="1690688"/>
            <a:ext cx="10666571" cy="309232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ADVANTAGES AND DISADVANTAGES OF I2C</a:t>
            </a:r>
            <a:br>
              <a:rPr lang="en-GB" b="1" cap="all" dirty="0"/>
            </a:br>
            <a:endParaRPr lang="en-US" dirty="0"/>
          </a:p>
        </p:txBody>
      </p:sp>
      <p:pic>
        <p:nvPicPr>
          <p:cNvPr id="5" name="Picture 4"/>
          <p:cNvPicPr>
            <a:picLocks noChangeAspect="1"/>
          </p:cNvPicPr>
          <p:nvPr/>
        </p:nvPicPr>
        <p:blipFill>
          <a:blip r:embed="rId1"/>
          <a:stretch>
            <a:fillRect/>
          </a:stretch>
        </p:blipFill>
        <p:spPr>
          <a:xfrm>
            <a:off x="1272979" y="1821912"/>
            <a:ext cx="10089266" cy="20326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lstStyle/>
          <a:p>
            <a:r>
              <a:rPr lang="en-GB" dirty="0"/>
              <a:t>I2C has the advantage that it only needs two signal connections (clock and data) to Arduino, while SPI needs four.</a:t>
            </a:r>
            <a:endParaRPr lang="en-GB" dirty="0"/>
          </a:p>
          <a:p>
            <a:r>
              <a:rPr lang="en-GB" dirty="0"/>
              <a:t>With I2C, you also get acknowledgment that signals </a:t>
            </a:r>
            <a:r>
              <a:rPr lang="en-US" dirty="0"/>
              <a:t>have been correctly received.</a:t>
            </a:r>
            <a:endParaRPr lang="en-US" dirty="0"/>
          </a:p>
          <a:p>
            <a:r>
              <a:rPr lang="en-GB" dirty="0"/>
              <a:t>The disadvantages are that the data rate is slower than SPI and data can only be traveling in one direction at a time, lowering the data rate even more if two-way communication is needed.</a:t>
            </a:r>
            <a:endParaRPr lang="en-GB" dirty="0"/>
          </a:p>
          <a:p>
            <a:r>
              <a:rPr lang="en-GB" dirty="0"/>
              <a:t>It is also </a:t>
            </a:r>
            <a:r>
              <a:rPr lang="en-GB" dirty="0">
                <a:highlight>
                  <a:srgbClr val="FFFF00"/>
                </a:highlight>
              </a:rPr>
              <a:t>necessary to connect pullup resistors</a:t>
            </a:r>
            <a:r>
              <a:rPr lang="en-GB" dirty="0"/>
              <a:t> to the connections to ensure reliable transmission of signals</a:t>
            </a:r>
            <a:endParaRPr lang="en-US" dirty="0"/>
          </a:p>
        </p:txBody>
      </p:sp>
      <p:sp>
        <p:nvSpPr>
          <p:cNvPr id="4" name="Text Box 3"/>
          <p:cNvSpPr txBox="1"/>
          <p:nvPr/>
        </p:nvSpPr>
        <p:spPr>
          <a:xfrm>
            <a:off x="3698240" y="187960"/>
            <a:ext cx="8199120" cy="1568450"/>
          </a:xfrm>
          <a:prstGeom prst="rect">
            <a:avLst/>
          </a:prstGeom>
          <a:solidFill>
            <a:schemeClr val="accent2">
              <a:lumMod val="40000"/>
              <a:lumOff val="60000"/>
            </a:schemeClr>
          </a:solidFill>
        </p:spPr>
        <p:txBody>
          <a:bodyPr wrap="square" rtlCol="0">
            <a:spAutoFit/>
          </a:bodyPr>
          <a:p>
            <a:r>
              <a:rPr lang="en-US" sz="1200"/>
              <a:t>I2C VS SPI:</a:t>
            </a:r>
            <a:endParaRPr lang="en-US" sz="1200"/>
          </a:p>
          <a:p>
            <a:pPr marL="171450" indent="-171450">
              <a:buFont typeface="Arial" panose="020B0604020202020204" pitchFamily="34" charset="0"/>
              <a:buChar char="•"/>
            </a:pPr>
            <a:r>
              <a:rPr lang="en-US" sz="1200"/>
              <a:t>I2C is half duplex communication and SPI is full duplex communication as it has seperate inpput and output connections. .’. can receive and send at the same time.</a:t>
            </a:r>
            <a:endParaRPr lang="en-US" sz="1200"/>
          </a:p>
          <a:p>
            <a:pPr marL="171450" indent="-171450">
              <a:buFont typeface="Arial" panose="020B0604020202020204" pitchFamily="34" charset="0"/>
              <a:buChar char="•"/>
            </a:pPr>
            <a:r>
              <a:rPr lang="en-US" sz="1200"/>
              <a:t>I2C supports multi master and multi slave and SPI supports single master and multi slave.</a:t>
            </a:r>
            <a:endParaRPr lang="en-US" sz="1200"/>
          </a:p>
          <a:p>
            <a:pPr marL="171450" indent="-171450">
              <a:buFont typeface="Arial" panose="020B0604020202020204" pitchFamily="34" charset="0"/>
              <a:buChar char="•"/>
            </a:pPr>
            <a:r>
              <a:rPr lang="en-US" sz="1200"/>
              <a:t>I2C is a two wire protocol(only 2 signal connections for CLOCK(SCL) &amp; DATA(SDA)) and SPI is a four wire protocol(CLOCK(SCLK), INPUT &amp; OUTPUT(MISO, MOSI), SELECT ACTIVE DEVICE(SS/CS)).</a:t>
            </a:r>
            <a:endParaRPr lang="en-US" sz="1200"/>
          </a:p>
          <a:p>
            <a:pPr marL="171450" indent="-171450">
              <a:buFont typeface="Arial" panose="020B0604020202020204" pitchFamily="34" charset="0"/>
              <a:buChar char="•"/>
            </a:pPr>
            <a:r>
              <a:rPr lang="en-US" sz="1200"/>
              <a:t>SPI is faster than I2C.</a:t>
            </a:r>
            <a:endParaRPr lang="en-US" sz="1200"/>
          </a:p>
          <a:p>
            <a:pPr marL="171450" indent="-171450">
              <a:buFont typeface="Arial" panose="020B0604020202020204" pitchFamily="34" charset="0"/>
              <a:buChar char="•"/>
            </a:pPr>
            <a:r>
              <a:rPr lang="en-US" sz="1200"/>
              <a:t>I2C needs more complicated hardware to implement than SPI</a:t>
            </a:r>
            <a:endParaRPr 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all" dirty="0"/>
              <a:t>HOW TO USE SPI COMMUNICATION ON THE ARDUINO</a:t>
            </a:r>
            <a:br>
              <a:rPr lang="en-GB" b="1" cap="all" dirty="0"/>
            </a:br>
            <a:endParaRPr lang="en-US" dirty="0"/>
          </a:p>
        </p:txBody>
      </p:sp>
      <p:sp>
        <p:nvSpPr>
          <p:cNvPr id="3" name="Content Placeholder 2"/>
          <p:cNvSpPr>
            <a:spLocks noGrp="1"/>
          </p:cNvSpPr>
          <p:nvPr>
            <p:ph idx="1"/>
          </p:nvPr>
        </p:nvSpPr>
        <p:spPr/>
        <p:txBody>
          <a:bodyPr/>
          <a:lstStyle/>
          <a:p>
            <a:pPr algn="just" fontAlgn="base">
              <a:buFont typeface="Wingdings" panose="05000000000000000000" pitchFamily="2" charset="2"/>
              <a:buChar char="§"/>
            </a:pPr>
            <a:r>
              <a:rPr lang="en-GB" dirty="0"/>
              <a:t>SPI is an acronym for </a:t>
            </a:r>
            <a:r>
              <a:rPr lang="en-GB" i="1" dirty="0"/>
              <a:t>Serial Peripheral Interface</a:t>
            </a:r>
            <a:r>
              <a:rPr lang="en-GB" dirty="0"/>
              <a:t>. </a:t>
            </a:r>
            <a:endParaRPr lang="en-GB" dirty="0"/>
          </a:p>
          <a:p>
            <a:pPr algn="just" fontAlgn="base">
              <a:buFont typeface="Wingdings" panose="05000000000000000000" pitchFamily="2" charset="2"/>
              <a:buChar char="§"/>
            </a:pPr>
            <a:r>
              <a:rPr lang="en-GB" dirty="0"/>
              <a:t>SPI is a type of </a:t>
            </a:r>
            <a:r>
              <a:rPr lang="en-GB" dirty="0">
                <a:highlight>
                  <a:srgbClr val="FFFF00"/>
                </a:highlight>
              </a:rPr>
              <a:t>synchronous </a:t>
            </a:r>
            <a:r>
              <a:rPr lang="en-GB" dirty="0"/>
              <a:t>serial communication, which means that data transfer is timed with clock pulses. </a:t>
            </a:r>
            <a:endParaRPr lang="en-GB" dirty="0"/>
          </a:p>
          <a:p>
            <a:pPr algn="just" fontAlgn="base">
              <a:buFont typeface="Wingdings" panose="05000000000000000000" pitchFamily="2" charset="2"/>
              <a:buChar char="§"/>
            </a:pPr>
            <a:r>
              <a:rPr lang="en-GB" dirty="0"/>
              <a:t>SPI communication</a:t>
            </a:r>
            <a:r>
              <a:rPr lang="en-GB" dirty="0">
                <a:highlight>
                  <a:srgbClr val="FFFF00"/>
                </a:highlight>
              </a:rPr>
              <a:t> isn’t good for transmitting data over long distances. </a:t>
            </a:r>
            <a:endParaRPr lang="en-GB" dirty="0">
              <a:highlight>
                <a:srgbClr val="FFFF00"/>
              </a:highlight>
            </a:endParaRPr>
          </a:p>
          <a:p>
            <a:pPr algn="just" fontAlgn="base">
              <a:buFont typeface="Wingdings" panose="05000000000000000000" pitchFamily="2" charset="2"/>
              <a:buChar char="§"/>
            </a:pPr>
            <a:r>
              <a:rPr lang="en-GB" dirty="0"/>
              <a:t>It should only be used for communication between devices that are </a:t>
            </a:r>
            <a:r>
              <a:rPr lang="en-GB" dirty="0">
                <a:highlight>
                  <a:srgbClr val="FFFF00"/>
                </a:highlight>
              </a:rPr>
              <a:t>less than 10 meters apart</a:t>
            </a:r>
            <a:r>
              <a:rPr lang="en-GB" dirty="0"/>
              <a:t>.</a:t>
            </a:r>
            <a:endParaRPr lang="en-GB" dirty="0"/>
          </a:p>
          <a:p>
            <a:pPr algn="just" fontAlgn="base">
              <a:buFont typeface="Wingdings" panose="05000000000000000000" pitchFamily="2" charset="2"/>
              <a:buChar char="§"/>
            </a:pPr>
            <a:r>
              <a:rPr lang="en-GB" dirty="0"/>
              <a:t>An SPI network consists of </a:t>
            </a:r>
            <a:r>
              <a:rPr lang="en-GB" dirty="0">
                <a:highlight>
                  <a:srgbClr val="FFFF00"/>
                </a:highlight>
              </a:rPr>
              <a:t>a </a:t>
            </a:r>
            <a:r>
              <a:rPr lang="en-GB" i="1" dirty="0">
                <a:highlight>
                  <a:srgbClr val="FFFF00"/>
                </a:highlight>
              </a:rPr>
              <a:t>master</a:t>
            </a:r>
            <a:r>
              <a:rPr lang="en-GB" dirty="0">
                <a:highlight>
                  <a:srgbClr val="FFFF00"/>
                </a:highlight>
              </a:rPr>
              <a:t> device and one or more </a:t>
            </a:r>
            <a:r>
              <a:rPr lang="en-GB" i="1" dirty="0">
                <a:highlight>
                  <a:srgbClr val="FFFF00"/>
                </a:highlight>
              </a:rPr>
              <a:t>slave</a:t>
            </a:r>
            <a:r>
              <a:rPr lang="en-GB" dirty="0">
                <a:highlight>
                  <a:srgbClr val="FFFF00"/>
                </a:highlight>
              </a:rPr>
              <a:t> devices connected on a </a:t>
            </a:r>
            <a:r>
              <a:rPr lang="en-GB" i="1" dirty="0">
                <a:highlight>
                  <a:srgbClr val="FFFF00"/>
                </a:highlight>
              </a:rPr>
              <a:t>bus</a:t>
            </a:r>
            <a:r>
              <a:rPr lang="en-GB" dirty="0"/>
              <a:t>.</a:t>
            </a:r>
            <a:endParaRPr lang="en-GB"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HOW TO USE SPI COMMUNICATION ON THE ARDUINO</a:t>
            </a:r>
            <a:endParaRPr lang="en-US" dirty="0"/>
          </a:p>
        </p:txBody>
      </p:sp>
      <p:sp>
        <p:nvSpPr>
          <p:cNvPr id="3" name="Content Placeholder 2"/>
          <p:cNvSpPr>
            <a:spLocks noGrp="1"/>
          </p:cNvSpPr>
          <p:nvPr>
            <p:ph idx="1"/>
          </p:nvPr>
        </p:nvSpPr>
        <p:spPr>
          <a:xfrm>
            <a:off x="838200" y="2061152"/>
            <a:ext cx="10515600" cy="4351338"/>
          </a:xfrm>
        </p:spPr>
        <p:txBody>
          <a:bodyPr/>
          <a:lstStyle/>
          <a:p>
            <a:pPr algn="just" fontAlgn="base">
              <a:buFont typeface="Wingdings" panose="05000000000000000000" pitchFamily="2" charset="2"/>
              <a:buChar char="q"/>
            </a:pPr>
            <a:r>
              <a:rPr lang="en-GB" b="1" cap="all" dirty="0"/>
              <a:t> SPI MASTER DEVICE</a:t>
            </a:r>
            <a:endParaRPr lang="en-GB" b="1" cap="all" dirty="0"/>
          </a:p>
          <a:p>
            <a:pPr algn="just" fontAlgn="base"/>
            <a:r>
              <a:rPr lang="en-GB" dirty="0"/>
              <a:t>The master device sends data </a:t>
            </a:r>
            <a:r>
              <a:rPr lang="en-GB" i="1" dirty="0"/>
              <a:t>to</a:t>
            </a:r>
            <a:r>
              <a:rPr lang="en-GB" dirty="0"/>
              <a:t>, and receives data </a:t>
            </a:r>
            <a:r>
              <a:rPr lang="en-GB" i="1" dirty="0"/>
              <a:t>from</a:t>
            </a:r>
            <a:r>
              <a:rPr lang="en-GB" dirty="0"/>
              <a:t> slave devices. There is only one master device in an SPI network.</a:t>
            </a:r>
            <a:endParaRPr lang="en-GB" dirty="0"/>
          </a:p>
          <a:p>
            <a:pPr algn="just" fontAlgn="base">
              <a:buFont typeface="Wingdings" panose="05000000000000000000" pitchFamily="2" charset="2"/>
              <a:buChar char="q"/>
            </a:pPr>
            <a:r>
              <a:rPr lang="en-GB" b="1" cap="all" dirty="0"/>
              <a:t> SPI SLAVE DEVICE</a:t>
            </a:r>
            <a:endParaRPr lang="en-GB" b="1" cap="all" dirty="0"/>
          </a:p>
          <a:p>
            <a:pPr algn="just" fontAlgn="base"/>
            <a:r>
              <a:rPr lang="en-GB" dirty="0"/>
              <a:t>The slave device receives commands from the master device, and sends data back to the master device. There can be one or more slave devices in an SPI network.</a:t>
            </a:r>
            <a:endParaRPr lang="en-GB" dirty="0"/>
          </a:p>
          <a:p>
            <a:pPr fontAlgn="base">
              <a:buFont typeface="Wingdings" panose="05000000000000000000" pitchFamily="2" charset="2"/>
              <a:buChar char="q"/>
            </a:pPr>
            <a:endParaRPr lang="en-GB"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51082" y="920893"/>
            <a:ext cx="11840918" cy="45100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all" dirty="0"/>
              <a:t>CONNECTING A MASTER DEVICE TO A SINGLE SLAVE DEVICE</a:t>
            </a:r>
            <a:br>
              <a:rPr lang="en-GB" b="1" cap="all" dirty="0"/>
            </a:br>
            <a:endParaRPr lang="en-US" dirty="0"/>
          </a:p>
        </p:txBody>
      </p:sp>
      <p:sp>
        <p:nvSpPr>
          <p:cNvPr id="3" name="Content Placeholder 2"/>
          <p:cNvSpPr>
            <a:spLocks noGrp="1"/>
          </p:cNvSpPr>
          <p:nvPr>
            <p:ph idx="1"/>
          </p:nvPr>
        </p:nvSpPr>
        <p:spPr/>
        <p:txBody>
          <a:bodyPr/>
          <a:lstStyle/>
          <a:p>
            <a:r>
              <a:rPr lang="en-GB" dirty="0"/>
              <a:t>If there is only one slave device in the network, connecting it to the master device is pretty straightforward. </a:t>
            </a:r>
            <a:endParaRPr lang="en-GB" dirty="0"/>
          </a:p>
          <a:p>
            <a:r>
              <a:rPr lang="en-GB" dirty="0"/>
              <a:t>The slave device’s pins are connected to the same pins on the master device. </a:t>
            </a:r>
            <a:endParaRPr lang="en-US" dirty="0"/>
          </a:p>
        </p:txBody>
      </p:sp>
      <p:pic>
        <p:nvPicPr>
          <p:cNvPr id="4" name="Picture 3"/>
          <p:cNvPicPr>
            <a:picLocks noChangeAspect="1"/>
          </p:cNvPicPr>
          <p:nvPr/>
        </p:nvPicPr>
        <p:blipFill>
          <a:blip r:embed="rId1"/>
          <a:stretch>
            <a:fillRect/>
          </a:stretch>
        </p:blipFill>
        <p:spPr>
          <a:xfrm>
            <a:off x="3977554" y="3504767"/>
            <a:ext cx="5765792" cy="25358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SENDING DATA TO A SINGLE SLAVE DEVICE</a:t>
            </a:r>
            <a:br>
              <a:rPr lang="en-GB" b="1" cap="all" dirty="0"/>
            </a:br>
            <a:endParaRPr lang="en-US" dirty="0"/>
          </a:p>
        </p:txBody>
      </p:sp>
      <p:sp>
        <p:nvSpPr>
          <p:cNvPr id="3" name="Content Placeholder 2"/>
          <p:cNvSpPr>
            <a:spLocks noGrp="1"/>
          </p:cNvSpPr>
          <p:nvPr>
            <p:ph idx="1"/>
          </p:nvPr>
        </p:nvSpPr>
        <p:spPr>
          <a:xfrm>
            <a:off x="838199" y="1825625"/>
            <a:ext cx="10979727" cy="4351338"/>
          </a:xfrm>
        </p:spPr>
        <p:txBody>
          <a:bodyPr/>
          <a:lstStyle/>
          <a:p>
            <a:pPr algn="just">
              <a:lnSpc>
                <a:spcPct val="150000"/>
              </a:lnSpc>
            </a:pPr>
            <a:r>
              <a:rPr lang="en-GB" dirty="0"/>
              <a:t>To send data from the master device to the slave device, you first need to set the SS/CS pin on the master device to LOW, and keep it LOW for the duration of the data exchange.</a:t>
            </a:r>
            <a:endParaRPr lang="en-GB" dirty="0"/>
          </a:p>
          <a:p>
            <a:pPr algn="just">
              <a:lnSpc>
                <a:spcPct val="150000"/>
              </a:lnSpc>
            </a:pPr>
            <a:r>
              <a:rPr lang="en-GB" dirty="0"/>
              <a:t>This prepares the slave device to send or receive data.</a:t>
            </a:r>
            <a:endParaRPr lang="en-GB" dirty="0"/>
          </a:p>
          <a:p>
            <a:pPr algn="just">
              <a:lnSpc>
                <a:spcPct val="150000"/>
              </a:lnSpc>
            </a:pPr>
            <a:r>
              <a:rPr lang="en-GB" dirty="0"/>
              <a:t>Once the SS/CS pin is LOW, the master can send data over the MOSI line and simultaneously produce clock pulses from the SCLK pin.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all" dirty="0"/>
              <a:t>CONNECTING A MASTER DEVICE TO MULTIPLE SLAVE DEVICES</a:t>
            </a:r>
            <a:br>
              <a:rPr lang="en-GB" b="1" cap="all" dirty="0"/>
            </a:br>
            <a:endParaRPr lang="en-US" dirty="0"/>
          </a:p>
        </p:txBody>
      </p:sp>
      <p:sp>
        <p:nvSpPr>
          <p:cNvPr id="3" name="Content Placeholder 2"/>
          <p:cNvSpPr>
            <a:spLocks noGrp="1"/>
          </p:cNvSpPr>
          <p:nvPr>
            <p:ph idx="1"/>
          </p:nvPr>
        </p:nvSpPr>
        <p:spPr>
          <a:xfrm>
            <a:off x="838199" y="1825624"/>
            <a:ext cx="10716491" cy="4824557"/>
          </a:xfrm>
        </p:spPr>
        <p:txBody>
          <a:bodyPr/>
          <a:lstStyle/>
          <a:p>
            <a:r>
              <a:rPr lang="en-GB" dirty="0"/>
              <a:t>For an SPI network with multiple slave devices, there are two options for wiring – the </a:t>
            </a:r>
            <a:r>
              <a:rPr lang="en-GB" i="1" dirty="0"/>
              <a:t>independent slave configuration</a:t>
            </a:r>
            <a:r>
              <a:rPr lang="en-GB" dirty="0"/>
              <a:t> and the </a:t>
            </a:r>
            <a:r>
              <a:rPr lang="en-GB" i="1" dirty="0"/>
              <a:t>daisy chain configuration</a:t>
            </a:r>
            <a:r>
              <a:rPr lang="en-GB" dirty="0"/>
              <a:t>.</a:t>
            </a:r>
            <a:endParaRPr lang="en-GB" dirty="0"/>
          </a:p>
          <a:p>
            <a:pPr marL="0" indent="0">
              <a:buNone/>
            </a:pPr>
            <a:endParaRPr lang="en-GB" dirty="0"/>
          </a:p>
          <a:p>
            <a:pPr>
              <a:buFont typeface="Wingdings" panose="05000000000000000000" pitchFamily="2" charset="2"/>
              <a:buChar char="q"/>
            </a:pPr>
            <a:r>
              <a:rPr lang="en-US" b="1" cap="all" dirty="0"/>
              <a:t> INDEPENDENT SLAVE CONFIGURATION</a:t>
            </a:r>
            <a:endParaRPr lang="en-US" b="1" cap="all" dirty="0"/>
          </a:p>
          <a:p>
            <a:r>
              <a:rPr lang="en-GB" dirty="0"/>
              <a:t> The master device has multiple SS/CS pins. Each SS/CS pin connects to a separate slave device: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354839" y="525101"/>
            <a:ext cx="6595198" cy="599439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all" dirty="0"/>
              <a:t>SENDING DATA IN AN INDEPENDENT SLAVE CONFIGURATION</a:t>
            </a:r>
            <a:br>
              <a:rPr lang="en-GB" b="1" cap="all" dirty="0"/>
            </a:br>
            <a:endParaRPr lang="en-US" dirty="0"/>
          </a:p>
        </p:txBody>
      </p:sp>
      <p:sp>
        <p:nvSpPr>
          <p:cNvPr id="3" name="Content Placeholder 2"/>
          <p:cNvSpPr>
            <a:spLocks noGrp="1"/>
          </p:cNvSpPr>
          <p:nvPr>
            <p:ph idx="1"/>
          </p:nvPr>
        </p:nvSpPr>
        <p:spPr>
          <a:xfrm>
            <a:off x="477981" y="1451551"/>
            <a:ext cx="11339945" cy="5115503"/>
          </a:xfrm>
        </p:spPr>
        <p:txBody>
          <a:bodyPr>
            <a:normAutofit/>
          </a:bodyPr>
          <a:lstStyle/>
          <a:p>
            <a:r>
              <a:rPr lang="en-GB" dirty="0"/>
              <a:t>When the master device needs to communicate with a particular slave device, it pulls the SS/CS pin of the slave device LOW. </a:t>
            </a:r>
            <a:endParaRPr lang="en-GB" dirty="0"/>
          </a:p>
          <a:p>
            <a:r>
              <a:rPr lang="en-GB" dirty="0"/>
              <a:t>This informs the slave device that the master will send data to it. The master device keeps the SS/CS pin LOW for the duration of the data exchange between the devices. </a:t>
            </a:r>
            <a:endParaRPr lang="en-GB" dirty="0"/>
          </a:p>
          <a:p>
            <a:r>
              <a:rPr lang="en-GB" dirty="0"/>
              <a:t>After the SS/CS pin is set to LOW, the master sends the data over the MOSI line. </a:t>
            </a:r>
            <a:endParaRPr lang="en-GB" dirty="0"/>
          </a:p>
          <a:p>
            <a:r>
              <a:rPr lang="en-GB" dirty="0"/>
              <a:t>At the same time, it also sends clock pulses over the SCLK line. </a:t>
            </a:r>
            <a:endParaRPr lang="en-GB" dirty="0"/>
          </a:p>
          <a:p>
            <a:r>
              <a:rPr lang="en-GB" dirty="0"/>
              <a:t>If the master device expects a response from the slave device, it will continue to send clock pulses until the data is received at the MISO pin.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DAISY CHAIN CONFIGURATION</a:t>
            </a:r>
            <a:br>
              <a:rPr lang="en-US" b="1" cap="all" dirty="0"/>
            </a:br>
            <a:endParaRPr lang="en-US" dirty="0"/>
          </a:p>
        </p:txBody>
      </p:sp>
      <p:sp>
        <p:nvSpPr>
          <p:cNvPr id="3" name="Content Placeholder 2"/>
          <p:cNvSpPr>
            <a:spLocks noGrp="1"/>
          </p:cNvSpPr>
          <p:nvPr>
            <p:ph idx="1"/>
          </p:nvPr>
        </p:nvSpPr>
        <p:spPr>
          <a:xfrm>
            <a:off x="588819" y="1229880"/>
            <a:ext cx="10515600" cy="4351338"/>
          </a:xfrm>
        </p:spPr>
        <p:txBody>
          <a:bodyPr/>
          <a:lstStyle/>
          <a:p>
            <a:r>
              <a:rPr lang="en-GB" dirty="0"/>
              <a:t>In the daisy chain configuration, the master device only needs one SS/CS pin to communicate with all of the slave devices. </a:t>
            </a:r>
            <a:endParaRPr lang="en-US" dirty="0"/>
          </a:p>
        </p:txBody>
      </p:sp>
      <p:pic>
        <p:nvPicPr>
          <p:cNvPr id="4" name="Picture 3"/>
          <p:cNvPicPr>
            <a:picLocks noChangeAspect="1"/>
          </p:cNvPicPr>
          <p:nvPr/>
        </p:nvPicPr>
        <p:blipFill>
          <a:blip r:embed="rId1"/>
          <a:stretch>
            <a:fillRect/>
          </a:stretch>
        </p:blipFill>
        <p:spPr>
          <a:xfrm>
            <a:off x="3911744" y="2105098"/>
            <a:ext cx="4802765" cy="455209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SENDING DATA IN A DAISY CHAIN CONFIGURATION</a:t>
            </a:r>
            <a:br>
              <a:rPr lang="en-US" b="1" cap="all" dirty="0"/>
            </a:br>
            <a:endParaRPr lang="en-US" dirty="0"/>
          </a:p>
        </p:txBody>
      </p:sp>
      <p:sp>
        <p:nvSpPr>
          <p:cNvPr id="3" name="Content Placeholder 2"/>
          <p:cNvSpPr>
            <a:spLocks noGrp="1"/>
          </p:cNvSpPr>
          <p:nvPr>
            <p:ph idx="1"/>
          </p:nvPr>
        </p:nvSpPr>
        <p:spPr/>
        <p:txBody>
          <a:bodyPr>
            <a:normAutofit/>
          </a:bodyPr>
          <a:lstStyle/>
          <a:p>
            <a:r>
              <a:rPr lang="en-GB" dirty="0"/>
              <a:t>In the daisy chain configuration, the master device first pulls the SS/CS pin LOW to initiate communication. </a:t>
            </a:r>
            <a:endParaRPr lang="en-GB" dirty="0"/>
          </a:p>
          <a:p>
            <a:r>
              <a:rPr lang="en-GB" dirty="0"/>
              <a:t>This will signal all of the slave devices to prepare to receive data at their MOSI pins. </a:t>
            </a:r>
            <a:endParaRPr lang="en-GB" dirty="0"/>
          </a:p>
          <a:p>
            <a:r>
              <a:rPr lang="en-GB" dirty="0"/>
              <a:t>The master device then sends data over its MOSI pin to the first slave device in the chain. </a:t>
            </a:r>
            <a:endParaRPr lang="en-GB" dirty="0"/>
          </a:p>
          <a:p>
            <a:r>
              <a:rPr lang="en-GB" dirty="0"/>
              <a:t>At the same time, it generates clock pulses at the SCLK pin. </a:t>
            </a:r>
            <a:endParaRPr lang="en-GB" dirty="0"/>
          </a:p>
          <a:p>
            <a:r>
              <a:rPr lang="en-GB" dirty="0"/>
              <a:t>The data sent from the master then flows from one slave to the next in the chain.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a:bodyPr>
          <a:lstStyle/>
          <a:p>
            <a:r>
              <a:rPr lang="en-GB" dirty="0"/>
              <a:t>The advantages of SPI are that it runs at a higher data rate, and it has separate input and output connections, so it can send and receive at the same time.</a:t>
            </a:r>
            <a:endParaRPr lang="en-GB" dirty="0"/>
          </a:p>
          <a:p>
            <a:r>
              <a:rPr lang="en-US" dirty="0"/>
              <a:t>It uses one additional </a:t>
            </a:r>
            <a:r>
              <a:rPr lang="en-GB" dirty="0"/>
              <a:t>line per device to select the active device.</a:t>
            </a:r>
            <a:endParaRPr lang="en-GB" dirty="0"/>
          </a:p>
          <a:p>
            <a:r>
              <a:rPr lang="en-GB" dirty="0"/>
              <a:t>It also uses a signal connection for a clock signal, so SPI requires four signal connections in all.</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SENDING DATA IN A DAISY CHAIN CONFIGURATION</a:t>
            </a:r>
            <a:br>
              <a:rPr lang="en-US" b="1" cap="all" dirty="0"/>
            </a:br>
            <a:endParaRPr lang="en-US" dirty="0"/>
          </a:p>
        </p:txBody>
      </p:sp>
      <p:sp>
        <p:nvSpPr>
          <p:cNvPr id="3" name="Content Placeholder 2"/>
          <p:cNvSpPr>
            <a:spLocks noGrp="1"/>
          </p:cNvSpPr>
          <p:nvPr>
            <p:ph idx="1"/>
          </p:nvPr>
        </p:nvSpPr>
        <p:spPr/>
        <p:txBody>
          <a:bodyPr>
            <a:normAutofit/>
          </a:bodyPr>
          <a:lstStyle/>
          <a:p>
            <a:r>
              <a:rPr lang="en-GB" dirty="0"/>
              <a:t>Similar to the other SPI network configurations, the SS/CS pins are kept LOW for the duration of data transmission. </a:t>
            </a:r>
            <a:endParaRPr lang="en-GB" dirty="0"/>
          </a:p>
          <a:p>
            <a:r>
              <a:rPr lang="en-GB" dirty="0"/>
              <a:t>The master needs to send enough clock pulses for the data to reach the last slave device in the chain. </a:t>
            </a:r>
            <a:endParaRPr lang="en-GB" dirty="0"/>
          </a:p>
          <a:p>
            <a:r>
              <a:rPr lang="en-GB" dirty="0"/>
              <a:t>If a response from a slave device is expected, the master device will continue to send clock pulses until all of the response data is received at its MISO pin.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HOW SPI WORKS</a:t>
            </a:r>
            <a:br>
              <a:rPr lang="en-US" b="1" cap="all" dirty="0"/>
            </a:br>
            <a:endParaRPr lang="en-US" dirty="0"/>
          </a:p>
        </p:txBody>
      </p:sp>
      <p:sp>
        <p:nvSpPr>
          <p:cNvPr id="3" name="Content Placeholder 2"/>
          <p:cNvSpPr>
            <a:spLocks noGrp="1"/>
          </p:cNvSpPr>
          <p:nvPr>
            <p:ph idx="1"/>
          </p:nvPr>
        </p:nvSpPr>
        <p:spPr>
          <a:xfrm>
            <a:off x="422563" y="1690688"/>
            <a:ext cx="10515600" cy="4351338"/>
          </a:xfrm>
        </p:spPr>
        <p:txBody>
          <a:bodyPr>
            <a:normAutofit lnSpcReduction="10000"/>
          </a:bodyPr>
          <a:lstStyle/>
          <a:p>
            <a:pPr>
              <a:buFont typeface="Wingdings" panose="05000000000000000000" pitchFamily="2" charset="2"/>
              <a:buChar char="q"/>
            </a:pPr>
            <a:r>
              <a:rPr lang="en-US" b="1" cap="all" dirty="0"/>
              <a:t> THE CLOCK</a:t>
            </a:r>
            <a:endParaRPr lang="en-US" b="1" cap="all" dirty="0"/>
          </a:p>
          <a:p>
            <a:r>
              <a:rPr lang="en-GB" dirty="0"/>
              <a:t>The clock signal synchronizes the output of data bits from the master to the sampling of bits by the slave.</a:t>
            </a:r>
            <a:endParaRPr lang="en-GB" dirty="0"/>
          </a:p>
          <a:p>
            <a:r>
              <a:rPr lang="en-GB" dirty="0"/>
              <a:t>One bit of data is transferred in each clock cycle, so the speed of data transfer is determined by the frequency of the clock signal.</a:t>
            </a:r>
            <a:endParaRPr lang="en-GB" dirty="0"/>
          </a:p>
          <a:p>
            <a:r>
              <a:rPr lang="en-GB" dirty="0"/>
              <a:t>SPI communication is always initiated by the master since the master configures and generates the clock signal.</a:t>
            </a:r>
            <a:endParaRPr lang="en-GB" dirty="0"/>
          </a:p>
          <a:p>
            <a:r>
              <a:rPr lang="en-GB" dirty="0"/>
              <a:t>Any communication protocol where devices share a clock signal is known as </a:t>
            </a:r>
            <a:r>
              <a:rPr lang="en-GB" i="1" dirty="0"/>
              <a:t>synchronous.</a:t>
            </a:r>
            <a:endParaRPr lang="en-GB" i="1" dirty="0"/>
          </a:p>
          <a:p>
            <a:r>
              <a:rPr lang="en-US" dirty="0"/>
              <a:t>SPI is a synchronous communication protocol. </a:t>
            </a:r>
            <a:endParaRPr lang="en-US" b="1" cap="all"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HOW SPI WORKS</a:t>
            </a:r>
            <a:endParaRPr lang="en-US" dirty="0"/>
          </a:p>
        </p:txBody>
      </p:sp>
      <p:sp>
        <p:nvSpPr>
          <p:cNvPr id="3" name="Content Placeholder 2"/>
          <p:cNvSpPr>
            <a:spLocks noGrp="1"/>
          </p:cNvSpPr>
          <p:nvPr>
            <p:ph idx="1"/>
          </p:nvPr>
        </p:nvSpPr>
        <p:spPr/>
        <p:txBody>
          <a:bodyPr/>
          <a:lstStyle/>
          <a:p>
            <a:r>
              <a:rPr lang="en-GB" dirty="0"/>
              <a:t>The clock signal in SPI can be modified using the properties of </a:t>
            </a:r>
            <a:r>
              <a:rPr lang="en-GB" i="1" dirty="0"/>
              <a:t>clock polarity</a:t>
            </a:r>
            <a:r>
              <a:rPr lang="en-GB" dirty="0"/>
              <a:t> and </a:t>
            </a:r>
            <a:r>
              <a:rPr lang="en-GB" i="1" dirty="0"/>
              <a:t>clock phase</a:t>
            </a:r>
            <a:r>
              <a:rPr lang="en-GB" dirty="0"/>
              <a:t>.</a:t>
            </a:r>
            <a:endParaRPr lang="en-GB" dirty="0"/>
          </a:p>
          <a:p>
            <a:r>
              <a:rPr lang="en-GB" dirty="0"/>
              <a:t>These two properties work together to define when the bits are output and when they are sampled. </a:t>
            </a:r>
            <a:endParaRPr lang="en-GB" dirty="0"/>
          </a:p>
          <a:p>
            <a:r>
              <a:rPr lang="en-GB" dirty="0"/>
              <a:t>Clock polarity can be set by the master to allow for bits to be output and sampled on either the rising or falling edge of the clock cycle.</a:t>
            </a:r>
            <a:endParaRPr lang="en-GB" dirty="0"/>
          </a:p>
          <a:p>
            <a:r>
              <a:rPr lang="en-GB" dirty="0"/>
              <a:t>Clock phase can be set for output and sampling to occur on either the first edge or second edge of the clock cycle, regardless of whether it is rising or falling.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MOSI AND MISO</a:t>
            </a:r>
            <a:br>
              <a:rPr lang="en-GB" b="1" cap="all" dirty="0"/>
            </a:br>
            <a:endParaRPr lang="en-US" dirty="0"/>
          </a:p>
        </p:txBody>
      </p:sp>
      <p:sp>
        <p:nvSpPr>
          <p:cNvPr id="3" name="Content Placeholder 2"/>
          <p:cNvSpPr>
            <a:spLocks noGrp="1"/>
          </p:cNvSpPr>
          <p:nvPr>
            <p:ph idx="1"/>
          </p:nvPr>
        </p:nvSpPr>
        <p:spPr>
          <a:xfrm>
            <a:off x="838200" y="1454727"/>
            <a:ext cx="10515600" cy="4722236"/>
          </a:xfrm>
        </p:spPr>
        <p:txBody>
          <a:bodyPr/>
          <a:lstStyle/>
          <a:p>
            <a:pPr fontAlgn="base"/>
            <a:r>
              <a:rPr lang="en-GB" dirty="0"/>
              <a:t>The master sends data to the slave bit by bit, in serial through the MOSI line. The slave receives the data sent from the master at the MOSI pin. Data sent from the master to the slave is usually sent with the most significant bit first.</a:t>
            </a:r>
            <a:endParaRPr lang="en-GB" dirty="0"/>
          </a:p>
          <a:p>
            <a:pPr fontAlgn="base"/>
            <a:endParaRPr lang="en-GB" dirty="0"/>
          </a:p>
          <a:p>
            <a:pPr fontAlgn="base"/>
            <a:r>
              <a:rPr lang="en-GB" dirty="0"/>
              <a:t>The slave can also send data back to the master through the MISO line in serial. The data sent from the slave back to the master is usually sent with the least significant bit first.</a:t>
            </a:r>
            <a:endParaRPr lang="en-GB"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cap="all" dirty="0"/>
              <a:t>STEPS OF SPI DATA TRANSMISSION</a:t>
            </a:r>
            <a:endParaRPr lang="en-GB" b="1" cap="all" dirty="0"/>
          </a:p>
        </p:txBody>
      </p:sp>
      <p:sp>
        <p:nvSpPr>
          <p:cNvPr id="3" name="Content Placeholder 2"/>
          <p:cNvSpPr>
            <a:spLocks noGrp="1"/>
          </p:cNvSpPr>
          <p:nvPr>
            <p:ph idx="1"/>
          </p:nvPr>
        </p:nvSpPr>
        <p:spPr/>
        <p:txBody>
          <a:bodyPr/>
          <a:lstStyle/>
          <a:p>
            <a:pPr marL="0" indent="0">
              <a:buNone/>
            </a:pPr>
            <a:r>
              <a:rPr lang="en-GB" b="1" cap="all" dirty="0"/>
              <a:t>1. </a:t>
            </a:r>
            <a:r>
              <a:rPr lang="en-GB" dirty="0"/>
              <a:t>The master outputs the clock signal:</a:t>
            </a:r>
            <a:endParaRPr lang="en-US" b="1" cap="all" dirty="0"/>
          </a:p>
          <a:p>
            <a:endParaRPr lang="en-US" dirty="0"/>
          </a:p>
        </p:txBody>
      </p:sp>
      <p:pic>
        <p:nvPicPr>
          <p:cNvPr id="4" name="Picture 3"/>
          <p:cNvPicPr>
            <a:picLocks noChangeAspect="1"/>
          </p:cNvPicPr>
          <p:nvPr/>
        </p:nvPicPr>
        <p:blipFill>
          <a:blip r:embed="rId1"/>
          <a:stretch>
            <a:fillRect/>
          </a:stretch>
        </p:blipFill>
        <p:spPr>
          <a:xfrm>
            <a:off x="1476374" y="2959816"/>
            <a:ext cx="8360353" cy="20829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cap="all" dirty="0"/>
              <a:t>STEPS OF SPI DATA TRANSMISSION</a:t>
            </a:r>
            <a:endParaRPr lang="en-GB" b="1" cap="all" dirty="0"/>
          </a:p>
        </p:txBody>
      </p:sp>
      <p:sp>
        <p:nvSpPr>
          <p:cNvPr id="3" name="Content Placeholder 2"/>
          <p:cNvSpPr>
            <a:spLocks noGrp="1"/>
          </p:cNvSpPr>
          <p:nvPr>
            <p:ph idx="1"/>
          </p:nvPr>
        </p:nvSpPr>
        <p:spPr/>
        <p:txBody>
          <a:bodyPr/>
          <a:lstStyle/>
          <a:p>
            <a:pPr marL="0" indent="0">
              <a:buNone/>
            </a:pPr>
            <a:r>
              <a:rPr lang="en-GB" b="1" cap="all" dirty="0"/>
              <a:t>2. </a:t>
            </a:r>
            <a:r>
              <a:rPr lang="en-GB" dirty="0"/>
              <a:t>The master switches the SS/CS pin to a low voltage state, which activates the slave.</a:t>
            </a:r>
            <a:endParaRPr lang="en-US" b="1" cap="all" dirty="0"/>
          </a:p>
          <a:p>
            <a:endParaRPr lang="en-US" dirty="0"/>
          </a:p>
        </p:txBody>
      </p:sp>
      <p:pic>
        <p:nvPicPr>
          <p:cNvPr id="5" name="Picture 4"/>
          <p:cNvPicPr>
            <a:picLocks noChangeAspect="1"/>
          </p:cNvPicPr>
          <p:nvPr/>
        </p:nvPicPr>
        <p:blipFill>
          <a:blip r:embed="rId1"/>
          <a:stretch>
            <a:fillRect/>
          </a:stretch>
        </p:blipFill>
        <p:spPr>
          <a:xfrm>
            <a:off x="997959" y="3311235"/>
            <a:ext cx="10099531" cy="240385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cap="all" dirty="0"/>
              <a:t>STEPS OF SPI DATA TRANSMISSION</a:t>
            </a:r>
            <a:endParaRPr lang="en-GB" b="1" cap="all" dirty="0"/>
          </a:p>
        </p:txBody>
      </p:sp>
      <p:sp>
        <p:nvSpPr>
          <p:cNvPr id="3" name="Content Placeholder 2"/>
          <p:cNvSpPr>
            <a:spLocks noGrp="1"/>
          </p:cNvSpPr>
          <p:nvPr>
            <p:ph idx="1"/>
          </p:nvPr>
        </p:nvSpPr>
        <p:spPr/>
        <p:txBody>
          <a:bodyPr/>
          <a:lstStyle/>
          <a:p>
            <a:pPr marL="0" indent="0">
              <a:buNone/>
            </a:pPr>
            <a:r>
              <a:rPr lang="en-GB" b="1" cap="all" dirty="0"/>
              <a:t>3. </a:t>
            </a:r>
            <a:r>
              <a:rPr lang="en-GB" dirty="0"/>
              <a:t>The master sends the data one bit at a time to the slave along the MOSI line. The slave reads the bits as they are received:</a:t>
            </a:r>
            <a:endParaRPr lang="en-US" dirty="0"/>
          </a:p>
        </p:txBody>
      </p:sp>
      <p:pic>
        <p:nvPicPr>
          <p:cNvPr id="4" name="Picture 3"/>
          <p:cNvPicPr>
            <a:picLocks noChangeAspect="1"/>
          </p:cNvPicPr>
          <p:nvPr/>
        </p:nvPicPr>
        <p:blipFill>
          <a:blip r:embed="rId1"/>
          <a:stretch>
            <a:fillRect/>
          </a:stretch>
        </p:blipFill>
        <p:spPr>
          <a:xfrm>
            <a:off x="1070696" y="3088697"/>
            <a:ext cx="10054504" cy="259582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cap="all" dirty="0"/>
              <a:t>STEPS OF SPI DATA TRANSMISSION</a:t>
            </a:r>
            <a:endParaRPr lang="en-GB" b="1" cap="all" dirty="0"/>
          </a:p>
        </p:txBody>
      </p:sp>
      <p:sp>
        <p:nvSpPr>
          <p:cNvPr id="3" name="Content Placeholder 2"/>
          <p:cNvSpPr>
            <a:spLocks noGrp="1"/>
          </p:cNvSpPr>
          <p:nvPr>
            <p:ph idx="1"/>
          </p:nvPr>
        </p:nvSpPr>
        <p:spPr/>
        <p:txBody>
          <a:bodyPr/>
          <a:lstStyle/>
          <a:p>
            <a:pPr marL="0" indent="0">
              <a:buNone/>
            </a:pPr>
            <a:r>
              <a:rPr lang="en-GB" b="1" cap="all" dirty="0"/>
              <a:t>4. </a:t>
            </a:r>
            <a:r>
              <a:rPr lang="en-GB" dirty="0"/>
              <a:t>If a response is needed, the slave returns data one bit at a time to the master along the MISO line. The master reads the bits as they are received.</a:t>
            </a:r>
            <a:r>
              <a:rPr lang="en-GB" b="1" cap="all" dirty="0"/>
              <a:t> </a:t>
            </a:r>
            <a:endParaRPr lang="en-US" dirty="0"/>
          </a:p>
        </p:txBody>
      </p:sp>
      <p:pic>
        <p:nvPicPr>
          <p:cNvPr id="5" name="Picture 4"/>
          <p:cNvPicPr>
            <a:picLocks noChangeAspect="1"/>
          </p:cNvPicPr>
          <p:nvPr/>
        </p:nvPicPr>
        <p:blipFill>
          <a:blip r:embed="rId1"/>
          <a:stretch>
            <a:fillRect/>
          </a:stretch>
        </p:blipFill>
        <p:spPr>
          <a:xfrm>
            <a:off x="1625744" y="3490479"/>
            <a:ext cx="9554875" cy="236117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ADVANTAGES AND DISADVANTAGES OF SPI</a:t>
            </a:r>
            <a:br>
              <a:rPr lang="en-GB" b="1" cap="all" dirty="0"/>
            </a:br>
            <a:endParaRPr lang="en-US" dirty="0"/>
          </a:p>
        </p:txBody>
      </p:sp>
      <p:pic>
        <p:nvPicPr>
          <p:cNvPr id="4" name="Picture 3"/>
          <p:cNvPicPr>
            <a:picLocks noChangeAspect="1"/>
          </p:cNvPicPr>
          <p:nvPr/>
        </p:nvPicPr>
        <p:blipFill>
          <a:blip r:embed="rId1"/>
          <a:stretch>
            <a:fillRect/>
          </a:stretch>
        </p:blipFill>
        <p:spPr>
          <a:xfrm>
            <a:off x="403246" y="1815379"/>
            <a:ext cx="11385507" cy="299214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ADVANTAGES AND DISADVANTAGES OF SPI</a:t>
            </a:r>
            <a:br>
              <a:rPr lang="en-GB" b="1" cap="all" dirty="0"/>
            </a:br>
            <a:endParaRPr lang="en-US" dirty="0"/>
          </a:p>
        </p:txBody>
      </p:sp>
      <p:pic>
        <p:nvPicPr>
          <p:cNvPr id="3" name="Picture 2"/>
          <p:cNvPicPr>
            <a:picLocks noChangeAspect="1"/>
          </p:cNvPicPr>
          <p:nvPr/>
        </p:nvPicPr>
        <p:blipFill>
          <a:blip r:embed="rId1"/>
          <a:stretch>
            <a:fillRect/>
          </a:stretch>
        </p:blipFill>
        <p:spPr>
          <a:xfrm>
            <a:off x="592281" y="1690688"/>
            <a:ext cx="11032949" cy="30752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I2C Bus Communications</a:t>
            </a:r>
            <a:endParaRPr lang="en-US" dirty="0"/>
          </a:p>
        </p:txBody>
      </p:sp>
      <p:pic>
        <p:nvPicPr>
          <p:cNvPr id="6" name="Picture 5"/>
          <p:cNvPicPr>
            <a:picLocks noChangeAspect="1"/>
          </p:cNvPicPr>
          <p:nvPr/>
        </p:nvPicPr>
        <p:blipFill>
          <a:blip r:embed="rId1"/>
          <a:stretch>
            <a:fillRect/>
          </a:stretch>
        </p:blipFill>
        <p:spPr>
          <a:xfrm>
            <a:off x="576416" y="1797915"/>
            <a:ext cx="11039167" cy="386859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31" y="0"/>
            <a:ext cx="10515600" cy="1325563"/>
          </a:xfrm>
        </p:spPr>
        <p:txBody>
          <a:bodyPr/>
          <a:lstStyle/>
          <a:p>
            <a:r>
              <a:rPr lang="en-GB" dirty="0"/>
              <a:t>UART Communication Protocol</a:t>
            </a:r>
            <a:endParaRPr lang="en-US" dirty="0"/>
          </a:p>
        </p:txBody>
      </p:sp>
      <p:pic>
        <p:nvPicPr>
          <p:cNvPr id="1026" name="Picture 2" descr="https://blog.seeedstudio.com/wp-content/uploads/2019/11/2-4.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97370" y="1325563"/>
            <a:ext cx="5101503" cy="4696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a:t>
            </a:r>
            <a:endParaRPr lang="en-US" dirty="0"/>
          </a:p>
        </p:txBody>
      </p:sp>
      <p:sp>
        <p:nvSpPr>
          <p:cNvPr id="3" name="Content Placeholder 2"/>
          <p:cNvSpPr>
            <a:spLocks noGrp="1"/>
          </p:cNvSpPr>
          <p:nvPr>
            <p:ph idx="1"/>
          </p:nvPr>
        </p:nvSpPr>
        <p:spPr/>
        <p:txBody>
          <a:bodyPr/>
          <a:lstStyle/>
          <a:p>
            <a:r>
              <a:rPr lang="en-GB" dirty="0"/>
              <a:t>UART, or universal asynchronous receiver-transmitter, is one of the most used device-to-device communication protocols. </a:t>
            </a:r>
            <a:endParaRPr lang="en-GB" dirty="0"/>
          </a:p>
          <a:p>
            <a:r>
              <a:rPr lang="en-GB" dirty="0"/>
              <a:t>By definition, UART is a hardware communication protocol that uses asynchronous serial communication with configurable speed.</a:t>
            </a:r>
            <a:endParaRPr lang="en-GB" dirty="0"/>
          </a:p>
          <a:p>
            <a:r>
              <a:rPr lang="en-GB" dirty="0"/>
              <a:t>Asynchronous means there is no clock signal to synchronize the output bits from the transmitting device going to the receiving end.</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8" y="0"/>
            <a:ext cx="10515600" cy="1325563"/>
          </a:xfrm>
        </p:spPr>
        <p:txBody>
          <a:bodyPr/>
          <a:lstStyle/>
          <a:p>
            <a:r>
              <a:rPr lang="en-GB" dirty="0"/>
              <a:t>UART</a:t>
            </a:r>
            <a:endParaRPr lang="en-US" dirty="0"/>
          </a:p>
        </p:txBody>
      </p:sp>
      <p:sp>
        <p:nvSpPr>
          <p:cNvPr id="4" name="AutoShape 2" descr="Figure 1. Two UARTs directly communicate with each other."/>
          <p:cNvSpPr>
            <a:spLocks noChangeAspect="1" noChangeArrowheads="1"/>
          </p:cNvSpPr>
          <p:nvPr/>
        </p:nvSpPr>
        <p:spPr bwMode="auto">
          <a:xfrm>
            <a:off x="4866119" y="3139064"/>
            <a:ext cx="3903807" cy="39038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 name="Picture 5"/>
          <p:cNvPicPr>
            <a:picLocks noChangeAspect="1"/>
          </p:cNvPicPr>
          <p:nvPr/>
        </p:nvPicPr>
        <p:blipFill>
          <a:blip r:embed="rId1"/>
          <a:stretch>
            <a:fillRect/>
          </a:stretch>
        </p:blipFill>
        <p:spPr>
          <a:xfrm>
            <a:off x="962891" y="1447944"/>
            <a:ext cx="9843654" cy="449493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0"/>
            <a:ext cx="10515600" cy="1325563"/>
          </a:xfrm>
        </p:spPr>
        <p:txBody>
          <a:bodyPr/>
          <a:lstStyle/>
          <a:p>
            <a:r>
              <a:rPr lang="en-GB" dirty="0"/>
              <a:t>UART</a:t>
            </a:r>
            <a:endParaRPr lang="en-US" dirty="0"/>
          </a:p>
        </p:txBody>
      </p:sp>
      <p:sp>
        <p:nvSpPr>
          <p:cNvPr id="4" name="Rectangle 3"/>
          <p:cNvSpPr/>
          <p:nvPr/>
        </p:nvSpPr>
        <p:spPr>
          <a:xfrm>
            <a:off x="249382" y="1091332"/>
            <a:ext cx="3948545" cy="4154984"/>
          </a:xfrm>
          <a:prstGeom prst="rect">
            <a:avLst/>
          </a:prstGeom>
        </p:spPr>
        <p:txBody>
          <a:bodyPr wrap="square">
            <a:spAutoFit/>
          </a:bodyPr>
          <a:lstStyle/>
          <a:p>
            <a:pPr marL="342900" indent="-342900" algn="just">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The two signals of each UART device are named:</a:t>
            </a:r>
            <a:endParaRPr lang="en-GB" sz="2400" dirty="0">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Transmitter (</a:t>
            </a:r>
            <a:r>
              <a:rPr lang="en-GB" sz="2400" dirty="0" err="1">
                <a:latin typeface="Times New Roman" panose="02020603050405020304" pitchFamily="18" charset="0"/>
                <a:cs typeface="Times New Roman" panose="02020603050405020304" pitchFamily="18" charset="0"/>
              </a:rPr>
              <a:t>Tx</a:t>
            </a:r>
            <a:r>
              <a:rPr lang="en-GB"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Receiver (Rx)</a:t>
            </a:r>
            <a:endParaRPr lang="en-GB" sz="2400" dirty="0">
              <a:latin typeface="Times New Roman" panose="02020603050405020304" pitchFamily="18" charset="0"/>
              <a:cs typeface="Times New Roman" panose="02020603050405020304" pitchFamily="18" charset="0"/>
            </a:endParaRPr>
          </a:p>
          <a:p>
            <a:pPr lvl="3" algn="just"/>
            <a:endParaRPr lang="en-GB"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The main purpose of a transmitter and receiver line for each device is to transmit and receive serial data intended for serial communication.</a:t>
            </a:r>
            <a:endParaRPr lang="en-GB" sz="2400" b="0" i="0" dirty="0">
              <a:effectLst/>
              <a:latin typeface="Times New Roman" panose="02020603050405020304" pitchFamily="18" charset="0"/>
              <a:cs typeface="Times New Roman" panose="02020603050405020304" pitchFamily="18" charset="0"/>
            </a:endParaRPr>
          </a:p>
        </p:txBody>
      </p:sp>
      <p:sp>
        <p:nvSpPr>
          <p:cNvPr id="5" name="AutoShape 2" descr="Figure 2. UART with data b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 name="Picture 5"/>
          <p:cNvPicPr>
            <a:picLocks noChangeAspect="1"/>
          </p:cNvPicPr>
          <p:nvPr/>
        </p:nvPicPr>
        <p:blipFill>
          <a:blip r:embed="rId1"/>
          <a:stretch>
            <a:fillRect/>
          </a:stretch>
        </p:blipFill>
        <p:spPr>
          <a:xfrm>
            <a:off x="4395786" y="935211"/>
            <a:ext cx="7362825" cy="44672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46" y="157307"/>
            <a:ext cx="10515600" cy="1325563"/>
          </a:xfrm>
        </p:spPr>
        <p:txBody>
          <a:bodyPr/>
          <a:lstStyle/>
          <a:p>
            <a:r>
              <a:rPr lang="en-GB" dirty="0"/>
              <a:t>UART</a:t>
            </a:r>
            <a:endParaRPr lang="en-US" dirty="0"/>
          </a:p>
        </p:txBody>
      </p:sp>
      <p:sp>
        <p:nvSpPr>
          <p:cNvPr id="3" name="Content Placeholder 2"/>
          <p:cNvSpPr>
            <a:spLocks noGrp="1"/>
          </p:cNvSpPr>
          <p:nvPr>
            <p:ph idx="1"/>
          </p:nvPr>
        </p:nvSpPr>
        <p:spPr>
          <a:xfrm>
            <a:off x="380999" y="1382280"/>
            <a:ext cx="11520055" cy="4824556"/>
          </a:xfrm>
        </p:spPr>
        <p:txBody>
          <a:bodyPr/>
          <a:lstStyle/>
          <a:p>
            <a:r>
              <a:rPr lang="en-GB" dirty="0"/>
              <a:t>The transmitting UART is connected to a controlling data bus that sends data in a parallel form.</a:t>
            </a:r>
            <a:endParaRPr lang="en-GB" dirty="0"/>
          </a:p>
          <a:p>
            <a:r>
              <a:rPr lang="en-GB" dirty="0"/>
              <a:t>From this, the data will now be transmitted on the transmission line (wire) serially, bit by bit, to the receiving UART. </a:t>
            </a:r>
            <a:endParaRPr lang="en-GB" dirty="0"/>
          </a:p>
          <a:p>
            <a:r>
              <a:rPr lang="en-GB" dirty="0"/>
              <a:t>This, in turn, will convert the serial data into parallel for the receiving device.</a:t>
            </a:r>
            <a:endParaRPr lang="en-GB" dirty="0"/>
          </a:p>
          <a:p>
            <a:r>
              <a:rPr lang="en-GB" dirty="0"/>
              <a:t>For UART and most serial communications, the baud rate needs to be set the same on both the transmitting and receiving device. </a:t>
            </a:r>
            <a:endParaRPr lang="en-GB" dirty="0"/>
          </a:p>
          <a:p>
            <a:r>
              <a:rPr lang="en-GB" dirty="0"/>
              <a:t>In the serial port context, the set baud rate will serve as the maximum number of bits per second to be transferred.</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5" y="212725"/>
            <a:ext cx="10515600" cy="1325563"/>
          </a:xfrm>
        </p:spPr>
        <p:txBody>
          <a:bodyPr/>
          <a:lstStyle/>
          <a:p>
            <a:r>
              <a:rPr lang="en-GB" dirty="0"/>
              <a:t>UART</a:t>
            </a:r>
            <a:endParaRPr lang="en-US" dirty="0"/>
          </a:p>
        </p:txBody>
      </p:sp>
      <p:pic>
        <p:nvPicPr>
          <p:cNvPr id="4" name="Picture 3"/>
          <p:cNvPicPr>
            <a:picLocks noChangeAspect="1"/>
          </p:cNvPicPr>
          <p:nvPr/>
        </p:nvPicPr>
        <p:blipFill>
          <a:blip r:embed="rId1"/>
          <a:stretch>
            <a:fillRect/>
          </a:stretch>
        </p:blipFill>
        <p:spPr>
          <a:xfrm>
            <a:off x="969818" y="1708438"/>
            <a:ext cx="9310254" cy="4685753"/>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a:t>
            </a:r>
            <a:endParaRPr lang="en-US" dirty="0"/>
          </a:p>
        </p:txBody>
      </p:sp>
      <p:sp>
        <p:nvSpPr>
          <p:cNvPr id="3" name="Content Placeholder 2"/>
          <p:cNvSpPr>
            <a:spLocks noGrp="1"/>
          </p:cNvSpPr>
          <p:nvPr>
            <p:ph idx="1"/>
          </p:nvPr>
        </p:nvSpPr>
        <p:spPr/>
        <p:txBody>
          <a:bodyPr/>
          <a:lstStyle/>
          <a:p>
            <a:r>
              <a:rPr lang="en-GB" dirty="0"/>
              <a:t>The UART interface does not use a clock signal to synchronize the transmitter and receiver devices; it transmits data asynchronously. </a:t>
            </a:r>
            <a:endParaRPr lang="en-GB" dirty="0"/>
          </a:p>
          <a:p>
            <a:r>
              <a:rPr lang="en-GB" dirty="0"/>
              <a:t>Instead of a clock signal, the transmitter generates a </a:t>
            </a:r>
            <a:r>
              <a:rPr lang="en-GB" dirty="0" err="1"/>
              <a:t>bitstream</a:t>
            </a:r>
            <a:r>
              <a:rPr lang="en-GB" dirty="0"/>
              <a:t> based on its clock signal while the receiver is using its internal clock signal to sample the incoming data.</a:t>
            </a:r>
            <a:endParaRPr lang="en-GB" dirty="0"/>
          </a:p>
          <a:p>
            <a:r>
              <a:rPr lang="en-GB" dirty="0"/>
              <a:t>The point of synchronization is managed by having the same baud rate on both devices.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Data Transmission</a:t>
            </a:r>
            <a:endParaRPr lang="en-US" dirty="0"/>
          </a:p>
          <a:p>
            <a:pPr lvl="1"/>
            <a:r>
              <a:rPr lang="en-GB" dirty="0"/>
              <a:t>In UART, the mode of transmission is in the form of a packet.</a:t>
            </a:r>
            <a:endParaRPr lang="en-GB" dirty="0"/>
          </a:p>
          <a:p>
            <a:pPr lvl="1"/>
            <a:r>
              <a:rPr lang="en-GB" dirty="0"/>
              <a:t>A packet consists of a start bit, data frame, a parity bit, and stop bits.</a:t>
            </a:r>
            <a:endParaRPr lang="en-US" dirty="0"/>
          </a:p>
          <a:p>
            <a:endParaRPr lang="en-US" dirty="0"/>
          </a:p>
        </p:txBody>
      </p:sp>
      <p:pic>
        <p:nvPicPr>
          <p:cNvPr id="4" name="Picture 3"/>
          <p:cNvPicPr>
            <a:picLocks noChangeAspect="1"/>
          </p:cNvPicPr>
          <p:nvPr/>
        </p:nvPicPr>
        <p:blipFill>
          <a:blip r:embed="rId1"/>
          <a:stretch>
            <a:fillRect/>
          </a:stretch>
        </p:blipFill>
        <p:spPr>
          <a:xfrm>
            <a:off x="1761691" y="3528146"/>
            <a:ext cx="8391525" cy="22955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9" y="46684"/>
            <a:ext cx="10515600" cy="1325563"/>
          </a:xfrm>
        </p:spPr>
        <p:txBody>
          <a:bodyPr/>
          <a:lstStyle/>
          <a:p>
            <a:r>
              <a:rPr lang="en-GB" dirty="0"/>
              <a:t>UART</a:t>
            </a:r>
            <a:endParaRPr lang="en-US" dirty="0"/>
          </a:p>
        </p:txBody>
      </p:sp>
      <p:sp>
        <p:nvSpPr>
          <p:cNvPr id="3" name="Content Placeholder 2"/>
          <p:cNvSpPr>
            <a:spLocks noGrp="1"/>
          </p:cNvSpPr>
          <p:nvPr>
            <p:ph idx="1"/>
          </p:nvPr>
        </p:nvSpPr>
        <p:spPr>
          <a:xfrm>
            <a:off x="587519" y="1164429"/>
            <a:ext cx="10515600" cy="4351338"/>
          </a:xfrm>
        </p:spPr>
        <p:txBody>
          <a:bodyPr/>
          <a:lstStyle/>
          <a:p>
            <a:pPr>
              <a:buFont typeface="Wingdings" panose="05000000000000000000" pitchFamily="2" charset="2"/>
              <a:buChar char="q"/>
            </a:pPr>
            <a:r>
              <a:rPr lang="en-US" b="1" dirty="0"/>
              <a:t> Start Bit</a:t>
            </a:r>
            <a:endParaRPr lang="en-US" b="1" dirty="0"/>
          </a:p>
          <a:p>
            <a:pPr lvl="1"/>
            <a:r>
              <a:rPr lang="en-GB" dirty="0"/>
              <a:t>The UART data transmission line is normally held at a high voltage level when it’s not transmitting data.</a:t>
            </a:r>
            <a:endParaRPr lang="en-GB" dirty="0"/>
          </a:p>
          <a:p>
            <a:pPr lvl="1"/>
            <a:r>
              <a:rPr lang="en-GB" dirty="0"/>
              <a:t>To start the transfer of data, the transmitting UART pulls the transmission line from high to low for one (1) clock cycle.</a:t>
            </a:r>
            <a:endParaRPr lang="en-GB" dirty="0"/>
          </a:p>
          <a:p>
            <a:pPr lvl="1"/>
            <a:r>
              <a:rPr lang="en-GB" dirty="0"/>
              <a:t>When the receiving UART detects the high to low voltage transition, it begins reading the bits in the data frame at the frequency of the baud rate.</a:t>
            </a:r>
            <a:endParaRPr lang="en-US" b="1" dirty="0"/>
          </a:p>
          <a:p>
            <a:pPr>
              <a:buFont typeface="Wingdings" panose="05000000000000000000" pitchFamily="2" charset="2"/>
              <a:buChar char="q"/>
            </a:pPr>
            <a:endParaRPr lang="en-US" dirty="0"/>
          </a:p>
        </p:txBody>
      </p:sp>
      <p:pic>
        <p:nvPicPr>
          <p:cNvPr id="4" name="Picture 3"/>
          <p:cNvPicPr>
            <a:picLocks noChangeAspect="1"/>
          </p:cNvPicPr>
          <p:nvPr/>
        </p:nvPicPr>
        <p:blipFill>
          <a:blip r:embed="rId1"/>
          <a:stretch>
            <a:fillRect/>
          </a:stretch>
        </p:blipFill>
        <p:spPr>
          <a:xfrm>
            <a:off x="2297256" y="4021135"/>
            <a:ext cx="7096125" cy="2268829"/>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9" y="46684"/>
            <a:ext cx="10515600" cy="1325563"/>
          </a:xfrm>
        </p:spPr>
        <p:txBody>
          <a:bodyPr/>
          <a:lstStyle/>
          <a:p>
            <a:r>
              <a:rPr lang="en-GB" dirty="0"/>
              <a:t>UART</a:t>
            </a:r>
            <a:endParaRPr lang="en-US" dirty="0"/>
          </a:p>
        </p:txBody>
      </p:sp>
      <p:sp>
        <p:nvSpPr>
          <p:cNvPr id="3" name="Content Placeholder 2"/>
          <p:cNvSpPr>
            <a:spLocks noGrp="1"/>
          </p:cNvSpPr>
          <p:nvPr>
            <p:ph idx="1"/>
          </p:nvPr>
        </p:nvSpPr>
        <p:spPr>
          <a:xfrm>
            <a:off x="587519" y="1164429"/>
            <a:ext cx="10515600" cy="4351338"/>
          </a:xfrm>
        </p:spPr>
        <p:txBody>
          <a:bodyPr/>
          <a:lstStyle/>
          <a:p>
            <a:pPr>
              <a:buFont typeface="Wingdings" panose="05000000000000000000" pitchFamily="2" charset="2"/>
              <a:buChar char="q"/>
            </a:pPr>
            <a:r>
              <a:rPr lang="en-US" b="1" dirty="0"/>
              <a:t> Data Frame</a:t>
            </a:r>
            <a:endParaRPr lang="en-US" b="1" dirty="0"/>
          </a:p>
          <a:p>
            <a:pPr lvl="1"/>
            <a:r>
              <a:rPr lang="en-GB" dirty="0"/>
              <a:t>The data frame contains the actual data being transferred.</a:t>
            </a:r>
            <a:endParaRPr lang="en-GB" dirty="0"/>
          </a:p>
          <a:p>
            <a:pPr lvl="1"/>
            <a:r>
              <a:rPr lang="en-GB" dirty="0"/>
              <a:t>It can be five (5) bits up to eight (8) bits long if a parity bit is used. </a:t>
            </a:r>
            <a:endParaRPr lang="en-GB" dirty="0"/>
          </a:p>
          <a:p>
            <a:pPr lvl="1"/>
            <a:r>
              <a:rPr lang="en-GB" dirty="0"/>
              <a:t>If no parity bit is used, the data frame can be nine (9) bits long.</a:t>
            </a:r>
            <a:endParaRPr lang="en-GB" dirty="0"/>
          </a:p>
          <a:p>
            <a:pPr lvl="1"/>
            <a:r>
              <a:rPr lang="en-GB" dirty="0"/>
              <a:t>In most cases, the data is sent with the least significant bit first.</a:t>
            </a:r>
            <a:endParaRPr lang="en-GB" dirty="0"/>
          </a:p>
          <a:p>
            <a:pPr>
              <a:buFont typeface="Wingdings" panose="05000000000000000000" pitchFamily="2" charset="2"/>
              <a:buChar char="q"/>
            </a:pPr>
            <a:endParaRPr lang="en-US" dirty="0"/>
          </a:p>
        </p:txBody>
      </p:sp>
      <p:pic>
        <p:nvPicPr>
          <p:cNvPr id="5" name="Picture 4"/>
          <p:cNvPicPr>
            <a:picLocks noChangeAspect="1"/>
          </p:cNvPicPr>
          <p:nvPr/>
        </p:nvPicPr>
        <p:blipFill>
          <a:blip r:embed="rId1"/>
          <a:stretch>
            <a:fillRect/>
          </a:stretch>
        </p:blipFill>
        <p:spPr>
          <a:xfrm>
            <a:off x="587519" y="3808194"/>
            <a:ext cx="10146924" cy="17075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64584" y="1858674"/>
            <a:ext cx="10281690" cy="3627726"/>
          </a:xfrm>
          <a:prstGeom prst="rect">
            <a:avLst/>
          </a:prstGeom>
        </p:spPr>
      </p:pic>
      <p:sp>
        <p:nvSpPr>
          <p:cNvPr id="5" name="Title 1"/>
          <p:cNvSpPr>
            <a:spLocks noGrp="1"/>
          </p:cNvSpPr>
          <p:nvPr>
            <p:ph type="title"/>
          </p:nvPr>
        </p:nvSpPr>
        <p:spPr>
          <a:xfrm>
            <a:off x="547629" y="337416"/>
            <a:ext cx="10515600" cy="1325563"/>
          </a:xfrm>
        </p:spPr>
        <p:txBody>
          <a:bodyPr/>
          <a:lstStyle/>
          <a:p>
            <a:r>
              <a:rPr lang="en-GB" dirty="0"/>
              <a:t>I2C Bus Communications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GB" dirty="0"/>
              <a:t> Parity Bit</a:t>
            </a:r>
            <a:endParaRPr lang="en-GB" dirty="0"/>
          </a:p>
          <a:p>
            <a:pPr lvl="1"/>
            <a:r>
              <a:rPr lang="en-GB" dirty="0"/>
              <a:t>The parity bit is a way for the receiving UART to tell if any data has changed during transmission.</a:t>
            </a:r>
            <a:endParaRPr lang="en-GB" dirty="0"/>
          </a:p>
          <a:p>
            <a:pPr lvl="1"/>
            <a:r>
              <a:rPr lang="en-GB" dirty="0"/>
              <a:t>Bits can be changed by electromagnetic radiation, mismatched baud rates, or long-distance data transfers.</a:t>
            </a:r>
            <a:endParaRPr lang="en-GB" dirty="0"/>
          </a:p>
        </p:txBody>
      </p:sp>
      <p:pic>
        <p:nvPicPr>
          <p:cNvPr id="4" name="Picture 3"/>
          <p:cNvPicPr>
            <a:picLocks noChangeAspect="1"/>
          </p:cNvPicPr>
          <p:nvPr/>
        </p:nvPicPr>
        <p:blipFill>
          <a:blip r:embed="rId1"/>
          <a:stretch>
            <a:fillRect/>
          </a:stretch>
        </p:blipFill>
        <p:spPr>
          <a:xfrm>
            <a:off x="1267692" y="4593648"/>
            <a:ext cx="9233538" cy="158331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98870"/>
            <a:ext cx="10515600" cy="1325563"/>
          </a:xfrm>
        </p:spPr>
        <p:txBody>
          <a:bodyPr/>
          <a:lstStyle/>
          <a:p>
            <a:r>
              <a:rPr lang="en-GB" dirty="0"/>
              <a:t>UART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 Stop Bits</a:t>
            </a:r>
            <a:endParaRPr lang="en-US" b="1" dirty="0"/>
          </a:p>
          <a:p>
            <a:pPr lvl="1"/>
            <a:r>
              <a:rPr lang="en-GB" dirty="0"/>
              <a:t>To signal the end of the data packet, the sending UART drives the data transmission line from a low voltage to a high voltage for one (1) to two (2) bit(s) duration.</a:t>
            </a:r>
            <a:endParaRPr lang="en-US" b="1" dirty="0"/>
          </a:p>
          <a:p>
            <a:endParaRPr lang="en-US" dirty="0"/>
          </a:p>
        </p:txBody>
      </p:sp>
      <p:pic>
        <p:nvPicPr>
          <p:cNvPr id="4" name="Picture 3"/>
          <p:cNvPicPr>
            <a:picLocks noChangeAspect="1"/>
          </p:cNvPicPr>
          <p:nvPr/>
        </p:nvPicPr>
        <p:blipFill>
          <a:blip r:embed="rId1"/>
          <a:stretch>
            <a:fillRect/>
          </a:stretch>
        </p:blipFill>
        <p:spPr>
          <a:xfrm>
            <a:off x="2221489" y="4001294"/>
            <a:ext cx="8880771" cy="155084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22854"/>
            <a:ext cx="10515600" cy="1325563"/>
          </a:xfrm>
        </p:spPr>
        <p:txBody>
          <a:bodyPr>
            <a:normAutofit/>
          </a:bodyPr>
          <a:lstStyle/>
          <a:p>
            <a:r>
              <a:rPr lang="en-GB" dirty="0"/>
              <a:t>UART (</a:t>
            </a:r>
            <a:r>
              <a:rPr lang="en-US" dirty="0"/>
              <a:t>Steps of UART Transmission</a:t>
            </a:r>
            <a:r>
              <a:rPr lang="en-GB" dirty="0"/>
              <a:t>)</a:t>
            </a:r>
            <a:endParaRPr lang="en-US" dirty="0"/>
          </a:p>
        </p:txBody>
      </p:sp>
      <p:sp>
        <p:nvSpPr>
          <p:cNvPr id="3" name="Content Placeholder 2"/>
          <p:cNvSpPr>
            <a:spLocks noGrp="1"/>
          </p:cNvSpPr>
          <p:nvPr>
            <p:ph idx="1"/>
          </p:nvPr>
        </p:nvSpPr>
        <p:spPr>
          <a:xfrm>
            <a:off x="460375" y="1162844"/>
            <a:ext cx="10515600" cy="4351338"/>
          </a:xfrm>
        </p:spPr>
        <p:txBody>
          <a:bodyPr/>
          <a:lstStyle/>
          <a:p>
            <a:r>
              <a:rPr lang="en-GB" dirty="0"/>
              <a:t>First: The transmitting UART receives data in parallel from the data bus.</a:t>
            </a:r>
            <a:endParaRPr lang="en-US" dirty="0"/>
          </a:p>
        </p:txBody>
      </p:sp>
      <p:sp>
        <p:nvSpPr>
          <p:cNvPr id="4" name="AutoShape 2" descr="Figure 8. Data bus to the transmitting U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Picture 4"/>
          <p:cNvPicPr>
            <a:picLocks noChangeAspect="1"/>
          </p:cNvPicPr>
          <p:nvPr/>
        </p:nvPicPr>
        <p:blipFill>
          <a:blip r:embed="rId1"/>
          <a:stretch>
            <a:fillRect/>
          </a:stretch>
        </p:blipFill>
        <p:spPr>
          <a:xfrm>
            <a:off x="3296948" y="1715734"/>
            <a:ext cx="4544725" cy="4978036"/>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46" y="240434"/>
            <a:ext cx="10515600" cy="1325563"/>
          </a:xfrm>
        </p:spPr>
        <p:txBody>
          <a:bodyPr/>
          <a:lstStyle/>
          <a:p>
            <a:r>
              <a:rPr lang="en-GB" dirty="0"/>
              <a:t>UART (</a:t>
            </a:r>
            <a:r>
              <a:rPr lang="en-US" dirty="0"/>
              <a:t>Steps of UART Transmission</a:t>
            </a:r>
            <a:r>
              <a:rPr lang="en-GB" dirty="0"/>
              <a:t>)</a:t>
            </a:r>
            <a:endParaRPr lang="en-US" dirty="0"/>
          </a:p>
        </p:txBody>
      </p:sp>
      <p:sp>
        <p:nvSpPr>
          <p:cNvPr id="3" name="Content Placeholder 2"/>
          <p:cNvSpPr>
            <a:spLocks noGrp="1"/>
          </p:cNvSpPr>
          <p:nvPr>
            <p:ph idx="1"/>
          </p:nvPr>
        </p:nvSpPr>
        <p:spPr>
          <a:xfrm>
            <a:off x="561108" y="1413597"/>
            <a:ext cx="10515600" cy="4351338"/>
          </a:xfrm>
        </p:spPr>
        <p:txBody>
          <a:bodyPr/>
          <a:lstStyle/>
          <a:p>
            <a:r>
              <a:rPr lang="en-GB" dirty="0"/>
              <a:t>Second: The transmitting UART adds the start bit, parity bit, and the stop bit(s) to the data frame.</a:t>
            </a:r>
            <a:endParaRPr lang="en-US" dirty="0"/>
          </a:p>
        </p:txBody>
      </p:sp>
      <p:pic>
        <p:nvPicPr>
          <p:cNvPr id="4" name="Picture 3"/>
          <p:cNvPicPr>
            <a:picLocks noChangeAspect="1"/>
          </p:cNvPicPr>
          <p:nvPr/>
        </p:nvPicPr>
        <p:blipFill>
          <a:blip r:embed="rId1"/>
          <a:stretch>
            <a:fillRect/>
          </a:stretch>
        </p:blipFill>
        <p:spPr>
          <a:xfrm>
            <a:off x="2894733" y="2353252"/>
            <a:ext cx="6069158" cy="414600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198870"/>
            <a:ext cx="10515600" cy="1325563"/>
          </a:xfrm>
        </p:spPr>
        <p:txBody>
          <a:bodyPr/>
          <a:lstStyle/>
          <a:p>
            <a:r>
              <a:rPr lang="en-GB" dirty="0"/>
              <a:t>UART (</a:t>
            </a:r>
            <a:r>
              <a:rPr lang="en-US" dirty="0"/>
              <a:t>Steps of UART Transmission</a:t>
            </a:r>
            <a:r>
              <a:rPr lang="en-GB" dirty="0"/>
              <a:t>)</a:t>
            </a:r>
            <a:endParaRPr lang="en-US" dirty="0"/>
          </a:p>
        </p:txBody>
      </p:sp>
      <p:sp>
        <p:nvSpPr>
          <p:cNvPr id="3" name="Content Placeholder 2"/>
          <p:cNvSpPr>
            <a:spLocks noGrp="1"/>
          </p:cNvSpPr>
          <p:nvPr>
            <p:ph idx="1"/>
          </p:nvPr>
        </p:nvSpPr>
        <p:spPr>
          <a:xfrm>
            <a:off x="588818" y="1372033"/>
            <a:ext cx="10515600" cy="4351338"/>
          </a:xfrm>
        </p:spPr>
        <p:txBody>
          <a:bodyPr/>
          <a:lstStyle/>
          <a:p>
            <a:r>
              <a:rPr lang="en-GB" dirty="0"/>
              <a:t>Third: The entire packet is sent serially starting from start bit to stop bit from the transmitting UART to the receiving UART. The receiving UART samples the data line at the preconfigured baud rate.</a:t>
            </a:r>
            <a:endParaRPr lang="en-US" dirty="0"/>
          </a:p>
        </p:txBody>
      </p:sp>
      <p:pic>
        <p:nvPicPr>
          <p:cNvPr id="4" name="Picture 3"/>
          <p:cNvPicPr>
            <a:picLocks noChangeAspect="1"/>
          </p:cNvPicPr>
          <p:nvPr/>
        </p:nvPicPr>
        <p:blipFill>
          <a:blip r:embed="rId1"/>
          <a:stretch>
            <a:fillRect/>
          </a:stretch>
        </p:blipFill>
        <p:spPr>
          <a:xfrm>
            <a:off x="2848408" y="2697596"/>
            <a:ext cx="6960119" cy="4063422"/>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71161"/>
            <a:ext cx="10515600" cy="1325563"/>
          </a:xfrm>
        </p:spPr>
        <p:txBody>
          <a:bodyPr/>
          <a:lstStyle/>
          <a:p>
            <a:r>
              <a:rPr lang="en-GB" dirty="0"/>
              <a:t>UART (</a:t>
            </a:r>
            <a:r>
              <a:rPr lang="en-US" dirty="0"/>
              <a:t>Steps of UART Transmission</a:t>
            </a:r>
            <a:r>
              <a:rPr lang="en-GB" dirty="0"/>
              <a:t>)</a:t>
            </a:r>
            <a:endParaRPr lang="en-US" dirty="0"/>
          </a:p>
        </p:txBody>
      </p:sp>
      <p:sp>
        <p:nvSpPr>
          <p:cNvPr id="3" name="Content Placeholder 2"/>
          <p:cNvSpPr>
            <a:spLocks noGrp="1"/>
          </p:cNvSpPr>
          <p:nvPr>
            <p:ph idx="1"/>
          </p:nvPr>
        </p:nvSpPr>
        <p:spPr>
          <a:xfrm>
            <a:off x="547255" y="1257589"/>
            <a:ext cx="10515600" cy="4351338"/>
          </a:xfrm>
        </p:spPr>
        <p:txBody>
          <a:bodyPr/>
          <a:lstStyle/>
          <a:p>
            <a:r>
              <a:rPr lang="en-GB" dirty="0"/>
              <a:t>Fourth: The receiving UART discards the start bit, parity bit, and stop bit from the data frame.</a:t>
            </a:r>
            <a:endParaRPr lang="en-US" dirty="0"/>
          </a:p>
        </p:txBody>
      </p:sp>
      <p:pic>
        <p:nvPicPr>
          <p:cNvPr id="4" name="Picture 3"/>
          <p:cNvPicPr>
            <a:picLocks noChangeAspect="1"/>
          </p:cNvPicPr>
          <p:nvPr/>
        </p:nvPicPr>
        <p:blipFill>
          <a:blip r:embed="rId1"/>
          <a:stretch>
            <a:fillRect/>
          </a:stretch>
        </p:blipFill>
        <p:spPr>
          <a:xfrm>
            <a:off x="3237633" y="2337522"/>
            <a:ext cx="5753965" cy="3924252"/>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185016"/>
            <a:ext cx="10515600" cy="1325563"/>
          </a:xfrm>
        </p:spPr>
        <p:txBody>
          <a:bodyPr/>
          <a:lstStyle/>
          <a:p>
            <a:r>
              <a:rPr lang="en-GB" dirty="0"/>
              <a:t>UART (</a:t>
            </a:r>
            <a:r>
              <a:rPr lang="en-US" dirty="0"/>
              <a:t>Steps of UART Transmission</a:t>
            </a:r>
            <a:r>
              <a:rPr lang="en-GB" dirty="0"/>
              <a:t>)</a:t>
            </a:r>
            <a:endParaRPr lang="en-US" dirty="0"/>
          </a:p>
        </p:txBody>
      </p:sp>
      <p:sp>
        <p:nvSpPr>
          <p:cNvPr id="3" name="Content Placeholder 2"/>
          <p:cNvSpPr>
            <a:spLocks noGrp="1"/>
          </p:cNvSpPr>
          <p:nvPr>
            <p:ph idx="1"/>
          </p:nvPr>
        </p:nvSpPr>
        <p:spPr>
          <a:xfrm>
            <a:off x="727365" y="1316616"/>
            <a:ext cx="10515600" cy="4351338"/>
          </a:xfrm>
        </p:spPr>
        <p:txBody>
          <a:bodyPr/>
          <a:lstStyle/>
          <a:p>
            <a:r>
              <a:rPr lang="en-GB" dirty="0"/>
              <a:t>Fifth: The receiving UART converts the serial data back into parallel and transfers it to the data bus on the receiving end.</a:t>
            </a:r>
            <a:endParaRPr lang="en-US" dirty="0"/>
          </a:p>
        </p:txBody>
      </p:sp>
      <p:pic>
        <p:nvPicPr>
          <p:cNvPr id="4" name="Picture 3"/>
          <p:cNvPicPr>
            <a:picLocks noChangeAspect="1"/>
          </p:cNvPicPr>
          <p:nvPr/>
        </p:nvPicPr>
        <p:blipFill>
          <a:blip r:embed="rId1"/>
          <a:stretch>
            <a:fillRect/>
          </a:stretch>
        </p:blipFill>
        <p:spPr>
          <a:xfrm>
            <a:off x="3608678" y="2265218"/>
            <a:ext cx="4288414" cy="4331384"/>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29598"/>
            <a:ext cx="10515600" cy="1325563"/>
          </a:xfrm>
        </p:spPr>
        <p:txBody>
          <a:bodyPr/>
          <a:lstStyle/>
          <a:p>
            <a:r>
              <a:rPr lang="en-GB" dirty="0"/>
              <a:t>UART (Frame Protocol)</a:t>
            </a:r>
            <a:endParaRPr lang="en-US" dirty="0"/>
          </a:p>
        </p:txBody>
      </p:sp>
      <p:sp>
        <p:nvSpPr>
          <p:cNvPr id="3" name="Content Placeholder 2"/>
          <p:cNvSpPr>
            <a:spLocks noGrp="1"/>
          </p:cNvSpPr>
          <p:nvPr>
            <p:ph idx="1"/>
          </p:nvPr>
        </p:nvSpPr>
        <p:spPr>
          <a:xfrm>
            <a:off x="741218" y="1285298"/>
            <a:ext cx="10515600" cy="4351338"/>
          </a:xfrm>
        </p:spPr>
        <p:txBody>
          <a:bodyPr/>
          <a:lstStyle/>
          <a:p>
            <a:r>
              <a:rPr lang="en-GB" dirty="0"/>
              <a:t>The main use and importance of frame protocol is an added value for security and protection on each device.</a:t>
            </a:r>
            <a:endParaRPr lang="en-GB" dirty="0"/>
          </a:p>
          <a:p>
            <a:pPr algn="just"/>
            <a:r>
              <a:rPr lang="en-GB" dirty="0"/>
              <a:t>When two devices use the same UART frame protocol, there are tendencies that, when connecting to the same UART without checking the configuration, the device will be connected to different pins that may cause malfunctions in the system.</a:t>
            </a:r>
            <a:endParaRPr lang="en-GB" dirty="0"/>
          </a:p>
          <a:p>
            <a:pPr algn="just"/>
            <a:r>
              <a:rPr lang="en-GB" dirty="0"/>
              <a:t>In designing a frame protocol, designers can set the desired headers and trailers, including CRC, to different devices. In Figure 13, two (2) bytes are set as part of the header.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 (Frame Protocol)</a:t>
            </a:r>
            <a:endParaRPr lang="en-US" dirty="0"/>
          </a:p>
        </p:txBody>
      </p:sp>
      <p:pic>
        <p:nvPicPr>
          <p:cNvPr id="4" name="Content Placeholder 3"/>
          <p:cNvPicPr>
            <a:picLocks noGrp="1" noChangeAspect="1"/>
          </p:cNvPicPr>
          <p:nvPr>
            <p:ph idx="1"/>
          </p:nvPr>
        </p:nvPicPr>
        <p:blipFill>
          <a:blip r:embed="rId1"/>
          <a:stretch>
            <a:fillRect/>
          </a:stretch>
        </p:blipFill>
        <p:spPr>
          <a:xfrm>
            <a:off x="1161616" y="2407156"/>
            <a:ext cx="9430016" cy="255277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 (Frame Protocol)</a:t>
            </a:r>
            <a:endParaRPr lang="en-US" dirty="0"/>
          </a:p>
        </p:txBody>
      </p:sp>
      <p:pic>
        <p:nvPicPr>
          <p:cNvPr id="4" name="Content Placeholder 3"/>
          <p:cNvPicPr>
            <a:picLocks noGrp="1" noChangeAspect="1"/>
          </p:cNvPicPr>
          <p:nvPr>
            <p:ph idx="1"/>
          </p:nvPr>
        </p:nvPicPr>
        <p:blipFill>
          <a:blip r:embed="rId1"/>
          <a:stretch>
            <a:fillRect/>
          </a:stretch>
        </p:blipFill>
        <p:spPr>
          <a:xfrm>
            <a:off x="503092" y="1501847"/>
            <a:ext cx="10540621" cy="50097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47629" y="337416"/>
            <a:ext cx="10515600" cy="1325563"/>
          </a:xfrm>
        </p:spPr>
        <p:txBody>
          <a:bodyPr/>
          <a:lstStyle/>
          <a:p>
            <a:r>
              <a:rPr lang="en-GB" dirty="0"/>
              <a:t>I2C Bus Communications</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7993" y="2066925"/>
            <a:ext cx="5400196" cy="32514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UART (Frame Protocol)</a:t>
            </a:r>
            <a:endParaRPr lang="en-US" dirty="0"/>
          </a:p>
        </p:txBody>
      </p:sp>
      <p:pic>
        <p:nvPicPr>
          <p:cNvPr id="4" name="Content Placeholder 3"/>
          <p:cNvPicPr>
            <a:picLocks noGrp="1" noChangeAspect="1"/>
          </p:cNvPicPr>
          <p:nvPr>
            <p:ph idx="1"/>
          </p:nvPr>
        </p:nvPicPr>
        <p:blipFill>
          <a:blip r:embed="rId1"/>
          <a:stretch>
            <a:fillRect/>
          </a:stretch>
        </p:blipFill>
        <p:spPr>
          <a:xfrm>
            <a:off x="348478" y="1690688"/>
            <a:ext cx="11495044" cy="47378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47629" y="337416"/>
            <a:ext cx="10515600" cy="1325563"/>
          </a:xfrm>
        </p:spPr>
        <p:txBody>
          <a:bodyPr/>
          <a:lstStyle/>
          <a:p>
            <a:r>
              <a:rPr lang="en-GB" dirty="0"/>
              <a:t>I2C Bus Communications</a:t>
            </a:r>
            <a:endParaRPr lang="en-US" dirty="0"/>
          </a:p>
        </p:txBody>
      </p:sp>
      <p:pic>
        <p:nvPicPr>
          <p:cNvPr id="2" name="Picture 1"/>
          <p:cNvPicPr>
            <a:picLocks noChangeAspect="1"/>
          </p:cNvPicPr>
          <p:nvPr/>
        </p:nvPicPr>
        <p:blipFill>
          <a:blip r:embed="rId1"/>
          <a:stretch>
            <a:fillRect/>
          </a:stretch>
        </p:blipFill>
        <p:spPr>
          <a:xfrm>
            <a:off x="547629" y="1884652"/>
            <a:ext cx="10635350" cy="36017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47629" y="337416"/>
            <a:ext cx="10515600" cy="1325563"/>
          </a:xfrm>
        </p:spPr>
        <p:txBody>
          <a:bodyPr/>
          <a:lstStyle/>
          <a:p>
            <a:r>
              <a:rPr lang="en-GB" dirty="0">
                <a:latin typeface="Times New Roman" panose="02020603050405020304" pitchFamily="18" charset="0"/>
                <a:cs typeface="Times New Roman" panose="02020603050405020304" pitchFamily="18" charset="0"/>
              </a:rPr>
              <a:t>I2C Communication Protocol</a:t>
            </a:r>
            <a:endParaRPr lang="en-GB" dirty="0">
              <a:latin typeface="Times New Roman" panose="02020603050405020304" pitchFamily="18" charset="0"/>
              <a:cs typeface="Times New Roman" panose="02020603050405020304" pitchFamily="18" charset="0"/>
            </a:endParaRPr>
          </a:p>
        </p:txBody>
      </p:sp>
      <p:pic>
        <p:nvPicPr>
          <p:cNvPr id="1026" name="Picture 2" descr="Basics of the I2C Communication Protoco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1634" y="1538289"/>
            <a:ext cx="5527589" cy="27085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8653" y="4699108"/>
            <a:ext cx="9310255" cy="369332"/>
          </a:xfrm>
          <a:prstGeom prst="rect">
            <a:avLst/>
          </a:prstGeom>
        </p:spPr>
        <p:txBody>
          <a:bodyPr wrap="square">
            <a:spAutoFit/>
          </a:bodyPr>
          <a:lstStyle/>
          <a:p>
            <a:r>
              <a:rPr lang="en-GB" b="1" i="0" dirty="0">
                <a:effectLst/>
                <a:latin typeface="Times New Roman" panose="02020603050405020304" pitchFamily="18" charset="0"/>
                <a:cs typeface="Times New Roman" panose="02020603050405020304" pitchFamily="18" charset="0"/>
              </a:rPr>
              <a:t>SDA (Serial Data)</a:t>
            </a:r>
            <a:r>
              <a:rPr lang="en-GB" b="0" i="0" dirty="0">
                <a:effectLst/>
                <a:latin typeface="Times New Roman" panose="02020603050405020304" pitchFamily="18" charset="0"/>
                <a:cs typeface="Times New Roman" panose="02020603050405020304" pitchFamily="18" charset="0"/>
              </a:rPr>
              <a:t> – The line for the master and slave to send and receive data.</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18653" y="5447681"/>
            <a:ext cx="8091056" cy="369332"/>
          </a:xfrm>
          <a:prstGeom prst="rect">
            <a:avLst/>
          </a:prstGeom>
        </p:spPr>
        <p:txBody>
          <a:bodyPr wrap="square">
            <a:spAutoFit/>
          </a:bodyPr>
          <a:lstStyle/>
          <a:p>
            <a:r>
              <a:rPr lang="en-GB" b="1" i="0">
                <a:effectLst/>
                <a:latin typeface="Times New Roman" panose="02020603050405020304" pitchFamily="18" charset="0"/>
                <a:cs typeface="Times New Roman" panose="02020603050405020304" pitchFamily="18" charset="0"/>
              </a:rPr>
              <a:t>SCL (Serial Clock)</a:t>
            </a:r>
            <a:r>
              <a:rPr lang="en-GB" b="0" i="0">
                <a:effectLst/>
                <a:latin typeface="Times New Roman" panose="02020603050405020304" pitchFamily="18" charset="0"/>
                <a:cs typeface="Times New Roman" panose="02020603050405020304" pitchFamily="18" charset="0"/>
              </a:rPr>
              <a:t> – The line that carries the clock signal.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18116</Words>
  <Application>WPS Presentation</Application>
  <PresentationFormat>Widescreen</PresentationFormat>
  <Paragraphs>383</Paragraphs>
  <Slides>70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70</vt:i4>
      </vt:variant>
    </vt:vector>
  </HeadingPairs>
  <TitlesOfParts>
    <vt:vector size="79" baseType="lpstr">
      <vt:lpstr>Arial</vt:lpstr>
      <vt:lpstr>SimSun</vt:lpstr>
      <vt:lpstr>Wingdings</vt:lpstr>
      <vt:lpstr>Times New Roman</vt:lpstr>
      <vt:lpstr>Calibri Light</vt:lpstr>
      <vt:lpstr>Calibri</vt:lpstr>
      <vt:lpstr>Microsoft YaHei</vt:lpstr>
      <vt:lpstr>Arial Unicode MS</vt:lpstr>
      <vt:lpstr>Office Theme</vt:lpstr>
      <vt:lpstr>Communicating Using I2C, SPI and UART</vt:lpstr>
      <vt:lpstr>Introduction</vt:lpstr>
      <vt:lpstr>Introduction</vt:lpstr>
      <vt:lpstr>Introduction</vt:lpstr>
      <vt:lpstr>I2C Bus Communications</vt:lpstr>
      <vt:lpstr>I2C Bus Communications</vt:lpstr>
      <vt:lpstr>I2C Bus Communications</vt:lpstr>
      <vt:lpstr>I2C Bus Communications</vt:lpstr>
      <vt:lpstr>I2C Communication Protocol</vt:lpstr>
      <vt:lpstr>I2C Communication Protocol</vt:lpstr>
      <vt:lpstr>PowerPoint 演示文稿</vt:lpstr>
      <vt:lpstr>HOW I2C WORKS </vt:lpstr>
      <vt:lpstr>HOW I2C WORKS</vt:lpstr>
      <vt:lpstr>HOW I2C WORKS</vt:lpstr>
      <vt:lpstr>PowerPoint 演示文稿</vt:lpstr>
      <vt:lpstr>PowerPoint 演示文稿</vt:lpstr>
      <vt:lpstr>PowerPoint 演示文稿</vt:lpstr>
      <vt:lpstr>STEPS OF I2C DATA TRANSMISSION </vt:lpstr>
      <vt:lpstr>PowerPoint 演示文稿</vt:lpstr>
      <vt:lpstr>PowerPoint 演示文稿</vt:lpstr>
      <vt:lpstr>PowerPoint 演示文稿</vt:lpstr>
      <vt:lpstr>PowerPoint 演示文稿</vt:lpstr>
      <vt:lpstr>PowerPoint 演示文稿</vt:lpstr>
      <vt:lpstr>SINGLE MASTER WITH MULTIPLE SLAVES </vt:lpstr>
      <vt:lpstr>PowerPoint 演示文稿</vt:lpstr>
      <vt:lpstr>MULTIPLE MASTERS WITH MULTIPLE SLAVES </vt:lpstr>
      <vt:lpstr>PowerPoint 演示文稿</vt:lpstr>
      <vt:lpstr>ADVANTAGES AND DISADVANTAGES OF I2C </vt:lpstr>
      <vt:lpstr>ADVANTAGES AND DISADVANTAGES OF I2C </vt:lpstr>
      <vt:lpstr>HOW TO USE SPI COMMUNICATION ON THE ARDUINO </vt:lpstr>
      <vt:lpstr>HOW TO USE SPI COMMUNICATION ON THE ARDUINO</vt:lpstr>
      <vt:lpstr>PowerPoint 演示文稿</vt:lpstr>
      <vt:lpstr>CONNECTING A MASTER DEVICE TO A SINGLE SLAVE DEVICE </vt:lpstr>
      <vt:lpstr>SENDING DATA TO A SINGLE SLAVE DEVICE </vt:lpstr>
      <vt:lpstr>CONNECTING A MASTER DEVICE TO MULTIPLE SLAVE DEVICES </vt:lpstr>
      <vt:lpstr>PowerPoint 演示文稿</vt:lpstr>
      <vt:lpstr>SENDING DATA IN AN INDEPENDENT SLAVE CONFIGURATION </vt:lpstr>
      <vt:lpstr>DAISY CHAIN CONFIGURATION </vt:lpstr>
      <vt:lpstr>SENDING DATA IN A DAISY CHAIN CONFIGURATION </vt:lpstr>
      <vt:lpstr>SENDING DATA IN A DAISY CHAIN CONFIGURATION </vt:lpstr>
      <vt:lpstr>HOW SPI WORKS </vt:lpstr>
      <vt:lpstr>HOW SPI WORKS</vt:lpstr>
      <vt:lpstr>MOSI AND MISO </vt:lpstr>
      <vt:lpstr>STEPS OF SPI DATA TRANSMISSION</vt:lpstr>
      <vt:lpstr>STEPS OF SPI DATA TRANSMISSION</vt:lpstr>
      <vt:lpstr>STEPS OF SPI DATA TRANSMISSION</vt:lpstr>
      <vt:lpstr>STEPS OF SPI DATA TRANSMISSION</vt:lpstr>
      <vt:lpstr>ADVANTAGES AND DISADVANTAGES OF SPI </vt:lpstr>
      <vt:lpstr>ADVANTAGES AND DISADVANTAGES OF SPI </vt:lpstr>
      <vt:lpstr>UART Communication Protocol</vt:lpstr>
      <vt:lpstr>UART</vt:lpstr>
      <vt:lpstr>UART</vt:lpstr>
      <vt:lpstr>UART</vt:lpstr>
      <vt:lpstr>UART</vt:lpstr>
      <vt:lpstr>UART</vt:lpstr>
      <vt:lpstr>UART</vt:lpstr>
      <vt:lpstr>UART</vt:lpstr>
      <vt:lpstr>UART</vt:lpstr>
      <vt:lpstr>UART</vt:lpstr>
      <vt:lpstr>UART</vt:lpstr>
      <vt:lpstr>UART</vt:lpstr>
      <vt:lpstr>UART (Steps of UART Transmission)</vt:lpstr>
      <vt:lpstr>UART (Steps of UART Transmission)</vt:lpstr>
      <vt:lpstr>UART (Steps of UART Transmission)</vt:lpstr>
      <vt:lpstr>UART (Steps of UART Transmission)</vt:lpstr>
      <vt:lpstr>UART (Steps of UART Transmission)</vt:lpstr>
      <vt:lpstr>UART (Frame Protocol)</vt:lpstr>
      <vt:lpstr>UART (Frame Protocol)</vt:lpstr>
      <vt:lpstr>UART (Frame Protocol)</vt:lpstr>
      <vt:lpstr>UART (Frame Protocol)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Using I2C and SPI</dc:title>
  <dc:creator>User</dc:creator>
  <cp:lastModifiedBy>BAB AL SAFA</cp:lastModifiedBy>
  <cp:revision>59</cp:revision>
  <dcterms:created xsi:type="dcterms:W3CDTF">2022-01-25T19:31:00Z</dcterms:created>
  <dcterms:modified xsi:type="dcterms:W3CDTF">2024-06-02T14:14:18Z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902DB78B87DC4DD7B1C1439C89DDC914_12</vt:lpwstr>
  </property>
  <property fmtid="{D5CDD505-2E9C-101B-9397-08002B2CF9AE}" pid="3" name="KSOProductBuildVer">
    <vt:lpwstr>1033-12.2.0.16909</vt:lpwstr>
  </property>
</Properties>
</file>