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316" r:id="rId10"/>
    <p:sldId id="263" r:id="rId11"/>
    <p:sldId id="265" r:id="rId12"/>
    <p:sldId id="266" r:id="rId13"/>
    <p:sldId id="267" r:id="rId14"/>
    <p:sldId id="268" r:id="rId15"/>
    <p:sldId id="270" r:id="rId16"/>
    <p:sldId id="272" r:id="rId17"/>
    <p:sldId id="317" r:id="rId18"/>
    <p:sldId id="273" r:id="rId19"/>
    <p:sldId id="274" r:id="rId20"/>
    <p:sldId id="275" r:id="rId21"/>
    <p:sldId id="277" r:id="rId22"/>
    <p:sldId id="278" r:id="rId23"/>
    <p:sldId id="279" r:id="rId24"/>
    <p:sldId id="280" r:id="rId25"/>
    <p:sldId id="295" r:id="rId26"/>
    <p:sldId id="296" r:id="rId27"/>
    <p:sldId id="297" r:id="rId28"/>
    <p:sldId id="298" r:id="rId29"/>
    <p:sldId id="282" r:id="rId30"/>
    <p:sldId id="283" r:id="rId31"/>
    <p:sldId id="284" r:id="rId32"/>
    <p:sldId id="285" r:id="rId33"/>
    <p:sldId id="286" r:id="rId34"/>
    <p:sldId id="287" r:id="rId35"/>
    <p:sldId id="288" r:id="rId36"/>
    <p:sldId id="289" r:id="rId37"/>
    <p:sldId id="299" r:id="rId38"/>
    <p:sldId id="300" r:id="rId39"/>
    <p:sldId id="301" r:id="rId40"/>
    <p:sldId id="302" r:id="rId41"/>
    <p:sldId id="303" r:id="rId42"/>
    <p:sldId id="304" r:id="rId43"/>
    <p:sldId id="305" r:id="rId44"/>
    <p:sldId id="306" r:id="rId45"/>
    <p:sldId id="308" r:id="rId46"/>
    <p:sldId id="309" r:id="rId47"/>
    <p:sldId id="310" r:id="rId48"/>
    <p:sldId id="312" r:id="rId49"/>
    <p:sldId id="314" r:id="rId50"/>
    <p:sldId id="313" r:id="rId51"/>
    <p:sldId id="31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B77286-4063-4DA0-AF40-51E61B072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F7C425DA-9959-4CF4-A048-62A699598F7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5B77286-4063-4DA0-AF40-51E61B072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5B77286-4063-4DA0-AF40-51E61B072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5B77286-4063-4DA0-AF40-51E61B072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05B77286-4063-4DA0-AF40-51E61B07241E}"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7C425DA-9959-4CF4-A048-62A699598F7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5B77286-4063-4DA0-AF40-51E61B0724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5B77286-4063-4DA0-AF40-51E61B07241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B77286-4063-4DA0-AF40-51E61B07241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77286-4063-4DA0-AF40-51E61B07241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5B77286-4063-4DA0-AF40-51E61B0724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5B77286-4063-4DA0-AF40-51E61B07241E}"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7C425DA-9959-4CF4-A048-62A699598F7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B77286-4063-4DA0-AF40-51E61B07241E}"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F7C425DA-9959-4CF4-A048-62A699598F7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800" kern="1200" cap="none"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Chapter 4</a:t>
            </a:r>
            <a:endParaRPr lang="en-US" dirty="0"/>
          </a:p>
        </p:txBody>
      </p:sp>
      <p:sp>
        <p:nvSpPr>
          <p:cNvPr id="3" name="Subtitle 2"/>
          <p:cNvSpPr>
            <a:spLocks noGrp="1"/>
          </p:cNvSpPr>
          <p:nvPr>
            <p:ph type="subTitle" idx="1"/>
          </p:nvPr>
        </p:nvSpPr>
        <p:spPr/>
        <p:txBody>
          <a:bodyPr>
            <a:normAutofit/>
          </a:bodyPr>
          <a:lstStyle/>
          <a:p>
            <a:r>
              <a:rPr lang="en-GB" sz="4000" dirty="0"/>
              <a:t>Serial Communications</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57" y="0"/>
            <a:ext cx="10058400" cy="1609344"/>
          </a:xfrm>
        </p:spPr>
        <p:txBody>
          <a:bodyPr>
            <a:normAutofit/>
          </a:bodyPr>
          <a:lstStyle/>
          <a:p>
            <a:r>
              <a:rPr lang="en-GB" sz="4000" dirty="0"/>
              <a:t>Serial Hardware (Contd.)</a:t>
            </a:r>
            <a:endParaRPr lang="en-US" sz="4000" dirty="0"/>
          </a:p>
        </p:txBody>
      </p:sp>
      <p:sp>
        <p:nvSpPr>
          <p:cNvPr id="3" name="Content Placeholder 2"/>
          <p:cNvSpPr>
            <a:spLocks noGrp="1"/>
          </p:cNvSpPr>
          <p:nvPr>
            <p:ph idx="1"/>
          </p:nvPr>
        </p:nvSpPr>
        <p:spPr>
          <a:xfrm>
            <a:off x="524117" y="1124435"/>
            <a:ext cx="10905883" cy="5733565"/>
          </a:xfrm>
        </p:spPr>
        <p:txBody>
          <a:bodyPr>
            <a:normAutofit/>
          </a:bodyPr>
          <a:lstStyle/>
          <a:p>
            <a:pPr algn="just">
              <a:lnSpc>
                <a:spcPct val="110000"/>
              </a:lnSpc>
            </a:pPr>
            <a:r>
              <a:rPr lang="en-GB" sz="2400" dirty="0"/>
              <a:t>An Arduino Uno has a single hardware serial port, but serial communication is also possible using software libraries to emulate additional ports (communication channels) to provide connectivity to more than one device.</a:t>
            </a:r>
            <a:endParaRPr lang="en-GB" sz="2400" dirty="0"/>
          </a:p>
          <a:p>
            <a:pPr algn="just">
              <a:lnSpc>
                <a:spcPct val="110000"/>
              </a:lnSpc>
            </a:pPr>
            <a:r>
              <a:rPr lang="en-GB" sz="2400" dirty="0"/>
              <a:t>The Leonardo and many 32-bit boards have a second hardware serial port in addition to USB serial. The Teensy 3 board from PJRC has three serial ports in addition to USB serial. The Teensy 4.0 board has seven serial ports (in addition to USB serial).</a:t>
            </a:r>
            <a:endParaRPr lang="en-GB" sz="2400" dirty="0"/>
          </a:p>
          <a:p>
            <a:pPr algn="just">
              <a:lnSpc>
                <a:spcPct val="110000"/>
              </a:lnSpc>
            </a:pPr>
            <a:r>
              <a:rPr lang="en-GB" sz="2400" dirty="0"/>
              <a:t>The Arduino Mega has four hardware serial ports that can communicate with up to four different serial devices.</a:t>
            </a:r>
            <a:endParaRPr lang="en-GB"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17" y="443346"/>
            <a:ext cx="10058400" cy="1609344"/>
          </a:xfrm>
        </p:spPr>
        <p:txBody>
          <a:bodyPr>
            <a:normAutofit/>
          </a:bodyPr>
          <a:lstStyle/>
          <a:p>
            <a:r>
              <a:rPr lang="en-GB" sz="3600" dirty="0"/>
              <a:t>Serial Hardware (Contd.) – Message Protocol</a:t>
            </a:r>
            <a:endParaRPr lang="en-US" sz="3600" dirty="0"/>
          </a:p>
        </p:txBody>
      </p:sp>
      <p:sp>
        <p:nvSpPr>
          <p:cNvPr id="3" name="Content Placeholder 2"/>
          <p:cNvSpPr>
            <a:spLocks noGrp="1"/>
          </p:cNvSpPr>
          <p:nvPr>
            <p:ph idx="1"/>
          </p:nvPr>
        </p:nvSpPr>
        <p:spPr>
          <a:xfrm>
            <a:off x="524117" y="1512363"/>
            <a:ext cx="10905883" cy="5733565"/>
          </a:xfrm>
        </p:spPr>
        <p:txBody>
          <a:bodyPr>
            <a:normAutofit/>
          </a:bodyPr>
          <a:lstStyle/>
          <a:p>
            <a:pPr marL="0" indent="0" algn="just">
              <a:lnSpc>
                <a:spcPct val="110000"/>
              </a:lnSpc>
              <a:buNone/>
            </a:pPr>
            <a:endParaRPr lang="en-GB" sz="2200" dirty="0"/>
          </a:p>
          <a:p>
            <a:pPr algn="just">
              <a:lnSpc>
                <a:spcPct val="110000"/>
              </a:lnSpc>
            </a:pPr>
            <a:r>
              <a:rPr lang="en-GB" sz="2200" dirty="0"/>
              <a:t>The formal organization of information in a message and the range of appropriate responses to requests is called a communications protocol.</a:t>
            </a:r>
            <a:endParaRPr lang="en-GB" sz="2200" dirty="0"/>
          </a:p>
          <a:p>
            <a:pPr algn="just">
              <a:lnSpc>
                <a:spcPct val="110000"/>
              </a:lnSpc>
            </a:pPr>
            <a:r>
              <a:rPr lang="en-GB" sz="2200" dirty="0"/>
              <a:t>A protocol can be established over any underlying data transfer system, such as serial communications, but these same principles apply to other means of data transfer, such as Ethernet or WiFi networking.</a:t>
            </a:r>
            <a:endParaRPr lang="en-GB" sz="2200" dirty="0"/>
          </a:p>
          <a:p>
            <a:pPr algn="just">
              <a:lnSpc>
                <a:spcPct val="110000"/>
              </a:lnSpc>
            </a:pPr>
            <a:r>
              <a:rPr lang="en-GB" sz="2200" dirty="0"/>
              <a:t>Messages can contain one or more special characters that identify the start of the message—this is called the header.</a:t>
            </a:r>
            <a:endParaRPr lang="en-GB" sz="2200" dirty="0"/>
          </a:p>
          <a:p>
            <a:pPr algn="just">
              <a:lnSpc>
                <a:spcPct val="110000"/>
              </a:lnSpc>
            </a:pPr>
            <a:r>
              <a:rPr lang="en-GB" sz="2200" dirty="0"/>
              <a:t>One or more characters can also be used to identify the end of a message—this is called the footer.</a:t>
            </a:r>
            <a:endParaRPr lang="en-GB"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17" y="0"/>
            <a:ext cx="9797519" cy="1066799"/>
          </a:xfrm>
        </p:spPr>
        <p:txBody>
          <a:bodyPr>
            <a:normAutofit/>
          </a:bodyPr>
          <a:lstStyle/>
          <a:p>
            <a:r>
              <a:rPr lang="en-GB" sz="3600" dirty="0"/>
              <a:t>Arduino Serial Notes</a:t>
            </a:r>
            <a:endParaRPr lang="en-US" sz="3600" dirty="0"/>
          </a:p>
        </p:txBody>
      </p:sp>
      <p:sp>
        <p:nvSpPr>
          <p:cNvPr id="4" name="Rectangle 3"/>
          <p:cNvSpPr/>
          <p:nvPr/>
        </p:nvSpPr>
        <p:spPr>
          <a:xfrm>
            <a:off x="357863" y="1886726"/>
            <a:ext cx="11321519" cy="3877985"/>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 Serial.flush waits for the transmission of outgoing serial data to complete.</a:t>
            </a:r>
            <a:endParaRPr lang="en-GB" sz="2800" dirty="0">
              <a:latin typeface="Times New Roman" panose="02020603050405020304" pitchFamily="18" charset="0"/>
              <a:cs typeface="Times New Roman" panose="02020603050405020304" pitchFamily="18" charset="0"/>
            </a:endParaRPr>
          </a:p>
          <a:p>
            <a:pPr algn="just"/>
            <a:r>
              <a:rPr lang="en-GB" sz="2000" dirty="0"/>
              <a:t>If you send a character, it is placed in a buffer for transmission. It takes time for each character to be sent because serial is slow. Once it is in the buffer, it will be sent automatically in the background while the program immediately moves on to the next statement. This is done so the program won't waste time waiting for characters to be sent. flush() is a way to wait for it to be sent, instead of immediately moving on in the user program. So after calling flush() you can be sure that all data has been sent, and the buffer is empty.</a:t>
            </a:r>
            <a:endParaRPr lang="en-GB" sz="2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 Serial.print will send data to the serial port in human-readable ASCII text.</a:t>
            </a:r>
            <a:endParaRPr lang="en-GB" sz="2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 Serial.write will send data in binary.</a:t>
            </a:r>
            <a:r>
              <a:rPr lang="en-GB" sz="2800" dirty="0"/>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90" y="-111113"/>
            <a:ext cx="11570901" cy="1609344"/>
          </a:xfrm>
        </p:spPr>
        <p:txBody>
          <a:bodyPr>
            <a:normAutofit/>
          </a:bodyPr>
          <a:lstStyle/>
          <a:p>
            <a:r>
              <a:rPr lang="en-GB" sz="4000" dirty="0">
                <a:latin typeface="Times New Roman" panose="02020603050405020304" pitchFamily="18" charset="0"/>
                <a:cs typeface="Times New Roman" panose="02020603050405020304" pitchFamily="18" charset="0"/>
              </a:rPr>
              <a:t>Sending Information from Arduino to Your Computer</a:t>
            </a:r>
            <a:endParaRPr lang="en-GB"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288590" y="1923894"/>
            <a:ext cx="7813964" cy="4869003"/>
          </a:xfrm>
          <a:prstGeom prst="rect">
            <a:avLst/>
          </a:prstGeom>
        </p:spPr>
      </p:pic>
      <p:sp>
        <p:nvSpPr>
          <p:cNvPr id="5" name="Rectangle 4"/>
          <p:cNvSpPr/>
          <p:nvPr/>
        </p:nvSpPr>
        <p:spPr>
          <a:xfrm>
            <a:off x="288590" y="1277563"/>
            <a:ext cx="10861964" cy="646331"/>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Problem: You want to send text and data to be displayed on your PC, Mac, or other device (such as a Raspberry Pi) using the Arduino IDE or the serial terminal program of </a:t>
            </a:r>
            <a:r>
              <a:rPr lang="en-US" dirty="0">
                <a:latin typeface="Times New Roman" panose="02020603050405020304" pitchFamily="18" charset="0"/>
                <a:cs typeface="Times New Roman" panose="02020603050405020304" pitchFamily="18" charset="0"/>
              </a:rPr>
              <a:t>your choice</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553663" y="3799731"/>
            <a:ext cx="4793210" cy="16733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90" y="-111113"/>
            <a:ext cx="11570901" cy="1609344"/>
          </a:xfrm>
        </p:spPr>
        <p:txBody>
          <a:bodyPr>
            <a:normAutofit/>
          </a:bodyPr>
          <a:lstStyle/>
          <a:p>
            <a:r>
              <a:rPr lang="en-GB" sz="4000" dirty="0">
                <a:latin typeface="Times New Roman" panose="02020603050405020304" pitchFamily="18" charset="0"/>
                <a:cs typeface="Times New Roman" panose="02020603050405020304" pitchFamily="18" charset="0"/>
              </a:rPr>
              <a:t>Sending Information from Arduino to Your Computer</a:t>
            </a:r>
            <a:endParaRPr lang="en-GB"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491340" y="1632499"/>
            <a:ext cx="9165399" cy="3937027"/>
          </a:xfrm>
          <a:prstGeom prst="rect">
            <a:avLst/>
          </a:prstGeom>
        </p:spPr>
      </p:pic>
      <p:sp>
        <p:nvSpPr>
          <p:cNvPr id="8" name="Rectangle 7"/>
          <p:cNvSpPr/>
          <p:nvPr/>
        </p:nvSpPr>
        <p:spPr>
          <a:xfrm>
            <a:off x="4397174" y="5703794"/>
            <a:ext cx="4395178" cy="369332"/>
          </a:xfrm>
          <a:prstGeom prst="rect">
            <a:avLst/>
          </a:prstGeom>
        </p:spPr>
        <p:txBody>
          <a:bodyPr wrap="none">
            <a:spAutoFit/>
          </a:bodyPr>
          <a:lstStyle/>
          <a:p>
            <a:r>
              <a:rPr lang="it-IT" i="1" dirty="0">
                <a:latin typeface="Times New Roman" panose="02020603050405020304" pitchFamily="18" charset="0"/>
                <a:cs typeface="Times New Roman" panose="02020603050405020304" pitchFamily="18" charset="0"/>
              </a:rPr>
              <a:t>Figure 4-2. Arduino Serial Monitor screen</a:t>
            </a:r>
            <a:endParaRPr lang="it-IT"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90" y="-111113"/>
            <a:ext cx="11570901" cy="1609344"/>
          </a:xfrm>
        </p:spPr>
        <p:txBody>
          <a:bodyPr>
            <a:normAutofit/>
          </a:bodyPr>
          <a:lstStyle/>
          <a:p>
            <a:r>
              <a:rPr lang="en-GB" sz="4000" dirty="0">
                <a:latin typeface="Times New Roman" panose="02020603050405020304" pitchFamily="18" charset="0"/>
                <a:cs typeface="Times New Roman" panose="02020603050405020304" pitchFamily="18" charset="0"/>
              </a:rPr>
              <a:t>Sending Information from Arduino to Your Computer</a:t>
            </a:r>
            <a:endParaRPr lang="en-GB" sz="4000" dirty="0">
              <a:latin typeface="Times New Roman" panose="02020603050405020304" pitchFamily="18" charset="0"/>
              <a:cs typeface="Times New Roman" panose="02020603050405020304" pitchFamily="18" charset="0"/>
            </a:endParaRPr>
          </a:p>
        </p:txBody>
      </p:sp>
      <p:sp>
        <p:nvSpPr>
          <p:cNvPr id="3" name="Rectangle 2"/>
          <p:cNvSpPr/>
          <p:nvPr/>
        </p:nvSpPr>
        <p:spPr>
          <a:xfrm>
            <a:off x="462949" y="1331976"/>
            <a:ext cx="11396542" cy="1200329"/>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To get a graphical display of the number being sent back, close the Serial Monitor window and Select Tools→Serial Plotter. A window will open and draw a graph of the values as they are received from the board. The plotter can isolate the numbers from the text, and identify multiple numbers separated by alpha characters and plot them separately using different color traces.</a:t>
            </a:r>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594522" y="2546850"/>
            <a:ext cx="5286242" cy="3941817"/>
          </a:xfrm>
          <a:prstGeom prst="rect">
            <a:avLst/>
          </a:prstGeom>
        </p:spPr>
      </p:pic>
      <p:sp>
        <p:nvSpPr>
          <p:cNvPr id="5" name="Rectangle 4"/>
          <p:cNvSpPr/>
          <p:nvPr/>
        </p:nvSpPr>
        <p:spPr>
          <a:xfrm>
            <a:off x="5108480" y="6488668"/>
            <a:ext cx="2685351"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Figure 4-3. Serial Plotter</a:t>
            </a:r>
            <a:endParaRPr lang="en-US"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56" y="-54960"/>
            <a:ext cx="10058400" cy="1609344"/>
          </a:xfrm>
        </p:spPr>
        <p:txBody>
          <a:bodyPr/>
          <a:lstStyle/>
          <a:p>
            <a:r>
              <a:rPr lang="en-US" dirty="0"/>
              <a:t>ASCII Table</a:t>
            </a:r>
            <a:endParaRPr lang="en-US" dirty="0"/>
          </a:p>
        </p:txBody>
      </p:sp>
      <p:pic>
        <p:nvPicPr>
          <p:cNvPr id="1026" name="Picture 2" descr="ASCII Chart – CommFront"/>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86867" y="1031985"/>
            <a:ext cx="6069407" cy="5146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265" y="-120310"/>
            <a:ext cx="11316116" cy="1609344"/>
          </a:xfrm>
        </p:spPr>
        <p:txBody>
          <a:bodyPr>
            <a:normAutofit/>
          </a:bodyPr>
          <a:lstStyle/>
          <a:p>
            <a:r>
              <a:rPr lang="en-GB" sz="4000" dirty="0">
                <a:latin typeface="Times New Roman" panose="02020603050405020304" pitchFamily="18" charset="0"/>
                <a:cs typeface="Times New Roman" panose="02020603050405020304" pitchFamily="18" charset="0"/>
              </a:rPr>
              <a:t>Sending Formatted Text and Numeric Data from Arduino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5557" y="1187862"/>
            <a:ext cx="11149861" cy="4195988"/>
          </a:xfrm>
        </p:spPr>
        <p:txBody>
          <a:bodyPr/>
          <a:lstStyle/>
          <a:p>
            <a:r>
              <a:rPr lang="en-GB" dirty="0"/>
              <a:t>Want to send serial data from Arduino displayed as text, decimal values, hexadecimal, or binary</a:t>
            </a:r>
            <a:endParaRPr lang="en-US" dirty="0"/>
          </a:p>
        </p:txBody>
      </p:sp>
      <p:pic>
        <p:nvPicPr>
          <p:cNvPr id="4" name="Picture 3"/>
          <p:cNvPicPr>
            <a:picLocks noChangeAspect="1"/>
          </p:cNvPicPr>
          <p:nvPr/>
        </p:nvPicPr>
        <p:blipFill>
          <a:blip r:embed="rId1"/>
          <a:stretch>
            <a:fillRect/>
          </a:stretch>
        </p:blipFill>
        <p:spPr>
          <a:xfrm>
            <a:off x="0" y="2367828"/>
            <a:ext cx="6210538" cy="1303627"/>
          </a:xfrm>
          <a:prstGeom prst="rect">
            <a:avLst/>
          </a:prstGeom>
        </p:spPr>
      </p:pic>
      <p:pic>
        <p:nvPicPr>
          <p:cNvPr id="6" name="Picture 5"/>
          <p:cNvPicPr>
            <a:picLocks noChangeAspect="1"/>
          </p:cNvPicPr>
          <p:nvPr/>
        </p:nvPicPr>
        <p:blipFill>
          <a:blip r:embed="rId2"/>
          <a:stretch>
            <a:fillRect/>
          </a:stretch>
        </p:blipFill>
        <p:spPr>
          <a:xfrm>
            <a:off x="6162917" y="1489034"/>
            <a:ext cx="5658058" cy="5175002"/>
          </a:xfrm>
          <a:prstGeom prst="rect">
            <a:avLst/>
          </a:prstGeom>
        </p:spPr>
      </p:pic>
      <p:pic>
        <p:nvPicPr>
          <p:cNvPr id="7" name="Picture 6"/>
          <p:cNvPicPr>
            <a:picLocks noChangeAspect="1"/>
          </p:cNvPicPr>
          <p:nvPr/>
        </p:nvPicPr>
        <p:blipFill>
          <a:blip r:embed="rId3"/>
          <a:stretch>
            <a:fillRect/>
          </a:stretch>
        </p:blipFill>
        <p:spPr>
          <a:xfrm>
            <a:off x="363265" y="3831587"/>
            <a:ext cx="6182678" cy="843692"/>
          </a:xfrm>
          <a:prstGeom prst="rect">
            <a:avLst/>
          </a:prstGeom>
        </p:spPr>
      </p:pic>
      <p:pic>
        <p:nvPicPr>
          <p:cNvPr id="8" name="Picture 7"/>
          <p:cNvPicPr>
            <a:picLocks noChangeAspect="1"/>
          </p:cNvPicPr>
          <p:nvPr/>
        </p:nvPicPr>
        <p:blipFill>
          <a:blip r:embed="rId4"/>
          <a:stretch>
            <a:fillRect/>
          </a:stretch>
        </p:blipFill>
        <p:spPr>
          <a:xfrm>
            <a:off x="141594" y="4480452"/>
            <a:ext cx="6965129" cy="7419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347107" y="514350"/>
            <a:ext cx="9193077" cy="60606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827768" y="458334"/>
            <a:ext cx="10361294" cy="51006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28532"/>
          </a:xfrm>
        </p:spPr>
        <p:txBody>
          <a:bodyPr>
            <a:normAutofit/>
          </a:bodyPr>
          <a:lstStyle/>
          <a:p>
            <a:r>
              <a:rPr lang="en-GB" sz="4000" dirty="0"/>
              <a:t>Serial Communications</a:t>
            </a:r>
            <a:endParaRPr lang="en-US" sz="4000" dirty="0"/>
          </a:p>
        </p:txBody>
      </p:sp>
      <p:sp>
        <p:nvSpPr>
          <p:cNvPr id="3" name="Content Placeholder 2"/>
          <p:cNvSpPr>
            <a:spLocks noGrp="1"/>
          </p:cNvSpPr>
          <p:nvPr>
            <p:ph idx="1"/>
          </p:nvPr>
        </p:nvSpPr>
        <p:spPr>
          <a:xfrm>
            <a:off x="972865" y="1761190"/>
            <a:ext cx="10803497" cy="4334810"/>
          </a:xfrm>
        </p:spPr>
        <p:txBody>
          <a:bodyPr>
            <a:normAutofit fontScale="92500"/>
          </a:bodyPr>
          <a:lstStyle/>
          <a:p>
            <a:pPr algn="just"/>
            <a:r>
              <a:rPr lang="en-GB" sz="2400" dirty="0"/>
              <a:t>Serial communications provide an easy and flexible way for your Arduino board to interact with your computer and other devices. </a:t>
            </a:r>
            <a:endParaRPr lang="en-GB" sz="2400" dirty="0"/>
          </a:p>
          <a:p>
            <a:pPr algn="just"/>
            <a:r>
              <a:rPr lang="en-GB" sz="2400" dirty="0"/>
              <a:t>Serial communications are also a handy tool for debugging. </a:t>
            </a:r>
            <a:endParaRPr lang="en-GB" sz="2400" dirty="0"/>
          </a:p>
          <a:p>
            <a:pPr algn="just"/>
            <a:r>
              <a:rPr lang="en-GB" sz="2400" dirty="0"/>
              <a:t>The debug messages can be sent from Arduino to the computer and display them on your computer screen or send them to another device such as a Raspberry Pi or another Arduino. You can also use an external LCD display to show these messages.</a:t>
            </a:r>
            <a:endParaRPr lang="en-GB" sz="2400" dirty="0"/>
          </a:p>
          <a:p>
            <a:pPr algn="just"/>
            <a:r>
              <a:rPr lang="en-GB" sz="2400" dirty="0"/>
              <a:t>The Arduino IDE provides a Serial Monitor to display serial data sent from Arduino.</a:t>
            </a:r>
            <a:endParaRPr lang="en-GB" sz="2400" dirty="0"/>
          </a:p>
          <a:p>
            <a:pPr algn="just"/>
            <a:r>
              <a:rPr lang="en-GB" sz="2400" dirty="0"/>
              <a:t> The data can be sent from the Serial Monitor to Arduino by entering text in the text box to the left of the Send button.</a:t>
            </a:r>
            <a:endParaRPr lang="en-GB" sz="2400" dirty="0"/>
          </a:p>
          <a:p>
            <a:pPr algn="just"/>
            <a:r>
              <a:rPr lang="en-GB" sz="2400" dirty="0"/>
              <a:t>Arduino also includes a Serial Plotter that can graph serial data sent from Arduino</a:t>
            </a:r>
            <a:endParaRPr lang="en-GB"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648" y="0"/>
            <a:ext cx="10058400" cy="1609344"/>
          </a:xfrm>
        </p:spPr>
        <p:txBody>
          <a:bodyPr>
            <a:normAutofit/>
          </a:bodyPr>
          <a:lstStyle/>
          <a:p>
            <a:r>
              <a:rPr lang="en-GB" sz="4000" dirty="0"/>
              <a:t>Receiving Serial Data in Arduino</a:t>
            </a:r>
            <a:endParaRPr lang="en-US" sz="4000" dirty="0"/>
          </a:p>
        </p:txBody>
      </p:sp>
      <p:sp>
        <p:nvSpPr>
          <p:cNvPr id="5" name="Rectangle 4"/>
          <p:cNvSpPr/>
          <p:nvPr/>
        </p:nvSpPr>
        <p:spPr>
          <a:xfrm>
            <a:off x="866648" y="1286178"/>
            <a:ext cx="10773809" cy="646331"/>
          </a:xfrm>
          <a:prstGeom prst="rect">
            <a:avLst/>
          </a:prstGeom>
        </p:spPr>
        <p:txBody>
          <a:bodyPr wrap="square">
            <a:spAutoFit/>
          </a:bodyPr>
          <a:lstStyle/>
          <a:p>
            <a:r>
              <a:rPr lang="en-GB" dirty="0"/>
              <a:t>Problem: Want to receive data on Arduino from a computer or another serial device; for example, to have Arduino react to commands or data sent from your computer. </a:t>
            </a:r>
            <a:endParaRPr lang="en-US" dirty="0"/>
          </a:p>
        </p:txBody>
      </p:sp>
      <p:pic>
        <p:nvPicPr>
          <p:cNvPr id="7" name="Picture 6"/>
          <p:cNvPicPr>
            <a:picLocks noChangeAspect="1"/>
          </p:cNvPicPr>
          <p:nvPr/>
        </p:nvPicPr>
        <p:blipFill>
          <a:blip r:embed="rId1"/>
          <a:stretch>
            <a:fillRect/>
          </a:stretch>
        </p:blipFill>
        <p:spPr>
          <a:xfrm>
            <a:off x="345395" y="2077356"/>
            <a:ext cx="6622339" cy="4439557"/>
          </a:xfrm>
          <a:prstGeom prst="rect">
            <a:avLst/>
          </a:prstGeom>
        </p:spPr>
      </p:pic>
      <p:pic>
        <p:nvPicPr>
          <p:cNvPr id="8" name="Picture 7"/>
          <p:cNvPicPr>
            <a:picLocks noChangeAspect="1"/>
          </p:cNvPicPr>
          <p:nvPr/>
        </p:nvPicPr>
        <p:blipFill>
          <a:blip r:embed="rId2"/>
          <a:stretch>
            <a:fillRect/>
          </a:stretch>
        </p:blipFill>
        <p:spPr>
          <a:xfrm>
            <a:off x="6647543" y="3218687"/>
            <a:ext cx="4992914" cy="16757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485" y="325735"/>
            <a:ext cx="11364685" cy="2169825"/>
          </a:xfrm>
          <a:prstGeom prst="rect">
            <a:avLst/>
          </a:prstGeom>
        </p:spPr>
        <p:txBody>
          <a:bodyPr wrap="square">
            <a:spAutoFit/>
          </a:bodyPr>
          <a:lstStyle/>
          <a:p>
            <a:pPr marL="285750" indent="-285750">
              <a:lnSpc>
                <a:spcPct val="150000"/>
              </a:lnSpc>
              <a:buFont typeface="Wingdings" panose="05000000000000000000" pitchFamily="2" charset="2"/>
              <a:buChar char="q"/>
            </a:pPr>
            <a:r>
              <a:rPr lang="en-GB" dirty="0"/>
              <a:t>To receive numbers with more than one digit using the parse Int and parse Float methods that simplify extracting numeric values from Serial.</a:t>
            </a:r>
            <a:endParaRPr lang="en-GB" dirty="0"/>
          </a:p>
          <a:p>
            <a:pPr marL="285750" indent="-285750">
              <a:lnSpc>
                <a:spcPct val="150000"/>
              </a:lnSpc>
              <a:buFont typeface="Wingdings" panose="05000000000000000000" pitchFamily="2" charset="2"/>
              <a:buChar char="q"/>
            </a:pPr>
            <a:r>
              <a:rPr lang="en-GB" dirty="0" err="1"/>
              <a:t>Serial.parseInt</a:t>
            </a:r>
            <a:r>
              <a:rPr lang="en-GB" dirty="0"/>
              <a:t>() and </a:t>
            </a:r>
            <a:r>
              <a:rPr lang="en-GB" dirty="0" err="1"/>
              <a:t>Serial.parseFloat</a:t>
            </a:r>
            <a:r>
              <a:rPr lang="en-GB" dirty="0"/>
              <a:t>() read Serial characters and return their numeric representation.</a:t>
            </a:r>
            <a:endParaRPr lang="en-GB" dirty="0"/>
          </a:p>
          <a:p>
            <a:pPr marL="285750" indent="-285750">
              <a:lnSpc>
                <a:spcPct val="150000"/>
              </a:lnSpc>
              <a:buFont typeface="Wingdings" panose="05000000000000000000" pitchFamily="2" charset="2"/>
              <a:buChar char="q"/>
            </a:pPr>
            <a:r>
              <a:rPr lang="en-GB" dirty="0"/>
              <a:t>If there aren’t any numeric characters in the input, the functions return 0, so you should check for zero values and handle them appropriately.</a:t>
            </a:r>
            <a:endParaRPr lang="en-US" dirty="0"/>
          </a:p>
        </p:txBody>
      </p:sp>
      <p:pic>
        <p:nvPicPr>
          <p:cNvPr id="5" name="Picture 4"/>
          <p:cNvPicPr>
            <a:picLocks noChangeAspect="1"/>
          </p:cNvPicPr>
          <p:nvPr/>
        </p:nvPicPr>
        <p:blipFill>
          <a:blip r:embed="rId1"/>
          <a:stretch>
            <a:fillRect/>
          </a:stretch>
        </p:blipFill>
        <p:spPr>
          <a:xfrm>
            <a:off x="493484" y="2495559"/>
            <a:ext cx="6202613" cy="4079411"/>
          </a:xfrm>
          <a:prstGeom prst="rect">
            <a:avLst/>
          </a:prstGeom>
        </p:spPr>
      </p:pic>
      <p:pic>
        <p:nvPicPr>
          <p:cNvPr id="6" name="Picture 5"/>
          <p:cNvPicPr>
            <a:picLocks noChangeAspect="1"/>
          </p:cNvPicPr>
          <p:nvPr/>
        </p:nvPicPr>
        <p:blipFill>
          <a:blip r:embed="rId2"/>
          <a:stretch>
            <a:fillRect/>
          </a:stretch>
        </p:blipFill>
        <p:spPr>
          <a:xfrm>
            <a:off x="6175827" y="2921226"/>
            <a:ext cx="5682343" cy="22313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619" y="321636"/>
            <a:ext cx="11731751" cy="6195278"/>
          </a:xfrm>
        </p:spPr>
        <p:txBody>
          <a:bodyPr/>
          <a:lstStyle/>
          <a:p>
            <a:r>
              <a:rPr lang="en-GB" dirty="0"/>
              <a:t>Another approach to converting text strings representing numbers is to use the C language conversion function called </a:t>
            </a:r>
            <a:r>
              <a:rPr lang="en-GB" dirty="0" err="1"/>
              <a:t>atoi</a:t>
            </a:r>
            <a:r>
              <a:rPr lang="en-GB" dirty="0"/>
              <a:t> (for </a:t>
            </a:r>
            <a:r>
              <a:rPr lang="en-GB" dirty="0" err="1"/>
              <a:t>int</a:t>
            </a:r>
            <a:r>
              <a:rPr lang="en-GB" dirty="0"/>
              <a:t> variables) or </a:t>
            </a:r>
            <a:r>
              <a:rPr lang="en-GB" dirty="0" err="1"/>
              <a:t>atol</a:t>
            </a:r>
            <a:r>
              <a:rPr lang="en-GB" dirty="0"/>
              <a:t> (for long variables). These obscurely named functions convert a string into integers or long integers.</a:t>
            </a:r>
            <a:endParaRPr lang="en-GB" dirty="0"/>
          </a:p>
        </p:txBody>
      </p:sp>
      <p:pic>
        <p:nvPicPr>
          <p:cNvPr id="4" name="Picture 3"/>
          <p:cNvPicPr>
            <a:picLocks noChangeAspect="1"/>
          </p:cNvPicPr>
          <p:nvPr/>
        </p:nvPicPr>
        <p:blipFill>
          <a:blip r:embed="rId1"/>
          <a:stretch>
            <a:fillRect/>
          </a:stretch>
        </p:blipFill>
        <p:spPr>
          <a:xfrm>
            <a:off x="2437945" y="1223508"/>
            <a:ext cx="7077055" cy="549660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619" y="321636"/>
            <a:ext cx="11731751" cy="6195278"/>
          </a:xfrm>
        </p:spPr>
        <p:txBody>
          <a:bodyPr>
            <a:normAutofit/>
          </a:bodyPr>
          <a:lstStyle/>
          <a:p>
            <a:pPr algn="just"/>
            <a:r>
              <a:rPr lang="en-GB" sz="2400" dirty="0"/>
              <a:t>To use these functions, you have to receive and store the entire string in a character array before you can call the conversion function.</a:t>
            </a:r>
            <a:endParaRPr lang="en-GB" sz="2400" dirty="0"/>
          </a:p>
          <a:p>
            <a:pPr algn="just"/>
            <a:r>
              <a:rPr lang="en-GB" sz="2400" dirty="0" err="1"/>
              <a:t>atoi</a:t>
            </a:r>
            <a:r>
              <a:rPr lang="en-GB" sz="2400" dirty="0"/>
              <a:t> (short for ASCII to integer) is a function that converts a character string to an integer (</a:t>
            </a:r>
            <a:r>
              <a:rPr lang="en-GB" sz="2400" dirty="0" err="1"/>
              <a:t>atol</a:t>
            </a:r>
            <a:r>
              <a:rPr lang="en-GB" sz="2400" dirty="0"/>
              <a:t> converts to a long integer)</a:t>
            </a:r>
            <a:endParaRPr lang="en-GB" sz="2400" dirty="0"/>
          </a:p>
          <a:p>
            <a:pPr algn="just"/>
            <a:endParaRPr lang="en-GB" sz="2400" dirty="0"/>
          </a:p>
          <a:p>
            <a:pPr algn="just"/>
            <a:r>
              <a:rPr lang="en-GB" sz="2400" dirty="0"/>
              <a:t>Arduino also supports the </a:t>
            </a:r>
            <a:r>
              <a:rPr lang="en-GB" sz="2400" dirty="0" err="1"/>
              <a:t>serialEvent</a:t>
            </a:r>
            <a:r>
              <a:rPr lang="en-GB" sz="2400" dirty="0"/>
              <a:t> function that you can use to handle incoming serial characters. If you have code within a </a:t>
            </a:r>
            <a:r>
              <a:rPr lang="en-GB" sz="2400" dirty="0" err="1"/>
              <a:t>serialEvent</a:t>
            </a:r>
            <a:r>
              <a:rPr lang="en-GB" sz="2400" dirty="0"/>
              <a:t> function in your sketch, this will be called once each time through the loop function</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39" y="-124355"/>
            <a:ext cx="10058400" cy="1609344"/>
          </a:xfrm>
        </p:spPr>
        <p:txBody>
          <a:bodyPr>
            <a:normAutofit/>
          </a:bodyPr>
          <a:lstStyle/>
          <a:p>
            <a:r>
              <a:rPr lang="en-GB" sz="3200" dirty="0">
                <a:latin typeface="Times New Roman" panose="02020603050405020304" pitchFamily="18" charset="0"/>
                <a:cs typeface="Times New Roman" panose="02020603050405020304" pitchFamily="18" charset="0"/>
              </a:rPr>
              <a:t>Receiving Multiple Text Fields in a Single Message in Arduino</a:t>
            </a:r>
            <a:endParaRPr lang="en-US"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432539" y="1194043"/>
            <a:ext cx="11329970" cy="1477328"/>
          </a:xfrm>
          <a:prstGeom prst="rect">
            <a:avLst/>
          </a:prstGeom>
        </p:spPr>
        <p:txBody>
          <a:bodyPr wrap="square">
            <a:spAutoFit/>
          </a:bodyPr>
          <a:lstStyle/>
          <a:p>
            <a:r>
              <a:rPr lang="en-GB" b="1" dirty="0"/>
              <a:t>Problem</a:t>
            </a:r>
            <a:r>
              <a:rPr lang="en-GB" dirty="0"/>
              <a:t> </a:t>
            </a:r>
            <a:endParaRPr lang="en-GB" dirty="0"/>
          </a:p>
          <a:p>
            <a:endParaRPr lang="en-GB" dirty="0"/>
          </a:p>
          <a:p>
            <a:r>
              <a:rPr lang="en-GB" dirty="0"/>
              <a:t>You want to receive a message that contains more than one field. For example, your message may contain an identifier to indicate a particular device (such as a motor or other actuator) and what value (such as speed) to set it to.</a:t>
            </a:r>
            <a:endParaRPr lang="en-US" dirty="0"/>
          </a:p>
        </p:txBody>
      </p:sp>
      <p:sp>
        <p:nvSpPr>
          <p:cNvPr id="5" name="Rectangle 4"/>
          <p:cNvSpPr/>
          <p:nvPr/>
        </p:nvSpPr>
        <p:spPr>
          <a:xfrm>
            <a:off x="432539" y="3008853"/>
            <a:ext cx="10332443" cy="2534027"/>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GB" dirty="0"/>
              <a:t>Arduino does not have the split() function used in the Processing code.</a:t>
            </a:r>
            <a:endParaRPr lang="en-GB" dirty="0"/>
          </a:p>
          <a:p>
            <a:pPr marL="285750" indent="-285750" algn="just">
              <a:lnSpc>
                <a:spcPct val="150000"/>
              </a:lnSpc>
              <a:buFont typeface="Wingdings" panose="05000000000000000000" pitchFamily="2" charset="2"/>
              <a:buChar char="q"/>
            </a:pPr>
            <a:r>
              <a:rPr lang="en-GB" dirty="0"/>
              <a:t>Sketch uses the </a:t>
            </a:r>
            <a:r>
              <a:rPr lang="en-GB" dirty="0" err="1"/>
              <a:t>parseInt</a:t>
            </a:r>
            <a:r>
              <a:rPr lang="en-GB" dirty="0"/>
              <a:t> method that makes it easy to extract numeric values from serial and web streams.</a:t>
            </a:r>
            <a:endParaRPr lang="en-GB" dirty="0"/>
          </a:p>
          <a:p>
            <a:pPr marL="285750" indent="-285750" algn="just">
              <a:lnSpc>
                <a:spcPct val="150000"/>
              </a:lnSpc>
              <a:buFont typeface="Wingdings" panose="05000000000000000000" pitchFamily="2" charset="2"/>
              <a:buChar char="q"/>
            </a:pPr>
            <a:r>
              <a:rPr lang="en-GB" dirty="0" err="1"/>
              <a:t>parseInt</a:t>
            </a:r>
            <a:r>
              <a:rPr lang="en-GB" dirty="0"/>
              <a:t> ignores anything other than a minus sign and a digit, so it doesn’t have to be comma separated. You can use another delimiter like 1/2/3. The sketch stores the numbers in an array, and then prints them out, separated by commas.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759527" y="167120"/>
            <a:ext cx="8285017" cy="66908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2617" y="390388"/>
            <a:ext cx="10931237" cy="5493812"/>
          </a:xfrm>
          <a:prstGeom prst="rect">
            <a:avLst/>
          </a:prstGeom>
        </p:spPr>
        <p:txBody>
          <a:bodyPr wrap="square">
            <a:spAutoFit/>
          </a:bodyPr>
          <a:lstStyle/>
          <a:p>
            <a:pPr marL="285750" indent="-285750">
              <a:lnSpc>
                <a:spcPct val="150000"/>
              </a:lnSpc>
              <a:buFont typeface="Wingdings" panose="05000000000000000000" pitchFamily="2" charset="2"/>
              <a:buChar char="q"/>
            </a:pPr>
            <a:r>
              <a:rPr lang="en-GB" dirty="0"/>
              <a:t>The stream-parsing functions will time out waiting for a character; the default is one second. If no digits have been received and </a:t>
            </a:r>
            <a:r>
              <a:rPr lang="en-GB" dirty="0" err="1"/>
              <a:t>parseInt</a:t>
            </a:r>
            <a:r>
              <a:rPr lang="en-GB" dirty="0"/>
              <a:t> times out, then it will return 0.</a:t>
            </a:r>
            <a:endParaRPr lang="en-GB" dirty="0"/>
          </a:p>
          <a:p>
            <a:pPr marL="285750" indent="-285750">
              <a:lnSpc>
                <a:spcPct val="150000"/>
              </a:lnSpc>
              <a:buFont typeface="Wingdings" panose="05000000000000000000" pitchFamily="2" charset="2"/>
              <a:buChar char="q"/>
            </a:pPr>
            <a:r>
              <a:rPr lang="en-GB" dirty="0"/>
              <a:t>The timeout can be changed by calling </a:t>
            </a:r>
            <a:r>
              <a:rPr lang="en-GB" dirty="0" err="1"/>
              <a:t>Stream.setTimeout</a:t>
            </a:r>
            <a:r>
              <a:rPr lang="en-GB" dirty="0"/>
              <a:t>(</a:t>
            </a:r>
            <a:r>
              <a:rPr lang="en-GB" dirty="0" err="1"/>
              <a:t>timeoutPeriod</a:t>
            </a:r>
            <a:r>
              <a:rPr lang="en-GB" dirty="0"/>
              <a:t>). The timeout parameter is a long integer indicating the number of milliseconds, so the timeout range is from 1 </a:t>
            </a:r>
            <a:r>
              <a:rPr lang="en-GB" dirty="0" err="1"/>
              <a:t>ms</a:t>
            </a:r>
            <a:r>
              <a:rPr lang="en-GB" dirty="0"/>
              <a:t> to 2,147,483,647 </a:t>
            </a:r>
            <a:r>
              <a:rPr lang="en-GB" dirty="0" err="1"/>
              <a:t>ms</a:t>
            </a:r>
            <a:r>
              <a:rPr lang="en-GB" dirty="0"/>
              <a:t>.</a:t>
            </a:r>
            <a:endParaRPr lang="en-GB" dirty="0"/>
          </a:p>
          <a:p>
            <a:pPr marL="285750" indent="-285750">
              <a:lnSpc>
                <a:spcPct val="150000"/>
              </a:lnSpc>
              <a:buFont typeface="Wingdings" panose="05000000000000000000" pitchFamily="2" charset="2"/>
              <a:buChar char="q"/>
            </a:pPr>
            <a:r>
              <a:rPr lang="en-GB" dirty="0"/>
              <a:t>bool find(char *target) : Reads from the stream until the given target is found. It returns true if the target string is found. A return of false means the data has not been found anywhere in the stream and that there is no more data available. </a:t>
            </a:r>
            <a:endParaRPr lang="en-GB" dirty="0"/>
          </a:p>
          <a:p>
            <a:pPr marL="285750" indent="-285750">
              <a:lnSpc>
                <a:spcPct val="150000"/>
              </a:lnSpc>
              <a:buFont typeface="Wingdings" panose="05000000000000000000" pitchFamily="2" charset="2"/>
              <a:buChar char="q"/>
            </a:pPr>
            <a:r>
              <a:rPr lang="en-GB" dirty="0"/>
              <a:t>bool </a:t>
            </a:r>
            <a:r>
              <a:rPr lang="en-GB" dirty="0" err="1"/>
              <a:t>findUntil</a:t>
            </a:r>
            <a:r>
              <a:rPr lang="en-GB" dirty="0"/>
              <a:t>(char *target, char *terminate): Similar to the find method, but the search will stop if the terminate string is found. Returns true only if the target is found.</a:t>
            </a:r>
            <a:endParaRPr lang="en-GB" dirty="0"/>
          </a:p>
          <a:p>
            <a:pPr marL="285750" indent="-285750">
              <a:lnSpc>
                <a:spcPct val="150000"/>
              </a:lnSpc>
              <a:buFont typeface="Wingdings" panose="05000000000000000000" pitchFamily="2" charset="2"/>
              <a:buChar char="q"/>
            </a:pPr>
            <a:r>
              <a:rPr lang="en-GB" dirty="0"/>
              <a:t>long </a:t>
            </a:r>
            <a:r>
              <a:rPr lang="en-GB" dirty="0" err="1"/>
              <a:t>parseInt</a:t>
            </a:r>
            <a:r>
              <a:rPr lang="en-GB" dirty="0"/>
              <a:t>(): Returns the first valid (long) integer value. Leading characters that are not digits or a minus sign are skipped. The integer is terminated by the first non digit character following the number. If no digits are found, the function returns 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52666"/>
            <a:ext cx="11623963" cy="4801314"/>
          </a:xfrm>
          <a:prstGeom prst="rect">
            <a:avLst/>
          </a:prstGeom>
        </p:spPr>
        <p:txBody>
          <a:bodyPr wrap="square">
            <a:spAutoFit/>
          </a:bodyPr>
          <a:lstStyle/>
          <a:p>
            <a:pPr marL="285750" indent="-285750">
              <a:lnSpc>
                <a:spcPct val="200000"/>
              </a:lnSpc>
              <a:buFont typeface="Wingdings" panose="05000000000000000000" pitchFamily="2" charset="2"/>
              <a:buChar char="q"/>
            </a:pPr>
            <a:r>
              <a:rPr lang="en-GB" dirty="0"/>
              <a:t>long </a:t>
            </a:r>
            <a:r>
              <a:rPr lang="en-GB" dirty="0" err="1"/>
              <a:t>parseInt</a:t>
            </a:r>
            <a:r>
              <a:rPr lang="en-GB" dirty="0"/>
              <a:t>(char </a:t>
            </a:r>
            <a:r>
              <a:rPr lang="en-GB" dirty="0" err="1"/>
              <a:t>skipChar</a:t>
            </a:r>
            <a:r>
              <a:rPr lang="en-GB" dirty="0"/>
              <a:t>); Same as </a:t>
            </a:r>
            <a:r>
              <a:rPr lang="en-GB" dirty="0" err="1"/>
              <a:t>parseInt</a:t>
            </a:r>
            <a:r>
              <a:rPr lang="en-GB" dirty="0"/>
              <a:t>, but the given </a:t>
            </a:r>
            <a:r>
              <a:rPr lang="en-GB" dirty="0" err="1"/>
              <a:t>skipChar</a:t>
            </a:r>
            <a:r>
              <a:rPr lang="en-GB" dirty="0"/>
              <a:t> within the numeric value is ignored.</a:t>
            </a:r>
            <a:endParaRPr lang="en-GB" dirty="0"/>
          </a:p>
          <a:p>
            <a:pPr marL="285750" indent="-285750">
              <a:lnSpc>
                <a:spcPct val="200000"/>
              </a:lnSpc>
              <a:buFont typeface="Wingdings" panose="05000000000000000000" pitchFamily="2" charset="2"/>
              <a:buChar char="q"/>
            </a:pPr>
            <a:r>
              <a:rPr lang="en-GB" dirty="0"/>
              <a:t>float </a:t>
            </a:r>
            <a:r>
              <a:rPr lang="en-GB" dirty="0" err="1"/>
              <a:t>parseFloat</a:t>
            </a:r>
            <a:r>
              <a:rPr lang="en-GB" dirty="0"/>
              <a:t>(): The float version of </a:t>
            </a:r>
            <a:r>
              <a:rPr lang="en-GB" dirty="0" err="1"/>
              <a:t>parseInt</a:t>
            </a:r>
            <a:r>
              <a:rPr lang="en-GB" dirty="0"/>
              <a:t>. All characters except digits, a decimal point, or a leading minus sign are skipped.</a:t>
            </a:r>
            <a:endParaRPr lang="en-GB" dirty="0"/>
          </a:p>
          <a:p>
            <a:pPr marL="285750" indent="-285750">
              <a:lnSpc>
                <a:spcPct val="200000"/>
              </a:lnSpc>
              <a:buFont typeface="Wingdings" panose="05000000000000000000" pitchFamily="2" charset="2"/>
              <a:buChar char="q"/>
            </a:pPr>
            <a:r>
              <a:rPr lang="en-GB" dirty="0" err="1"/>
              <a:t>size_t</a:t>
            </a:r>
            <a:r>
              <a:rPr lang="en-GB" dirty="0"/>
              <a:t> </a:t>
            </a:r>
            <a:r>
              <a:rPr lang="en-GB" dirty="0" err="1"/>
              <a:t>readBytes</a:t>
            </a:r>
            <a:r>
              <a:rPr lang="en-GB" dirty="0"/>
              <a:t>(char *buffer, </a:t>
            </a:r>
            <a:r>
              <a:rPr lang="en-GB" dirty="0" err="1"/>
              <a:t>size_t</a:t>
            </a:r>
            <a:r>
              <a:rPr lang="en-GB" dirty="0"/>
              <a:t> length): Puts the incoming characters into the given buffer until timeout or length characters have been read. Returns the number of characters placed in the buffer.</a:t>
            </a:r>
            <a:endParaRPr lang="en-GB" dirty="0"/>
          </a:p>
          <a:p>
            <a:pPr marL="285750" indent="-285750">
              <a:lnSpc>
                <a:spcPct val="200000"/>
              </a:lnSpc>
              <a:buFont typeface="Wingdings" panose="05000000000000000000" pitchFamily="2" charset="2"/>
              <a:buChar char="q"/>
            </a:pPr>
            <a:r>
              <a:rPr lang="en-GB" dirty="0" err="1"/>
              <a:t>size_t</a:t>
            </a:r>
            <a:r>
              <a:rPr lang="en-GB" dirty="0"/>
              <a:t> </a:t>
            </a:r>
            <a:r>
              <a:rPr lang="en-GB" dirty="0" err="1"/>
              <a:t>readBytesUntil</a:t>
            </a:r>
            <a:r>
              <a:rPr lang="en-GB" dirty="0"/>
              <a:t>(char terminator, char *</a:t>
            </a:r>
            <a:r>
              <a:rPr lang="en-GB" dirty="0" err="1"/>
              <a:t>buf</a:t>
            </a:r>
            <a:r>
              <a:rPr lang="en-GB" dirty="0"/>
              <a:t>, </a:t>
            </a:r>
            <a:r>
              <a:rPr lang="en-GB" dirty="0" err="1"/>
              <a:t>size_t</a:t>
            </a:r>
            <a:r>
              <a:rPr lang="en-GB" dirty="0"/>
              <a:t> length): Puts the incoming characters into the given buffer until the terminator character is detected. Strings longer than the given length are truncated to fit. The function returns the number of characters placed in the buffer</a:t>
            </a:r>
            <a:endParaRPr lang="en-GB"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56" y="290669"/>
            <a:ext cx="11593207" cy="1609344"/>
          </a:xfrm>
        </p:spPr>
        <p:txBody>
          <a:bodyPr/>
          <a:lstStyle/>
          <a:p>
            <a:r>
              <a:rPr lang="en-GB" dirty="0"/>
              <a:t>Sending Binary Data from Arduino</a:t>
            </a:r>
            <a:endParaRPr lang="en-US" dirty="0"/>
          </a:p>
        </p:txBody>
      </p:sp>
      <p:sp>
        <p:nvSpPr>
          <p:cNvPr id="4" name="Rectangle 3"/>
          <p:cNvSpPr/>
          <p:nvPr/>
        </p:nvSpPr>
        <p:spPr>
          <a:xfrm>
            <a:off x="526473" y="1540363"/>
            <a:ext cx="11402290" cy="646331"/>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Problem: You need to send data in binary format, because you want to pass information with the fewest number of bytes or because the application you are connecting to only handles binary data.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07818" y="2407215"/>
            <a:ext cx="5140037" cy="1264239"/>
          </a:xfrm>
          <a:prstGeom prst="rect">
            <a:avLst/>
          </a:prstGeom>
        </p:spPr>
      </p:pic>
      <p:pic>
        <p:nvPicPr>
          <p:cNvPr id="6" name="Picture 5"/>
          <p:cNvPicPr>
            <a:picLocks noChangeAspect="1"/>
          </p:cNvPicPr>
          <p:nvPr/>
        </p:nvPicPr>
        <p:blipFill>
          <a:blip r:embed="rId2"/>
          <a:stretch>
            <a:fillRect/>
          </a:stretch>
        </p:blipFill>
        <p:spPr>
          <a:xfrm>
            <a:off x="5009886" y="2192678"/>
            <a:ext cx="5921349" cy="44075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56" y="290669"/>
            <a:ext cx="11593207" cy="1609344"/>
          </a:xfrm>
        </p:spPr>
        <p:txBody>
          <a:bodyPr/>
          <a:lstStyle/>
          <a:p>
            <a:r>
              <a:rPr lang="en-GB" dirty="0"/>
              <a:t>Sending Binary Data from Arduino</a:t>
            </a:r>
            <a:endParaRPr lang="en-US" dirty="0"/>
          </a:p>
        </p:txBody>
      </p:sp>
      <p:sp>
        <p:nvSpPr>
          <p:cNvPr id="3" name="Rectangle 2"/>
          <p:cNvSpPr/>
          <p:nvPr/>
        </p:nvSpPr>
        <p:spPr>
          <a:xfrm>
            <a:off x="678872" y="1678954"/>
            <a:ext cx="11055928" cy="4524315"/>
          </a:xfrm>
          <a:prstGeom prst="rect">
            <a:avLst/>
          </a:prstGeom>
        </p:spPr>
        <p:txBody>
          <a:bodyPr wrap="square">
            <a:spAutoFit/>
          </a:bodyPr>
          <a:lstStyle/>
          <a:p>
            <a:pPr marL="285750" indent="-285750">
              <a:buFont typeface="Arial" panose="020B0604020202020204" pitchFamily="34" charset="0"/>
              <a:buChar char="•"/>
            </a:pPr>
            <a:r>
              <a:rPr lang="en-GB" sz="2400" dirty="0"/>
              <a:t>Designing your messages so that the sending and receiving sides know exactly how many bytes are expected. </a:t>
            </a:r>
            <a:endParaRPr lang="en-GB" sz="2400" dirty="0"/>
          </a:p>
          <a:p>
            <a:pPr marL="285750" indent="-285750">
              <a:buFont typeface="Arial" panose="020B0604020202020204" pitchFamily="34" charset="0"/>
              <a:buChar char="•"/>
            </a:pPr>
            <a:r>
              <a:rPr lang="en-GB" sz="2400" dirty="0"/>
              <a:t>The end of a message is determined by the number of bytes sent rather than detection of a specific character</a:t>
            </a:r>
            <a:endParaRPr lang="en-GB" sz="2400" dirty="0"/>
          </a:p>
          <a:p>
            <a:pPr marL="285750" indent="-285750">
              <a:buFont typeface="Arial" panose="020B0604020202020204" pitchFamily="34" charset="0"/>
              <a:buChar char="•"/>
            </a:pPr>
            <a:r>
              <a:rPr lang="en-GB" sz="2400" dirty="0"/>
              <a:t>This can be implemented by sending an initial value to say how many bytes will follow. Or you can fix the size of the message so that it’s big enough to hold the data you want to send.</a:t>
            </a:r>
            <a:endParaRPr lang="en-GB" sz="2400" dirty="0"/>
          </a:p>
          <a:p>
            <a:pPr marL="285750" indent="-285750">
              <a:buFont typeface="Arial" panose="020B0604020202020204" pitchFamily="34" charset="0"/>
              <a:buChar char="•"/>
            </a:pPr>
            <a:r>
              <a:rPr lang="en-GB" sz="2400" dirty="0"/>
              <a:t>Different platforms and languages can use different sizes for the binary data types—both the number of bytes and their order may be different from Arduino. For example, Arduino defines an </a:t>
            </a:r>
            <a:r>
              <a:rPr lang="en-GB" sz="2400" dirty="0" err="1"/>
              <a:t>int</a:t>
            </a:r>
            <a:r>
              <a:rPr lang="en-GB" sz="2400" dirty="0"/>
              <a:t> as two bytes (16 bits) on 8-bit platforms, four bytes (32 bits) on a 32-bit platform, and Pro‐ cessing (Java) defines an </a:t>
            </a:r>
            <a:r>
              <a:rPr lang="en-GB" sz="2400" dirty="0" err="1"/>
              <a:t>int</a:t>
            </a:r>
            <a:r>
              <a:rPr lang="en-GB" sz="2400" dirty="0"/>
              <a:t> as four bytes (short is the Java type for a two-byte integer).</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30" y="110559"/>
            <a:ext cx="10058400" cy="1609344"/>
          </a:xfrm>
        </p:spPr>
        <p:txBody>
          <a:bodyPr>
            <a:normAutofit/>
          </a:bodyPr>
          <a:lstStyle/>
          <a:p>
            <a:r>
              <a:rPr lang="en-GB" sz="4000" dirty="0"/>
              <a:t>Serial Communications (contd.)</a:t>
            </a:r>
            <a:endParaRPr lang="en-US" sz="4000" dirty="0"/>
          </a:p>
        </p:txBody>
      </p:sp>
      <p:pic>
        <p:nvPicPr>
          <p:cNvPr id="4" name="Picture 3"/>
          <p:cNvPicPr>
            <a:picLocks noChangeAspect="1"/>
          </p:cNvPicPr>
          <p:nvPr/>
        </p:nvPicPr>
        <p:blipFill>
          <a:blip r:embed="rId1"/>
          <a:stretch>
            <a:fillRect/>
          </a:stretch>
        </p:blipFill>
        <p:spPr>
          <a:xfrm>
            <a:off x="2424111" y="1068740"/>
            <a:ext cx="7171058" cy="5138097"/>
          </a:xfrm>
          <a:prstGeom prst="rect">
            <a:avLst/>
          </a:prstGeom>
        </p:spPr>
      </p:pic>
      <p:sp>
        <p:nvSpPr>
          <p:cNvPr id="5" name="Rectangle 4"/>
          <p:cNvSpPr/>
          <p:nvPr/>
        </p:nvSpPr>
        <p:spPr>
          <a:xfrm>
            <a:off x="3814135" y="6206837"/>
            <a:ext cx="4391010" cy="369332"/>
          </a:xfrm>
          <a:prstGeom prst="rect">
            <a:avLst/>
          </a:prstGeom>
        </p:spPr>
        <p:txBody>
          <a:bodyPr wrap="none">
            <a:spAutoFit/>
          </a:bodyPr>
          <a:lstStyle/>
          <a:p>
            <a:r>
              <a:rPr lang="it-IT" dirty="0"/>
              <a:t>Figure 4-1. Arduino Serial Monitor screen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56" y="290669"/>
            <a:ext cx="11593207" cy="1609344"/>
          </a:xfrm>
        </p:spPr>
        <p:txBody>
          <a:bodyPr>
            <a:normAutofit fontScale="90000"/>
          </a:bodyPr>
          <a:lstStyle/>
          <a:p>
            <a:r>
              <a:rPr lang="en-GB" dirty="0"/>
              <a:t>Example code using the Processing language to receive the messages.</a:t>
            </a:r>
            <a:endParaRPr lang="en-US" dirty="0"/>
          </a:p>
        </p:txBody>
      </p:sp>
      <p:sp>
        <p:nvSpPr>
          <p:cNvPr id="4" name="Rectangle 3"/>
          <p:cNvSpPr/>
          <p:nvPr/>
        </p:nvSpPr>
        <p:spPr>
          <a:xfrm>
            <a:off x="335556" y="1751809"/>
            <a:ext cx="10515600" cy="369332"/>
          </a:xfrm>
          <a:prstGeom prst="rect">
            <a:avLst/>
          </a:prstGeom>
        </p:spPr>
        <p:txBody>
          <a:bodyPr wrap="square">
            <a:spAutoFit/>
          </a:bodyPr>
          <a:lstStyle/>
          <a:p>
            <a:pPr marL="285750" indent="-285750">
              <a:buFont typeface="Wingdings" panose="05000000000000000000" pitchFamily="2" charset="2"/>
              <a:buChar char="q"/>
            </a:pPr>
            <a:r>
              <a:rPr lang="en-GB" dirty="0"/>
              <a:t>To send an integer from Arduino you need to send the low and high bytes that make up the integer</a:t>
            </a:r>
            <a:endParaRPr lang="en-US" dirty="0"/>
          </a:p>
        </p:txBody>
      </p:sp>
      <p:pic>
        <p:nvPicPr>
          <p:cNvPr id="5" name="Picture 4"/>
          <p:cNvPicPr>
            <a:picLocks noChangeAspect="1"/>
          </p:cNvPicPr>
          <p:nvPr/>
        </p:nvPicPr>
        <p:blipFill>
          <a:blip r:embed="rId1"/>
          <a:stretch>
            <a:fillRect/>
          </a:stretch>
        </p:blipFill>
        <p:spPr>
          <a:xfrm>
            <a:off x="2820974" y="2082558"/>
            <a:ext cx="4785171" cy="947559"/>
          </a:xfrm>
          <a:prstGeom prst="rect">
            <a:avLst/>
          </a:prstGeom>
        </p:spPr>
      </p:pic>
      <p:sp>
        <p:nvSpPr>
          <p:cNvPr id="6" name="Rectangle 5"/>
          <p:cNvSpPr/>
          <p:nvPr/>
        </p:nvSpPr>
        <p:spPr>
          <a:xfrm>
            <a:off x="197011" y="2899488"/>
            <a:ext cx="10654145" cy="923330"/>
          </a:xfrm>
          <a:prstGeom prst="rect">
            <a:avLst/>
          </a:prstGeom>
        </p:spPr>
        <p:txBody>
          <a:bodyPr wrap="square">
            <a:spAutoFit/>
          </a:bodyPr>
          <a:lstStyle/>
          <a:p>
            <a:pPr marL="285750" indent="-285750">
              <a:buFont typeface="Wingdings" panose="05000000000000000000" pitchFamily="2" charset="2"/>
              <a:buChar char="q"/>
            </a:pPr>
            <a:r>
              <a:rPr lang="en-GB" dirty="0"/>
              <a:t>Sending a long integer is done by breaking down the four bytes that comprise a long in two steps. The long is first broken into two 16-bit integers; each is then sent using the method for sending integers</a:t>
            </a:r>
            <a:endParaRPr lang="en-US" dirty="0"/>
          </a:p>
        </p:txBody>
      </p:sp>
      <p:pic>
        <p:nvPicPr>
          <p:cNvPr id="7" name="Picture 6"/>
          <p:cNvPicPr>
            <a:picLocks noChangeAspect="1"/>
          </p:cNvPicPr>
          <p:nvPr/>
        </p:nvPicPr>
        <p:blipFill>
          <a:blip r:embed="rId2"/>
          <a:stretch>
            <a:fillRect/>
          </a:stretch>
        </p:blipFill>
        <p:spPr>
          <a:xfrm>
            <a:off x="2363774" y="3582281"/>
            <a:ext cx="8272116" cy="301248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56" y="290669"/>
            <a:ext cx="11593207" cy="1609344"/>
          </a:xfrm>
        </p:spPr>
        <p:txBody>
          <a:bodyPr>
            <a:normAutofit fontScale="90000"/>
          </a:bodyPr>
          <a:lstStyle/>
          <a:p>
            <a:r>
              <a:rPr lang="en-GB" dirty="0"/>
              <a:t>Example code using the Processing language to receive the messages.</a:t>
            </a:r>
            <a:endParaRPr lang="en-US" dirty="0"/>
          </a:p>
        </p:txBody>
      </p:sp>
      <p:sp>
        <p:nvSpPr>
          <p:cNvPr id="4" name="Rectangle 3"/>
          <p:cNvSpPr/>
          <p:nvPr/>
        </p:nvSpPr>
        <p:spPr>
          <a:xfrm>
            <a:off x="335556" y="1751809"/>
            <a:ext cx="10515600" cy="369332"/>
          </a:xfrm>
          <a:prstGeom prst="rect">
            <a:avLst/>
          </a:prstGeom>
        </p:spPr>
        <p:txBody>
          <a:bodyPr wrap="square">
            <a:spAutoFit/>
          </a:bodyPr>
          <a:lstStyle/>
          <a:p>
            <a:pPr marL="285750" indent="-285750">
              <a:buFont typeface="Wingdings" panose="05000000000000000000" pitchFamily="2" charset="2"/>
              <a:buChar char="q"/>
            </a:pPr>
            <a:r>
              <a:rPr lang="en-GB" dirty="0"/>
              <a:t>Function that uses the code shown earlier to print a 16-bit integer to the serial port</a:t>
            </a:r>
            <a:endParaRPr lang="en-US" dirty="0"/>
          </a:p>
        </p:txBody>
      </p:sp>
      <p:pic>
        <p:nvPicPr>
          <p:cNvPr id="3" name="Picture 2"/>
          <p:cNvPicPr>
            <a:picLocks noChangeAspect="1"/>
          </p:cNvPicPr>
          <p:nvPr/>
        </p:nvPicPr>
        <p:blipFill>
          <a:blip r:embed="rId1"/>
          <a:stretch>
            <a:fillRect/>
          </a:stretch>
        </p:blipFill>
        <p:spPr>
          <a:xfrm>
            <a:off x="1532659" y="2198222"/>
            <a:ext cx="6960177" cy="1524336"/>
          </a:xfrm>
          <a:prstGeom prst="rect">
            <a:avLst/>
          </a:prstGeom>
        </p:spPr>
      </p:pic>
      <p:sp>
        <p:nvSpPr>
          <p:cNvPr id="8" name="Rectangle 7"/>
          <p:cNvSpPr/>
          <p:nvPr/>
        </p:nvSpPr>
        <p:spPr>
          <a:xfrm>
            <a:off x="335556" y="3799639"/>
            <a:ext cx="10307781" cy="646331"/>
          </a:xfrm>
          <a:prstGeom prst="rect">
            <a:avLst/>
          </a:prstGeom>
        </p:spPr>
        <p:txBody>
          <a:bodyPr wrap="square">
            <a:spAutoFit/>
          </a:bodyPr>
          <a:lstStyle/>
          <a:p>
            <a:pPr marL="285750" indent="-285750">
              <a:buFont typeface="Wingdings" panose="05000000000000000000" pitchFamily="2" charset="2"/>
              <a:buChar char="q"/>
            </a:pPr>
            <a:r>
              <a:rPr lang="en-GB" dirty="0"/>
              <a:t>Function sends the value of a long (four-byte) integer by first sending the two low (rightmost) bytes, followed by the high (leftmost) bytes:</a:t>
            </a:r>
            <a:endParaRPr lang="en-US" dirty="0"/>
          </a:p>
        </p:txBody>
      </p:sp>
      <p:pic>
        <p:nvPicPr>
          <p:cNvPr id="9" name="Picture 8"/>
          <p:cNvPicPr>
            <a:picLocks noChangeAspect="1"/>
          </p:cNvPicPr>
          <p:nvPr/>
        </p:nvPicPr>
        <p:blipFill>
          <a:blip r:embed="rId2"/>
          <a:stretch>
            <a:fillRect/>
          </a:stretch>
        </p:blipFill>
        <p:spPr>
          <a:xfrm>
            <a:off x="2464378" y="4445970"/>
            <a:ext cx="6853210" cy="1058626"/>
          </a:xfrm>
          <a:prstGeom prst="rect">
            <a:avLst/>
          </a:prstGeom>
        </p:spPr>
      </p:pic>
      <p:pic>
        <p:nvPicPr>
          <p:cNvPr id="10" name="Picture 9"/>
          <p:cNvPicPr>
            <a:picLocks noChangeAspect="1"/>
          </p:cNvPicPr>
          <p:nvPr/>
        </p:nvPicPr>
        <p:blipFill>
          <a:blip r:embed="rId3"/>
          <a:stretch>
            <a:fillRect/>
          </a:stretch>
        </p:blipFill>
        <p:spPr>
          <a:xfrm>
            <a:off x="2931103" y="5304074"/>
            <a:ext cx="5287374" cy="109672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56" y="290669"/>
            <a:ext cx="10969753" cy="1261040"/>
          </a:xfrm>
        </p:spPr>
        <p:txBody>
          <a:bodyPr>
            <a:normAutofit/>
          </a:bodyPr>
          <a:lstStyle/>
          <a:p>
            <a:r>
              <a:rPr lang="en-GB" dirty="0"/>
              <a:t>Summay of important Points</a:t>
            </a:r>
            <a:endParaRPr lang="en-US" dirty="0"/>
          </a:p>
        </p:txBody>
      </p:sp>
      <p:sp>
        <p:nvSpPr>
          <p:cNvPr id="5" name="Rectangle 4"/>
          <p:cNvSpPr/>
          <p:nvPr/>
        </p:nvSpPr>
        <p:spPr>
          <a:xfrm>
            <a:off x="197010" y="1803600"/>
            <a:ext cx="11000509" cy="662510"/>
          </a:xfrm>
          <a:prstGeom prst="rect">
            <a:avLst/>
          </a:prstGeom>
        </p:spPr>
        <p:txBody>
          <a:bodyPr wrap="square">
            <a:spAutoFit/>
          </a:bodyPr>
          <a:lstStyle/>
          <a:p>
            <a:pPr marL="285750" indent="-285750">
              <a:buFont typeface="Wingdings" panose="05000000000000000000" pitchFamily="2" charset="2"/>
              <a:buChar char="q"/>
            </a:pPr>
            <a:r>
              <a:rPr lang="en-GB" dirty="0"/>
              <a:t>Sending data as binary bytes is more efficient than sending data as text, but it will only work reliably if the sending and receiving sides agree exactly on the composition of the data.</a:t>
            </a:r>
            <a:endParaRPr lang="en-US" dirty="0"/>
          </a:p>
        </p:txBody>
      </p:sp>
      <p:sp>
        <p:nvSpPr>
          <p:cNvPr id="6" name="Rectangle 5"/>
          <p:cNvSpPr/>
          <p:nvPr/>
        </p:nvSpPr>
        <p:spPr>
          <a:xfrm>
            <a:off x="197010" y="2466110"/>
            <a:ext cx="10612583" cy="923330"/>
          </a:xfrm>
          <a:prstGeom prst="rect">
            <a:avLst/>
          </a:prstGeom>
        </p:spPr>
        <p:txBody>
          <a:bodyPr wrap="square">
            <a:spAutoFit/>
          </a:bodyPr>
          <a:lstStyle/>
          <a:p>
            <a:pPr marL="285750" indent="-285750">
              <a:buFont typeface="Wingdings" panose="05000000000000000000" pitchFamily="2" charset="2"/>
              <a:buChar char="q"/>
            </a:pPr>
            <a:r>
              <a:rPr lang="en-GB" dirty="0"/>
              <a:t>Variable size: Make sure the size of the data being sent is the same on both sides. An integer is two bytes on Arduino Uno and other 8-bit boards, and four bytes on 32-bit boards and most other platforms. </a:t>
            </a:r>
            <a:endParaRPr lang="en-US" dirty="0"/>
          </a:p>
        </p:txBody>
      </p:sp>
      <p:sp>
        <p:nvSpPr>
          <p:cNvPr id="7" name="Rectangle 6"/>
          <p:cNvSpPr/>
          <p:nvPr/>
        </p:nvSpPr>
        <p:spPr>
          <a:xfrm>
            <a:off x="197010" y="3389440"/>
            <a:ext cx="10751129" cy="923330"/>
          </a:xfrm>
          <a:prstGeom prst="rect">
            <a:avLst/>
          </a:prstGeom>
        </p:spPr>
        <p:txBody>
          <a:bodyPr wrap="square">
            <a:spAutoFit/>
          </a:bodyPr>
          <a:lstStyle/>
          <a:p>
            <a:pPr marL="285750" indent="-285750">
              <a:buFont typeface="Wingdings" panose="05000000000000000000" pitchFamily="2" charset="2"/>
              <a:buChar char="q"/>
            </a:pPr>
            <a:r>
              <a:rPr lang="en-GB" dirty="0"/>
              <a:t>Byte order: Make sure the bytes within an </a:t>
            </a:r>
            <a:r>
              <a:rPr lang="en-GB" dirty="0" err="1"/>
              <a:t>int</a:t>
            </a:r>
            <a:r>
              <a:rPr lang="en-GB" dirty="0"/>
              <a:t> or long are sent in the order expected by the receiving side. The solution uses the same byte order that Arduino boards use internally, called little endian. This refers to the order of the bytes, in which the least significant byte appears first.</a:t>
            </a:r>
            <a:endParaRPr lang="en-US" dirty="0"/>
          </a:p>
        </p:txBody>
      </p:sp>
      <p:sp>
        <p:nvSpPr>
          <p:cNvPr id="11" name="Rectangle 10"/>
          <p:cNvSpPr/>
          <p:nvPr/>
        </p:nvSpPr>
        <p:spPr>
          <a:xfrm>
            <a:off x="197010" y="4440479"/>
            <a:ext cx="10415571" cy="646331"/>
          </a:xfrm>
          <a:prstGeom prst="rect">
            <a:avLst/>
          </a:prstGeom>
        </p:spPr>
        <p:txBody>
          <a:bodyPr wrap="square">
            <a:spAutoFit/>
          </a:bodyPr>
          <a:lstStyle/>
          <a:p>
            <a:pPr marL="285750" indent="-285750">
              <a:buFont typeface="Wingdings" panose="05000000000000000000" pitchFamily="2" charset="2"/>
              <a:buChar char="q"/>
            </a:pPr>
            <a:r>
              <a:rPr lang="en-GB" dirty="0"/>
              <a:t>Synchronization: Ensure that your receiving side can recognize the beginning and end of a </a:t>
            </a:r>
            <a:r>
              <a:rPr lang="en-GB" dirty="0" err="1"/>
              <a:t>mes</a:t>
            </a:r>
            <a:r>
              <a:rPr lang="en-GB" dirty="0"/>
              <a:t>‐ sage.</a:t>
            </a:r>
            <a:endParaRPr lang="en-US" dirty="0"/>
          </a:p>
        </p:txBody>
      </p:sp>
      <p:sp>
        <p:nvSpPr>
          <p:cNvPr id="12" name="Rectangle 11"/>
          <p:cNvSpPr/>
          <p:nvPr/>
        </p:nvSpPr>
        <p:spPr>
          <a:xfrm>
            <a:off x="197010" y="5342127"/>
            <a:ext cx="10751127" cy="923330"/>
          </a:xfrm>
          <a:prstGeom prst="rect">
            <a:avLst/>
          </a:prstGeom>
        </p:spPr>
        <p:txBody>
          <a:bodyPr wrap="square">
            <a:spAutoFit/>
          </a:bodyPr>
          <a:lstStyle/>
          <a:p>
            <a:pPr marL="285750" indent="-285750">
              <a:buFont typeface="Wingdings" panose="05000000000000000000" pitchFamily="2" charset="2"/>
              <a:buChar char="q"/>
            </a:pPr>
            <a:r>
              <a:rPr lang="en-GB" dirty="0"/>
              <a:t>Flow control: Either choose a transmission speed that ensures that the receiving side can keep up with the sending side, or use some kind of flow control. Flow control is a handshake that tells the sending side that the receiver is ready to get more data.</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01" y="193687"/>
            <a:ext cx="11634771" cy="1122495"/>
          </a:xfrm>
        </p:spPr>
        <p:txBody>
          <a:bodyPr>
            <a:normAutofit/>
          </a:bodyPr>
          <a:lstStyle/>
          <a:p>
            <a:r>
              <a:rPr lang="en-GB" sz="4000" b="1" dirty="0">
                <a:latin typeface="Times New Roman" panose="02020603050405020304" pitchFamily="18" charset="0"/>
                <a:cs typeface="Times New Roman" panose="02020603050405020304" pitchFamily="18" charset="0"/>
              </a:rPr>
              <a:t>Receiving Binary Data from Arduino on a Computer</a:t>
            </a:r>
            <a:endParaRPr lang="en-US" sz="4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21700" y="1316182"/>
            <a:ext cx="11634771" cy="369332"/>
          </a:xfrm>
          <a:prstGeom prst="rect">
            <a:avLst/>
          </a:prstGeom>
        </p:spPr>
        <p:txBody>
          <a:bodyPr wrap="square">
            <a:spAutoFit/>
          </a:bodyPr>
          <a:lstStyle/>
          <a:p>
            <a:r>
              <a:rPr lang="en-GB" dirty="0"/>
              <a:t>Problem: You want to respond to binary data sent from Arduino in a programming language such as Processing.</a:t>
            </a:r>
            <a:endParaRPr lang="en-US" dirty="0"/>
          </a:p>
        </p:txBody>
      </p:sp>
      <p:sp>
        <p:nvSpPr>
          <p:cNvPr id="6" name="Rectangle 5"/>
          <p:cNvSpPr/>
          <p:nvPr/>
        </p:nvSpPr>
        <p:spPr>
          <a:xfrm>
            <a:off x="321700" y="1843024"/>
            <a:ext cx="10307781" cy="369332"/>
          </a:xfrm>
          <a:prstGeom prst="rect">
            <a:avLst/>
          </a:prstGeom>
        </p:spPr>
        <p:txBody>
          <a:bodyPr wrap="square">
            <a:spAutoFit/>
          </a:bodyPr>
          <a:lstStyle/>
          <a:p>
            <a:r>
              <a:rPr lang="en-GB" dirty="0"/>
              <a:t>Here, two lines of Processing code to read a byte, taken from the Processing </a:t>
            </a:r>
            <a:r>
              <a:rPr lang="en-GB" dirty="0" err="1"/>
              <a:t>SimpleRead</a:t>
            </a:r>
            <a:r>
              <a:rPr lang="en-GB" dirty="0"/>
              <a:t> example</a:t>
            </a:r>
            <a:endParaRPr lang="en-US" dirty="0"/>
          </a:p>
        </p:txBody>
      </p:sp>
      <p:pic>
        <p:nvPicPr>
          <p:cNvPr id="7" name="Picture 6"/>
          <p:cNvPicPr>
            <a:picLocks noChangeAspect="1"/>
          </p:cNvPicPr>
          <p:nvPr/>
        </p:nvPicPr>
        <p:blipFill>
          <a:blip r:embed="rId1"/>
          <a:stretch>
            <a:fillRect/>
          </a:stretch>
        </p:blipFill>
        <p:spPr>
          <a:xfrm>
            <a:off x="1760839" y="2212356"/>
            <a:ext cx="8981263" cy="104327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1" y="235527"/>
            <a:ext cx="11219134" cy="1553007"/>
          </a:xfrm>
        </p:spPr>
        <p:txBody>
          <a:bodyPr>
            <a:noAutofit/>
          </a:bodyPr>
          <a:lstStyle/>
          <a:p>
            <a:r>
              <a:rPr lang="en-GB" sz="2400" dirty="0"/>
              <a:t>Processing sketch that sets the size of a rectangle proportional to the integer values received from the Arduino sketch</a:t>
            </a:r>
            <a:endParaRPr lang="en-US" sz="2400" dirty="0"/>
          </a:p>
        </p:txBody>
      </p:sp>
      <p:pic>
        <p:nvPicPr>
          <p:cNvPr id="4" name="Content Placeholder 3"/>
          <p:cNvPicPr>
            <a:picLocks noGrp="1" noChangeAspect="1"/>
          </p:cNvPicPr>
          <p:nvPr>
            <p:ph idx="1"/>
          </p:nvPr>
        </p:nvPicPr>
        <p:blipFill>
          <a:blip r:embed="rId1"/>
          <a:stretch>
            <a:fillRect/>
          </a:stretch>
        </p:blipFill>
        <p:spPr>
          <a:xfrm>
            <a:off x="349411" y="1678340"/>
            <a:ext cx="6218395" cy="4604761"/>
          </a:xfrm>
          <a:prstGeom prst="rect">
            <a:avLst/>
          </a:prstGeom>
        </p:spPr>
      </p:pic>
      <p:pic>
        <p:nvPicPr>
          <p:cNvPr id="5" name="Picture 4"/>
          <p:cNvPicPr>
            <a:picLocks noChangeAspect="1"/>
          </p:cNvPicPr>
          <p:nvPr/>
        </p:nvPicPr>
        <p:blipFill>
          <a:blip r:embed="rId2"/>
          <a:stretch>
            <a:fillRect/>
          </a:stretch>
        </p:blipFill>
        <p:spPr>
          <a:xfrm>
            <a:off x="5213639" y="1788534"/>
            <a:ext cx="6793776" cy="3476193"/>
          </a:xfrm>
          <a:prstGeom prst="rect">
            <a:avLst/>
          </a:prstGeom>
        </p:spPr>
      </p:pic>
      <p:pic>
        <p:nvPicPr>
          <p:cNvPr id="6" name="Picture 5"/>
          <p:cNvPicPr>
            <a:picLocks noChangeAspect="1"/>
          </p:cNvPicPr>
          <p:nvPr/>
        </p:nvPicPr>
        <p:blipFill>
          <a:blip r:embed="rId3"/>
          <a:stretch>
            <a:fillRect/>
          </a:stretch>
        </p:blipFill>
        <p:spPr>
          <a:xfrm>
            <a:off x="5325774" y="5125274"/>
            <a:ext cx="6356151" cy="9188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283" y="264898"/>
            <a:ext cx="11025171" cy="6316011"/>
          </a:xfrm>
        </p:spPr>
        <p:txBody>
          <a:bodyPr>
            <a:normAutofit fontScale="92500"/>
          </a:bodyPr>
          <a:lstStyle/>
          <a:p>
            <a:pPr>
              <a:lnSpc>
                <a:spcPct val="150000"/>
              </a:lnSpc>
              <a:buFont typeface="Wingdings" panose="05000000000000000000" pitchFamily="2" charset="2"/>
              <a:buChar char="q"/>
            </a:pPr>
            <a:r>
              <a:rPr lang="en-GB" sz="2400" dirty="0"/>
              <a:t> The setup function in Processing is used to handle one-time initialization, just like in Arduino. Processing has a display window, and setup sets its size to 600 × 600 pixels with the call to size(600,600). </a:t>
            </a:r>
            <a:endParaRPr lang="en-GB" sz="2400" dirty="0"/>
          </a:p>
          <a:p>
            <a:pPr>
              <a:lnSpc>
                <a:spcPct val="150000"/>
              </a:lnSpc>
              <a:buFont typeface="Wingdings" panose="05000000000000000000" pitchFamily="2" charset="2"/>
              <a:buChar char="q"/>
            </a:pPr>
            <a:r>
              <a:rPr lang="en-GB" sz="2400" dirty="0"/>
              <a:t> The line String </a:t>
            </a:r>
            <a:r>
              <a:rPr lang="en-GB" sz="2400" dirty="0" err="1"/>
              <a:t>portName</a:t>
            </a:r>
            <a:r>
              <a:rPr lang="en-GB" sz="2400" dirty="0"/>
              <a:t> = </a:t>
            </a:r>
            <a:r>
              <a:rPr lang="en-GB" sz="2400" dirty="0" err="1"/>
              <a:t>Serial.list</a:t>
            </a:r>
            <a:r>
              <a:rPr lang="en-GB" sz="2400" dirty="0"/>
              <a:t>()[</a:t>
            </a:r>
            <a:r>
              <a:rPr lang="en-GB" sz="2400" dirty="0" err="1"/>
              <a:t>portIndex</a:t>
            </a:r>
            <a:r>
              <a:rPr lang="en-GB" sz="2400" dirty="0"/>
              <a:t>]; selects the serial port—in Processing</a:t>
            </a:r>
            <a:endParaRPr lang="en-GB" sz="2400" dirty="0"/>
          </a:p>
          <a:p>
            <a:pPr>
              <a:lnSpc>
                <a:spcPct val="150000"/>
              </a:lnSpc>
              <a:buFont typeface="Wingdings" panose="05000000000000000000" pitchFamily="2" charset="2"/>
              <a:buChar char="q"/>
            </a:pPr>
            <a:r>
              <a:rPr lang="en-GB" sz="2400" dirty="0"/>
              <a:t> all available serial ports are contained in the </a:t>
            </a:r>
            <a:r>
              <a:rPr lang="en-GB" sz="2400" dirty="0" err="1"/>
              <a:t>Serial.list</a:t>
            </a:r>
            <a:r>
              <a:rPr lang="en-GB" sz="2400" dirty="0"/>
              <a:t> object, and this example uses the value of a variable called </a:t>
            </a:r>
            <a:r>
              <a:rPr lang="en-GB" sz="2400" dirty="0" err="1"/>
              <a:t>portIndex</a:t>
            </a:r>
            <a:endParaRPr lang="en-GB" sz="2400" dirty="0"/>
          </a:p>
          <a:p>
            <a:pPr>
              <a:lnSpc>
                <a:spcPct val="150000"/>
              </a:lnSpc>
              <a:buFont typeface="Wingdings" panose="05000000000000000000" pitchFamily="2" charset="2"/>
              <a:buChar char="q"/>
            </a:pPr>
            <a:r>
              <a:rPr lang="en-GB" sz="2400" dirty="0"/>
              <a:t> </a:t>
            </a:r>
            <a:r>
              <a:rPr lang="en-GB" sz="2400" dirty="0" err="1"/>
              <a:t>println</a:t>
            </a:r>
            <a:r>
              <a:rPr lang="en-GB" sz="2400" dirty="0"/>
              <a:t>((Object[]) </a:t>
            </a:r>
            <a:r>
              <a:rPr lang="en-GB" sz="2400" dirty="0" err="1"/>
              <a:t>Serial.list</a:t>
            </a:r>
            <a:r>
              <a:rPr lang="en-GB" sz="2400" dirty="0"/>
              <a:t>()) prints all the available ports</a:t>
            </a:r>
            <a:endParaRPr lang="en-GB" sz="2400" dirty="0"/>
          </a:p>
          <a:p>
            <a:pPr>
              <a:lnSpc>
                <a:spcPct val="150000"/>
              </a:lnSpc>
              <a:buFont typeface="Wingdings" panose="05000000000000000000" pitchFamily="2" charset="2"/>
              <a:buChar char="q"/>
            </a:pPr>
            <a:r>
              <a:rPr lang="en-GB" sz="2400" dirty="0"/>
              <a:t> Ensure that you set </a:t>
            </a:r>
            <a:r>
              <a:rPr lang="en-GB" sz="2400" dirty="0" err="1"/>
              <a:t>portIndex</a:t>
            </a:r>
            <a:r>
              <a:rPr lang="en-GB" sz="2400" dirty="0"/>
              <a:t> to the serial port that is connected to your Arduino</a:t>
            </a:r>
            <a:endParaRPr lang="en-GB" sz="2400" dirty="0"/>
          </a:p>
          <a:p>
            <a:pPr>
              <a:lnSpc>
                <a:spcPct val="150000"/>
              </a:lnSpc>
              <a:buFont typeface="Wingdings" panose="05000000000000000000" pitchFamily="2" charset="2"/>
              <a:buChar char="q"/>
            </a:pPr>
            <a:r>
              <a:rPr lang="en-GB" sz="2400" dirty="0"/>
              <a:t>The draw function in Processing works like loop in Arduino; it is called repeatedly</a:t>
            </a:r>
            <a:endParaRPr lang="en-GB" sz="2400" dirty="0"/>
          </a:p>
          <a:p>
            <a:pPr>
              <a:buFont typeface="Wingdings" panose="05000000000000000000" pitchFamily="2" charset="2"/>
              <a:buChar char="q"/>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83" y="0"/>
            <a:ext cx="11925717" cy="1524000"/>
          </a:xfrm>
        </p:spPr>
        <p:txBody>
          <a:bodyPr>
            <a:normAutofit/>
          </a:bodyPr>
          <a:lstStyle/>
          <a:p>
            <a:r>
              <a:rPr lang="en-GB" sz="3600" dirty="0">
                <a:latin typeface="Times New Roman" panose="02020603050405020304" pitchFamily="18" charset="0"/>
                <a:cs typeface="Times New Roman" panose="02020603050405020304" pitchFamily="18" charset="0"/>
              </a:rPr>
              <a:t>Sending the Values of Multiple Arduino Pins</a:t>
            </a:r>
            <a:endParaRPr lang="en-GB"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266283" y="1039092"/>
            <a:ext cx="10903527" cy="1200329"/>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Problem</a:t>
            </a:r>
            <a:endParaRPr lang="en-US" sz="3600"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You want to send groups of binary bytes, integers, or long values from Arduino. For example, you may want to send the values of the digital and analog pins to </a:t>
            </a:r>
            <a:r>
              <a:rPr lang="en-US" dirty="0">
                <a:latin typeface="Times New Roman" panose="02020603050405020304" pitchFamily="18" charset="0"/>
                <a:cs typeface="Times New Roman" panose="02020603050405020304" pitchFamily="18" charset="0"/>
              </a:rPr>
              <a:t>Processing.</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875684" y="2239421"/>
            <a:ext cx="5949662" cy="432045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41592" y="79780"/>
            <a:ext cx="5414097" cy="3466550"/>
          </a:xfrm>
          <a:prstGeom prst="rect">
            <a:avLst/>
          </a:prstGeom>
        </p:spPr>
      </p:pic>
      <p:pic>
        <p:nvPicPr>
          <p:cNvPr id="6" name="Picture 5"/>
          <p:cNvPicPr>
            <a:picLocks noChangeAspect="1"/>
          </p:cNvPicPr>
          <p:nvPr/>
        </p:nvPicPr>
        <p:blipFill>
          <a:blip r:embed="rId2"/>
          <a:stretch>
            <a:fillRect/>
          </a:stretch>
        </p:blipFill>
        <p:spPr>
          <a:xfrm>
            <a:off x="0" y="3380075"/>
            <a:ext cx="6086475" cy="29241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0"/>
            <a:ext cx="11523934" cy="1609344"/>
          </a:xfrm>
        </p:spPr>
        <p:txBody>
          <a:bodyPr>
            <a:normAutofit/>
          </a:bodyPr>
          <a:lstStyle/>
          <a:p>
            <a:r>
              <a:rPr lang="en-GB" sz="2800" dirty="0"/>
              <a:t>Processing code reads the message and prints the values to the Processing </a:t>
            </a:r>
            <a:r>
              <a:rPr lang="en-US" sz="2800" dirty="0"/>
              <a:t>console:</a:t>
            </a:r>
            <a:endParaRPr lang="en-US" sz="2800" dirty="0"/>
          </a:p>
        </p:txBody>
      </p:sp>
      <p:pic>
        <p:nvPicPr>
          <p:cNvPr id="4" name="Picture 3"/>
          <p:cNvPicPr>
            <a:picLocks noChangeAspect="1"/>
          </p:cNvPicPr>
          <p:nvPr/>
        </p:nvPicPr>
        <p:blipFill>
          <a:blip r:embed="rId1"/>
          <a:stretch>
            <a:fillRect/>
          </a:stretch>
        </p:blipFill>
        <p:spPr>
          <a:xfrm>
            <a:off x="2407885" y="1609344"/>
            <a:ext cx="6731867" cy="501188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0"/>
            <a:ext cx="11523934" cy="1609344"/>
          </a:xfrm>
        </p:spPr>
        <p:txBody>
          <a:bodyPr>
            <a:normAutofit/>
          </a:bodyPr>
          <a:lstStyle/>
          <a:p>
            <a:r>
              <a:rPr lang="en-GB" sz="2800" dirty="0"/>
              <a:t>Processing code reads the message and prints the values to the Processing </a:t>
            </a:r>
            <a:r>
              <a:rPr lang="en-US" sz="2800" dirty="0"/>
              <a:t>console:</a:t>
            </a:r>
            <a:endParaRPr lang="en-US" sz="2800" dirty="0"/>
          </a:p>
        </p:txBody>
      </p:sp>
      <p:pic>
        <p:nvPicPr>
          <p:cNvPr id="3" name="Picture 2"/>
          <p:cNvPicPr>
            <a:picLocks noChangeAspect="1"/>
          </p:cNvPicPr>
          <p:nvPr/>
        </p:nvPicPr>
        <p:blipFill>
          <a:blip r:embed="rId1"/>
          <a:stretch>
            <a:fillRect/>
          </a:stretch>
        </p:blipFill>
        <p:spPr>
          <a:xfrm>
            <a:off x="356754" y="1307523"/>
            <a:ext cx="5337464" cy="4991100"/>
          </a:xfrm>
          <a:prstGeom prst="rect">
            <a:avLst/>
          </a:prstGeom>
        </p:spPr>
      </p:pic>
      <p:pic>
        <p:nvPicPr>
          <p:cNvPr id="5" name="Picture 4"/>
          <p:cNvPicPr>
            <a:picLocks noChangeAspect="1"/>
          </p:cNvPicPr>
          <p:nvPr/>
        </p:nvPicPr>
        <p:blipFill>
          <a:blip r:embed="rId2"/>
          <a:stretch>
            <a:fillRect/>
          </a:stretch>
        </p:blipFill>
        <p:spPr>
          <a:xfrm>
            <a:off x="5917415" y="1501296"/>
            <a:ext cx="3990975" cy="981075"/>
          </a:xfrm>
          <a:prstGeom prst="rect">
            <a:avLst/>
          </a:prstGeom>
        </p:spPr>
      </p:pic>
      <p:pic>
        <p:nvPicPr>
          <p:cNvPr id="6" name="Picture 5"/>
          <p:cNvPicPr>
            <a:picLocks noChangeAspect="1"/>
          </p:cNvPicPr>
          <p:nvPr/>
        </p:nvPicPr>
        <p:blipFill>
          <a:blip r:embed="rId3"/>
          <a:stretch>
            <a:fillRect/>
          </a:stretch>
        </p:blipFill>
        <p:spPr>
          <a:xfrm>
            <a:off x="5686907" y="2209514"/>
            <a:ext cx="5992475" cy="34889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29" y="304522"/>
            <a:ext cx="10886625" cy="1609344"/>
          </a:xfrm>
        </p:spPr>
        <p:txBody>
          <a:bodyPr/>
          <a:lstStyle/>
          <a:p>
            <a:r>
              <a:rPr lang="en-GB" dirty="0"/>
              <a:t>Serial Communications (contd.)</a:t>
            </a:r>
            <a:endParaRPr lang="en-US" dirty="0"/>
          </a:p>
        </p:txBody>
      </p:sp>
      <p:sp>
        <p:nvSpPr>
          <p:cNvPr id="3" name="Content Placeholder 2"/>
          <p:cNvSpPr>
            <a:spLocks noGrp="1"/>
          </p:cNvSpPr>
          <p:nvPr>
            <p:ph idx="1"/>
          </p:nvPr>
        </p:nvSpPr>
        <p:spPr>
          <a:xfrm>
            <a:off x="557229" y="1733481"/>
            <a:ext cx="10886625" cy="4196264"/>
          </a:xfrm>
        </p:spPr>
        <p:txBody>
          <a:bodyPr>
            <a:normAutofit fontScale="92500" lnSpcReduction="10000"/>
          </a:bodyPr>
          <a:lstStyle/>
          <a:p>
            <a:r>
              <a:rPr lang="en-GB" sz="2400" dirty="0"/>
              <a:t>Serial.begin is used to set the speed of communication, in bits per second. </a:t>
            </a:r>
            <a:endParaRPr lang="en-GB" sz="2400" dirty="0"/>
          </a:p>
          <a:p>
            <a:r>
              <a:rPr lang="en-GB" sz="2400" dirty="0"/>
              <a:t>Serial connections send a start and stop bit to identify the start and end to a particular byte to the receiving system. Thus, 10 bits are needed to send one character. </a:t>
            </a:r>
            <a:endParaRPr lang="en-GB" sz="2400" dirty="0"/>
          </a:p>
          <a:p>
            <a:r>
              <a:rPr lang="en-GB" sz="2400" dirty="0"/>
              <a:t>Serial.begin(0) tells the Arduino that it should communicate with serial at 0 bits per second.</a:t>
            </a:r>
            <a:endParaRPr lang="en-GB" sz="2400" dirty="0"/>
          </a:p>
          <a:p>
            <a:r>
              <a:rPr lang="en-GB" sz="2400" dirty="0"/>
              <a:t>The default rate of 9,600 bits per second</a:t>
            </a:r>
            <a:endParaRPr lang="en-GB" sz="2400" dirty="0"/>
          </a:p>
          <a:p>
            <a:r>
              <a:rPr lang="en-GB" sz="2400" dirty="0"/>
              <a:t>Both Bit rate (BPS) and Baud rate are generally used in data communication,</a:t>
            </a:r>
            <a:endParaRPr lang="en-GB" sz="2400" dirty="0"/>
          </a:p>
          <a:p>
            <a:pPr fontAlgn="base"/>
            <a:r>
              <a:rPr lang="en-GB" sz="2400" dirty="0"/>
              <a:t>Bit rate is the transmission of number of bits per second. On the other hand, Baud rate is defined as the number of signal units per second. </a:t>
            </a:r>
            <a:endParaRPr lang="en-GB" sz="2400" dirty="0"/>
          </a:p>
          <a:p>
            <a:pPr marL="0" indent="0" algn="ctr" fontAlgn="base">
              <a:buNone/>
            </a:pPr>
            <a:r>
              <a:rPr lang="en-GB" sz="2400" dirty="0"/>
              <a:t>Bit rate = Baud rate x the number of bit per baud.</a:t>
            </a:r>
            <a:endParaRPr lang="en-GB" sz="2400"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74" y="152123"/>
            <a:ext cx="11537789" cy="1609344"/>
          </a:xfrm>
        </p:spPr>
        <p:txBody>
          <a:bodyPr>
            <a:normAutofit/>
          </a:bodyPr>
          <a:lstStyle/>
          <a:p>
            <a:r>
              <a:rPr lang="en-GB" sz="4000" dirty="0">
                <a:latin typeface="Times New Roman" panose="02020603050405020304" pitchFamily="18" charset="0"/>
                <a:cs typeface="Times New Roman" panose="02020603050405020304" pitchFamily="18" charset="0"/>
              </a:rPr>
              <a:t>Logging Arduino Data to a File on Your Computer</a:t>
            </a:r>
            <a:endParaRPr lang="en-GB"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374073" y="1526647"/>
            <a:ext cx="11083636" cy="1200329"/>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Problem</a:t>
            </a:r>
            <a:endParaRPr lang="en-US" sz="3600"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You want to create a file containing information received over the serial port from Arduino. For example, you want to save the values of the digital and analog pins at regular intervals to a log file.</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11517" y="2868012"/>
            <a:ext cx="6255537" cy="3629770"/>
          </a:xfrm>
          <a:prstGeom prst="rect">
            <a:avLst/>
          </a:prstGeom>
        </p:spPr>
      </p:pic>
      <p:pic>
        <p:nvPicPr>
          <p:cNvPr id="6" name="Picture 5"/>
          <p:cNvPicPr>
            <a:picLocks noChangeAspect="1"/>
          </p:cNvPicPr>
          <p:nvPr/>
        </p:nvPicPr>
        <p:blipFill>
          <a:blip r:embed="rId2"/>
          <a:stretch>
            <a:fillRect/>
          </a:stretch>
        </p:blipFill>
        <p:spPr>
          <a:xfrm>
            <a:off x="6152284" y="2833396"/>
            <a:ext cx="5305425" cy="2000250"/>
          </a:xfrm>
          <a:prstGeom prst="rect">
            <a:avLst/>
          </a:prstGeom>
        </p:spPr>
      </p:pic>
      <p:pic>
        <p:nvPicPr>
          <p:cNvPr id="7" name="Picture 6"/>
          <p:cNvPicPr>
            <a:picLocks noChangeAspect="1"/>
          </p:cNvPicPr>
          <p:nvPr/>
        </p:nvPicPr>
        <p:blipFill>
          <a:blip r:embed="rId3"/>
          <a:stretch>
            <a:fillRect/>
          </a:stretch>
        </p:blipFill>
        <p:spPr>
          <a:xfrm>
            <a:off x="6256626" y="4770888"/>
            <a:ext cx="3724275" cy="762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74" y="152123"/>
            <a:ext cx="11537789" cy="1609344"/>
          </a:xfrm>
        </p:spPr>
        <p:txBody>
          <a:bodyPr>
            <a:normAutofit/>
          </a:bodyPr>
          <a:lstStyle/>
          <a:p>
            <a:r>
              <a:rPr lang="en-GB" sz="4000" dirty="0"/>
              <a:t>Logging Arduino Data to a File on Your Computer</a:t>
            </a:r>
            <a:endParaRPr lang="en-US" sz="4000" dirty="0"/>
          </a:p>
        </p:txBody>
      </p:sp>
      <p:pic>
        <p:nvPicPr>
          <p:cNvPr id="3" name="Picture 2"/>
          <p:cNvPicPr>
            <a:picLocks noChangeAspect="1"/>
          </p:cNvPicPr>
          <p:nvPr/>
        </p:nvPicPr>
        <p:blipFill>
          <a:blip r:embed="rId1"/>
          <a:stretch>
            <a:fillRect/>
          </a:stretch>
        </p:blipFill>
        <p:spPr>
          <a:xfrm>
            <a:off x="238574" y="1604757"/>
            <a:ext cx="5330953" cy="4419600"/>
          </a:xfrm>
          <a:prstGeom prst="rect">
            <a:avLst/>
          </a:prstGeom>
        </p:spPr>
      </p:pic>
      <p:pic>
        <p:nvPicPr>
          <p:cNvPr id="8" name="Picture 7"/>
          <p:cNvPicPr>
            <a:picLocks noChangeAspect="1"/>
          </p:cNvPicPr>
          <p:nvPr/>
        </p:nvPicPr>
        <p:blipFill>
          <a:blip r:embed="rId2"/>
          <a:stretch>
            <a:fillRect/>
          </a:stretch>
        </p:blipFill>
        <p:spPr>
          <a:xfrm>
            <a:off x="6007468" y="1355375"/>
            <a:ext cx="5654835" cy="4572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326572" y="1413163"/>
            <a:ext cx="8713977" cy="286789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4" y="124414"/>
            <a:ext cx="11288406" cy="1609344"/>
          </a:xfrm>
        </p:spPr>
        <p:txBody>
          <a:bodyPr>
            <a:normAutofit/>
          </a:bodyPr>
          <a:lstStyle/>
          <a:p>
            <a:r>
              <a:rPr lang="en-GB" sz="4000" dirty="0"/>
              <a:t>Sending Data to More than One Serial Device</a:t>
            </a:r>
            <a:endParaRPr lang="en-US" sz="4000" dirty="0"/>
          </a:p>
        </p:txBody>
      </p:sp>
      <p:pic>
        <p:nvPicPr>
          <p:cNvPr id="4" name="Picture 3"/>
          <p:cNvPicPr>
            <a:picLocks noChangeAspect="1"/>
          </p:cNvPicPr>
          <p:nvPr/>
        </p:nvPicPr>
        <p:blipFill>
          <a:blip r:embed="rId1"/>
          <a:stretch>
            <a:fillRect/>
          </a:stretch>
        </p:blipFill>
        <p:spPr>
          <a:xfrm>
            <a:off x="1693303" y="1996994"/>
            <a:ext cx="9237933" cy="39528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4" y="124414"/>
            <a:ext cx="11288406" cy="1609344"/>
          </a:xfrm>
        </p:spPr>
        <p:txBody>
          <a:bodyPr>
            <a:normAutofit/>
          </a:bodyPr>
          <a:lstStyle/>
          <a:p>
            <a:r>
              <a:rPr lang="en-GB" sz="4000" dirty="0"/>
              <a:t>Sending Data to More than One Serial Device</a:t>
            </a:r>
            <a:endParaRPr lang="en-US" sz="4000" dirty="0"/>
          </a:p>
        </p:txBody>
      </p:sp>
      <p:pic>
        <p:nvPicPr>
          <p:cNvPr id="3" name="Picture 2"/>
          <p:cNvPicPr>
            <a:picLocks noChangeAspect="1"/>
          </p:cNvPicPr>
          <p:nvPr/>
        </p:nvPicPr>
        <p:blipFill>
          <a:blip r:embed="rId1"/>
          <a:stretch>
            <a:fillRect/>
          </a:stretch>
        </p:blipFill>
        <p:spPr>
          <a:xfrm>
            <a:off x="2533650" y="1528762"/>
            <a:ext cx="7124700" cy="38004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97" y="0"/>
            <a:ext cx="11288406" cy="1609344"/>
          </a:xfrm>
        </p:spPr>
        <p:txBody>
          <a:bodyPr>
            <a:normAutofit/>
          </a:bodyPr>
          <a:lstStyle/>
          <a:p>
            <a:r>
              <a:rPr lang="en-GB" sz="4000" dirty="0"/>
              <a:t>Sending Data to More than One Serial Device</a:t>
            </a:r>
            <a:endParaRPr lang="en-US" sz="4000" dirty="0"/>
          </a:p>
        </p:txBody>
      </p:sp>
      <p:pic>
        <p:nvPicPr>
          <p:cNvPr id="4" name="Picture 3"/>
          <p:cNvPicPr>
            <a:picLocks noChangeAspect="1"/>
          </p:cNvPicPr>
          <p:nvPr/>
        </p:nvPicPr>
        <p:blipFill>
          <a:blip r:embed="rId1"/>
          <a:stretch>
            <a:fillRect/>
          </a:stretch>
        </p:blipFill>
        <p:spPr>
          <a:xfrm>
            <a:off x="616960" y="1324183"/>
            <a:ext cx="6829425" cy="3533775"/>
          </a:xfrm>
          <a:prstGeom prst="rect">
            <a:avLst/>
          </a:prstGeom>
        </p:spPr>
      </p:pic>
      <p:pic>
        <p:nvPicPr>
          <p:cNvPr id="5" name="Picture 4"/>
          <p:cNvPicPr>
            <a:picLocks noChangeAspect="1"/>
          </p:cNvPicPr>
          <p:nvPr/>
        </p:nvPicPr>
        <p:blipFill>
          <a:blip r:embed="rId2"/>
          <a:stretch>
            <a:fillRect/>
          </a:stretch>
        </p:blipFill>
        <p:spPr>
          <a:xfrm>
            <a:off x="754208" y="4716607"/>
            <a:ext cx="6000750" cy="1628775"/>
          </a:xfrm>
          <a:prstGeom prst="rect">
            <a:avLst/>
          </a:prstGeom>
        </p:spPr>
      </p:pic>
      <p:pic>
        <p:nvPicPr>
          <p:cNvPr id="7" name="Picture 6"/>
          <p:cNvPicPr>
            <a:picLocks noChangeAspect="1"/>
          </p:cNvPicPr>
          <p:nvPr/>
        </p:nvPicPr>
        <p:blipFill>
          <a:blip r:embed="rId3"/>
          <a:stretch>
            <a:fillRect/>
          </a:stretch>
        </p:blipFill>
        <p:spPr>
          <a:xfrm>
            <a:off x="616960" y="5979101"/>
            <a:ext cx="4438650" cy="8858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0"/>
            <a:ext cx="10058400" cy="1609344"/>
          </a:xfrm>
        </p:spPr>
        <p:txBody>
          <a:bodyPr>
            <a:normAutofit/>
          </a:bodyPr>
          <a:lstStyle/>
          <a:p>
            <a:r>
              <a:rPr lang="en-GB" sz="4000" dirty="0"/>
              <a:t>Receiving Serial Data from More than One </a:t>
            </a:r>
            <a:r>
              <a:rPr lang="en-US" sz="4000" dirty="0"/>
              <a:t>Serial Device</a:t>
            </a:r>
            <a:endParaRPr lang="en-US" sz="4000" dirty="0"/>
          </a:p>
        </p:txBody>
      </p:sp>
      <p:pic>
        <p:nvPicPr>
          <p:cNvPr id="4" name="Picture 3"/>
          <p:cNvPicPr>
            <a:picLocks noChangeAspect="1"/>
          </p:cNvPicPr>
          <p:nvPr/>
        </p:nvPicPr>
        <p:blipFill>
          <a:blip r:embed="rId1"/>
          <a:stretch>
            <a:fillRect/>
          </a:stretch>
        </p:blipFill>
        <p:spPr>
          <a:xfrm>
            <a:off x="2481262" y="2020166"/>
            <a:ext cx="7229475" cy="36766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0"/>
            <a:ext cx="10058400" cy="1609344"/>
          </a:xfrm>
        </p:spPr>
        <p:txBody>
          <a:bodyPr>
            <a:normAutofit/>
          </a:bodyPr>
          <a:lstStyle/>
          <a:p>
            <a:r>
              <a:rPr lang="en-GB" sz="4000" dirty="0"/>
              <a:t>Receiving Serial Data from More than One </a:t>
            </a:r>
            <a:r>
              <a:rPr lang="en-US" sz="4000" dirty="0"/>
              <a:t>Serial Device</a:t>
            </a:r>
            <a:endParaRPr lang="en-US" sz="4000" dirty="0"/>
          </a:p>
        </p:txBody>
      </p:sp>
      <p:pic>
        <p:nvPicPr>
          <p:cNvPr id="3" name="Picture 2"/>
          <p:cNvPicPr>
            <a:picLocks noChangeAspect="1"/>
          </p:cNvPicPr>
          <p:nvPr/>
        </p:nvPicPr>
        <p:blipFill>
          <a:blip r:embed="rId1"/>
          <a:stretch>
            <a:fillRect/>
          </a:stretch>
        </p:blipFill>
        <p:spPr>
          <a:xfrm>
            <a:off x="2034886" y="1831831"/>
            <a:ext cx="8251768" cy="418104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0"/>
            <a:ext cx="10058400" cy="1609344"/>
          </a:xfrm>
        </p:spPr>
        <p:txBody>
          <a:bodyPr>
            <a:normAutofit/>
          </a:bodyPr>
          <a:lstStyle/>
          <a:p>
            <a:r>
              <a:rPr lang="en-GB" sz="4000" dirty="0">
                <a:latin typeface="Times New Roman" panose="02020603050405020304" pitchFamily="18" charset="0"/>
                <a:cs typeface="Times New Roman" panose="02020603050405020304" pitchFamily="18" charset="0"/>
              </a:rPr>
              <a:t>Receiving Serial Data from More than One </a:t>
            </a:r>
            <a:r>
              <a:rPr lang="en-US" sz="4000" dirty="0">
                <a:latin typeface="Times New Roman" panose="02020603050405020304" pitchFamily="18" charset="0"/>
                <a:cs typeface="Times New Roman" panose="02020603050405020304" pitchFamily="18" charset="0"/>
              </a:rPr>
              <a:t>Serial Device</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38200" y="1499321"/>
            <a:ext cx="6553200" cy="4829175"/>
          </a:xfrm>
          <a:prstGeom prst="rect">
            <a:avLst/>
          </a:prstGeom>
        </p:spPr>
      </p:pic>
      <p:sp>
        <p:nvSpPr>
          <p:cNvPr id="5" name="Rectangle 4"/>
          <p:cNvSpPr/>
          <p:nvPr/>
        </p:nvSpPr>
        <p:spPr>
          <a:xfrm>
            <a:off x="6844145" y="4269347"/>
            <a:ext cx="4627418" cy="1477328"/>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This short sketch simply forwards all incoming data from the GPS to the Arduino Serial Monitor. If the GPS is functioning and your wiring is correct, you should see GPS data displayed on the Serial Monitor.</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812" y="276814"/>
            <a:ext cx="10058400" cy="1609344"/>
          </a:xfrm>
        </p:spPr>
        <p:txBody>
          <a:bodyPr/>
          <a:lstStyle/>
          <a:p>
            <a:r>
              <a:rPr lang="en-GB" dirty="0"/>
              <a:t>Receiving data from multiple Software Serial ports</a:t>
            </a:r>
            <a:endParaRPr lang="en-US" dirty="0"/>
          </a:p>
        </p:txBody>
      </p:sp>
      <p:pic>
        <p:nvPicPr>
          <p:cNvPr id="4" name="Picture 3"/>
          <p:cNvPicPr>
            <a:picLocks noChangeAspect="1"/>
          </p:cNvPicPr>
          <p:nvPr/>
        </p:nvPicPr>
        <p:blipFill>
          <a:blip r:embed="rId1"/>
          <a:stretch>
            <a:fillRect/>
          </a:stretch>
        </p:blipFill>
        <p:spPr>
          <a:xfrm>
            <a:off x="670214" y="1837954"/>
            <a:ext cx="8529204" cy="50200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29" y="304522"/>
            <a:ext cx="10886625" cy="1609344"/>
          </a:xfrm>
        </p:spPr>
        <p:txBody>
          <a:bodyPr/>
          <a:lstStyle/>
          <a:p>
            <a:r>
              <a:rPr lang="en-GB" dirty="0"/>
              <a:t>Serial Communications (contd.)</a:t>
            </a:r>
            <a:endParaRPr lang="en-US" dirty="0"/>
          </a:p>
        </p:txBody>
      </p:sp>
      <p:sp>
        <p:nvSpPr>
          <p:cNvPr id="3" name="Content Placeholder 2"/>
          <p:cNvSpPr>
            <a:spLocks noGrp="1"/>
          </p:cNvSpPr>
          <p:nvPr>
            <p:ph idx="1"/>
          </p:nvPr>
        </p:nvSpPr>
        <p:spPr>
          <a:xfrm>
            <a:off x="557229" y="1733481"/>
            <a:ext cx="10886625" cy="4196264"/>
          </a:xfrm>
        </p:spPr>
        <p:txBody>
          <a:bodyPr>
            <a:normAutofit/>
          </a:bodyPr>
          <a:lstStyle/>
          <a:p>
            <a:pPr algn="just"/>
            <a:r>
              <a:rPr lang="en-GB" sz="2400" dirty="0"/>
              <a:t>Arduino sketch can use the serial port to indirectly access all the resources (memory, screen, keyboard, mouse, network connectivity, etc.) that your computer has. </a:t>
            </a:r>
            <a:endParaRPr lang="en-GB" sz="2400" dirty="0"/>
          </a:p>
          <a:p>
            <a:pPr algn="just"/>
            <a:r>
              <a:rPr lang="en-GB" sz="2400" dirty="0"/>
              <a:t>The computer can also use the serial link to interact with certain sensors or other devices connected to Arduino.</a:t>
            </a:r>
            <a:endParaRPr lang="en-GB" sz="2400" dirty="0"/>
          </a:p>
          <a:p>
            <a:pPr algn="just"/>
            <a:r>
              <a:rPr lang="en-GB" sz="2400" dirty="0"/>
              <a:t>If you want to talk to multiple devices using serial communications, either you need more than one serial port or you’ll need to use software serial to emulate a serial port using Arduino pins </a:t>
            </a:r>
            <a:endParaRPr lang="en-GB" sz="2400"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812" y="276814"/>
            <a:ext cx="10058400" cy="1609344"/>
          </a:xfrm>
        </p:spPr>
        <p:txBody>
          <a:bodyPr/>
          <a:lstStyle/>
          <a:p>
            <a:r>
              <a:rPr lang="en-GB" dirty="0"/>
              <a:t>Receiving data from multiple Software Serial ports</a:t>
            </a:r>
            <a:endParaRPr lang="en-US" dirty="0"/>
          </a:p>
        </p:txBody>
      </p:sp>
      <p:pic>
        <p:nvPicPr>
          <p:cNvPr id="3" name="Picture 2"/>
          <p:cNvPicPr>
            <a:picLocks noChangeAspect="1"/>
          </p:cNvPicPr>
          <p:nvPr/>
        </p:nvPicPr>
        <p:blipFill>
          <a:blip r:embed="rId1"/>
          <a:stretch>
            <a:fillRect/>
          </a:stretch>
        </p:blipFill>
        <p:spPr>
          <a:xfrm>
            <a:off x="501812" y="1886158"/>
            <a:ext cx="6381750" cy="4210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29" y="304522"/>
            <a:ext cx="10886625" cy="1609344"/>
          </a:xfrm>
        </p:spPr>
        <p:txBody>
          <a:bodyPr/>
          <a:lstStyle/>
          <a:p>
            <a:r>
              <a:rPr lang="en-GB" dirty="0"/>
              <a:t>Serial Communications (contd.)</a:t>
            </a:r>
            <a:endParaRPr lang="en-US" dirty="0"/>
          </a:p>
        </p:txBody>
      </p:sp>
      <p:sp>
        <p:nvSpPr>
          <p:cNvPr id="3" name="Content Placeholder 2"/>
          <p:cNvSpPr>
            <a:spLocks noGrp="1"/>
          </p:cNvSpPr>
          <p:nvPr>
            <p:ph idx="1"/>
          </p:nvPr>
        </p:nvSpPr>
        <p:spPr>
          <a:xfrm>
            <a:off x="557229" y="1733481"/>
            <a:ext cx="10886625" cy="4196264"/>
          </a:xfrm>
        </p:spPr>
        <p:txBody>
          <a:bodyPr>
            <a:normAutofit/>
          </a:bodyPr>
          <a:lstStyle/>
          <a:p>
            <a:pPr algn="just"/>
            <a:r>
              <a:rPr lang="en-GB" sz="2400" dirty="0"/>
              <a:t>Implementing serial communications involves hardware and software. </a:t>
            </a:r>
            <a:endParaRPr lang="en-GB" sz="2400" dirty="0"/>
          </a:p>
          <a:p>
            <a:pPr algn="just"/>
            <a:r>
              <a:rPr lang="en-GB" sz="2400" dirty="0"/>
              <a:t>The hardware provides the electrical signaling between Arduino and the device it is talking to.</a:t>
            </a:r>
            <a:endParaRPr lang="en-GB" sz="2400" dirty="0"/>
          </a:p>
          <a:p>
            <a:pPr algn="just"/>
            <a:r>
              <a:rPr lang="en-GB" sz="2400" dirty="0"/>
              <a:t>The software uses the hardware to send bytes or bits that the connected hardware understands </a:t>
            </a:r>
            <a:endParaRPr lang="en-GB" sz="24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57" y="0"/>
            <a:ext cx="10058400" cy="1609344"/>
          </a:xfrm>
        </p:spPr>
        <p:txBody>
          <a:bodyPr>
            <a:normAutofit/>
          </a:bodyPr>
          <a:lstStyle/>
          <a:p>
            <a:r>
              <a:rPr lang="en-GB" sz="4000" dirty="0"/>
              <a:t>Serial Hardware</a:t>
            </a:r>
            <a:endParaRPr lang="en-US" sz="4000" dirty="0"/>
          </a:p>
        </p:txBody>
      </p:sp>
      <p:sp>
        <p:nvSpPr>
          <p:cNvPr id="3" name="Content Placeholder 2"/>
          <p:cNvSpPr>
            <a:spLocks noGrp="1"/>
          </p:cNvSpPr>
          <p:nvPr>
            <p:ph idx="1"/>
          </p:nvPr>
        </p:nvSpPr>
        <p:spPr>
          <a:xfrm>
            <a:off x="524117" y="1124435"/>
            <a:ext cx="10905883" cy="5733565"/>
          </a:xfrm>
        </p:spPr>
        <p:txBody>
          <a:bodyPr>
            <a:normAutofit/>
          </a:bodyPr>
          <a:lstStyle/>
          <a:p>
            <a:pPr algn="just">
              <a:lnSpc>
                <a:spcPct val="110000"/>
              </a:lnSpc>
            </a:pPr>
            <a:r>
              <a:rPr lang="en-GB" sz="2400" dirty="0"/>
              <a:t>Serial hardware sends and receives data as electrical pulses that represent sequential bits.</a:t>
            </a:r>
            <a:endParaRPr lang="en-GB" sz="2400" dirty="0"/>
          </a:p>
          <a:p>
            <a:pPr algn="just">
              <a:lnSpc>
                <a:spcPct val="110000"/>
              </a:lnSpc>
            </a:pPr>
            <a:r>
              <a:rPr lang="en-GB" sz="2400" dirty="0"/>
              <a:t>The zeros and ones that carry the information that makes up a byte can be represented in various ways. </a:t>
            </a:r>
            <a:endParaRPr lang="en-GB" sz="2400" dirty="0"/>
          </a:p>
          <a:p>
            <a:pPr algn="just">
              <a:lnSpc>
                <a:spcPct val="110000"/>
              </a:lnSpc>
            </a:pPr>
            <a:r>
              <a:rPr lang="en-GB" sz="2400" dirty="0"/>
              <a:t>The scheme used by Arduino is 0 volts to represent a bit value of 0, and 5 volts (or 3.3 volts) to represent a bit value of 1.</a:t>
            </a:r>
            <a:endParaRPr lang="en-GB" sz="2400" dirty="0"/>
          </a:p>
          <a:p>
            <a:pPr algn="just">
              <a:lnSpc>
                <a:spcPct val="110000"/>
              </a:lnSpc>
            </a:pPr>
            <a:r>
              <a:rPr lang="en-GB" sz="2400" dirty="0"/>
              <a:t>Level shifter or a voltage divider is used to avoid damaging the board.</a:t>
            </a:r>
            <a:endParaRPr lang="en-GB" sz="2400" dirty="0"/>
          </a:p>
          <a:p>
            <a:pPr algn="just">
              <a:lnSpc>
                <a:spcPct val="110000"/>
              </a:lnSpc>
            </a:pPr>
            <a:r>
              <a:rPr lang="en-GB" sz="2400" dirty="0"/>
              <a:t>Some boards (do no have USB) require an adapter for connecting to your computer that converts TTL to USB.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0" y="619828"/>
            <a:ext cx="6700444" cy="4345841"/>
          </a:xfrm>
          <a:prstGeom prst="rect">
            <a:avLst/>
          </a:prstGeom>
        </p:spPr>
      </p:pic>
      <p:sp>
        <p:nvSpPr>
          <p:cNvPr id="7" name="TextBox 6"/>
          <p:cNvSpPr txBox="1"/>
          <p:nvPr/>
        </p:nvSpPr>
        <p:spPr>
          <a:xfrm>
            <a:off x="2206754" y="4664054"/>
            <a:ext cx="3123156" cy="369332"/>
          </a:xfrm>
          <a:prstGeom prst="rect">
            <a:avLst/>
          </a:prstGeom>
          <a:noFill/>
        </p:spPr>
        <p:txBody>
          <a:bodyPr wrap="square" rtlCol="0">
            <a:spAutoFit/>
          </a:bodyPr>
          <a:lstStyle/>
          <a:p>
            <a:pPr algn="ctr"/>
            <a:r>
              <a:rPr lang="en-US" dirty="0"/>
              <a:t>USB to TTL converter</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532" y="1417627"/>
            <a:ext cx="4683722" cy="290052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536664" y="4664054"/>
            <a:ext cx="3123156" cy="369332"/>
          </a:xfrm>
          <a:prstGeom prst="rect">
            <a:avLst/>
          </a:prstGeom>
          <a:noFill/>
        </p:spPr>
        <p:txBody>
          <a:bodyPr wrap="square" rtlCol="0">
            <a:spAutoFit/>
          </a:bodyPr>
          <a:lstStyle/>
          <a:p>
            <a:pPr algn="ctr"/>
            <a:r>
              <a:rPr lang="en-US" dirty="0"/>
              <a:t>RS 232 Cable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57" y="0"/>
            <a:ext cx="10058400" cy="1609344"/>
          </a:xfrm>
        </p:spPr>
        <p:txBody>
          <a:bodyPr>
            <a:normAutofit/>
          </a:bodyPr>
          <a:lstStyle/>
          <a:p>
            <a:r>
              <a:rPr lang="en-GB" sz="4000" dirty="0"/>
              <a:t>Serial Hardware (Contd.)</a:t>
            </a:r>
            <a:endParaRPr lang="en-US" sz="4000" dirty="0"/>
          </a:p>
        </p:txBody>
      </p:sp>
      <p:pic>
        <p:nvPicPr>
          <p:cNvPr id="2052" name="Picture 4" descr="RS-232 port with Receiver (RX) and Transmitter (TX) Signals.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6219" y="1333465"/>
            <a:ext cx="7686675"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0356" y="4615980"/>
            <a:ext cx="11219135" cy="1631216"/>
          </a:xfrm>
          <a:prstGeom prst="rect">
            <a:avLst/>
          </a:prstGeom>
        </p:spPr>
        <p:txBody>
          <a:bodyPr wrap="square">
            <a:spAutoFit/>
          </a:bodyPr>
          <a:lstStyle/>
          <a:p>
            <a:pPr marL="285750" indent="-285750">
              <a:buFont typeface="Wingdings" panose="05000000000000000000" pitchFamily="2" charset="2"/>
              <a:buChar char="§"/>
            </a:pPr>
            <a:r>
              <a:rPr lang="en-GB" sz="2000" dirty="0"/>
              <a:t>Some serial devices use the RS-232 standard for serial connection.</a:t>
            </a:r>
            <a:endParaRPr lang="en-GB" sz="2000" dirty="0"/>
          </a:p>
          <a:p>
            <a:pPr marL="285750" indent="-285750">
              <a:buFont typeface="Wingdings" panose="05000000000000000000" pitchFamily="2" charset="2"/>
              <a:buChar char="§"/>
            </a:pPr>
            <a:r>
              <a:rPr lang="en-GB" sz="2000" dirty="0"/>
              <a:t>These usually have a nine-pin connector, and an adapter is required to use them with the Arduino.</a:t>
            </a:r>
            <a:endParaRPr lang="en-GB" sz="2000" dirty="0"/>
          </a:p>
          <a:p>
            <a:pPr marL="285750" indent="-285750">
              <a:buFont typeface="Wingdings" panose="05000000000000000000" pitchFamily="2" charset="2"/>
              <a:buChar char="§"/>
            </a:pPr>
            <a:r>
              <a:rPr lang="en-GB" sz="2000" dirty="0"/>
              <a:t>RS-232 uses voltage levels that will damage Arduino digital pins, so you will need to obtain an RS-232 to TTL adapter to use it.</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14939</Words>
  <Application>WPS Presentation</Application>
  <PresentationFormat>Widescreen</PresentationFormat>
  <Paragraphs>222</Paragraphs>
  <Slides>50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Arial</vt:lpstr>
      <vt:lpstr>SimSun</vt:lpstr>
      <vt:lpstr>Wingdings</vt:lpstr>
      <vt:lpstr>Arial Black</vt:lpstr>
      <vt:lpstr>Microsoft YaHei</vt:lpstr>
      <vt:lpstr>Arial Unicode MS</vt:lpstr>
      <vt:lpstr>Calibri</vt:lpstr>
      <vt:lpstr>Times New Roman</vt:lpstr>
      <vt:lpstr>MinionPro-Regular</vt:lpstr>
      <vt:lpstr>AMGDT</vt:lpstr>
      <vt:lpstr>MinionPro-It</vt:lpstr>
      <vt:lpstr>MyriadPro-SemiboldCond</vt:lpstr>
      <vt:lpstr>Wood Type</vt:lpstr>
      <vt:lpstr>Chapter 4</vt:lpstr>
      <vt:lpstr>Serial Communications</vt:lpstr>
      <vt:lpstr>Serial Communications (contd.)</vt:lpstr>
      <vt:lpstr>Serial Communications (contd.)</vt:lpstr>
      <vt:lpstr>Serial Communications (contd.)</vt:lpstr>
      <vt:lpstr>Serial Communications (contd.)</vt:lpstr>
      <vt:lpstr>Serial Hardware</vt:lpstr>
      <vt:lpstr>PowerPoint 演示文稿</vt:lpstr>
      <vt:lpstr>Serial Hardware (Contd.)</vt:lpstr>
      <vt:lpstr>Serial Hardware (Contd.)</vt:lpstr>
      <vt:lpstr>Serial Hardware (Contd.) – Message Protocol</vt:lpstr>
      <vt:lpstr>Arduino Serial Notes</vt:lpstr>
      <vt:lpstr>Sending Information from Arduino to Your Computer</vt:lpstr>
      <vt:lpstr>Sending Information from Arduino to Your Computer</vt:lpstr>
      <vt:lpstr>Sending Information from Arduino to Your Computer</vt:lpstr>
      <vt:lpstr>ASCII Table</vt:lpstr>
      <vt:lpstr>Sending Formatted Text and Numeric Data from Arduino</vt:lpstr>
      <vt:lpstr>PowerPoint 演示文稿</vt:lpstr>
      <vt:lpstr>PowerPoint 演示文稿</vt:lpstr>
      <vt:lpstr>Receiving Serial Data in Arduino</vt:lpstr>
      <vt:lpstr>PowerPoint 演示文稿</vt:lpstr>
      <vt:lpstr>PowerPoint 演示文稿</vt:lpstr>
      <vt:lpstr>PowerPoint 演示文稿</vt:lpstr>
      <vt:lpstr>Receiving Multiple Text Fields in a Single Message in Arduino</vt:lpstr>
      <vt:lpstr>PowerPoint 演示文稿</vt:lpstr>
      <vt:lpstr>PowerPoint 演示文稿</vt:lpstr>
      <vt:lpstr>PowerPoint 演示文稿</vt:lpstr>
      <vt:lpstr>Sending Binary Data from Arduino</vt:lpstr>
      <vt:lpstr>Sending Binary Data from Arduino</vt:lpstr>
      <vt:lpstr>Example code using the Processing language to receive the messages.</vt:lpstr>
      <vt:lpstr>Example code using the Processing language to receive the messages.</vt:lpstr>
      <vt:lpstr>Summay of important Points</vt:lpstr>
      <vt:lpstr>Receiving Binary Data from Arduino on a Computer</vt:lpstr>
      <vt:lpstr>Processing sketch that sets the size of a rectangle proportional to the integer values received from the Arduino sketch</vt:lpstr>
      <vt:lpstr>PowerPoint 演示文稿</vt:lpstr>
      <vt:lpstr>Sending the Values of Multiple Arduino Pins</vt:lpstr>
      <vt:lpstr>PowerPoint 演示文稿</vt:lpstr>
      <vt:lpstr>Processing code reads the message and prints the values to the Processing console:</vt:lpstr>
      <vt:lpstr>Processing code reads the message and prints the values to the Processing console:</vt:lpstr>
      <vt:lpstr>Logging Arduino Data to a File on Your Computer</vt:lpstr>
      <vt:lpstr>Logging Arduino Data to a File on Your Computer</vt:lpstr>
      <vt:lpstr>PowerPoint 演示文稿</vt:lpstr>
      <vt:lpstr>Sending Data to More than One Serial Device</vt:lpstr>
      <vt:lpstr>Sending Data to More than One Serial Device</vt:lpstr>
      <vt:lpstr>Sending Data to More than One Serial Device</vt:lpstr>
      <vt:lpstr>Receiving Serial Data from More than One Serial Device</vt:lpstr>
      <vt:lpstr>Receiving Serial Data from More than One Serial Device</vt:lpstr>
      <vt:lpstr>Receiving Serial Data from More than One Serial Device</vt:lpstr>
      <vt:lpstr>Receiving data from multiple Software Serial ports</vt:lpstr>
      <vt:lpstr>Receiving data from multiple Software Serial ports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User</dc:creator>
  <cp:lastModifiedBy>BAB AL SAFA</cp:lastModifiedBy>
  <cp:revision>96</cp:revision>
  <dcterms:created xsi:type="dcterms:W3CDTF">2021-12-05T04:13:00Z</dcterms:created>
  <dcterms:modified xsi:type="dcterms:W3CDTF">2024-06-01T10:49:28Z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044D7A00BCEF4CC6B7CCD4B785ED0B83_12</vt:lpwstr>
  </property>
  <property fmtid="{D5CDD505-2E9C-101B-9397-08002B2CF9AE}" pid="3" name="KSOProductBuildVer">
    <vt:lpwstr>1033-12.2.0.16909</vt:lpwstr>
  </property>
</Properties>
</file>