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3"/>
    <p:sldId id="570" r:id="rId4"/>
    <p:sldId id="520" r:id="rId5"/>
    <p:sldId id="286" r:id="rId6"/>
    <p:sldId id="444" r:id="rId7"/>
    <p:sldId id="604" r:id="rId8"/>
    <p:sldId id="605" r:id="rId9"/>
    <p:sldId id="603" r:id="rId10"/>
    <p:sldId id="292" r:id="rId11"/>
    <p:sldId id="293" r:id="rId12"/>
    <p:sldId id="294" r:id="rId13"/>
    <p:sldId id="514" r:id="rId14"/>
    <p:sldId id="515" r:id="rId15"/>
    <p:sldId id="577" r:id="rId16"/>
    <p:sldId id="598" r:id="rId17"/>
    <p:sldId id="597" r:id="rId18"/>
    <p:sldId id="579" r:id="rId19"/>
    <p:sldId id="580" r:id="rId20"/>
    <p:sldId id="469" r:id="rId21"/>
    <p:sldId id="576" r:id="rId22"/>
    <p:sldId id="545" r:id="rId23"/>
    <p:sldId id="581" r:id="rId24"/>
    <p:sldId id="582" r:id="rId25"/>
    <p:sldId id="512" r:id="rId26"/>
    <p:sldId id="606" r:id="rId27"/>
    <p:sldId id="507" r:id="rId28"/>
    <p:sldId id="607" r:id="rId29"/>
    <p:sldId id="583" r:id="rId30"/>
    <p:sldId id="584" r:id="rId31"/>
    <p:sldId id="305" r:id="rId32"/>
    <p:sldId id="585" r:id="rId33"/>
    <p:sldId id="586" r:id="rId34"/>
    <p:sldId id="599" r:id="rId35"/>
    <p:sldId id="600" r:id="rId36"/>
    <p:sldId id="287" r:id="rId37"/>
    <p:sldId id="289" r:id="rId38"/>
    <p:sldId id="601" r:id="rId39"/>
    <p:sldId id="602" r:id="rId40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054"/>
    <p:restoredTop sz="98496"/>
  </p:normalViewPr>
  <p:slideViewPr>
    <p:cSldViewPr showGuides="1">
      <p:cViewPr varScale="1">
        <p:scale>
          <a:sx n="114" d="100"/>
          <a:sy n="114" d="100"/>
        </p:scale>
        <p:origin x="882" y="102"/>
      </p:cViewPr>
      <p:guideLst>
        <p:guide orient="horz" pos="576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lstStyle>
            <a:lvl1pPr>
              <a:defRPr sz="1000" i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t" anchorCtr="0" compatLnSpc="1"/>
          <a:lstStyle>
            <a:lvl1pPr algn="r">
              <a:defRPr sz="1000" i="1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TextEdit="1"/>
          </p:cNvSpPr>
          <p:nvPr>
            <p:ph type="sldImg" idx="2"/>
          </p:nvPr>
        </p:nvSpPr>
        <p:spPr>
          <a:xfrm>
            <a:off x="1150938" y="692150"/>
            <a:ext cx="4556125" cy="34163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lstStyle>
            <a:lvl1pPr>
              <a:defRPr sz="1000" i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050" tIns="0" rIns="19050" bIns="0" numCol="1" anchor="b" anchorCtr="0" compatLnSpc="1"/>
          <a:lstStyle>
            <a:lvl1pPr algn="r">
              <a:defRPr sz="1000" i="1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C023491-CE50-48C8-8F03-F9BA257CB9F9}" type="slidenum"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path path="rect">
            <a:fillToRect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31"/>
          <p:cNvGrpSpPr/>
          <p:nvPr/>
        </p:nvGrpSpPr>
        <p:grpSpPr>
          <a:xfrm>
            <a:off x="0" y="114300"/>
            <a:ext cx="9142413" cy="6742113"/>
            <a:chOff x="0" y="72"/>
            <a:chExt cx="5759" cy="4247"/>
          </a:xfrm>
        </p:grpSpPr>
        <p:sp>
          <p:nvSpPr>
            <p:cNvPr id="36" name="Rectangle 2"/>
            <p:cNvSpPr>
              <a:spLocks noChangeArrowheads="1"/>
            </p:cNvSpPr>
            <p:nvPr/>
          </p:nvSpPr>
          <p:spPr bwMode="hidden">
            <a:xfrm>
              <a:off x="0" y="2112"/>
              <a:ext cx="5759" cy="22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2057" name="Group 30"/>
            <p:cNvGrpSpPr/>
            <p:nvPr/>
          </p:nvGrpSpPr>
          <p:grpSpPr>
            <a:xfrm>
              <a:off x="0" y="72"/>
              <a:ext cx="5759" cy="2040"/>
              <a:chOff x="0" y="72"/>
              <a:chExt cx="5759" cy="2040"/>
            </a:xfrm>
          </p:grpSpPr>
          <p:sp>
            <p:nvSpPr>
              <p:cNvPr id="38" name="Rectangle 3"/>
              <p:cNvSpPr>
                <a:spLocks noChangeArrowheads="1"/>
              </p:cNvSpPr>
              <p:nvPr/>
            </p:nvSpPr>
            <p:spPr bwMode="hidden">
              <a:xfrm>
                <a:off x="0" y="1872"/>
                <a:ext cx="5759" cy="240"/>
              </a:xfrm>
              <a:prstGeom prst="rect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hlink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grpSp>
            <p:nvGrpSpPr>
              <p:cNvPr id="2059" name="Group 9"/>
              <p:cNvGrpSpPr/>
              <p:nvPr/>
            </p:nvGrpSpPr>
            <p:grpSpPr>
              <a:xfrm>
                <a:off x="2289" y="72"/>
                <a:ext cx="1440" cy="1984"/>
                <a:chOff x="2289" y="72"/>
                <a:chExt cx="1440" cy="1984"/>
              </a:xfrm>
            </p:grpSpPr>
            <p:sp>
              <p:nvSpPr>
                <p:cNvPr id="2080" name="Freeform 4"/>
                <p:cNvSpPr/>
                <p:nvPr/>
              </p:nvSpPr>
              <p:spPr>
                <a:xfrm>
                  <a:off x="2289" y="127"/>
                  <a:ext cx="1440" cy="1770"/>
                </a:xfrm>
                <a:custGeom>
                  <a:avLst/>
                  <a:gdLst/>
                  <a:ahLst/>
                  <a:cxnLst>
                    <a:cxn ang="0">
                      <a:pos x="901" y="33"/>
                    </a:cxn>
                    <a:cxn ang="0">
                      <a:pos x="1066" y="129"/>
                    </a:cxn>
                    <a:cxn ang="0">
                      <a:pos x="1207" y="256"/>
                    </a:cxn>
                    <a:cxn ang="0">
                      <a:pos x="1316" y="410"/>
                    </a:cxn>
                    <a:cxn ang="0">
                      <a:pos x="1394" y="581"/>
                    </a:cxn>
                    <a:cxn ang="0">
                      <a:pos x="1435" y="766"/>
                    </a:cxn>
                    <a:cxn ang="0">
                      <a:pos x="1435" y="958"/>
                    </a:cxn>
                    <a:cxn ang="0">
                      <a:pos x="1394" y="1143"/>
                    </a:cxn>
                    <a:cxn ang="0">
                      <a:pos x="1316" y="1314"/>
                    </a:cxn>
                    <a:cxn ang="0">
                      <a:pos x="1207" y="1468"/>
                    </a:cxn>
                    <a:cxn ang="0">
                      <a:pos x="1066" y="1597"/>
                    </a:cxn>
                    <a:cxn ang="0">
                      <a:pos x="901" y="1691"/>
                    </a:cxn>
                    <a:cxn ang="0">
                      <a:pos x="721" y="1749"/>
                    </a:cxn>
                    <a:cxn ang="0">
                      <a:pos x="533" y="1769"/>
                    </a:cxn>
                    <a:cxn ang="0">
                      <a:pos x="344" y="1749"/>
                    </a:cxn>
                    <a:cxn ang="0">
                      <a:pos x="165" y="1691"/>
                    </a:cxn>
                    <a:cxn ang="0">
                      <a:pos x="0" y="1597"/>
                    </a:cxn>
                    <a:cxn ang="0">
                      <a:pos x="125" y="1571"/>
                    </a:cxn>
                    <a:cxn ang="0">
                      <a:pos x="281" y="1640"/>
                    </a:cxn>
                    <a:cxn ang="0">
                      <a:pos x="446" y="1675"/>
                    </a:cxn>
                    <a:cxn ang="0">
                      <a:pos x="618" y="1675"/>
                    </a:cxn>
                    <a:cxn ang="0">
                      <a:pos x="785" y="1640"/>
                    </a:cxn>
                    <a:cxn ang="0">
                      <a:pos x="941" y="1571"/>
                    </a:cxn>
                    <a:cxn ang="0">
                      <a:pos x="1080" y="1470"/>
                    </a:cxn>
                    <a:cxn ang="0">
                      <a:pos x="1194" y="1343"/>
                    </a:cxn>
                    <a:cxn ang="0">
                      <a:pos x="1281" y="1194"/>
                    </a:cxn>
                    <a:cxn ang="0">
                      <a:pos x="1332" y="1032"/>
                    </a:cxn>
                    <a:cxn ang="0">
                      <a:pos x="1350" y="862"/>
                    </a:cxn>
                    <a:cxn ang="0">
                      <a:pos x="1332" y="691"/>
                    </a:cxn>
                    <a:cxn ang="0">
                      <a:pos x="1281" y="530"/>
                    </a:cxn>
                    <a:cxn ang="0">
                      <a:pos x="1194" y="381"/>
                    </a:cxn>
                    <a:cxn ang="0">
                      <a:pos x="1080" y="254"/>
                    </a:cxn>
                    <a:cxn ang="0">
                      <a:pos x="941" y="154"/>
                    </a:cxn>
                    <a:cxn ang="0">
                      <a:pos x="785" y="85"/>
                    </a:cxn>
                    <a:cxn ang="0">
                      <a:pos x="812" y="0"/>
                    </a:cxn>
                  </a:cxnLst>
                  <a:pathLst>
                    <a:path w="1440" h="1770">
                      <a:moveTo>
                        <a:pt x="812" y="0"/>
                      </a:moveTo>
                      <a:lnTo>
                        <a:pt x="901" y="33"/>
                      </a:lnTo>
                      <a:lnTo>
                        <a:pt x="986" y="78"/>
                      </a:lnTo>
                      <a:lnTo>
                        <a:pt x="1066" y="129"/>
                      </a:lnTo>
                      <a:lnTo>
                        <a:pt x="1140" y="187"/>
                      </a:lnTo>
                      <a:lnTo>
                        <a:pt x="1207" y="256"/>
                      </a:lnTo>
                      <a:lnTo>
                        <a:pt x="1265" y="330"/>
                      </a:lnTo>
                      <a:lnTo>
                        <a:pt x="1316" y="410"/>
                      </a:lnTo>
                      <a:lnTo>
                        <a:pt x="1361" y="492"/>
                      </a:lnTo>
                      <a:lnTo>
                        <a:pt x="1394" y="581"/>
                      </a:lnTo>
                      <a:lnTo>
                        <a:pt x="1419" y="673"/>
                      </a:lnTo>
                      <a:lnTo>
                        <a:pt x="1435" y="766"/>
                      </a:lnTo>
                      <a:lnTo>
                        <a:pt x="1439" y="862"/>
                      </a:lnTo>
                      <a:lnTo>
                        <a:pt x="1435" y="958"/>
                      </a:lnTo>
                      <a:lnTo>
                        <a:pt x="1419" y="1052"/>
                      </a:lnTo>
                      <a:lnTo>
                        <a:pt x="1394" y="1143"/>
                      </a:lnTo>
                      <a:lnTo>
                        <a:pt x="1361" y="1230"/>
                      </a:lnTo>
                      <a:lnTo>
                        <a:pt x="1316" y="1314"/>
                      </a:lnTo>
                      <a:lnTo>
                        <a:pt x="1265" y="1395"/>
                      </a:lnTo>
                      <a:lnTo>
                        <a:pt x="1207" y="1468"/>
                      </a:lnTo>
                      <a:lnTo>
                        <a:pt x="1140" y="1537"/>
                      </a:lnTo>
                      <a:lnTo>
                        <a:pt x="1066" y="1597"/>
                      </a:lnTo>
                      <a:lnTo>
                        <a:pt x="986" y="1646"/>
                      </a:lnTo>
                      <a:lnTo>
                        <a:pt x="901" y="1691"/>
                      </a:lnTo>
                      <a:lnTo>
                        <a:pt x="812" y="1724"/>
                      </a:lnTo>
                      <a:lnTo>
                        <a:pt x="721" y="1749"/>
                      </a:lnTo>
                      <a:lnTo>
                        <a:pt x="627" y="1765"/>
                      </a:lnTo>
                      <a:lnTo>
                        <a:pt x="533" y="1769"/>
                      </a:lnTo>
                      <a:lnTo>
                        <a:pt x="437" y="1765"/>
                      </a:lnTo>
                      <a:lnTo>
                        <a:pt x="344" y="1749"/>
                      </a:lnTo>
                      <a:lnTo>
                        <a:pt x="252" y="1724"/>
                      </a:lnTo>
                      <a:lnTo>
                        <a:pt x="165" y="1691"/>
                      </a:lnTo>
                      <a:lnTo>
                        <a:pt x="80" y="1646"/>
                      </a:lnTo>
                      <a:lnTo>
                        <a:pt x="0" y="1597"/>
                      </a:lnTo>
                      <a:lnTo>
                        <a:pt x="51" y="1524"/>
                      </a:lnTo>
                      <a:lnTo>
                        <a:pt x="125" y="1571"/>
                      </a:lnTo>
                      <a:lnTo>
                        <a:pt x="201" y="1609"/>
                      </a:lnTo>
                      <a:lnTo>
                        <a:pt x="281" y="1640"/>
                      </a:lnTo>
                      <a:lnTo>
                        <a:pt x="364" y="1662"/>
                      </a:lnTo>
                      <a:lnTo>
                        <a:pt x="446" y="1675"/>
                      </a:lnTo>
                      <a:lnTo>
                        <a:pt x="533" y="1680"/>
                      </a:lnTo>
                      <a:lnTo>
                        <a:pt x="618" y="1675"/>
                      </a:lnTo>
                      <a:lnTo>
                        <a:pt x="703" y="1662"/>
                      </a:lnTo>
                      <a:lnTo>
                        <a:pt x="785" y="1640"/>
                      </a:lnTo>
                      <a:lnTo>
                        <a:pt x="866" y="1609"/>
                      </a:lnTo>
                      <a:lnTo>
                        <a:pt x="941" y="1571"/>
                      </a:lnTo>
                      <a:lnTo>
                        <a:pt x="1013" y="1524"/>
                      </a:lnTo>
                      <a:lnTo>
                        <a:pt x="1080" y="1470"/>
                      </a:lnTo>
                      <a:lnTo>
                        <a:pt x="1140" y="1410"/>
                      </a:lnTo>
                      <a:lnTo>
                        <a:pt x="1194" y="1343"/>
                      </a:lnTo>
                      <a:lnTo>
                        <a:pt x="1240" y="1270"/>
                      </a:lnTo>
                      <a:lnTo>
                        <a:pt x="1281" y="1194"/>
                      </a:lnTo>
                      <a:lnTo>
                        <a:pt x="1312" y="1116"/>
                      </a:lnTo>
                      <a:lnTo>
                        <a:pt x="1332" y="1032"/>
                      </a:lnTo>
                      <a:lnTo>
                        <a:pt x="1345" y="947"/>
                      </a:lnTo>
                      <a:lnTo>
                        <a:pt x="1350" y="862"/>
                      </a:lnTo>
                      <a:lnTo>
                        <a:pt x="1345" y="775"/>
                      </a:lnTo>
                      <a:lnTo>
                        <a:pt x="1332" y="691"/>
                      </a:lnTo>
                      <a:lnTo>
                        <a:pt x="1312" y="608"/>
                      </a:lnTo>
                      <a:lnTo>
                        <a:pt x="1281" y="530"/>
                      </a:lnTo>
                      <a:lnTo>
                        <a:pt x="1240" y="452"/>
                      </a:lnTo>
                      <a:lnTo>
                        <a:pt x="1194" y="381"/>
                      </a:lnTo>
                      <a:lnTo>
                        <a:pt x="1140" y="314"/>
                      </a:lnTo>
                      <a:lnTo>
                        <a:pt x="1080" y="254"/>
                      </a:lnTo>
                      <a:lnTo>
                        <a:pt x="1013" y="201"/>
                      </a:lnTo>
                      <a:lnTo>
                        <a:pt x="941" y="154"/>
                      </a:lnTo>
                      <a:lnTo>
                        <a:pt x="866" y="114"/>
                      </a:lnTo>
                      <a:lnTo>
                        <a:pt x="785" y="85"/>
                      </a:lnTo>
                      <a:lnTo>
                        <a:pt x="788" y="78"/>
                      </a:lnTo>
                      <a:lnTo>
                        <a:pt x="812" y="0"/>
                      </a:lnTo>
                    </a:path>
                  </a:pathLst>
                </a:custGeom>
                <a:gradFill rotWithShape="0">
                  <a:gsLst>
                    <a:gs pos="0">
                      <a:schemeClr val="bg2">
                        <a:alpha val="100000"/>
                      </a:schemeClr>
                    </a:gs>
                    <a:gs pos="100000">
                      <a:schemeClr val="bg1">
                        <a:alpha val="10000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2081" name="Line 5"/>
                <p:cNvSpPr/>
                <p:nvPr/>
              </p:nvSpPr>
              <p:spPr>
                <a:xfrm flipV="1">
                  <a:off x="2324" y="1620"/>
                  <a:ext cx="143" cy="258"/>
                </a:xfrm>
                <a:prstGeom prst="line">
                  <a:avLst/>
                </a:prstGeom>
                <a:ln w="25400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2082" name="Line 6"/>
                <p:cNvSpPr/>
                <p:nvPr/>
              </p:nvSpPr>
              <p:spPr>
                <a:xfrm flipV="1">
                  <a:off x="3119" y="243"/>
                  <a:ext cx="50" cy="99"/>
                </a:xfrm>
                <a:prstGeom prst="line">
                  <a:avLst/>
                </a:prstGeom>
                <a:ln w="25400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2083" name="Line 7"/>
                <p:cNvSpPr/>
                <p:nvPr/>
              </p:nvSpPr>
              <p:spPr>
                <a:xfrm flipV="1">
                  <a:off x="3203" y="72"/>
                  <a:ext cx="50" cy="99"/>
                </a:xfrm>
                <a:prstGeom prst="line">
                  <a:avLst/>
                </a:prstGeom>
                <a:ln w="25400" cap="flat" cmpd="sng">
                  <a:solidFill>
                    <a:schemeClr val="bg1"/>
                  </a:solidFill>
                  <a:prstDash val="solid"/>
                  <a:headEnd type="none" w="sm" len="sm"/>
                  <a:tailEnd type="none" w="sm" len="sm"/>
                </a:ln>
              </p:spPr>
            </p:sp>
            <p:sp>
              <p:nvSpPr>
                <p:cNvPr id="2084" name="Freeform 8"/>
                <p:cNvSpPr/>
                <p:nvPr/>
              </p:nvSpPr>
              <p:spPr>
                <a:xfrm>
                  <a:off x="2483" y="1903"/>
                  <a:ext cx="841" cy="153"/>
                </a:xfrm>
                <a:custGeom>
                  <a:avLst/>
                  <a:gdLst/>
                  <a:ahLst/>
                  <a:cxnLst>
                    <a:cxn ang="0">
                      <a:pos x="3" y="98"/>
                    </a:cxn>
                    <a:cxn ang="0">
                      <a:pos x="20" y="80"/>
                    </a:cxn>
                    <a:cxn ang="0">
                      <a:pos x="44" y="65"/>
                    </a:cxn>
                    <a:cxn ang="0">
                      <a:pos x="89" y="43"/>
                    </a:cxn>
                    <a:cxn ang="0">
                      <a:pos x="140" y="30"/>
                    </a:cxn>
                    <a:cxn ang="0">
                      <a:pos x="188" y="19"/>
                    </a:cxn>
                    <a:cxn ang="0">
                      <a:pos x="253" y="9"/>
                    </a:cxn>
                    <a:cxn ang="0">
                      <a:pos x="314" y="3"/>
                    </a:cxn>
                    <a:cxn ang="0">
                      <a:pos x="386" y="0"/>
                    </a:cxn>
                    <a:cxn ang="0">
                      <a:pos x="475" y="1"/>
                    </a:cxn>
                    <a:cxn ang="0">
                      <a:pos x="567" y="6"/>
                    </a:cxn>
                    <a:cxn ang="0">
                      <a:pos x="632" y="14"/>
                    </a:cxn>
                    <a:cxn ang="0">
                      <a:pos x="700" y="27"/>
                    </a:cxn>
                    <a:cxn ang="0">
                      <a:pos x="765" y="47"/>
                    </a:cxn>
                    <a:cxn ang="0">
                      <a:pos x="799" y="66"/>
                    </a:cxn>
                    <a:cxn ang="0">
                      <a:pos x="820" y="82"/>
                    </a:cxn>
                    <a:cxn ang="0">
                      <a:pos x="840" y="108"/>
                    </a:cxn>
                    <a:cxn ang="0">
                      <a:pos x="806" y="122"/>
                    </a:cxn>
                    <a:cxn ang="0">
                      <a:pos x="748" y="133"/>
                    </a:cxn>
                    <a:cxn ang="0">
                      <a:pos x="676" y="141"/>
                    </a:cxn>
                    <a:cxn ang="0">
                      <a:pos x="608" y="148"/>
                    </a:cxn>
                    <a:cxn ang="0">
                      <a:pos x="526" y="151"/>
                    </a:cxn>
                    <a:cxn ang="0">
                      <a:pos x="437" y="152"/>
                    </a:cxn>
                    <a:cxn ang="0">
                      <a:pos x="352" y="152"/>
                    </a:cxn>
                    <a:cxn ang="0">
                      <a:pos x="263" y="151"/>
                    </a:cxn>
                    <a:cxn ang="0">
                      <a:pos x="164" y="143"/>
                    </a:cxn>
                    <a:cxn ang="0">
                      <a:pos x="85" y="135"/>
                    </a:cxn>
                    <a:cxn ang="0">
                      <a:pos x="20" y="120"/>
                    </a:cxn>
                    <a:cxn ang="0">
                      <a:pos x="0" y="109"/>
                    </a:cxn>
                    <a:cxn ang="0">
                      <a:pos x="3" y="98"/>
                    </a:cxn>
                  </a:cxnLst>
                  <a:pathLst>
                    <a:path w="841" h="153">
                      <a:moveTo>
                        <a:pt x="3" y="98"/>
                      </a:moveTo>
                      <a:lnTo>
                        <a:pt x="20" y="80"/>
                      </a:lnTo>
                      <a:lnTo>
                        <a:pt x="44" y="65"/>
                      </a:lnTo>
                      <a:lnTo>
                        <a:pt x="89" y="43"/>
                      </a:lnTo>
                      <a:lnTo>
                        <a:pt x="140" y="30"/>
                      </a:lnTo>
                      <a:lnTo>
                        <a:pt x="188" y="19"/>
                      </a:lnTo>
                      <a:lnTo>
                        <a:pt x="253" y="9"/>
                      </a:lnTo>
                      <a:lnTo>
                        <a:pt x="314" y="3"/>
                      </a:lnTo>
                      <a:lnTo>
                        <a:pt x="386" y="0"/>
                      </a:lnTo>
                      <a:lnTo>
                        <a:pt x="475" y="1"/>
                      </a:lnTo>
                      <a:lnTo>
                        <a:pt x="567" y="6"/>
                      </a:lnTo>
                      <a:lnTo>
                        <a:pt x="632" y="14"/>
                      </a:lnTo>
                      <a:lnTo>
                        <a:pt x="700" y="27"/>
                      </a:lnTo>
                      <a:lnTo>
                        <a:pt x="765" y="47"/>
                      </a:lnTo>
                      <a:lnTo>
                        <a:pt x="799" y="66"/>
                      </a:lnTo>
                      <a:lnTo>
                        <a:pt x="820" y="82"/>
                      </a:lnTo>
                      <a:lnTo>
                        <a:pt x="840" y="108"/>
                      </a:lnTo>
                      <a:lnTo>
                        <a:pt x="806" y="122"/>
                      </a:lnTo>
                      <a:lnTo>
                        <a:pt x="748" y="133"/>
                      </a:lnTo>
                      <a:lnTo>
                        <a:pt x="676" y="141"/>
                      </a:lnTo>
                      <a:lnTo>
                        <a:pt x="608" y="148"/>
                      </a:lnTo>
                      <a:lnTo>
                        <a:pt x="526" y="151"/>
                      </a:lnTo>
                      <a:lnTo>
                        <a:pt x="437" y="152"/>
                      </a:lnTo>
                      <a:lnTo>
                        <a:pt x="352" y="152"/>
                      </a:lnTo>
                      <a:lnTo>
                        <a:pt x="263" y="151"/>
                      </a:lnTo>
                      <a:lnTo>
                        <a:pt x="164" y="143"/>
                      </a:lnTo>
                      <a:lnTo>
                        <a:pt x="85" y="135"/>
                      </a:lnTo>
                      <a:lnTo>
                        <a:pt x="20" y="120"/>
                      </a:lnTo>
                      <a:lnTo>
                        <a:pt x="0" y="109"/>
                      </a:lnTo>
                      <a:lnTo>
                        <a:pt x="3" y="98"/>
                      </a:lnTo>
                    </a:path>
                  </a:pathLst>
                </a:custGeom>
                <a:gradFill rotWithShape="0">
                  <a:gsLst>
                    <a:gs pos="0">
                      <a:schemeClr val="bg1">
                        <a:alpha val="100000"/>
                      </a:schemeClr>
                    </a:gs>
                    <a:gs pos="100000">
                      <a:schemeClr val="bg2">
                        <a:alpha val="100000"/>
                      </a:schemeClr>
                    </a:gs>
                  </a:gsLst>
                  <a:lin ang="0" scaled="1"/>
                  <a:tileRect/>
                </a:gra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  <p:sp>
            <p:nvSpPr>
              <p:cNvPr id="40" name="Oval 10"/>
              <p:cNvSpPr>
                <a:spLocks noChangeArrowheads="1"/>
              </p:cNvSpPr>
              <p:nvPr/>
            </p:nvSpPr>
            <p:spPr bwMode="blackWhite">
              <a:xfrm>
                <a:off x="2071" y="250"/>
                <a:ext cx="1497" cy="1494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grpSp>
            <p:nvGrpSpPr>
              <p:cNvPr id="2061" name="Group 29"/>
              <p:cNvGrpSpPr/>
              <p:nvPr/>
            </p:nvGrpSpPr>
            <p:grpSpPr>
              <a:xfrm>
                <a:off x="2071" y="406"/>
                <a:ext cx="1392" cy="1109"/>
                <a:chOff x="2071" y="406"/>
                <a:chExt cx="1392" cy="1109"/>
              </a:xfrm>
            </p:grpSpPr>
            <p:sp>
              <p:nvSpPr>
                <p:cNvPr id="2062" name="Freeform 11"/>
                <p:cNvSpPr/>
                <p:nvPr/>
              </p:nvSpPr>
              <p:spPr>
                <a:xfrm>
                  <a:off x="2268" y="812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2063" name="Freeform 12"/>
                <p:cNvSpPr/>
                <p:nvPr/>
              </p:nvSpPr>
              <p:spPr>
                <a:xfrm>
                  <a:off x="2292" y="84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6"/>
                    </a:cxn>
                    <a:cxn ang="0">
                      <a:pos x="0" y="0"/>
                    </a:cxn>
                  </a:cxnLst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2064" name="Freeform 13"/>
                <p:cNvSpPr/>
                <p:nvPr/>
              </p:nvSpPr>
              <p:spPr>
                <a:xfrm>
                  <a:off x="2372" y="802"/>
                  <a:ext cx="51" cy="48"/>
                </a:xfrm>
                <a:custGeom>
                  <a:avLst/>
                  <a:gdLst/>
                  <a:ahLst/>
                  <a:cxnLst>
                    <a:cxn ang="0">
                      <a:pos x="50" y="0"/>
                    </a:cxn>
                    <a:cxn ang="0">
                      <a:pos x="31" y="0"/>
                    </a:cxn>
                    <a:cxn ang="0">
                      <a:pos x="20" y="13"/>
                    </a:cxn>
                    <a:cxn ang="0">
                      <a:pos x="13" y="13"/>
                    </a:cxn>
                    <a:cxn ang="0">
                      <a:pos x="7" y="19"/>
                    </a:cxn>
                    <a:cxn ang="0">
                      <a:pos x="0" y="19"/>
                    </a:cxn>
                    <a:cxn ang="0">
                      <a:pos x="0" y="35"/>
                    </a:cxn>
                    <a:cxn ang="0">
                      <a:pos x="12" y="47"/>
                    </a:cxn>
                    <a:cxn ang="0">
                      <a:pos x="41" y="47"/>
                    </a:cxn>
                    <a:cxn ang="0">
                      <a:pos x="50" y="35"/>
                    </a:cxn>
                    <a:cxn ang="0">
                      <a:pos x="50" y="0"/>
                    </a:cxn>
                  </a:cxnLst>
                  <a:pathLst>
                    <a:path w="51" h="48">
                      <a:moveTo>
                        <a:pt x="50" y="0"/>
                      </a:moveTo>
                      <a:lnTo>
                        <a:pt x="31" y="0"/>
                      </a:lnTo>
                      <a:lnTo>
                        <a:pt x="20" y="13"/>
                      </a:lnTo>
                      <a:lnTo>
                        <a:pt x="13" y="13"/>
                      </a:lnTo>
                      <a:lnTo>
                        <a:pt x="7" y="19"/>
                      </a:lnTo>
                      <a:lnTo>
                        <a:pt x="0" y="19"/>
                      </a:lnTo>
                      <a:lnTo>
                        <a:pt x="0" y="35"/>
                      </a:lnTo>
                      <a:lnTo>
                        <a:pt x="12" y="47"/>
                      </a:lnTo>
                      <a:lnTo>
                        <a:pt x="41" y="47"/>
                      </a:lnTo>
                      <a:lnTo>
                        <a:pt x="50" y="35"/>
                      </a:lnTo>
                      <a:lnTo>
                        <a:pt x="5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2065" name="Freeform 14"/>
                <p:cNvSpPr/>
                <p:nvPr/>
              </p:nvSpPr>
              <p:spPr>
                <a:xfrm>
                  <a:off x="2071" y="840"/>
                  <a:ext cx="451" cy="587"/>
                </a:xfrm>
                <a:custGeom>
                  <a:avLst/>
                  <a:gdLst/>
                  <a:ahLst/>
                  <a:cxnLst>
                    <a:cxn ang="0">
                      <a:pos x="107" y="0"/>
                    </a:cxn>
                    <a:cxn ang="0">
                      <a:pos x="99" y="16"/>
                    </a:cxn>
                    <a:cxn ang="0">
                      <a:pos x="64" y="47"/>
                    </a:cxn>
                    <a:cxn ang="0">
                      <a:pos x="56" y="75"/>
                    </a:cxn>
                    <a:cxn ang="0">
                      <a:pos x="30" y="95"/>
                    </a:cxn>
                    <a:cxn ang="0">
                      <a:pos x="12" y="135"/>
                    </a:cxn>
                    <a:cxn ang="0">
                      <a:pos x="12" y="159"/>
                    </a:cxn>
                    <a:cxn ang="0">
                      <a:pos x="0" y="201"/>
                    </a:cxn>
                    <a:cxn ang="0">
                      <a:pos x="16" y="219"/>
                    </a:cxn>
                    <a:cxn ang="0">
                      <a:pos x="56" y="272"/>
                    </a:cxn>
                    <a:cxn ang="0">
                      <a:pos x="68" y="265"/>
                    </a:cxn>
                    <a:cxn ang="0">
                      <a:pos x="139" y="265"/>
                    </a:cxn>
                    <a:cxn ang="0">
                      <a:pos x="172" y="278"/>
                    </a:cxn>
                    <a:cxn ang="0">
                      <a:pos x="169" y="319"/>
                    </a:cxn>
                    <a:cxn ang="0">
                      <a:pos x="193" y="374"/>
                    </a:cxn>
                    <a:cxn ang="0">
                      <a:pos x="191" y="389"/>
                    </a:cxn>
                    <a:cxn ang="0">
                      <a:pos x="201" y="406"/>
                    </a:cxn>
                    <a:cxn ang="0">
                      <a:pos x="186" y="445"/>
                    </a:cxn>
                    <a:cxn ang="0">
                      <a:pos x="204" y="494"/>
                    </a:cxn>
                    <a:cxn ang="0">
                      <a:pos x="214" y="532"/>
                    </a:cxn>
                    <a:cxn ang="0">
                      <a:pos x="226" y="556"/>
                    </a:cxn>
                    <a:cxn ang="0">
                      <a:pos x="239" y="586"/>
                    </a:cxn>
                    <a:cxn ang="0">
                      <a:pos x="263" y="582"/>
                    </a:cxn>
                    <a:cxn ang="0">
                      <a:pos x="302" y="560"/>
                    </a:cxn>
                    <a:cxn ang="0">
                      <a:pos x="320" y="533"/>
                    </a:cxn>
                    <a:cxn ang="0">
                      <a:pos x="319" y="515"/>
                    </a:cxn>
                    <a:cxn ang="0">
                      <a:pos x="342" y="500"/>
                    </a:cxn>
                    <a:cxn ang="0">
                      <a:pos x="338" y="474"/>
                    </a:cxn>
                    <a:cxn ang="0">
                      <a:pos x="373" y="432"/>
                    </a:cxn>
                    <a:cxn ang="0">
                      <a:pos x="378" y="398"/>
                    </a:cxn>
                    <a:cxn ang="0">
                      <a:pos x="369" y="386"/>
                    </a:cxn>
                    <a:cxn ang="0">
                      <a:pos x="373" y="372"/>
                    </a:cxn>
                    <a:cxn ang="0">
                      <a:pos x="365" y="360"/>
                    </a:cxn>
                    <a:cxn ang="0">
                      <a:pos x="391" y="327"/>
                    </a:cxn>
                    <a:cxn ang="0">
                      <a:pos x="391" y="310"/>
                    </a:cxn>
                    <a:cxn ang="0">
                      <a:pos x="427" y="282"/>
                    </a:cxn>
                    <a:cxn ang="0">
                      <a:pos x="450" y="207"/>
                    </a:cxn>
                    <a:cxn ang="0">
                      <a:pos x="417" y="226"/>
                    </a:cxn>
                    <a:cxn ang="0">
                      <a:pos x="388" y="218"/>
                    </a:cxn>
                    <a:cxn ang="0">
                      <a:pos x="392" y="200"/>
                    </a:cxn>
                    <a:cxn ang="0">
                      <a:pos x="363" y="180"/>
                    </a:cxn>
                    <a:cxn ang="0">
                      <a:pos x="349" y="132"/>
                    </a:cxn>
                    <a:cxn ang="0">
                      <a:pos x="321" y="93"/>
                    </a:cxn>
                    <a:cxn ang="0">
                      <a:pos x="321" y="66"/>
                    </a:cxn>
                    <a:cxn ang="0">
                      <a:pos x="306" y="65"/>
                    </a:cxn>
                    <a:cxn ang="0">
                      <a:pos x="296" y="69"/>
                    </a:cxn>
                    <a:cxn ang="0">
                      <a:pos x="254" y="54"/>
                    </a:cxn>
                    <a:cxn ang="0">
                      <a:pos x="243" y="65"/>
                    </a:cxn>
                    <a:cxn ang="0">
                      <a:pos x="234" y="78"/>
                    </a:cxn>
                    <a:cxn ang="0">
                      <a:pos x="211" y="53"/>
                    </a:cxn>
                    <a:cxn ang="0">
                      <a:pos x="189" y="47"/>
                    </a:cxn>
                    <a:cxn ang="0">
                      <a:pos x="187" y="15"/>
                    </a:cxn>
                    <a:cxn ang="0">
                      <a:pos x="155" y="20"/>
                    </a:cxn>
                    <a:cxn ang="0">
                      <a:pos x="135" y="13"/>
                    </a:cxn>
                    <a:cxn ang="0">
                      <a:pos x="107" y="0"/>
                    </a:cxn>
                  </a:cxnLst>
                  <a:pathLst>
                    <a:path w="451" h="587">
                      <a:moveTo>
                        <a:pt x="107" y="0"/>
                      </a:moveTo>
                      <a:lnTo>
                        <a:pt x="99" y="16"/>
                      </a:lnTo>
                      <a:lnTo>
                        <a:pt x="64" y="47"/>
                      </a:lnTo>
                      <a:lnTo>
                        <a:pt x="56" y="75"/>
                      </a:lnTo>
                      <a:lnTo>
                        <a:pt x="30" y="95"/>
                      </a:lnTo>
                      <a:lnTo>
                        <a:pt x="12" y="135"/>
                      </a:lnTo>
                      <a:lnTo>
                        <a:pt x="12" y="159"/>
                      </a:lnTo>
                      <a:lnTo>
                        <a:pt x="0" y="201"/>
                      </a:lnTo>
                      <a:lnTo>
                        <a:pt x="16" y="219"/>
                      </a:lnTo>
                      <a:lnTo>
                        <a:pt x="56" y="272"/>
                      </a:lnTo>
                      <a:lnTo>
                        <a:pt x="68" y="265"/>
                      </a:lnTo>
                      <a:lnTo>
                        <a:pt x="139" y="265"/>
                      </a:lnTo>
                      <a:lnTo>
                        <a:pt x="172" y="278"/>
                      </a:lnTo>
                      <a:lnTo>
                        <a:pt x="169" y="319"/>
                      </a:lnTo>
                      <a:lnTo>
                        <a:pt x="193" y="374"/>
                      </a:lnTo>
                      <a:lnTo>
                        <a:pt x="191" y="389"/>
                      </a:lnTo>
                      <a:lnTo>
                        <a:pt x="201" y="406"/>
                      </a:lnTo>
                      <a:lnTo>
                        <a:pt x="186" y="445"/>
                      </a:lnTo>
                      <a:lnTo>
                        <a:pt x="204" y="494"/>
                      </a:lnTo>
                      <a:lnTo>
                        <a:pt x="214" y="532"/>
                      </a:lnTo>
                      <a:lnTo>
                        <a:pt x="226" y="556"/>
                      </a:lnTo>
                      <a:lnTo>
                        <a:pt x="239" y="586"/>
                      </a:lnTo>
                      <a:lnTo>
                        <a:pt x="263" y="582"/>
                      </a:lnTo>
                      <a:lnTo>
                        <a:pt x="302" y="560"/>
                      </a:lnTo>
                      <a:lnTo>
                        <a:pt x="320" y="533"/>
                      </a:lnTo>
                      <a:lnTo>
                        <a:pt x="319" y="515"/>
                      </a:lnTo>
                      <a:lnTo>
                        <a:pt x="342" y="500"/>
                      </a:lnTo>
                      <a:lnTo>
                        <a:pt x="338" y="474"/>
                      </a:lnTo>
                      <a:lnTo>
                        <a:pt x="373" y="432"/>
                      </a:lnTo>
                      <a:lnTo>
                        <a:pt x="378" y="398"/>
                      </a:lnTo>
                      <a:lnTo>
                        <a:pt x="369" y="386"/>
                      </a:lnTo>
                      <a:lnTo>
                        <a:pt x="373" y="372"/>
                      </a:lnTo>
                      <a:lnTo>
                        <a:pt x="365" y="360"/>
                      </a:lnTo>
                      <a:lnTo>
                        <a:pt x="391" y="327"/>
                      </a:lnTo>
                      <a:lnTo>
                        <a:pt x="391" y="310"/>
                      </a:lnTo>
                      <a:lnTo>
                        <a:pt x="427" y="282"/>
                      </a:lnTo>
                      <a:lnTo>
                        <a:pt x="450" y="207"/>
                      </a:lnTo>
                      <a:lnTo>
                        <a:pt x="417" y="226"/>
                      </a:lnTo>
                      <a:lnTo>
                        <a:pt x="388" y="218"/>
                      </a:lnTo>
                      <a:lnTo>
                        <a:pt x="392" y="200"/>
                      </a:lnTo>
                      <a:lnTo>
                        <a:pt x="363" y="180"/>
                      </a:lnTo>
                      <a:lnTo>
                        <a:pt x="349" y="132"/>
                      </a:lnTo>
                      <a:lnTo>
                        <a:pt x="321" y="93"/>
                      </a:lnTo>
                      <a:lnTo>
                        <a:pt x="321" y="66"/>
                      </a:lnTo>
                      <a:lnTo>
                        <a:pt x="306" y="65"/>
                      </a:lnTo>
                      <a:lnTo>
                        <a:pt x="296" y="69"/>
                      </a:lnTo>
                      <a:lnTo>
                        <a:pt x="254" y="54"/>
                      </a:lnTo>
                      <a:lnTo>
                        <a:pt x="243" y="65"/>
                      </a:lnTo>
                      <a:lnTo>
                        <a:pt x="234" y="78"/>
                      </a:lnTo>
                      <a:lnTo>
                        <a:pt x="211" y="53"/>
                      </a:lnTo>
                      <a:lnTo>
                        <a:pt x="189" y="47"/>
                      </a:lnTo>
                      <a:lnTo>
                        <a:pt x="187" y="15"/>
                      </a:lnTo>
                      <a:lnTo>
                        <a:pt x="155" y="20"/>
                      </a:lnTo>
                      <a:lnTo>
                        <a:pt x="135" y="13"/>
                      </a:lnTo>
                      <a:lnTo>
                        <a:pt x="107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2066" name="Freeform 15"/>
                <p:cNvSpPr/>
                <p:nvPr/>
              </p:nvSpPr>
              <p:spPr>
                <a:xfrm>
                  <a:off x="3112" y="987"/>
                  <a:ext cx="17" cy="28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8"/>
                    </a:cxn>
                    <a:cxn ang="0">
                      <a:pos x="7" y="14"/>
                    </a:cxn>
                    <a:cxn ang="0">
                      <a:pos x="7" y="19"/>
                    </a:cxn>
                    <a:cxn ang="0">
                      <a:pos x="16" y="23"/>
                    </a:cxn>
                    <a:cxn ang="0">
                      <a:pos x="16" y="27"/>
                    </a:cxn>
                    <a:cxn ang="0">
                      <a:pos x="9" y="23"/>
                    </a:cxn>
                    <a:cxn ang="0">
                      <a:pos x="3" y="27"/>
                    </a:cxn>
                    <a:cxn ang="0">
                      <a:pos x="0" y="23"/>
                    </a:cxn>
                    <a:cxn ang="0">
                      <a:pos x="3" y="19"/>
                    </a:cxn>
                    <a:cxn ang="0">
                      <a:pos x="0" y="14"/>
                    </a:cxn>
                    <a:cxn ang="0">
                      <a:pos x="3" y="4"/>
                    </a:cxn>
                    <a:cxn ang="0">
                      <a:pos x="7" y="0"/>
                    </a:cxn>
                  </a:cxnLst>
                  <a:pathLst>
                    <a:path w="17" h="28">
                      <a:moveTo>
                        <a:pt x="7" y="0"/>
                      </a:moveTo>
                      <a:lnTo>
                        <a:pt x="9" y="8"/>
                      </a:lnTo>
                      <a:lnTo>
                        <a:pt x="7" y="14"/>
                      </a:lnTo>
                      <a:lnTo>
                        <a:pt x="7" y="19"/>
                      </a:lnTo>
                      <a:lnTo>
                        <a:pt x="16" y="23"/>
                      </a:lnTo>
                      <a:lnTo>
                        <a:pt x="16" y="27"/>
                      </a:lnTo>
                      <a:lnTo>
                        <a:pt x="9" y="23"/>
                      </a:lnTo>
                      <a:lnTo>
                        <a:pt x="3" y="27"/>
                      </a:lnTo>
                      <a:lnTo>
                        <a:pt x="0" y="23"/>
                      </a:lnTo>
                      <a:lnTo>
                        <a:pt x="3" y="19"/>
                      </a:lnTo>
                      <a:lnTo>
                        <a:pt x="0" y="14"/>
                      </a:lnTo>
                      <a:lnTo>
                        <a:pt x="3" y="4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2067" name="Freeform 16"/>
                <p:cNvSpPr/>
                <p:nvPr/>
              </p:nvSpPr>
              <p:spPr>
                <a:xfrm>
                  <a:off x="3027" y="1109"/>
                  <a:ext cx="68" cy="97"/>
                </a:xfrm>
                <a:custGeom>
                  <a:avLst/>
                  <a:gdLst/>
                  <a:ahLst/>
                  <a:cxnLst>
                    <a:cxn ang="0">
                      <a:pos x="0" y="48"/>
                    </a:cxn>
                    <a:cxn ang="0">
                      <a:pos x="24" y="48"/>
                    </a:cxn>
                    <a:cxn ang="0">
                      <a:pos x="52" y="0"/>
                    </a:cxn>
                    <a:cxn ang="0">
                      <a:pos x="67" y="28"/>
                    </a:cxn>
                    <a:cxn ang="0">
                      <a:pos x="55" y="96"/>
                    </a:cxn>
                    <a:cxn ang="0">
                      <a:pos x="5" y="80"/>
                    </a:cxn>
                    <a:cxn ang="0">
                      <a:pos x="0" y="48"/>
                    </a:cxn>
                  </a:cxnLst>
                  <a:pathLst>
                    <a:path w="68" h="97">
                      <a:moveTo>
                        <a:pt x="0" y="48"/>
                      </a:moveTo>
                      <a:lnTo>
                        <a:pt x="24" y="48"/>
                      </a:lnTo>
                      <a:lnTo>
                        <a:pt x="52" y="0"/>
                      </a:lnTo>
                      <a:lnTo>
                        <a:pt x="67" y="28"/>
                      </a:lnTo>
                      <a:lnTo>
                        <a:pt x="55" y="96"/>
                      </a:lnTo>
                      <a:lnTo>
                        <a:pt x="5" y="80"/>
                      </a:lnTo>
                      <a:lnTo>
                        <a:pt x="0" y="48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2068" name="Freeform 17"/>
                <p:cNvSpPr/>
                <p:nvPr/>
              </p:nvSpPr>
              <p:spPr>
                <a:xfrm>
                  <a:off x="3162" y="1146"/>
                  <a:ext cx="117" cy="94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0" y="0"/>
                    </a:cxn>
                    <a:cxn ang="0">
                      <a:pos x="39" y="9"/>
                    </a:cxn>
                    <a:cxn ang="0">
                      <a:pos x="95" y="32"/>
                    </a:cxn>
                    <a:cxn ang="0">
                      <a:pos x="95" y="49"/>
                    </a:cxn>
                    <a:cxn ang="0">
                      <a:pos x="116" y="93"/>
                    </a:cxn>
                    <a:cxn ang="0">
                      <a:pos x="73" y="51"/>
                    </a:cxn>
                    <a:cxn ang="0">
                      <a:pos x="44" y="54"/>
                    </a:cxn>
                    <a:cxn ang="0">
                      <a:pos x="7" y="22"/>
                    </a:cxn>
                  </a:cxnLst>
                  <a:pathLst>
                    <a:path w="117" h="94">
                      <a:moveTo>
                        <a:pt x="7" y="22"/>
                      </a:moveTo>
                      <a:lnTo>
                        <a:pt x="0" y="0"/>
                      </a:lnTo>
                      <a:lnTo>
                        <a:pt x="39" y="9"/>
                      </a:lnTo>
                      <a:lnTo>
                        <a:pt x="95" y="32"/>
                      </a:lnTo>
                      <a:lnTo>
                        <a:pt x="95" y="49"/>
                      </a:lnTo>
                      <a:lnTo>
                        <a:pt x="116" y="93"/>
                      </a:lnTo>
                      <a:lnTo>
                        <a:pt x="73" y="51"/>
                      </a:lnTo>
                      <a:lnTo>
                        <a:pt x="44" y="54"/>
                      </a:lnTo>
                      <a:lnTo>
                        <a:pt x="7" y="22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2069" name="Freeform 18"/>
                <p:cNvSpPr/>
                <p:nvPr/>
              </p:nvSpPr>
              <p:spPr>
                <a:xfrm>
                  <a:off x="3384" y="1337"/>
                  <a:ext cx="79" cy="101"/>
                </a:xfrm>
                <a:custGeom>
                  <a:avLst/>
                  <a:gdLst/>
                  <a:ahLst/>
                  <a:cxnLst>
                    <a:cxn ang="0">
                      <a:pos x="48" y="0"/>
                    </a:cxn>
                    <a:cxn ang="0">
                      <a:pos x="78" y="30"/>
                    </a:cxn>
                    <a:cxn ang="0">
                      <a:pos x="16" y="100"/>
                    </a:cxn>
                    <a:cxn ang="0">
                      <a:pos x="0" y="84"/>
                    </a:cxn>
                    <a:cxn ang="0">
                      <a:pos x="45" y="39"/>
                    </a:cxn>
                    <a:cxn ang="0">
                      <a:pos x="48" y="0"/>
                    </a:cxn>
                  </a:cxnLst>
                  <a:pathLst>
                    <a:path w="79" h="101">
                      <a:moveTo>
                        <a:pt x="48" y="0"/>
                      </a:moveTo>
                      <a:lnTo>
                        <a:pt x="78" y="30"/>
                      </a:lnTo>
                      <a:lnTo>
                        <a:pt x="16" y="100"/>
                      </a:lnTo>
                      <a:lnTo>
                        <a:pt x="0" y="84"/>
                      </a:lnTo>
                      <a:lnTo>
                        <a:pt x="45" y="39"/>
                      </a:lnTo>
                      <a:lnTo>
                        <a:pt x="48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2070" name="Freeform 19"/>
                <p:cNvSpPr/>
                <p:nvPr/>
              </p:nvSpPr>
              <p:spPr>
                <a:xfrm>
                  <a:off x="2211" y="651"/>
                  <a:ext cx="39" cy="66"/>
                </a:xfrm>
                <a:custGeom>
                  <a:avLst/>
                  <a:gdLst/>
                  <a:ahLst/>
                  <a:cxnLst>
                    <a:cxn ang="0">
                      <a:pos x="38" y="51"/>
                    </a:cxn>
                    <a:cxn ang="0">
                      <a:pos x="28" y="43"/>
                    </a:cxn>
                    <a:cxn ang="0">
                      <a:pos x="28" y="14"/>
                    </a:cxn>
                    <a:cxn ang="0">
                      <a:pos x="33" y="8"/>
                    </a:cxn>
                    <a:cxn ang="0">
                      <a:pos x="24" y="8"/>
                    </a:cxn>
                    <a:cxn ang="0">
                      <a:pos x="29" y="0"/>
                    </a:cxn>
                    <a:cxn ang="0">
                      <a:pos x="22" y="0"/>
                    </a:cxn>
                    <a:cxn ang="0">
                      <a:pos x="14" y="9"/>
                    </a:cxn>
                    <a:cxn ang="0">
                      <a:pos x="14" y="27"/>
                    </a:cxn>
                    <a:cxn ang="0">
                      <a:pos x="18" y="31"/>
                    </a:cxn>
                    <a:cxn ang="0">
                      <a:pos x="18" y="39"/>
                    </a:cxn>
                    <a:cxn ang="0">
                      <a:pos x="16" y="39"/>
                    </a:cxn>
                    <a:cxn ang="0">
                      <a:pos x="9" y="46"/>
                    </a:cxn>
                    <a:cxn ang="0">
                      <a:pos x="9" y="53"/>
                    </a:cxn>
                    <a:cxn ang="0">
                      <a:pos x="0" y="65"/>
                    </a:cxn>
                    <a:cxn ang="0">
                      <a:pos x="29" y="65"/>
                    </a:cxn>
                    <a:cxn ang="0">
                      <a:pos x="38" y="51"/>
                    </a:cxn>
                  </a:cxnLst>
                  <a:pathLst>
                    <a:path w="39" h="66">
                      <a:moveTo>
                        <a:pt x="38" y="51"/>
                      </a:moveTo>
                      <a:lnTo>
                        <a:pt x="28" y="43"/>
                      </a:lnTo>
                      <a:lnTo>
                        <a:pt x="28" y="14"/>
                      </a:lnTo>
                      <a:lnTo>
                        <a:pt x="33" y="8"/>
                      </a:lnTo>
                      <a:lnTo>
                        <a:pt x="24" y="8"/>
                      </a:lnTo>
                      <a:lnTo>
                        <a:pt x="29" y="0"/>
                      </a:ln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14" y="27"/>
                      </a:lnTo>
                      <a:lnTo>
                        <a:pt x="18" y="31"/>
                      </a:lnTo>
                      <a:lnTo>
                        <a:pt x="18" y="39"/>
                      </a:lnTo>
                      <a:lnTo>
                        <a:pt x="16" y="39"/>
                      </a:lnTo>
                      <a:lnTo>
                        <a:pt x="9" y="46"/>
                      </a:lnTo>
                      <a:lnTo>
                        <a:pt x="9" y="53"/>
                      </a:lnTo>
                      <a:lnTo>
                        <a:pt x="0" y="65"/>
                      </a:lnTo>
                      <a:lnTo>
                        <a:pt x="29" y="65"/>
                      </a:lnTo>
                      <a:lnTo>
                        <a:pt x="38" y="51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2071" name="Freeform 20"/>
                <p:cNvSpPr/>
                <p:nvPr/>
              </p:nvSpPr>
              <p:spPr>
                <a:xfrm>
                  <a:off x="2198" y="673"/>
                  <a:ext cx="21" cy="24"/>
                </a:xfrm>
                <a:custGeom>
                  <a:avLst/>
                  <a:gdLst/>
                  <a:ahLst/>
                  <a:cxnLst>
                    <a:cxn ang="0">
                      <a:pos x="17" y="8"/>
                    </a:cxn>
                    <a:cxn ang="0">
                      <a:pos x="20" y="8"/>
                    </a:cxn>
                    <a:cxn ang="0">
                      <a:pos x="20" y="0"/>
                    </a:cxn>
                    <a:cxn ang="0">
                      <a:pos x="13" y="0"/>
                    </a:cxn>
                    <a:cxn ang="0">
                      <a:pos x="0" y="15"/>
                    </a:cxn>
                    <a:cxn ang="0">
                      <a:pos x="0" y="23"/>
                    </a:cxn>
                    <a:cxn ang="0">
                      <a:pos x="12" y="23"/>
                    </a:cxn>
                    <a:cxn ang="0">
                      <a:pos x="17" y="17"/>
                    </a:cxn>
                    <a:cxn ang="0">
                      <a:pos x="17" y="8"/>
                    </a:cxn>
                  </a:cxnLst>
                  <a:pathLst>
                    <a:path w="21" h="24">
                      <a:moveTo>
                        <a:pt x="17" y="8"/>
                      </a:moveTo>
                      <a:lnTo>
                        <a:pt x="20" y="8"/>
                      </a:lnTo>
                      <a:lnTo>
                        <a:pt x="20" y="0"/>
                      </a:lnTo>
                      <a:lnTo>
                        <a:pt x="13" y="0"/>
                      </a:lnTo>
                      <a:lnTo>
                        <a:pt x="0" y="15"/>
                      </a:lnTo>
                      <a:lnTo>
                        <a:pt x="0" y="23"/>
                      </a:lnTo>
                      <a:lnTo>
                        <a:pt x="12" y="23"/>
                      </a:lnTo>
                      <a:lnTo>
                        <a:pt x="17" y="17"/>
                      </a:lnTo>
                      <a:lnTo>
                        <a:pt x="17" y="8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2072" name="Freeform 21"/>
                <p:cNvSpPr/>
                <p:nvPr/>
              </p:nvSpPr>
              <p:spPr>
                <a:xfrm>
                  <a:off x="2167" y="634"/>
                  <a:ext cx="256" cy="216"/>
                </a:xfrm>
                <a:custGeom>
                  <a:avLst/>
                  <a:gdLst/>
                  <a:ahLst/>
                  <a:cxnLst>
                    <a:cxn ang="0">
                      <a:pos x="168" y="15"/>
                    </a:cxn>
                    <a:cxn ang="0">
                      <a:pos x="201" y="20"/>
                    </a:cxn>
                    <a:cxn ang="0">
                      <a:pos x="181" y="28"/>
                    </a:cxn>
                    <a:cxn ang="0">
                      <a:pos x="172" y="41"/>
                    </a:cxn>
                    <a:cxn ang="0">
                      <a:pos x="160" y="70"/>
                    </a:cxn>
                    <a:cxn ang="0">
                      <a:pos x="140" y="72"/>
                    </a:cxn>
                    <a:cxn ang="0">
                      <a:pos x="123" y="69"/>
                    </a:cxn>
                    <a:cxn ang="0">
                      <a:pos x="131" y="55"/>
                    </a:cxn>
                    <a:cxn ang="0">
                      <a:pos x="124" y="37"/>
                    </a:cxn>
                    <a:cxn ang="0">
                      <a:pos x="114" y="69"/>
                    </a:cxn>
                    <a:cxn ang="0">
                      <a:pos x="87" y="84"/>
                    </a:cxn>
                    <a:cxn ang="0">
                      <a:pos x="73" y="94"/>
                    </a:cxn>
                    <a:cxn ang="0">
                      <a:pos x="53" y="108"/>
                    </a:cxn>
                    <a:cxn ang="0">
                      <a:pos x="43" y="143"/>
                    </a:cxn>
                    <a:cxn ang="0">
                      <a:pos x="8" y="130"/>
                    </a:cxn>
                    <a:cxn ang="0">
                      <a:pos x="0" y="156"/>
                    </a:cxn>
                    <a:cxn ang="0">
                      <a:pos x="15" y="194"/>
                    </a:cxn>
                    <a:cxn ang="0">
                      <a:pos x="71" y="153"/>
                    </a:cxn>
                    <a:cxn ang="0">
                      <a:pos x="105" y="145"/>
                    </a:cxn>
                    <a:cxn ang="0">
                      <a:pos x="111" y="161"/>
                    </a:cxn>
                    <a:cxn ang="0">
                      <a:pos x="139" y="201"/>
                    </a:cxn>
                    <a:cxn ang="0">
                      <a:pos x="142" y="189"/>
                    </a:cxn>
                    <a:cxn ang="0">
                      <a:pos x="150" y="189"/>
                    </a:cxn>
                    <a:cxn ang="0">
                      <a:pos x="123" y="152"/>
                    </a:cxn>
                    <a:cxn ang="0">
                      <a:pos x="131" y="139"/>
                    </a:cxn>
                    <a:cxn ang="0">
                      <a:pos x="160" y="178"/>
                    </a:cxn>
                    <a:cxn ang="0">
                      <a:pos x="172" y="202"/>
                    </a:cxn>
                    <a:cxn ang="0">
                      <a:pos x="178" y="215"/>
                    </a:cxn>
                    <a:cxn ang="0">
                      <a:pos x="183" y="191"/>
                    </a:cxn>
                    <a:cxn ang="0">
                      <a:pos x="202" y="182"/>
                    </a:cxn>
                    <a:cxn ang="0">
                      <a:pos x="214" y="177"/>
                    </a:cxn>
                    <a:cxn ang="0">
                      <a:pos x="210" y="158"/>
                    </a:cxn>
                    <a:cxn ang="0">
                      <a:pos x="219" y="126"/>
                    </a:cxn>
                    <a:cxn ang="0">
                      <a:pos x="232" y="130"/>
                    </a:cxn>
                    <a:cxn ang="0">
                      <a:pos x="236" y="145"/>
                    </a:cxn>
                    <a:cxn ang="0">
                      <a:pos x="247" y="137"/>
                    </a:cxn>
                    <a:cxn ang="0">
                      <a:pos x="244" y="134"/>
                    </a:cxn>
                    <a:cxn ang="0">
                      <a:pos x="252" y="114"/>
                    </a:cxn>
                    <a:cxn ang="0">
                      <a:pos x="255" y="137"/>
                    </a:cxn>
                    <a:cxn ang="0">
                      <a:pos x="168" y="0"/>
                    </a:cxn>
                  </a:cxnLst>
                  <a:pathLst>
                    <a:path w="256" h="216">
                      <a:moveTo>
                        <a:pt x="168" y="0"/>
                      </a:moveTo>
                      <a:lnTo>
                        <a:pt x="168" y="15"/>
                      </a:lnTo>
                      <a:lnTo>
                        <a:pt x="173" y="20"/>
                      </a:lnTo>
                      <a:lnTo>
                        <a:pt x="201" y="20"/>
                      </a:lnTo>
                      <a:lnTo>
                        <a:pt x="201" y="28"/>
                      </a:lnTo>
                      <a:lnTo>
                        <a:pt x="181" y="28"/>
                      </a:lnTo>
                      <a:lnTo>
                        <a:pt x="181" y="52"/>
                      </a:lnTo>
                      <a:lnTo>
                        <a:pt x="172" y="41"/>
                      </a:lnTo>
                      <a:lnTo>
                        <a:pt x="172" y="56"/>
                      </a:lnTo>
                      <a:lnTo>
                        <a:pt x="160" y="70"/>
                      </a:lnTo>
                      <a:lnTo>
                        <a:pt x="152" y="62"/>
                      </a:lnTo>
                      <a:lnTo>
                        <a:pt x="140" y="72"/>
                      </a:lnTo>
                      <a:lnTo>
                        <a:pt x="138" y="69"/>
                      </a:lnTo>
                      <a:lnTo>
                        <a:pt x="123" y="69"/>
                      </a:lnTo>
                      <a:lnTo>
                        <a:pt x="131" y="59"/>
                      </a:lnTo>
                      <a:lnTo>
                        <a:pt x="131" y="55"/>
                      </a:lnTo>
                      <a:lnTo>
                        <a:pt x="124" y="48"/>
                      </a:lnTo>
                      <a:lnTo>
                        <a:pt x="124" y="37"/>
                      </a:lnTo>
                      <a:lnTo>
                        <a:pt x="114" y="48"/>
                      </a:lnTo>
                      <a:lnTo>
                        <a:pt x="114" y="69"/>
                      </a:lnTo>
                      <a:lnTo>
                        <a:pt x="102" y="69"/>
                      </a:lnTo>
                      <a:lnTo>
                        <a:pt x="87" y="84"/>
                      </a:lnTo>
                      <a:lnTo>
                        <a:pt x="81" y="84"/>
                      </a:lnTo>
                      <a:lnTo>
                        <a:pt x="73" y="94"/>
                      </a:lnTo>
                      <a:lnTo>
                        <a:pt x="43" y="94"/>
                      </a:lnTo>
                      <a:lnTo>
                        <a:pt x="53" y="108"/>
                      </a:lnTo>
                      <a:lnTo>
                        <a:pt x="53" y="130"/>
                      </a:lnTo>
                      <a:lnTo>
                        <a:pt x="43" y="143"/>
                      </a:lnTo>
                      <a:lnTo>
                        <a:pt x="31" y="130"/>
                      </a:lnTo>
                      <a:lnTo>
                        <a:pt x="8" y="130"/>
                      </a:lnTo>
                      <a:lnTo>
                        <a:pt x="8" y="146"/>
                      </a:lnTo>
                      <a:lnTo>
                        <a:pt x="0" y="156"/>
                      </a:lnTo>
                      <a:lnTo>
                        <a:pt x="0" y="177"/>
                      </a:lnTo>
                      <a:lnTo>
                        <a:pt x="15" y="194"/>
                      </a:lnTo>
                      <a:lnTo>
                        <a:pt x="37" y="194"/>
                      </a:lnTo>
                      <a:lnTo>
                        <a:pt x="71" y="153"/>
                      </a:lnTo>
                      <a:lnTo>
                        <a:pt x="101" y="153"/>
                      </a:lnTo>
                      <a:lnTo>
                        <a:pt x="105" y="145"/>
                      </a:lnTo>
                      <a:lnTo>
                        <a:pt x="112" y="153"/>
                      </a:lnTo>
                      <a:lnTo>
                        <a:pt x="111" y="161"/>
                      </a:lnTo>
                      <a:lnTo>
                        <a:pt x="139" y="189"/>
                      </a:lnTo>
                      <a:lnTo>
                        <a:pt x="139" y="201"/>
                      </a:lnTo>
                      <a:lnTo>
                        <a:pt x="145" y="196"/>
                      </a:lnTo>
                      <a:lnTo>
                        <a:pt x="142" y="189"/>
                      </a:lnTo>
                      <a:lnTo>
                        <a:pt x="145" y="185"/>
                      </a:lnTo>
                      <a:lnTo>
                        <a:pt x="150" y="189"/>
                      </a:lnTo>
                      <a:lnTo>
                        <a:pt x="152" y="188"/>
                      </a:lnTo>
                      <a:lnTo>
                        <a:pt x="123" y="152"/>
                      </a:lnTo>
                      <a:lnTo>
                        <a:pt x="123" y="139"/>
                      </a:lnTo>
                      <a:lnTo>
                        <a:pt x="131" y="139"/>
                      </a:lnTo>
                      <a:lnTo>
                        <a:pt x="131" y="146"/>
                      </a:lnTo>
                      <a:lnTo>
                        <a:pt x="160" y="178"/>
                      </a:lnTo>
                      <a:lnTo>
                        <a:pt x="160" y="188"/>
                      </a:lnTo>
                      <a:lnTo>
                        <a:pt x="172" y="202"/>
                      </a:lnTo>
                      <a:lnTo>
                        <a:pt x="169" y="205"/>
                      </a:lnTo>
                      <a:lnTo>
                        <a:pt x="178" y="215"/>
                      </a:lnTo>
                      <a:lnTo>
                        <a:pt x="191" y="200"/>
                      </a:lnTo>
                      <a:lnTo>
                        <a:pt x="183" y="191"/>
                      </a:lnTo>
                      <a:lnTo>
                        <a:pt x="191" y="182"/>
                      </a:lnTo>
                      <a:lnTo>
                        <a:pt x="202" y="182"/>
                      </a:lnTo>
                      <a:lnTo>
                        <a:pt x="207" y="177"/>
                      </a:lnTo>
                      <a:lnTo>
                        <a:pt x="214" y="177"/>
                      </a:lnTo>
                      <a:lnTo>
                        <a:pt x="205" y="164"/>
                      </a:lnTo>
                      <a:lnTo>
                        <a:pt x="210" y="158"/>
                      </a:lnTo>
                      <a:lnTo>
                        <a:pt x="210" y="137"/>
                      </a:lnTo>
                      <a:lnTo>
                        <a:pt x="219" y="126"/>
                      </a:lnTo>
                      <a:lnTo>
                        <a:pt x="223" y="130"/>
                      </a:lnTo>
                      <a:lnTo>
                        <a:pt x="232" y="130"/>
                      </a:lnTo>
                      <a:lnTo>
                        <a:pt x="228" y="136"/>
                      </a:lnTo>
                      <a:lnTo>
                        <a:pt x="236" y="145"/>
                      </a:lnTo>
                      <a:lnTo>
                        <a:pt x="241" y="137"/>
                      </a:lnTo>
                      <a:lnTo>
                        <a:pt x="247" y="137"/>
                      </a:lnTo>
                      <a:lnTo>
                        <a:pt x="247" y="134"/>
                      </a:lnTo>
                      <a:lnTo>
                        <a:pt x="244" y="134"/>
                      </a:lnTo>
                      <a:lnTo>
                        <a:pt x="239" y="130"/>
                      </a:lnTo>
                      <a:lnTo>
                        <a:pt x="252" y="114"/>
                      </a:lnTo>
                      <a:lnTo>
                        <a:pt x="252" y="137"/>
                      </a:lnTo>
                      <a:lnTo>
                        <a:pt x="255" y="137"/>
                      </a:lnTo>
                      <a:lnTo>
                        <a:pt x="255" y="0"/>
                      </a:lnTo>
                      <a:lnTo>
                        <a:pt x="168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2073" name="Freeform 22"/>
                <p:cNvSpPr/>
                <p:nvPr/>
              </p:nvSpPr>
              <p:spPr>
                <a:xfrm>
                  <a:off x="2276" y="406"/>
                  <a:ext cx="1089" cy="769"/>
                </a:xfrm>
                <a:custGeom>
                  <a:avLst/>
                  <a:gdLst/>
                  <a:ahLst/>
                  <a:cxnLst>
                    <a:cxn ang="0">
                      <a:pos x="32" y="202"/>
                    </a:cxn>
                    <a:cxn ang="0">
                      <a:pos x="99" y="134"/>
                    </a:cxn>
                    <a:cxn ang="0">
                      <a:pos x="142" y="181"/>
                    </a:cxn>
                    <a:cxn ang="0">
                      <a:pos x="118" y="179"/>
                    </a:cxn>
                    <a:cxn ang="0">
                      <a:pos x="216" y="172"/>
                    </a:cxn>
                    <a:cxn ang="0">
                      <a:pos x="240" y="110"/>
                    </a:cxn>
                    <a:cxn ang="0">
                      <a:pos x="241" y="124"/>
                    </a:cxn>
                    <a:cxn ang="0">
                      <a:pos x="223" y="172"/>
                    </a:cxn>
                    <a:cxn ang="0">
                      <a:pos x="301" y="133"/>
                    </a:cxn>
                    <a:cxn ang="0">
                      <a:pos x="460" y="23"/>
                    </a:cxn>
                    <a:cxn ang="0">
                      <a:pos x="574" y="29"/>
                    </a:cxn>
                    <a:cxn ang="0">
                      <a:pos x="701" y="15"/>
                    </a:cxn>
                    <a:cxn ang="0">
                      <a:pos x="840" y="71"/>
                    </a:cxn>
                    <a:cxn ang="0">
                      <a:pos x="1001" y="91"/>
                    </a:cxn>
                    <a:cxn ang="0">
                      <a:pos x="1080" y="156"/>
                    </a:cxn>
                    <a:cxn ang="0">
                      <a:pos x="1019" y="206"/>
                    </a:cxn>
                    <a:cxn ang="0">
                      <a:pos x="985" y="270"/>
                    </a:cxn>
                    <a:cxn ang="0">
                      <a:pos x="945" y="273"/>
                    </a:cxn>
                    <a:cxn ang="0">
                      <a:pos x="958" y="184"/>
                    </a:cxn>
                    <a:cxn ang="0">
                      <a:pos x="906" y="232"/>
                    </a:cxn>
                    <a:cxn ang="0">
                      <a:pos x="868" y="273"/>
                    </a:cxn>
                    <a:cxn ang="0">
                      <a:pos x="881" y="318"/>
                    </a:cxn>
                    <a:cxn ang="0">
                      <a:pos x="837" y="385"/>
                    </a:cxn>
                    <a:cxn ang="0">
                      <a:pos x="844" y="439"/>
                    </a:cxn>
                    <a:cxn ang="0">
                      <a:pos x="839" y="413"/>
                    </a:cxn>
                    <a:cxn ang="0">
                      <a:pos x="797" y="416"/>
                    </a:cxn>
                    <a:cxn ang="0">
                      <a:pos x="828" y="496"/>
                    </a:cxn>
                    <a:cxn ang="0">
                      <a:pos x="751" y="589"/>
                    </a:cxn>
                    <a:cxn ang="0">
                      <a:pos x="730" y="615"/>
                    </a:cxn>
                    <a:cxn ang="0">
                      <a:pos x="703" y="706"/>
                    </a:cxn>
                    <a:cxn ang="0">
                      <a:pos x="665" y="708"/>
                    </a:cxn>
                    <a:cxn ang="0">
                      <a:pos x="711" y="768"/>
                    </a:cxn>
                    <a:cxn ang="0">
                      <a:pos x="634" y="626"/>
                    </a:cxn>
                    <a:cxn ang="0">
                      <a:pos x="545" y="596"/>
                    </a:cxn>
                    <a:cxn ang="0">
                      <a:pos x="503" y="689"/>
                    </a:cxn>
                    <a:cxn ang="0">
                      <a:pos x="471" y="738"/>
                    </a:cxn>
                    <a:cxn ang="0">
                      <a:pos x="416" y="592"/>
                    </a:cxn>
                    <a:cxn ang="0">
                      <a:pos x="373" y="607"/>
                    </a:cxn>
                    <a:cxn ang="0">
                      <a:pos x="336" y="545"/>
                    </a:cxn>
                    <a:cxn ang="0">
                      <a:pos x="223" y="510"/>
                    </a:cxn>
                    <a:cxn ang="0">
                      <a:pos x="263" y="577"/>
                    </a:cxn>
                    <a:cxn ang="0">
                      <a:pos x="234" y="620"/>
                    </a:cxn>
                    <a:cxn ang="0">
                      <a:pos x="190" y="605"/>
                    </a:cxn>
                    <a:cxn ang="0">
                      <a:pos x="119" y="495"/>
                    </a:cxn>
                    <a:cxn ang="0">
                      <a:pos x="149" y="432"/>
                    </a:cxn>
                    <a:cxn ang="0">
                      <a:pos x="166" y="385"/>
                    </a:cxn>
                    <a:cxn ang="0">
                      <a:pos x="149" y="226"/>
                    </a:cxn>
                    <a:cxn ang="0">
                      <a:pos x="86" y="193"/>
                    </a:cxn>
                    <a:cxn ang="0">
                      <a:pos x="55" y="210"/>
                    </a:cxn>
                    <a:cxn ang="0">
                      <a:pos x="0" y="226"/>
                    </a:cxn>
                  </a:cxnLst>
                  <a:pathLst>
                    <a:path w="1089" h="769">
                      <a:moveTo>
                        <a:pt x="0" y="226"/>
                      </a:moveTo>
                      <a:lnTo>
                        <a:pt x="32" y="202"/>
                      </a:lnTo>
                      <a:lnTo>
                        <a:pt x="62" y="156"/>
                      </a:lnTo>
                      <a:lnTo>
                        <a:pt x="99" y="134"/>
                      </a:lnTo>
                      <a:lnTo>
                        <a:pt x="137" y="160"/>
                      </a:lnTo>
                      <a:lnTo>
                        <a:pt x="142" y="181"/>
                      </a:lnTo>
                      <a:lnTo>
                        <a:pt x="133" y="181"/>
                      </a:lnTo>
                      <a:lnTo>
                        <a:pt x="118" y="179"/>
                      </a:lnTo>
                      <a:lnTo>
                        <a:pt x="137" y="202"/>
                      </a:lnTo>
                      <a:lnTo>
                        <a:pt x="216" y="172"/>
                      </a:lnTo>
                      <a:lnTo>
                        <a:pt x="206" y="149"/>
                      </a:lnTo>
                      <a:lnTo>
                        <a:pt x="240" y="110"/>
                      </a:lnTo>
                      <a:lnTo>
                        <a:pt x="262" y="111"/>
                      </a:lnTo>
                      <a:lnTo>
                        <a:pt x="241" y="124"/>
                      </a:lnTo>
                      <a:lnTo>
                        <a:pt x="223" y="153"/>
                      </a:lnTo>
                      <a:lnTo>
                        <a:pt x="223" y="172"/>
                      </a:lnTo>
                      <a:lnTo>
                        <a:pt x="255" y="193"/>
                      </a:lnTo>
                      <a:lnTo>
                        <a:pt x="301" y="133"/>
                      </a:lnTo>
                      <a:lnTo>
                        <a:pt x="461" y="63"/>
                      </a:lnTo>
                      <a:lnTo>
                        <a:pt x="460" y="23"/>
                      </a:lnTo>
                      <a:lnTo>
                        <a:pt x="533" y="8"/>
                      </a:lnTo>
                      <a:lnTo>
                        <a:pt x="574" y="29"/>
                      </a:lnTo>
                      <a:lnTo>
                        <a:pt x="671" y="0"/>
                      </a:lnTo>
                      <a:lnTo>
                        <a:pt x="701" y="15"/>
                      </a:lnTo>
                      <a:lnTo>
                        <a:pt x="766" y="85"/>
                      </a:lnTo>
                      <a:lnTo>
                        <a:pt x="840" y="71"/>
                      </a:lnTo>
                      <a:lnTo>
                        <a:pt x="886" y="96"/>
                      </a:lnTo>
                      <a:lnTo>
                        <a:pt x="1001" y="91"/>
                      </a:lnTo>
                      <a:lnTo>
                        <a:pt x="1088" y="118"/>
                      </a:lnTo>
                      <a:lnTo>
                        <a:pt x="1080" y="156"/>
                      </a:lnTo>
                      <a:lnTo>
                        <a:pt x="1006" y="181"/>
                      </a:lnTo>
                      <a:lnTo>
                        <a:pt x="1019" y="206"/>
                      </a:lnTo>
                      <a:lnTo>
                        <a:pt x="987" y="220"/>
                      </a:lnTo>
                      <a:lnTo>
                        <a:pt x="985" y="270"/>
                      </a:lnTo>
                      <a:lnTo>
                        <a:pt x="957" y="304"/>
                      </a:lnTo>
                      <a:lnTo>
                        <a:pt x="945" y="273"/>
                      </a:lnTo>
                      <a:lnTo>
                        <a:pt x="961" y="244"/>
                      </a:lnTo>
                      <a:lnTo>
                        <a:pt x="958" y="184"/>
                      </a:lnTo>
                      <a:lnTo>
                        <a:pt x="929" y="215"/>
                      </a:lnTo>
                      <a:lnTo>
                        <a:pt x="906" y="232"/>
                      </a:lnTo>
                      <a:lnTo>
                        <a:pt x="884" y="205"/>
                      </a:lnTo>
                      <a:lnTo>
                        <a:pt x="868" y="273"/>
                      </a:lnTo>
                      <a:lnTo>
                        <a:pt x="885" y="273"/>
                      </a:lnTo>
                      <a:lnTo>
                        <a:pt x="881" y="318"/>
                      </a:lnTo>
                      <a:lnTo>
                        <a:pt x="861" y="366"/>
                      </a:lnTo>
                      <a:lnTo>
                        <a:pt x="837" y="385"/>
                      </a:lnTo>
                      <a:lnTo>
                        <a:pt x="857" y="417"/>
                      </a:lnTo>
                      <a:lnTo>
                        <a:pt x="844" y="439"/>
                      </a:lnTo>
                      <a:lnTo>
                        <a:pt x="839" y="420"/>
                      </a:lnTo>
                      <a:lnTo>
                        <a:pt x="839" y="413"/>
                      </a:lnTo>
                      <a:lnTo>
                        <a:pt x="823" y="402"/>
                      </a:lnTo>
                      <a:lnTo>
                        <a:pt x="797" y="416"/>
                      </a:lnTo>
                      <a:lnTo>
                        <a:pt x="820" y="469"/>
                      </a:lnTo>
                      <a:lnTo>
                        <a:pt x="828" y="496"/>
                      </a:lnTo>
                      <a:lnTo>
                        <a:pt x="801" y="569"/>
                      </a:lnTo>
                      <a:lnTo>
                        <a:pt x="751" y="589"/>
                      </a:lnTo>
                      <a:lnTo>
                        <a:pt x="710" y="585"/>
                      </a:lnTo>
                      <a:lnTo>
                        <a:pt x="730" y="615"/>
                      </a:lnTo>
                      <a:lnTo>
                        <a:pt x="732" y="657"/>
                      </a:lnTo>
                      <a:lnTo>
                        <a:pt x="703" y="706"/>
                      </a:lnTo>
                      <a:lnTo>
                        <a:pt x="670" y="679"/>
                      </a:lnTo>
                      <a:lnTo>
                        <a:pt x="665" y="708"/>
                      </a:lnTo>
                      <a:lnTo>
                        <a:pt x="690" y="732"/>
                      </a:lnTo>
                      <a:lnTo>
                        <a:pt x="711" y="768"/>
                      </a:lnTo>
                      <a:lnTo>
                        <a:pt x="676" y="747"/>
                      </a:lnTo>
                      <a:lnTo>
                        <a:pt x="634" y="626"/>
                      </a:lnTo>
                      <a:lnTo>
                        <a:pt x="583" y="593"/>
                      </a:lnTo>
                      <a:lnTo>
                        <a:pt x="545" y="596"/>
                      </a:lnTo>
                      <a:lnTo>
                        <a:pt x="497" y="665"/>
                      </a:lnTo>
                      <a:lnTo>
                        <a:pt x="503" y="689"/>
                      </a:lnTo>
                      <a:lnTo>
                        <a:pt x="487" y="738"/>
                      </a:lnTo>
                      <a:lnTo>
                        <a:pt x="471" y="738"/>
                      </a:lnTo>
                      <a:lnTo>
                        <a:pt x="416" y="636"/>
                      </a:lnTo>
                      <a:lnTo>
                        <a:pt x="416" y="592"/>
                      </a:lnTo>
                      <a:lnTo>
                        <a:pt x="404" y="608"/>
                      </a:lnTo>
                      <a:lnTo>
                        <a:pt x="373" y="607"/>
                      </a:lnTo>
                      <a:lnTo>
                        <a:pt x="385" y="580"/>
                      </a:lnTo>
                      <a:lnTo>
                        <a:pt x="336" y="545"/>
                      </a:lnTo>
                      <a:lnTo>
                        <a:pt x="275" y="545"/>
                      </a:lnTo>
                      <a:lnTo>
                        <a:pt x="223" y="510"/>
                      </a:lnTo>
                      <a:lnTo>
                        <a:pt x="220" y="545"/>
                      </a:lnTo>
                      <a:lnTo>
                        <a:pt x="263" y="577"/>
                      </a:lnTo>
                      <a:lnTo>
                        <a:pt x="278" y="576"/>
                      </a:lnTo>
                      <a:lnTo>
                        <a:pt x="234" y="620"/>
                      </a:lnTo>
                      <a:lnTo>
                        <a:pt x="190" y="630"/>
                      </a:lnTo>
                      <a:lnTo>
                        <a:pt x="190" y="605"/>
                      </a:lnTo>
                      <a:lnTo>
                        <a:pt x="127" y="518"/>
                      </a:lnTo>
                      <a:lnTo>
                        <a:pt x="119" y="495"/>
                      </a:lnTo>
                      <a:lnTo>
                        <a:pt x="153" y="467"/>
                      </a:lnTo>
                      <a:lnTo>
                        <a:pt x="149" y="432"/>
                      </a:lnTo>
                      <a:lnTo>
                        <a:pt x="149" y="393"/>
                      </a:lnTo>
                      <a:lnTo>
                        <a:pt x="166" y="385"/>
                      </a:lnTo>
                      <a:lnTo>
                        <a:pt x="149" y="366"/>
                      </a:lnTo>
                      <a:lnTo>
                        <a:pt x="149" y="226"/>
                      </a:lnTo>
                      <a:lnTo>
                        <a:pt x="61" y="226"/>
                      </a:lnTo>
                      <a:lnTo>
                        <a:pt x="86" y="193"/>
                      </a:lnTo>
                      <a:lnTo>
                        <a:pt x="84" y="181"/>
                      </a:lnTo>
                      <a:lnTo>
                        <a:pt x="55" y="210"/>
                      </a:lnTo>
                      <a:lnTo>
                        <a:pt x="45" y="226"/>
                      </a:lnTo>
                      <a:lnTo>
                        <a:pt x="0" y="22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2074" name="Freeform 23"/>
                <p:cNvSpPr/>
                <p:nvPr/>
              </p:nvSpPr>
              <p:spPr>
                <a:xfrm>
                  <a:off x="3135" y="720"/>
                  <a:ext cx="94" cy="157"/>
                </a:xfrm>
                <a:custGeom>
                  <a:avLst/>
                  <a:gdLst/>
                  <a:ahLst/>
                  <a:cxnLst>
                    <a:cxn ang="0">
                      <a:pos x="63" y="0"/>
                    </a:cxn>
                    <a:cxn ang="0">
                      <a:pos x="63" y="20"/>
                    </a:cxn>
                    <a:cxn ang="0">
                      <a:pos x="55" y="33"/>
                    </a:cxn>
                    <a:cxn ang="0">
                      <a:pos x="57" y="54"/>
                    </a:cxn>
                    <a:cxn ang="0">
                      <a:pos x="47" y="82"/>
                    </a:cxn>
                    <a:cxn ang="0">
                      <a:pos x="31" y="108"/>
                    </a:cxn>
                    <a:cxn ang="0">
                      <a:pos x="7" y="125"/>
                    </a:cxn>
                    <a:cxn ang="0">
                      <a:pos x="0" y="154"/>
                    </a:cxn>
                    <a:cxn ang="0">
                      <a:pos x="10" y="156"/>
                    </a:cxn>
                    <a:cxn ang="0">
                      <a:pos x="10" y="129"/>
                    </a:cxn>
                    <a:cxn ang="0">
                      <a:pos x="44" y="127"/>
                    </a:cxn>
                    <a:cxn ang="0">
                      <a:pos x="69" y="109"/>
                    </a:cxn>
                    <a:cxn ang="0">
                      <a:pos x="69" y="72"/>
                    </a:cxn>
                    <a:cxn ang="0">
                      <a:pos x="77" y="58"/>
                    </a:cxn>
                    <a:cxn ang="0">
                      <a:pos x="64" y="34"/>
                    </a:cxn>
                    <a:cxn ang="0">
                      <a:pos x="82" y="27"/>
                    </a:cxn>
                    <a:cxn ang="0">
                      <a:pos x="93" y="8"/>
                    </a:cxn>
                    <a:cxn ang="0">
                      <a:pos x="69" y="11"/>
                    </a:cxn>
                    <a:cxn ang="0">
                      <a:pos x="63" y="0"/>
                    </a:cxn>
                  </a:cxnLst>
                  <a:pathLst>
                    <a:path w="94" h="157">
                      <a:moveTo>
                        <a:pt x="63" y="0"/>
                      </a:moveTo>
                      <a:lnTo>
                        <a:pt x="63" y="20"/>
                      </a:lnTo>
                      <a:lnTo>
                        <a:pt x="55" y="33"/>
                      </a:lnTo>
                      <a:lnTo>
                        <a:pt x="57" y="54"/>
                      </a:lnTo>
                      <a:lnTo>
                        <a:pt x="47" y="82"/>
                      </a:lnTo>
                      <a:lnTo>
                        <a:pt x="31" y="108"/>
                      </a:lnTo>
                      <a:lnTo>
                        <a:pt x="7" y="125"/>
                      </a:lnTo>
                      <a:lnTo>
                        <a:pt x="0" y="154"/>
                      </a:lnTo>
                      <a:lnTo>
                        <a:pt x="10" y="156"/>
                      </a:lnTo>
                      <a:lnTo>
                        <a:pt x="10" y="129"/>
                      </a:lnTo>
                      <a:lnTo>
                        <a:pt x="44" y="127"/>
                      </a:lnTo>
                      <a:lnTo>
                        <a:pt x="69" y="109"/>
                      </a:lnTo>
                      <a:lnTo>
                        <a:pt x="69" y="72"/>
                      </a:lnTo>
                      <a:lnTo>
                        <a:pt x="77" y="58"/>
                      </a:lnTo>
                      <a:lnTo>
                        <a:pt x="64" y="34"/>
                      </a:lnTo>
                      <a:lnTo>
                        <a:pt x="82" y="27"/>
                      </a:lnTo>
                      <a:lnTo>
                        <a:pt x="93" y="8"/>
                      </a:lnTo>
                      <a:lnTo>
                        <a:pt x="69" y="11"/>
                      </a:lnTo>
                      <a:lnTo>
                        <a:pt x="63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2075" name="Freeform 24"/>
                <p:cNvSpPr/>
                <p:nvPr/>
              </p:nvSpPr>
              <p:spPr>
                <a:xfrm>
                  <a:off x="2780" y="1139"/>
                  <a:ext cx="19" cy="36"/>
                </a:xfrm>
                <a:custGeom>
                  <a:avLst/>
                  <a:gdLst/>
                  <a:ahLst/>
                  <a:cxnLst>
                    <a:cxn ang="0">
                      <a:pos x="9" y="0"/>
                    </a:cxn>
                    <a:cxn ang="0">
                      <a:pos x="0" y="16"/>
                    </a:cxn>
                    <a:cxn ang="0">
                      <a:pos x="6" y="35"/>
                    </a:cxn>
                    <a:cxn ang="0">
                      <a:pos x="18" y="21"/>
                    </a:cxn>
                    <a:cxn ang="0">
                      <a:pos x="9" y="0"/>
                    </a:cxn>
                  </a:cxnLst>
                  <a:pathLst>
                    <a:path w="19" h="36">
                      <a:moveTo>
                        <a:pt x="9" y="0"/>
                      </a:moveTo>
                      <a:lnTo>
                        <a:pt x="0" y="16"/>
                      </a:lnTo>
                      <a:lnTo>
                        <a:pt x="6" y="35"/>
                      </a:lnTo>
                      <a:lnTo>
                        <a:pt x="18" y="21"/>
                      </a:lnTo>
                      <a:lnTo>
                        <a:pt x="9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2076" name="Freeform 25"/>
                <p:cNvSpPr/>
                <p:nvPr/>
              </p:nvSpPr>
              <p:spPr>
                <a:xfrm>
                  <a:off x="2923" y="1177"/>
                  <a:ext cx="220" cy="94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3" y="7"/>
                    </a:cxn>
                    <a:cxn ang="0">
                      <a:pos x="82" y="41"/>
                    </a:cxn>
                    <a:cxn ang="0">
                      <a:pos x="75" y="60"/>
                    </a:cxn>
                    <a:cxn ang="0">
                      <a:pos x="115" y="77"/>
                    </a:cxn>
                    <a:cxn ang="0">
                      <a:pos x="219" y="77"/>
                    </a:cxn>
                    <a:cxn ang="0">
                      <a:pos x="106" y="93"/>
                    </a:cxn>
                    <a:cxn ang="0">
                      <a:pos x="75" y="60"/>
                    </a:cxn>
                    <a:cxn ang="0">
                      <a:pos x="46" y="54"/>
                    </a:cxn>
                    <a:cxn ang="0">
                      <a:pos x="0" y="0"/>
                    </a:cxn>
                  </a:cxnLst>
                  <a:pathLst>
                    <a:path w="220" h="94">
                      <a:moveTo>
                        <a:pt x="0" y="0"/>
                      </a:moveTo>
                      <a:lnTo>
                        <a:pt x="33" y="7"/>
                      </a:lnTo>
                      <a:lnTo>
                        <a:pt x="82" y="41"/>
                      </a:lnTo>
                      <a:lnTo>
                        <a:pt x="75" y="60"/>
                      </a:lnTo>
                      <a:lnTo>
                        <a:pt x="115" y="77"/>
                      </a:lnTo>
                      <a:lnTo>
                        <a:pt x="219" y="77"/>
                      </a:lnTo>
                      <a:lnTo>
                        <a:pt x="106" y="93"/>
                      </a:lnTo>
                      <a:lnTo>
                        <a:pt x="75" y="60"/>
                      </a:lnTo>
                      <a:lnTo>
                        <a:pt x="46" y="5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2077" name="Freeform 26"/>
                <p:cNvSpPr/>
                <p:nvPr/>
              </p:nvSpPr>
              <p:spPr>
                <a:xfrm>
                  <a:off x="3098" y="1255"/>
                  <a:ext cx="236" cy="221"/>
                </a:xfrm>
                <a:custGeom>
                  <a:avLst/>
                  <a:gdLst/>
                  <a:ahLst/>
                  <a:cxnLst>
                    <a:cxn ang="0">
                      <a:pos x="190" y="216"/>
                    </a:cxn>
                    <a:cxn ang="0">
                      <a:pos x="179" y="212"/>
                    </a:cxn>
                    <a:cxn ang="0">
                      <a:pos x="154" y="187"/>
                    </a:cxn>
                    <a:cxn ang="0">
                      <a:pos x="130" y="182"/>
                    </a:cxn>
                    <a:cxn ang="0">
                      <a:pos x="124" y="167"/>
                    </a:cxn>
                    <a:cxn ang="0">
                      <a:pos x="110" y="155"/>
                    </a:cxn>
                    <a:cxn ang="0">
                      <a:pos x="87" y="155"/>
                    </a:cxn>
                    <a:cxn ang="0">
                      <a:pos x="62" y="165"/>
                    </a:cxn>
                    <a:cxn ang="0">
                      <a:pos x="40" y="169"/>
                    </a:cxn>
                    <a:cxn ang="0">
                      <a:pos x="15" y="169"/>
                    </a:cxn>
                    <a:cxn ang="0">
                      <a:pos x="14" y="152"/>
                    </a:cxn>
                    <a:cxn ang="0">
                      <a:pos x="5" y="127"/>
                    </a:cxn>
                    <a:cxn ang="0">
                      <a:pos x="3" y="114"/>
                    </a:cxn>
                    <a:cxn ang="0">
                      <a:pos x="3" y="79"/>
                    </a:cxn>
                    <a:cxn ang="0">
                      <a:pos x="44" y="60"/>
                    </a:cxn>
                    <a:cxn ang="0">
                      <a:pos x="48" y="41"/>
                    </a:cxn>
                    <a:cxn ang="0">
                      <a:pos x="57" y="43"/>
                    </a:cxn>
                    <a:cxn ang="0">
                      <a:pos x="77" y="22"/>
                    </a:cxn>
                    <a:cxn ang="0">
                      <a:pos x="98" y="25"/>
                    </a:cxn>
                    <a:cxn ang="0">
                      <a:pos x="113" y="10"/>
                    </a:cxn>
                    <a:cxn ang="0">
                      <a:pos x="125" y="8"/>
                    </a:cxn>
                    <a:cxn ang="0">
                      <a:pos x="145" y="34"/>
                    </a:cxn>
                    <a:cxn ang="0">
                      <a:pos x="163" y="43"/>
                    </a:cxn>
                    <a:cxn ang="0">
                      <a:pos x="165" y="16"/>
                    </a:cxn>
                    <a:cxn ang="0">
                      <a:pos x="172" y="0"/>
                    </a:cxn>
                    <a:cxn ang="0">
                      <a:pos x="185" y="22"/>
                    </a:cxn>
                    <a:cxn ang="0">
                      <a:pos x="196" y="60"/>
                    </a:cxn>
                    <a:cxn ang="0">
                      <a:pos x="219" y="83"/>
                    </a:cxn>
                    <a:cxn ang="0">
                      <a:pos x="232" y="101"/>
                    </a:cxn>
                    <a:cxn ang="0">
                      <a:pos x="235" y="133"/>
                    </a:cxn>
                    <a:cxn ang="0">
                      <a:pos x="221" y="169"/>
                    </a:cxn>
                    <a:cxn ang="0">
                      <a:pos x="217" y="202"/>
                    </a:cxn>
                    <a:cxn ang="0">
                      <a:pos x="196" y="215"/>
                    </a:cxn>
                  </a:cxnLst>
                  <a:pathLst>
                    <a:path w="236" h="221">
                      <a:moveTo>
                        <a:pt x="196" y="215"/>
                      </a:moveTo>
                      <a:lnTo>
                        <a:pt x="190" y="216"/>
                      </a:lnTo>
                      <a:lnTo>
                        <a:pt x="185" y="220"/>
                      </a:lnTo>
                      <a:lnTo>
                        <a:pt x="179" y="212"/>
                      </a:lnTo>
                      <a:lnTo>
                        <a:pt x="158" y="202"/>
                      </a:lnTo>
                      <a:lnTo>
                        <a:pt x="154" y="187"/>
                      </a:lnTo>
                      <a:lnTo>
                        <a:pt x="147" y="182"/>
                      </a:lnTo>
                      <a:lnTo>
                        <a:pt x="130" y="182"/>
                      </a:lnTo>
                      <a:lnTo>
                        <a:pt x="130" y="170"/>
                      </a:lnTo>
                      <a:lnTo>
                        <a:pt x="124" y="167"/>
                      </a:lnTo>
                      <a:lnTo>
                        <a:pt x="123" y="157"/>
                      </a:lnTo>
                      <a:lnTo>
                        <a:pt x="110" y="155"/>
                      </a:lnTo>
                      <a:lnTo>
                        <a:pt x="98" y="152"/>
                      </a:lnTo>
                      <a:lnTo>
                        <a:pt x="87" y="155"/>
                      </a:lnTo>
                      <a:lnTo>
                        <a:pt x="87" y="157"/>
                      </a:lnTo>
                      <a:lnTo>
                        <a:pt x="62" y="165"/>
                      </a:lnTo>
                      <a:lnTo>
                        <a:pt x="62" y="169"/>
                      </a:lnTo>
                      <a:lnTo>
                        <a:pt x="40" y="169"/>
                      </a:lnTo>
                      <a:lnTo>
                        <a:pt x="28" y="176"/>
                      </a:lnTo>
                      <a:lnTo>
                        <a:pt x="15" y="169"/>
                      </a:lnTo>
                      <a:lnTo>
                        <a:pt x="14" y="167"/>
                      </a:lnTo>
                      <a:lnTo>
                        <a:pt x="14" y="152"/>
                      </a:lnTo>
                      <a:lnTo>
                        <a:pt x="10" y="139"/>
                      </a:lnTo>
                      <a:lnTo>
                        <a:pt x="5" y="127"/>
                      </a:lnTo>
                      <a:lnTo>
                        <a:pt x="8" y="118"/>
                      </a:lnTo>
                      <a:lnTo>
                        <a:pt x="3" y="114"/>
                      </a:lnTo>
                      <a:lnTo>
                        <a:pt x="0" y="93"/>
                      </a:lnTo>
                      <a:lnTo>
                        <a:pt x="3" y="79"/>
                      </a:lnTo>
                      <a:lnTo>
                        <a:pt x="16" y="68"/>
                      </a:lnTo>
                      <a:lnTo>
                        <a:pt x="44" y="60"/>
                      </a:lnTo>
                      <a:lnTo>
                        <a:pt x="51" y="51"/>
                      </a:lnTo>
                      <a:lnTo>
                        <a:pt x="48" y="41"/>
                      </a:lnTo>
                      <a:lnTo>
                        <a:pt x="55" y="38"/>
                      </a:lnTo>
                      <a:lnTo>
                        <a:pt x="57" y="43"/>
                      </a:lnTo>
                      <a:lnTo>
                        <a:pt x="60" y="35"/>
                      </a:lnTo>
                      <a:lnTo>
                        <a:pt x="77" y="22"/>
                      </a:lnTo>
                      <a:lnTo>
                        <a:pt x="87" y="28"/>
                      </a:lnTo>
                      <a:lnTo>
                        <a:pt x="98" y="25"/>
                      </a:lnTo>
                      <a:lnTo>
                        <a:pt x="102" y="13"/>
                      </a:lnTo>
                      <a:lnTo>
                        <a:pt x="113" y="10"/>
                      </a:lnTo>
                      <a:lnTo>
                        <a:pt x="110" y="2"/>
                      </a:lnTo>
                      <a:lnTo>
                        <a:pt x="125" y="8"/>
                      </a:lnTo>
                      <a:lnTo>
                        <a:pt x="138" y="5"/>
                      </a:lnTo>
                      <a:lnTo>
                        <a:pt x="145" y="34"/>
                      </a:lnTo>
                      <a:lnTo>
                        <a:pt x="154" y="43"/>
                      </a:lnTo>
                      <a:lnTo>
                        <a:pt x="163" y="43"/>
                      </a:lnTo>
                      <a:lnTo>
                        <a:pt x="167" y="25"/>
                      </a:lnTo>
                      <a:lnTo>
                        <a:pt x="165" y="16"/>
                      </a:lnTo>
                      <a:lnTo>
                        <a:pt x="167" y="2"/>
                      </a:lnTo>
                      <a:lnTo>
                        <a:pt x="172" y="0"/>
                      </a:lnTo>
                      <a:lnTo>
                        <a:pt x="179" y="18"/>
                      </a:lnTo>
                      <a:lnTo>
                        <a:pt x="185" y="22"/>
                      </a:lnTo>
                      <a:lnTo>
                        <a:pt x="189" y="38"/>
                      </a:lnTo>
                      <a:lnTo>
                        <a:pt x="196" y="60"/>
                      </a:lnTo>
                      <a:lnTo>
                        <a:pt x="206" y="66"/>
                      </a:lnTo>
                      <a:lnTo>
                        <a:pt x="219" y="83"/>
                      </a:lnTo>
                      <a:lnTo>
                        <a:pt x="221" y="91"/>
                      </a:lnTo>
                      <a:lnTo>
                        <a:pt x="232" y="101"/>
                      </a:lnTo>
                      <a:lnTo>
                        <a:pt x="235" y="119"/>
                      </a:lnTo>
                      <a:lnTo>
                        <a:pt x="235" y="133"/>
                      </a:lnTo>
                      <a:lnTo>
                        <a:pt x="232" y="155"/>
                      </a:lnTo>
                      <a:lnTo>
                        <a:pt x="221" y="169"/>
                      </a:lnTo>
                      <a:lnTo>
                        <a:pt x="217" y="187"/>
                      </a:lnTo>
                      <a:lnTo>
                        <a:pt x="217" y="202"/>
                      </a:lnTo>
                      <a:lnTo>
                        <a:pt x="206" y="205"/>
                      </a:lnTo>
                      <a:lnTo>
                        <a:pt x="196" y="215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2078" name="Freeform 27"/>
                <p:cNvSpPr/>
                <p:nvPr/>
              </p:nvSpPr>
              <p:spPr>
                <a:xfrm>
                  <a:off x="3286" y="1488"/>
                  <a:ext cx="18" cy="27"/>
                </a:xfrm>
                <a:custGeom>
                  <a:avLst/>
                  <a:gdLst/>
                  <a:ahLst/>
                  <a:cxnLst>
                    <a:cxn ang="0">
                      <a:pos x="9" y="23"/>
                    </a:cxn>
                    <a:cxn ang="0">
                      <a:pos x="3" y="19"/>
                    </a:cxn>
                    <a:cxn ang="0">
                      <a:pos x="3" y="15"/>
                    </a:cxn>
                    <a:cxn ang="0">
                      <a:pos x="3" y="11"/>
                    </a:cxn>
                    <a:cxn ang="0">
                      <a:pos x="2" y="7"/>
                    </a:cxn>
                    <a:cxn ang="0">
                      <a:pos x="0" y="0"/>
                    </a:cxn>
                    <a:cxn ang="0">
                      <a:pos x="3" y="0"/>
                    </a:cxn>
                    <a:cxn ang="0">
                      <a:pos x="9" y="4"/>
                    </a:cxn>
                    <a:cxn ang="0">
                      <a:pos x="12" y="3"/>
                    </a:cxn>
                    <a:cxn ang="0">
                      <a:pos x="13" y="3"/>
                    </a:cxn>
                    <a:cxn ang="0">
                      <a:pos x="17" y="0"/>
                    </a:cxn>
                    <a:cxn ang="0">
                      <a:pos x="17" y="11"/>
                    </a:cxn>
                    <a:cxn ang="0">
                      <a:pos x="15" y="15"/>
                    </a:cxn>
                    <a:cxn ang="0">
                      <a:pos x="13" y="19"/>
                    </a:cxn>
                    <a:cxn ang="0">
                      <a:pos x="13" y="22"/>
                    </a:cxn>
                    <a:cxn ang="0">
                      <a:pos x="12" y="23"/>
                    </a:cxn>
                    <a:cxn ang="0">
                      <a:pos x="12" y="26"/>
                    </a:cxn>
                    <a:cxn ang="0">
                      <a:pos x="9" y="23"/>
                    </a:cxn>
                  </a:cxnLst>
                  <a:pathLst>
                    <a:path w="18" h="27">
                      <a:moveTo>
                        <a:pt x="9" y="23"/>
                      </a:moveTo>
                      <a:lnTo>
                        <a:pt x="3" y="19"/>
                      </a:lnTo>
                      <a:lnTo>
                        <a:pt x="3" y="15"/>
                      </a:lnTo>
                      <a:lnTo>
                        <a:pt x="3" y="11"/>
                      </a:lnTo>
                      <a:lnTo>
                        <a:pt x="2" y="7"/>
                      </a:lnTo>
                      <a:lnTo>
                        <a:pt x="0" y="0"/>
                      </a:lnTo>
                      <a:lnTo>
                        <a:pt x="3" y="0"/>
                      </a:lnTo>
                      <a:lnTo>
                        <a:pt x="9" y="4"/>
                      </a:lnTo>
                      <a:lnTo>
                        <a:pt x="12" y="3"/>
                      </a:lnTo>
                      <a:lnTo>
                        <a:pt x="13" y="3"/>
                      </a:lnTo>
                      <a:lnTo>
                        <a:pt x="17" y="0"/>
                      </a:lnTo>
                      <a:lnTo>
                        <a:pt x="17" y="11"/>
                      </a:lnTo>
                      <a:lnTo>
                        <a:pt x="15" y="15"/>
                      </a:lnTo>
                      <a:lnTo>
                        <a:pt x="13" y="19"/>
                      </a:lnTo>
                      <a:lnTo>
                        <a:pt x="13" y="22"/>
                      </a:lnTo>
                      <a:lnTo>
                        <a:pt x="12" y="23"/>
                      </a:lnTo>
                      <a:lnTo>
                        <a:pt x="12" y="26"/>
                      </a:lnTo>
                      <a:lnTo>
                        <a:pt x="9" y="23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2079" name="Freeform 28"/>
                <p:cNvSpPr/>
                <p:nvPr/>
              </p:nvSpPr>
              <p:spPr>
                <a:xfrm>
                  <a:off x="2463" y="1235"/>
                  <a:ext cx="26" cy="106"/>
                </a:xfrm>
                <a:custGeom>
                  <a:avLst/>
                  <a:gdLst/>
                  <a:ahLst/>
                  <a:cxnLst>
                    <a:cxn ang="0">
                      <a:pos x="3" y="37"/>
                    </a:cxn>
                    <a:cxn ang="0">
                      <a:pos x="13" y="28"/>
                    </a:cxn>
                    <a:cxn ang="0">
                      <a:pos x="20" y="0"/>
                    </a:cxn>
                    <a:cxn ang="0">
                      <a:pos x="25" y="42"/>
                    </a:cxn>
                    <a:cxn ang="0">
                      <a:pos x="17" y="94"/>
                    </a:cxn>
                    <a:cxn ang="0">
                      <a:pos x="0" y="105"/>
                    </a:cxn>
                    <a:cxn ang="0">
                      <a:pos x="0" y="80"/>
                    </a:cxn>
                    <a:cxn ang="0">
                      <a:pos x="5" y="64"/>
                    </a:cxn>
                    <a:cxn ang="0">
                      <a:pos x="3" y="37"/>
                    </a:cxn>
                  </a:cxnLst>
                  <a:pathLst>
                    <a:path w="26" h="106">
                      <a:moveTo>
                        <a:pt x="3" y="37"/>
                      </a:moveTo>
                      <a:lnTo>
                        <a:pt x="13" y="28"/>
                      </a:lnTo>
                      <a:lnTo>
                        <a:pt x="20" y="0"/>
                      </a:lnTo>
                      <a:lnTo>
                        <a:pt x="25" y="42"/>
                      </a:lnTo>
                      <a:lnTo>
                        <a:pt x="17" y="94"/>
                      </a:lnTo>
                      <a:lnTo>
                        <a:pt x="0" y="105"/>
                      </a:lnTo>
                      <a:lnTo>
                        <a:pt x="0" y="80"/>
                      </a:lnTo>
                      <a:lnTo>
                        <a:pt x="5" y="64"/>
                      </a:lnTo>
                      <a:lnTo>
                        <a:pt x="3" y="37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</p:grpSp>
      <p:sp>
        <p:nvSpPr>
          <p:cNvPr id="65" name="Rectangle 37"/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Copyright 2012 by Pearson Education, Inc. All Rights Reserved.</a:t>
            </a: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104" name="Rectangle 3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/>
          </a:p>
        </p:txBody>
      </p:sp>
      <p:sp>
        <p:nvSpPr>
          <p:cNvPr id="3105" name="Rectangle 3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6482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/>
          </a:p>
        </p:txBody>
      </p:sp>
      <p:sp>
        <p:nvSpPr>
          <p:cNvPr id="66" name="Date Placeholder 34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7" name="Rectangle 3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E5A4573-BE02-4971-8170-BDE9F48BAA74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AF6CAD-9B95-45E6-A778-29D8967AF65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8575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AF6CAD-9B95-45E6-A778-29D8967AF65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AF6CAD-9B95-45E6-A778-29D8967AF65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AF6CAD-9B95-45E6-A778-29D8967AF65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573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AF6CAD-9B95-45E6-A778-29D8967AF65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AF6CAD-9B95-45E6-A778-29D8967AF65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AF6CAD-9B95-45E6-A778-29D8967AF65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AF6CAD-9B95-45E6-A778-29D8967AF65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AF6CAD-9B95-45E6-A778-29D8967AF65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2075" tIns="46038" rIns="92075" bIns="46038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AF6CAD-9B95-45E6-A778-29D8967AF65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hlink"/>
            </a:gs>
          </a:gsLst>
          <a:path path="rect">
            <a:fillToRect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9"/>
          <p:cNvGrpSpPr/>
          <p:nvPr/>
        </p:nvGrpSpPr>
        <p:grpSpPr>
          <a:xfrm>
            <a:off x="0" y="4367213"/>
            <a:ext cx="9131300" cy="2478087"/>
            <a:chOff x="0" y="2751"/>
            <a:chExt cx="5752" cy="1561"/>
          </a:xfrm>
        </p:grpSpPr>
        <p:sp>
          <p:nvSpPr>
            <p:cNvPr id="1032" name="Rectangle 2"/>
            <p:cNvSpPr>
              <a:spLocks noChangeArrowheads="1"/>
            </p:cNvSpPr>
            <p:nvPr/>
          </p:nvSpPr>
          <p:spPr bwMode="hidden">
            <a:xfrm>
              <a:off x="0" y="4080"/>
              <a:ext cx="5752" cy="232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grpSp>
          <p:nvGrpSpPr>
            <p:cNvPr id="1033" name="Group 28"/>
            <p:cNvGrpSpPr/>
            <p:nvPr/>
          </p:nvGrpSpPr>
          <p:grpSpPr>
            <a:xfrm>
              <a:off x="4458" y="2751"/>
              <a:ext cx="1190" cy="1426"/>
              <a:chOff x="4458" y="2751"/>
              <a:chExt cx="1190" cy="1426"/>
            </a:xfrm>
          </p:grpSpPr>
          <p:sp>
            <p:nvSpPr>
              <p:cNvPr id="1034" name="Freeform 3"/>
              <p:cNvSpPr/>
              <p:nvPr/>
            </p:nvSpPr>
            <p:spPr>
              <a:xfrm>
                <a:off x="4614" y="2790"/>
                <a:ext cx="1034" cy="1273"/>
              </a:xfrm>
              <a:custGeom>
                <a:avLst/>
                <a:gdLst/>
                <a:ahLst/>
                <a:cxnLst>
                  <a:cxn ang="0">
                    <a:pos x="646" y="23"/>
                  </a:cxn>
                  <a:cxn ang="0">
                    <a:pos x="765" y="92"/>
                  </a:cxn>
                  <a:cxn ang="0">
                    <a:pos x="866" y="184"/>
                  </a:cxn>
                  <a:cxn ang="0">
                    <a:pos x="944" y="294"/>
                  </a:cxn>
                  <a:cxn ang="0">
                    <a:pos x="1000" y="417"/>
                  </a:cxn>
                  <a:cxn ang="0">
                    <a:pos x="1030" y="550"/>
                  </a:cxn>
                  <a:cxn ang="0">
                    <a:pos x="1030" y="688"/>
                  </a:cxn>
                  <a:cxn ang="0">
                    <a:pos x="1000" y="821"/>
                  </a:cxn>
                  <a:cxn ang="0">
                    <a:pos x="944" y="944"/>
                  </a:cxn>
                  <a:cxn ang="0">
                    <a:pos x="866" y="1055"/>
                  </a:cxn>
                  <a:cxn ang="0">
                    <a:pos x="765" y="1148"/>
                  </a:cxn>
                  <a:cxn ang="0">
                    <a:pos x="646" y="1215"/>
                  </a:cxn>
                  <a:cxn ang="0">
                    <a:pos x="517" y="1257"/>
                  </a:cxn>
                  <a:cxn ang="0">
                    <a:pos x="382" y="1272"/>
                  </a:cxn>
                  <a:cxn ang="0">
                    <a:pos x="246" y="1257"/>
                  </a:cxn>
                  <a:cxn ang="0">
                    <a:pos x="118" y="1215"/>
                  </a:cxn>
                  <a:cxn ang="0">
                    <a:pos x="0" y="1148"/>
                  </a:cxn>
                  <a:cxn ang="0">
                    <a:pos x="89" y="1129"/>
                  </a:cxn>
                  <a:cxn ang="0">
                    <a:pos x="201" y="1179"/>
                  </a:cxn>
                  <a:cxn ang="0">
                    <a:pos x="320" y="1204"/>
                  </a:cxn>
                  <a:cxn ang="0">
                    <a:pos x="443" y="1204"/>
                  </a:cxn>
                  <a:cxn ang="0">
                    <a:pos x="563" y="1179"/>
                  </a:cxn>
                  <a:cxn ang="0">
                    <a:pos x="675" y="1129"/>
                  </a:cxn>
                  <a:cxn ang="0">
                    <a:pos x="775" y="1057"/>
                  </a:cxn>
                  <a:cxn ang="0">
                    <a:pos x="857" y="965"/>
                  </a:cxn>
                  <a:cxn ang="0">
                    <a:pos x="919" y="858"/>
                  </a:cxn>
                  <a:cxn ang="0">
                    <a:pos x="956" y="742"/>
                  </a:cxn>
                  <a:cxn ang="0">
                    <a:pos x="969" y="619"/>
                  </a:cxn>
                  <a:cxn ang="0">
                    <a:pos x="956" y="496"/>
                  </a:cxn>
                  <a:cxn ang="0">
                    <a:pos x="919" y="381"/>
                  </a:cxn>
                  <a:cxn ang="0">
                    <a:pos x="857" y="273"/>
                  </a:cxn>
                  <a:cxn ang="0">
                    <a:pos x="775" y="182"/>
                  </a:cxn>
                  <a:cxn ang="0">
                    <a:pos x="675" y="110"/>
                  </a:cxn>
                  <a:cxn ang="0">
                    <a:pos x="563" y="61"/>
                  </a:cxn>
                  <a:cxn ang="0">
                    <a:pos x="582" y="0"/>
                  </a:cxn>
                </a:cxnLst>
                <a:pathLst>
                  <a:path w="1034" h="1273">
                    <a:moveTo>
                      <a:pt x="582" y="0"/>
                    </a:moveTo>
                    <a:lnTo>
                      <a:pt x="646" y="23"/>
                    </a:lnTo>
                    <a:lnTo>
                      <a:pt x="707" y="56"/>
                    </a:lnTo>
                    <a:lnTo>
                      <a:pt x="765" y="92"/>
                    </a:lnTo>
                    <a:lnTo>
                      <a:pt x="818" y="134"/>
                    </a:lnTo>
                    <a:lnTo>
                      <a:pt x="866" y="184"/>
                    </a:lnTo>
                    <a:lnTo>
                      <a:pt x="908" y="237"/>
                    </a:lnTo>
                    <a:lnTo>
                      <a:pt x="944" y="294"/>
                    </a:lnTo>
                    <a:lnTo>
                      <a:pt x="977" y="353"/>
                    </a:lnTo>
                    <a:lnTo>
                      <a:pt x="1000" y="417"/>
                    </a:lnTo>
                    <a:lnTo>
                      <a:pt x="1018" y="483"/>
                    </a:lnTo>
                    <a:lnTo>
                      <a:pt x="1030" y="550"/>
                    </a:lnTo>
                    <a:lnTo>
                      <a:pt x="1033" y="619"/>
                    </a:lnTo>
                    <a:lnTo>
                      <a:pt x="1030" y="688"/>
                    </a:lnTo>
                    <a:lnTo>
                      <a:pt x="1018" y="756"/>
                    </a:lnTo>
                    <a:lnTo>
                      <a:pt x="1000" y="821"/>
                    </a:lnTo>
                    <a:lnTo>
                      <a:pt x="977" y="884"/>
                    </a:lnTo>
                    <a:lnTo>
                      <a:pt x="944" y="944"/>
                    </a:lnTo>
                    <a:lnTo>
                      <a:pt x="908" y="1003"/>
                    </a:lnTo>
                    <a:lnTo>
                      <a:pt x="866" y="1055"/>
                    </a:lnTo>
                    <a:lnTo>
                      <a:pt x="818" y="1105"/>
                    </a:lnTo>
                    <a:lnTo>
                      <a:pt x="765" y="1148"/>
                    </a:lnTo>
                    <a:lnTo>
                      <a:pt x="707" y="1183"/>
                    </a:lnTo>
                    <a:lnTo>
                      <a:pt x="646" y="1215"/>
                    </a:lnTo>
                    <a:lnTo>
                      <a:pt x="582" y="1239"/>
                    </a:lnTo>
                    <a:lnTo>
                      <a:pt x="517" y="1257"/>
                    </a:lnTo>
                    <a:lnTo>
                      <a:pt x="450" y="1269"/>
                    </a:lnTo>
                    <a:lnTo>
                      <a:pt x="382" y="1272"/>
                    </a:lnTo>
                    <a:lnTo>
                      <a:pt x="313" y="1269"/>
                    </a:lnTo>
                    <a:lnTo>
                      <a:pt x="246" y="1257"/>
                    </a:lnTo>
                    <a:lnTo>
                      <a:pt x="180" y="1239"/>
                    </a:lnTo>
                    <a:lnTo>
                      <a:pt x="118" y="1215"/>
                    </a:lnTo>
                    <a:lnTo>
                      <a:pt x="57" y="1183"/>
                    </a:lnTo>
                    <a:lnTo>
                      <a:pt x="0" y="1148"/>
                    </a:lnTo>
                    <a:lnTo>
                      <a:pt x="36" y="1095"/>
                    </a:lnTo>
                    <a:lnTo>
                      <a:pt x="89" y="1129"/>
                    </a:lnTo>
                    <a:lnTo>
                      <a:pt x="144" y="1156"/>
                    </a:lnTo>
                    <a:lnTo>
                      <a:pt x="201" y="1179"/>
                    </a:lnTo>
                    <a:lnTo>
                      <a:pt x="261" y="1195"/>
                    </a:lnTo>
                    <a:lnTo>
                      <a:pt x="320" y="1204"/>
                    </a:lnTo>
                    <a:lnTo>
                      <a:pt x="382" y="1208"/>
                    </a:lnTo>
                    <a:lnTo>
                      <a:pt x="443" y="1204"/>
                    </a:lnTo>
                    <a:lnTo>
                      <a:pt x="504" y="1195"/>
                    </a:lnTo>
                    <a:lnTo>
                      <a:pt x="563" y="1179"/>
                    </a:lnTo>
                    <a:lnTo>
                      <a:pt x="621" y="1156"/>
                    </a:lnTo>
                    <a:lnTo>
                      <a:pt x="675" y="1129"/>
                    </a:lnTo>
                    <a:lnTo>
                      <a:pt x="727" y="1095"/>
                    </a:lnTo>
                    <a:lnTo>
                      <a:pt x="775" y="1057"/>
                    </a:lnTo>
                    <a:lnTo>
                      <a:pt x="818" y="1013"/>
                    </a:lnTo>
                    <a:lnTo>
                      <a:pt x="857" y="965"/>
                    </a:lnTo>
                    <a:lnTo>
                      <a:pt x="890" y="913"/>
                    </a:lnTo>
                    <a:lnTo>
                      <a:pt x="919" y="858"/>
                    </a:lnTo>
                    <a:lnTo>
                      <a:pt x="941" y="802"/>
                    </a:lnTo>
                    <a:lnTo>
                      <a:pt x="956" y="742"/>
                    </a:lnTo>
                    <a:lnTo>
                      <a:pt x="965" y="680"/>
                    </a:lnTo>
                    <a:lnTo>
                      <a:pt x="969" y="619"/>
                    </a:lnTo>
                    <a:lnTo>
                      <a:pt x="965" y="557"/>
                    </a:lnTo>
                    <a:lnTo>
                      <a:pt x="956" y="496"/>
                    </a:lnTo>
                    <a:lnTo>
                      <a:pt x="941" y="437"/>
                    </a:lnTo>
                    <a:lnTo>
                      <a:pt x="919" y="381"/>
                    </a:lnTo>
                    <a:lnTo>
                      <a:pt x="890" y="325"/>
                    </a:lnTo>
                    <a:lnTo>
                      <a:pt x="857" y="273"/>
                    </a:lnTo>
                    <a:lnTo>
                      <a:pt x="818" y="225"/>
                    </a:lnTo>
                    <a:lnTo>
                      <a:pt x="775" y="182"/>
                    </a:lnTo>
                    <a:lnTo>
                      <a:pt x="727" y="144"/>
                    </a:lnTo>
                    <a:lnTo>
                      <a:pt x="675" y="110"/>
                    </a:lnTo>
                    <a:lnTo>
                      <a:pt x="621" y="81"/>
                    </a:lnTo>
                    <a:lnTo>
                      <a:pt x="563" y="61"/>
                    </a:lnTo>
                    <a:lnTo>
                      <a:pt x="565" y="56"/>
                    </a:lnTo>
                    <a:lnTo>
                      <a:pt x="582" y="0"/>
                    </a:lnTo>
                  </a:path>
                </a:pathLst>
              </a:custGeom>
              <a:gradFill rotWithShape="0">
                <a:gsLst>
                  <a:gs pos="0">
                    <a:schemeClr val="bg2">
                      <a:alpha val="100000"/>
                    </a:schemeClr>
                  </a:gs>
                  <a:gs pos="100000">
                    <a:schemeClr val="bg1">
                      <a:alpha val="100000"/>
                    </a:schemeClr>
                  </a:gs>
                </a:gsLst>
                <a:lin ang="540000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35" name="Line 4"/>
              <p:cNvSpPr/>
              <p:nvPr/>
            </p:nvSpPr>
            <p:spPr>
              <a:xfrm flipV="1">
                <a:off x="4639" y="3863"/>
                <a:ext cx="103" cy="186"/>
              </a:xfrm>
              <a:prstGeom prst="line">
                <a:avLst/>
              </a:prstGeom>
              <a:ln w="25400" cap="flat" cmpd="sng">
                <a:solidFill>
                  <a:schemeClr val="bg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36" name="Line 5"/>
              <p:cNvSpPr/>
              <p:nvPr/>
            </p:nvSpPr>
            <p:spPr>
              <a:xfrm flipV="1">
                <a:off x="5210" y="2874"/>
                <a:ext cx="36" cy="71"/>
              </a:xfrm>
              <a:prstGeom prst="line">
                <a:avLst/>
              </a:prstGeom>
              <a:ln w="25400" cap="flat" cmpd="sng">
                <a:solidFill>
                  <a:schemeClr val="bg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37" name="Line 6"/>
              <p:cNvSpPr/>
              <p:nvPr/>
            </p:nvSpPr>
            <p:spPr>
              <a:xfrm flipV="1">
                <a:off x="5270" y="2751"/>
                <a:ext cx="36" cy="71"/>
              </a:xfrm>
              <a:prstGeom prst="line">
                <a:avLst/>
              </a:prstGeom>
              <a:ln w="25400" cap="flat" cmpd="sng">
                <a:solidFill>
                  <a:schemeClr val="bg1"/>
                </a:solidFill>
                <a:prstDash val="solid"/>
                <a:headEnd type="none" w="sm" len="sm"/>
                <a:tailEnd type="none" w="sm" len="sm"/>
              </a:ln>
            </p:spPr>
          </p:sp>
          <p:sp>
            <p:nvSpPr>
              <p:cNvPr id="1038" name="Freeform 7"/>
              <p:cNvSpPr/>
              <p:nvPr/>
            </p:nvSpPr>
            <p:spPr>
              <a:xfrm>
                <a:off x="4753" y="4067"/>
                <a:ext cx="604" cy="110"/>
              </a:xfrm>
              <a:custGeom>
                <a:avLst/>
                <a:gdLst/>
                <a:ahLst/>
                <a:cxnLst>
                  <a:cxn ang="0">
                    <a:pos x="2" y="70"/>
                  </a:cxn>
                  <a:cxn ang="0">
                    <a:pos x="14" y="57"/>
                  </a:cxn>
                  <a:cxn ang="0">
                    <a:pos x="31" y="46"/>
                  </a:cxn>
                  <a:cxn ang="0">
                    <a:pos x="63" y="30"/>
                  </a:cxn>
                  <a:cxn ang="0">
                    <a:pos x="100" y="21"/>
                  </a:cxn>
                  <a:cxn ang="0">
                    <a:pos x="134" y="13"/>
                  </a:cxn>
                  <a:cxn ang="0">
                    <a:pos x="181" y="6"/>
                  </a:cxn>
                  <a:cxn ang="0">
                    <a:pos x="225" y="2"/>
                  </a:cxn>
                  <a:cxn ang="0">
                    <a:pos x="277" y="0"/>
                  </a:cxn>
                  <a:cxn ang="0">
                    <a:pos x="340" y="0"/>
                  </a:cxn>
                  <a:cxn ang="0">
                    <a:pos x="407" y="4"/>
                  </a:cxn>
                  <a:cxn ang="0">
                    <a:pos x="453" y="10"/>
                  </a:cxn>
                  <a:cxn ang="0">
                    <a:pos x="502" y="19"/>
                  </a:cxn>
                  <a:cxn ang="0">
                    <a:pos x="549" y="33"/>
                  </a:cxn>
                  <a:cxn ang="0">
                    <a:pos x="573" y="47"/>
                  </a:cxn>
                  <a:cxn ang="0">
                    <a:pos x="588" y="58"/>
                  </a:cxn>
                  <a:cxn ang="0">
                    <a:pos x="603" y="77"/>
                  </a:cxn>
                  <a:cxn ang="0">
                    <a:pos x="578" y="87"/>
                  </a:cxn>
                  <a:cxn ang="0">
                    <a:pos x="536" y="95"/>
                  </a:cxn>
                  <a:cxn ang="0">
                    <a:pos x="485" y="101"/>
                  </a:cxn>
                  <a:cxn ang="0">
                    <a:pos x="436" y="106"/>
                  </a:cxn>
                  <a:cxn ang="0">
                    <a:pos x="377" y="108"/>
                  </a:cxn>
                  <a:cxn ang="0">
                    <a:pos x="313" y="109"/>
                  </a:cxn>
                  <a:cxn ang="0">
                    <a:pos x="252" y="109"/>
                  </a:cxn>
                  <a:cxn ang="0">
                    <a:pos x="188" y="108"/>
                  </a:cxn>
                  <a:cxn ang="0">
                    <a:pos x="117" y="102"/>
                  </a:cxn>
                  <a:cxn ang="0">
                    <a:pos x="61" y="96"/>
                  </a:cxn>
                  <a:cxn ang="0">
                    <a:pos x="14" y="86"/>
                  </a:cxn>
                  <a:cxn ang="0">
                    <a:pos x="0" y="78"/>
                  </a:cxn>
                  <a:cxn ang="0">
                    <a:pos x="2" y="70"/>
                  </a:cxn>
                </a:cxnLst>
                <a:pathLst>
                  <a:path w="604" h="110">
                    <a:moveTo>
                      <a:pt x="2" y="70"/>
                    </a:moveTo>
                    <a:lnTo>
                      <a:pt x="14" y="57"/>
                    </a:lnTo>
                    <a:lnTo>
                      <a:pt x="31" y="46"/>
                    </a:lnTo>
                    <a:lnTo>
                      <a:pt x="63" y="30"/>
                    </a:lnTo>
                    <a:lnTo>
                      <a:pt x="100" y="21"/>
                    </a:lnTo>
                    <a:lnTo>
                      <a:pt x="134" y="13"/>
                    </a:lnTo>
                    <a:lnTo>
                      <a:pt x="181" y="6"/>
                    </a:lnTo>
                    <a:lnTo>
                      <a:pt x="225" y="2"/>
                    </a:lnTo>
                    <a:lnTo>
                      <a:pt x="277" y="0"/>
                    </a:lnTo>
                    <a:lnTo>
                      <a:pt x="340" y="0"/>
                    </a:lnTo>
                    <a:lnTo>
                      <a:pt x="407" y="4"/>
                    </a:lnTo>
                    <a:lnTo>
                      <a:pt x="453" y="10"/>
                    </a:lnTo>
                    <a:lnTo>
                      <a:pt x="502" y="19"/>
                    </a:lnTo>
                    <a:lnTo>
                      <a:pt x="549" y="33"/>
                    </a:lnTo>
                    <a:lnTo>
                      <a:pt x="573" y="47"/>
                    </a:lnTo>
                    <a:lnTo>
                      <a:pt x="588" y="58"/>
                    </a:lnTo>
                    <a:lnTo>
                      <a:pt x="603" y="77"/>
                    </a:lnTo>
                    <a:lnTo>
                      <a:pt x="578" y="87"/>
                    </a:lnTo>
                    <a:lnTo>
                      <a:pt x="536" y="95"/>
                    </a:lnTo>
                    <a:lnTo>
                      <a:pt x="485" y="101"/>
                    </a:lnTo>
                    <a:lnTo>
                      <a:pt x="436" y="106"/>
                    </a:lnTo>
                    <a:lnTo>
                      <a:pt x="377" y="108"/>
                    </a:lnTo>
                    <a:lnTo>
                      <a:pt x="313" y="109"/>
                    </a:lnTo>
                    <a:lnTo>
                      <a:pt x="252" y="109"/>
                    </a:lnTo>
                    <a:lnTo>
                      <a:pt x="188" y="108"/>
                    </a:lnTo>
                    <a:lnTo>
                      <a:pt x="117" y="102"/>
                    </a:lnTo>
                    <a:lnTo>
                      <a:pt x="61" y="96"/>
                    </a:lnTo>
                    <a:lnTo>
                      <a:pt x="14" y="86"/>
                    </a:lnTo>
                    <a:lnTo>
                      <a:pt x="0" y="78"/>
                    </a:lnTo>
                    <a:lnTo>
                      <a:pt x="2" y="70"/>
                    </a:lnTo>
                  </a:path>
                </a:pathLst>
              </a:custGeom>
              <a:gradFill rotWithShape="0">
                <a:gsLst>
                  <a:gs pos="0">
                    <a:schemeClr val="bg1">
                      <a:alpha val="100000"/>
                    </a:schemeClr>
                  </a:gs>
                  <a:gs pos="100000">
                    <a:schemeClr val="bg2">
                      <a:alpha val="100000"/>
                    </a:schemeClr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en-US"/>
              </a:p>
            </p:txBody>
          </p:sp>
          <p:sp>
            <p:nvSpPr>
              <p:cNvPr id="1039" name="Oval 8"/>
              <p:cNvSpPr>
                <a:spLocks noChangeArrowheads="1"/>
              </p:cNvSpPr>
              <p:nvPr/>
            </p:nvSpPr>
            <p:spPr bwMode="grayWhite">
              <a:xfrm>
                <a:off x="4458" y="2879"/>
                <a:ext cx="1074" cy="1073"/>
              </a:xfrm>
              <a:prstGeom prst="ellipse">
                <a:avLst/>
              </a:prstGeom>
              <a:gradFill rotWithShape="0">
                <a:gsLst>
                  <a:gs pos="0">
                    <a:schemeClr val="bg1"/>
                  </a:gs>
                  <a:gs pos="100000">
                    <a:schemeClr val="bg2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grpSp>
            <p:nvGrpSpPr>
              <p:cNvPr id="1040" name="Group 27"/>
              <p:cNvGrpSpPr/>
              <p:nvPr/>
            </p:nvGrpSpPr>
            <p:grpSpPr>
              <a:xfrm>
                <a:off x="4458" y="2991"/>
                <a:ext cx="999" cy="797"/>
                <a:chOff x="4458" y="2991"/>
                <a:chExt cx="999" cy="797"/>
              </a:xfrm>
            </p:grpSpPr>
            <p:sp>
              <p:nvSpPr>
                <p:cNvPr id="1041" name="Freeform 9"/>
                <p:cNvSpPr/>
                <p:nvPr/>
              </p:nvSpPr>
              <p:spPr>
                <a:xfrm>
                  <a:off x="4599" y="3283"/>
                  <a:ext cx="1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6"/>
                    </a:cxn>
                    <a:cxn ang="0">
                      <a:pos x="0" y="16"/>
                    </a:cxn>
                    <a:cxn ang="0">
                      <a:pos x="0" y="6"/>
                    </a:cxn>
                    <a:cxn ang="0">
                      <a:pos x="0" y="0"/>
                    </a:cxn>
                  </a:cxnLst>
                  <a:pathLst>
                    <a:path w="1" h="17">
                      <a:moveTo>
                        <a:pt x="0" y="0"/>
                      </a:moveTo>
                      <a:lnTo>
                        <a:pt x="0" y="16"/>
                      </a:lnTo>
                      <a:lnTo>
                        <a:pt x="0" y="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42" name="Freeform 10"/>
                <p:cNvSpPr/>
                <p:nvPr/>
              </p:nvSpPr>
              <p:spPr>
                <a:xfrm>
                  <a:off x="4616" y="3305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16" y="0"/>
                    </a:cxn>
                    <a:cxn ang="0">
                      <a:pos x="16" y="16"/>
                    </a:cxn>
                    <a:cxn ang="0">
                      <a:pos x="0" y="0"/>
                    </a:cxn>
                  </a:cxnLst>
                  <a:pathLst>
                    <a:path w="17" h="17">
                      <a:moveTo>
                        <a:pt x="0" y="0"/>
                      </a:moveTo>
                      <a:lnTo>
                        <a:pt x="16" y="0"/>
                      </a:lnTo>
                      <a:lnTo>
                        <a:pt x="16" y="16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43" name="Freeform 11"/>
                <p:cNvSpPr/>
                <p:nvPr/>
              </p:nvSpPr>
              <p:spPr>
                <a:xfrm>
                  <a:off x="4674" y="3275"/>
                  <a:ext cx="37" cy="35"/>
                </a:xfrm>
                <a:custGeom>
                  <a:avLst/>
                  <a:gdLst/>
                  <a:ahLst/>
                  <a:cxnLst>
                    <a:cxn ang="0">
                      <a:pos x="36" y="0"/>
                    </a:cxn>
                    <a:cxn ang="0">
                      <a:pos x="22" y="0"/>
                    </a:cxn>
                    <a:cxn ang="0">
                      <a:pos x="14" y="9"/>
                    </a:cxn>
                    <a:cxn ang="0">
                      <a:pos x="9" y="9"/>
                    </a:cxn>
                    <a:cxn ang="0">
                      <a:pos x="5" y="13"/>
                    </a:cxn>
                    <a:cxn ang="0">
                      <a:pos x="0" y="13"/>
                    </a:cxn>
                    <a:cxn ang="0">
                      <a:pos x="0" y="25"/>
                    </a:cxn>
                    <a:cxn ang="0">
                      <a:pos x="8" y="34"/>
                    </a:cxn>
                    <a:cxn ang="0">
                      <a:pos x="29" y="34"/>
                    </a:cxn>
                    <a:cxn ang="0">
                      <a:pos x="36" y="25"/>
                    </a:cxn>
                    <a:cxn ang="0">
                      <a:pos x="36" y="0"/>
                    </a:cxn>
                  </a:cxnLst>
                  <a:pathLst>
                    <a:path w="37" h="35">
                      <a:moveTo>
                        <a:pt x="36" y="0"/>
                      </a:moveTo>
                      <a:lnTo>
                        <a:pt x="22" y="0"/>
                      </a:lnTo>
                      <a:lnTo>
                        <a:pt x="14" y="9"/>
                      </a:lnTo>
                      <a:lnTo>
                        <a:pt x="9" y="9"/>
                      </a:lnTo>
                      <a:lnTo>
                        <a:pt x="5" y="13"/>
                      </a:lnTo>
                      <a:lnTo>
                        <a:pt x="0" y="13"/>
                      </a:lnTo>
                      <a:lnTo>
                        <a:pt x="0" y="25"/>
                      </a:lnTo>
                      <a:lnTo>
                        <a:pt x="8" y="34"/>
                      </a:lnTo>
                      <a:lnTo>
                        <a:pt x="29" y="34"/>
                      </a:lnTo>
                      <a:lnTo>
                        <a:pt x="36" y="25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44" name="Freeform 12"/>
                <p:cNvSpPr/>
                <p:nvPr/>
              </p:nvSpPr>
              <p:spPr>
                <a:xfrm>
                  <a:off x="4458" y="3303"/>
                  <a:ext cx="324" cy="422"/>
                </a:xfrm>
                <a:custGeom>
                  <a:avLst/>
                  <a:gdLst/>
                  <a:ahLst/>
                  <a:cxnLst>
                    <a:cxn ang="0">
                      <a:pos x="76" y="0"/>
                    </a:cxn>
                    <a:cxn ang="0">
                      <a:pos x="71" y="11"/>
                    </a:cxn>
                    <a:cxn ang="0">
                      <a:pos x="45" y="33"/>
                    </a:cxn>
                    <a:cxn ang="0">
                      <a:pos x="40" y="53"/>
                    </a:cxn>
                    <a:cxn ang="0">
                      <a:pos x="21" y="68"/>
                    </a:cxn>
                    <a:cxn ang="0">
                      <a:pos x="8" y="96"/>
                    </a:cxn>
                    <a:cxn ang="0">
                      <a:pos x="8" y="114"/>
                    </a:cxn>
                    <a:cxn ang="0">
                      <a:pos x="0" y="144"/>
                    </a:cxn>
                    <a:cxn ang="0">
                      <a:pos x="11" y="157"/>
                    </a:cxn>
                    <a:cxn ang="0">
                      <a:pos x="40" y="195"/>
                    </a:cxn>
                    <a:cxn ang="0">
                      <a:pos x="48" y="190"/>
                    </a:cxn>
                    <a:cxn ang="0">
                      <a:pos x="99" y="190"/>
                    </a:cxn>
                    <a:cxn ang="0">
                      <a:pos x="123" y="199"/>
                    </a:cxn>
                    <a:cxn ang="0">
                      <a:pos x="121" y="229"/>
                    </a:cxn>
                    <a:cxn ang="0">
                      <a:pos x="138" y="268"/>
                    </a:cxn>
                    <a:cxn ang="0">
                      <a:pos x="137" y="279"/>
                    </a:cxn>
                    <a:cxn ang="0">
                      <a:pos x="144" y="291"/>
                    </a:cxn>
                    <a:cxn ang="0">
                      <a:pos x="133" y="319"/>
                    </a:cxn>
                    <a:cxn ang="0">
                      <a:pos x="146" y="354"/>
                    </a:cxn>
                    <a:cxn ang="0">
                      <a:pos x="153" y="382"/>
                    </a:cxn>
                    <a:cxn ang="0">
                      <a:pos x="162" y="399"/>
                    </a:cxn>
                    <a:cxn ang="0">
                      <a:pos x="171" y="421"/>
                    </a:cxn>
                    <a:cxn ang="0">
                      <a:pos x="188" y="418"/>
                    </a:cxn>
                    <a:cxn ang="0">
                      <a:pos x="216" y="402"/>
                    </a:cxn>
                    <a:cxn ang="0">
                      <a:pos x="229" y="382"/>
                    </a:cxn>
                    <a:cxn ang="0">
                      <a:pos x="228" y="369"/>
                    </a:cxn>
                    <a:cxn ang="0">
                      <a:pos x="245" y="359"/>
                    </a:cxn>
                    <a:cxn ang="0">
                      <a:pos x="242" y="340"/>
                    </a:cxn>
                    <a:cxn ang="0">
                      <a:pos x="267" y="310"/>
                    </a:cxn>
                    <a:cxn ang="0">
                      <a:pos x="271" y="285"/>
                    </a:cxn>
                    <a:cxn ang="0">
                      <a:pos x="264" y="277"/>
                    </a:cxn>
                    <a:cxn ang="0">
                      <a:pos x="267" y="267"/>
                    </a:cxn>
                    <a:cxn ang="0">
                      <a:pos x="261" y="258"/>
                    </a:cxn>
                    <a:cxn ang="0">
                      <a:pos x="280" y="234"/>
                    </a:cxn>
                    <a:cxn ang="0">
                      <a:pos x="280" y="222"/>
                    </a:cxn>
                    <a:cxn ang="0">
                      <a:pos x="306" y="202"/>
                    </a:cxn>
                    <a:cxn ang="0">
                      <a:pos x="323" y="148"/>
                    </a:cxn>
                    <a:cxn ang="0">
                      <a:pos x="299" y="162"/>
                    </a:cxn>
                    <a:cxn ang="0">
                      <a:pos x="278" y="156"/>
                    </a:cxn>
                    <a:cxn ang="0">
                      <a:pos x="281" y="143"/>
                    </a:cxn>
                    <a:cxn ang="0">
                      <a:pos x="260" y="129"/>
                    </a:cxn>
                    <a:cxn ang="0">
                      <a:pos x="250" y="94"/>
                    </a:cxn>
                    <a:cxn ang="0">
                      <a:pos x="230" y="66"/>
                    </a:cxn>
                    <a:cxn ang="0">
                      <a:pos x="230" y="47"/>
                    </a:cxn>
                    <a:cxn ang="0">
                      <a:pos x="219" y="46"/>
                    </a:cxn>
                    <a:cxn ang="0">
                      <a:pos x="212" y="49"/>
                    </a:cxn>
                    <a:cxn ang="0">
                      <a:pos x="182" y="38"/>
                    </a:cxn>
                    <a:cxn ang="0">
                      <a:pos x="174" y="46"/>
                    </a:cxn>
                    <a:cxn ang="0">
                      <a:pos x="167" y="56"/>
                    </a:cxn>
                    <a:cxn ang="0">
                      <a:pos x="151" y="38"/>
                    </a:cxn>
                    <a:cxn ang="0">
                      <a:pos x="135" y="33"/>
                    </a:cxn>
                    <a:cxn ang="0">
                      <a:pos x="134" y="10"/>
                    </a:cxn>
                    <a:cxn ang="0">
                      <a:pos x="111" y="14"/>
                    </a:cxn>
                    <a:cxn ang="0">
                      <a:pos x="96" y="9"/>
                    </a:cxn>
                    <a:cxn ang="0">
                      <a:pos x="76" y="0"/>
                    </a:cxn>
                  </a:cxnLst>
                  <a:pathLst>
                    <a:path w="324" h="422">
                      <a:moveTo>
                        <a:pt x="76" y="0"/>
                      </a:moveTo>
                      <a:lnTo>
                        <a:pt x="71" y="11"/>
                      </a:lnTo>
                      <a:lnTo>
                        <a:pt x="45" y="33"/>
                      </a:lnTo>
                      <a:lnTo>
                        <a:pt x="40" y="53"/>
                      </a:lnTo>
                      <a:lnTo>
                        <a:pt x="21" y="68"/>
                      </a:lnTo>
                      <a:lnTo>
                        <a:pt x="8" y="96"/>
                      </a:lnTo>
                      <a:lnTo>
                        <a:pt x="8" y="114"/>
                      </a:lnTo>
                      <a:lnTo>
                        <a:pt x="0" y="144"/>
                      </a:lnTo>
                      <a:lnTo>
                        <a:pt x="11" y="157"/>
                      </a:lnTo>
                      <a:lnTo>
                        <a:pt x="40" y="195"/>
                      </a:lnTo>
                      <a:lnTo>
                        <a:pt x="48" y="190"/>
                      </a:lnTo>
                      <a:lnTo>
                        <a:pt x="99" y="190"/>
                      </a:lnTo>
                      <a:lnTo>
                        <a:pt x="123" y="199"/>
                      </a:lnTo>
                      <a:lnTo>
                        <a:pt x="121" y="229"/>
                      </a:lnTo>
                      <a:lnTo>
                        <a:pt x="138" y="268"/>
                      </a:lnTo>
                      <a:lnTo>
                        <a:pt x="137" y="279"/>
                      </a:lnTo>
                      <a:lnTo>
                        <a:pt x="144" y="291"/>
                      </a:lnTo>
                      <a:lnTo>
                        <a:pt x="133" y="319"/>
                      </a:lnTo>
                      <a:lnTo>
                        <a:pt x="146" y="354"/>
                      </a:lnTo>
                      <a:lnTo>
                        <a:pt x="153" y="382"/>
                      </a:lnTo>
                      <a:lnTo>
                        <a:pt x="162" y="399"/>
                      </a:lnTo>
                      <a:lnTo>
                        <a:pt x="171" y="421"/>
                      </a:lnTo>
                      <a:lnTo>
                        <a:pt x="188" y="418"/>
                      </a:lnTo>
                      <a:lnTo>
                        <a:pt x="216" y="402"/>
                      </a:lnTo>
                      <a:lnTo>
                        <a:pt x="229" y="382"/>
                      </a:lnTo>
                      <a:lnTo>
                        <a:pt x="228" y="369"/>
                      </a:lnTo>
                      <a:lnTo>
                        <a:pt x="245" y="359"/>
                      </a:lnTo>
                      <a:lnTo>
                        <a:pt x="242" y="340"/>
                      </a:lnTo>
                      <a:lnTo>
                        <a:pt x="267" y="310"/>
                      </a:lnTo>
                      <a:lnTo>
                        <a:pt x="271" y="285"/>
                      </a:lnTo>
                      <a:lnTo>
                        <a:pt x="264" y="277"/>
                      </a:lnTo>
                      <a:lnTo>
                        <a:pt x="267" y="267"/>
                      </a:lnTo>
                      <a:lnTo>
                        <a:pt x="261" y="258"/>
                      </a:lnTo>
                      <a:lnTo>
                        <a:pt x="280" y="234"/>
                      </a:lnTo>
                      <a:lnTo>
                        <a:pt x="280" y="222"/>
                      </a:lnTo>
                      <a:lnTo>
                        <a:pt x="306" y="202"/>
                      </a:lnTo>
                      <a:lnTo>
                        <a:pt x="323" y="148"/>
                      </a:lnTo>
                      <a:lnTo>
                        <a:pt x="299" y="162"/>
                      </a:lnTo>
                      <a:lnTo>
                        <a:pt x="278" y="156"/>
                      </a:lnTo>
                      <a:lnTo>
                        <a:pt x="281" y="143"/>
                      </a:lnTo>
                      <a:lnTo>
                        <a:pt x="260" y="129"/>
                      </a:lnTo>
                      <a:lnTo>
                        <a:pt x="250" y="94"/>
                      </a:lnTo>
                      <a:lnTo>
                        <a:pt x="230" y="66"/>
                      </a:lnTo>
                      <a:lnTo>
                        <a:pt x="230" y="47"/>
                      </a:lnTo>
                      <a:lnTo>
                        <a:pt x="219" y="46"/>
                      </a:lnTo>
                      <a:lnTo>
                        <a:pt x="212" y="49"/>
                      </a:lnTo>
                      <a:lnTo>
                        <a:pt x="182" y="38"/>
                      </a:lnTo>
                      <a:lnTo>
                        <a:pt x="174" y="46"/>
                      </a:lnTo>
                      <a:lnTo>
                        <a:pt x="167" y="56"/>
                      </a:lnTo>
                      <a:lnTo>
                        <a:pt x="151" y="38"/>
                      </a:lnTo>
                      <a:lnTo>
                        <a:pt x="135" y="33"/>
                      </a:lnTo>
                      <a:lnTo>
                        <a:pt x="134" y="10"/>
                      </a:lnTo>
                      <a:lnTo>
                        <a:pt x="111" y="14"/>
                      </a:lnTo>
                      <a:lnTo>
                        <a:pt x="96" y="9"/>
                      </a:lnTo>
                      <a:lnTo>
                        <a:pt x="76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45" name="Freeform 13"/>
                <p:cNvSpPr/>
                <p:nvPr/>
              </p:nvSpPr>
              <p:spPr>
                <a:xfrm>
                  <a:off x="5205" y="3408"/>
                  <a:ext cx="17" cy="21"/>
                </a:xfrm>
                <a:custGeom>
                  <a:avLst/>
                  <a:gdLst/>
                  <a:ahLst/>
                  <a:cxnLst>
                    <a:cxn ang="0">
                      <a:pos x="7" y="0"/>
                    </a:cxn>
                    <a:cxn ang="0">
                      <a:pos x="9" y="5"/>
                    </a:cxn>
                    <a:cxn ang="0">
                      <a:pos x="7" y="10"/>
                    </a:cxn>
                    <a:cxn ang="0">
                      <a:pos x="7" y="14"/>
                    </a:cxn>
                    <a:cxn ang="0">
                      <a:pos x="16" y="17"/>
                    </a:cxn>
                    <a:cxn ang="0">
                      <a:pos x="16" y="20"/>
                    </a:cxn>
                    <a:cxn ang="0">
                      <a:pos x="9" y="17"/>
                    </a:cxn>
                    <a:cxn ang="0">
                      <a:pos x="3" y="20"/>
                    </a:cxn>
                    <a:cxn ang="0">
                      <a:pos x="0" y="17"/>
                    </a:cxn>
                    <a:cxn ang="0">
                      <a:pos x="3" y="14"/>
                    </a:cxn>
                    <a:cxn ang="0">
                      <a:pos x="0" y="10"/>
                    </a:cxn>
                    <a:cxn ang="0">
                      <a:pos x="3" y="2"/>
                    </a:cxn>
                    <a:cxn ang="0">
                      <a:pos x="7" y="0"/>
                    </a:cxn>
                  </a:cxnLst>
                  <a:pathLst>
                    <a:path w="17" h="21">
                      <a:moveTo>
                        <a:pt x="7" y="0"/>
                      </a:moveTo>
                      <a:lnTo>
                        <a:pt x="9" y="5"/>
                      </a:lnTo>
                      <a:lnTo>
                        <a:pt x="7" y="10"/>
                      </a:lnTo>
                      <a:lnTo>
                        <a:pt x="7" y="14"/>
                      </a:lnTo>
                      <a:lnTo>
                        <a:pt x="16" y="17"/>
                      </a:lnTo>
                      <a:lnTo>
                        <a:pt x="16" y="20"/>
                      </a:lnTo>
                      <a:lnTo>
                        <a:pt x="9" y="17"/>
                      </a:lnTo>
                      <a:lnTo>
                        <a:pt x="3" y="20"/>
                      </a:lnTo>
                      <a:lnTo>
                        <a:pt x="0" y="17"/>
                      </a:lnTo>
                      <a:lnTo>
                        <a:pt x="3" y="14"/>
                      </a:lnTo>
                      <a:lnTo>
                        <a:pt x="0" y="10"/>
                      </a:lnTo>
                      <a:lnTo>
                        <a:pt x="3" y="2"/>
                      </a:lnTo>
                      <a:lnTo>
                        <a:pt x="7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46" name="Freeform 14"/>
                <p:cNvSpPr/>
                <p:nvPr/>
              </p:nvSpPr>
              <p:spPr>
                <a:xfrm>
                  <a:off x="5144" y="3496"/>
                  <a:ext cx="49" cy="70"/>
                </a:xfrm>
                <a:custGeom>
                  <a:avLst/>
                  <a:gdLst/>
                  <a:ahLst/>
                  <a:cxnLst>
                    <a:cxn ang="0">
                      <a:pos x="0" y="34"/>
                    </a:cxn>
                    <a:cxn ang="0">
                      <a:pos x="17" y="34"/>
                    </a:cxn>
                    <a:cxn ang="0">
                      <a:pos x="37" y="0"/>
                    </a:cxn>
                    <a:cxn ang="0">
                      <a:pos x="48" y="20"/>
                    </a:cxn>
                    <a:cxn ang="0">
                      <a:pos x="39" y="69"/>
                    </a:cxn>
                    <a:cxn ang="0">
                      <a:pos x="3" y="57"/>
                    </a:cxn>
                    <a:cxn ang="0">
                      <a:pos x="0" y="34"/>
                    </a:cxn>
                  </a:cxnLst>
                  <a:pathLst>
                    <a:path w="49" h="70">
                      <a:moveTo>
                        <a:pt x="0" y="34"/>
                      </a:moveTo>
                      <a:lnTo>
                        <a:pt x="17" y="34"/>
                      </a:lnTo>
                      <a:lnTo>
                        <a:pt x="37" y="0"/>
                      </a:lnTo>
                      <a:lnTo>
                        <a:pt x="48" y="20"/>
                      </a:lnTo>
                      <a:lnTo>
                        <a:pt x="39" y="69"/>
                      </a:lnTo>
                      <a:lnTo>
                        <a:pt x="3" y="57"/>
                      </a:lnTo>
                      <a:lnTo>
                        <a:pt x="0" y="34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47" name="Freeform 15"/>
                <p:cNvSpPr/>
                <p:nvPr/>
              </p:nvSpPr>
              <p:spPr>
                <a:xfrm>
                  <a:off x="5241" y="3523"/>
                  <a:ext cx="84" cy="67"/>
                </a:xfrm>
                <a:custGeom>
                  <a:avLst/>
                  <a:gdLst/>
                  <a:ahLst/>
                  <a:cxnLst>
                    <a:cxn ang="0">
                      <a:pos x="5" y="15"/>
                    </a:cxn>
                    <a:cxn ang="0">
                      <a:pos x="0" y="0"/>
                    </a:cxn>
                    <a:cxn ang="0">
                      <a:pos x="27" y="6"/>
                    </a:cxn>
                    <a:cxn ang="0">
                      <a:pos x="67" y="22"/>
                    </a:cxn>
                    <a:cxn ang="0">
                      <a:pos x="67" y="34"/>
                    </a:cxn>
                    <a:cxn ang="0">
                      <a:pos x="83" y="66"/>
                    </a:cxn>
                    <a:cxn ang="0">
                      <a:pos x="52" y="36"/>
                    </a:cxn>
                    <a:cxn ang="0">
                      <a:pos x="31" y="38"/>
                    </a:cxn>
                    <a:cxn ang="0">
                      <a:pos x="5" y="15"/>
                    </a:cxn>
                  </a:cxnLst>
                  <a:pathLst>
                    <a:path w="84" h="67">
                      <a:moveTo>
                        <a:pt x="5" y="15"/>
                      </a:moveTo>
                      <a:lnTo>
                        <a:pt x="0" y="0"/>
                      </a:lnTo>
                      <a:lnTo>
                        <a:pt x="27" y="6"/>
                      </a:lnTo>
                      <a:lnTo>
                        <a:pt x="67" y="22"/>
                      </a:lnTo>
                      <a:lnTo>
                        <a:pt x="67" y="34"/>
                      </a:lnTo>
                      <a:lnTo>
                        <a:pt x="83" y="66"/>
                      </a:lnTo>
                      <a:lnTo>
                        <a:pt x="52" y="36"/>
                      </a:lnTo>
                      <a:lnTo>
                        <a:pt x="31" y="38"/>
                      </a:lnTo>
                      <a:lnTo>
                        <a:pt x="5" y="15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48" name="Freeform 16"/>
                <p:cNvSpPr/>
                <p:nvPr/>
              </p:nvSpPr>
              <p:spPr>
                <a:xfrm>
                  <a:off x="5400" y="3660"/>
                  <a:ext cx="57" cy="73"/>
                </a:xfrm>
                <a:custGeom>
                  <a:avLst/>
                  <a:gdLst/>
                  <a:ahLst/>
                  <a:cxnLst>
                    <a:cxn ang="0">
                      <a:pos x="34" y="0"/>
                    </a:cxn>
                    <a:cxn ang="0">
                      <a:pos x="56" y="21"/>
                    </a:cxn>
                    <a:cxn ang="0">
                      <a:pos x="11" y="72"/>
                    </a:cxn>
                    <a:cxn ang="0">
                      <a:pos x="0" y="60"/>
                    </a:cxn>
                    <a:cxn ang="0">
                      <a:pos x="32" y="28"/>
                    </a:cxn>
                    <a:cxn ang="0">
                      <a:pos x="34" y="0"/>
                    </a:cxn>
                  </a:cxnLst>
                  <a:pathLst>
                    <a:path w="57" h="73">
                      <a:moveTo>
                        <a:pt x="34" y="0"/>
                      </a:moveTo>
                      <a:lnTo>
                        <a:pt x="56" y="21"/>
                      </a:lnTo>
                      <a:lnTo>
                        <a:pt x="11" y="72"/>
                      </a:lnTo>
                      <a:lnTo>
                        <a:pt x="0" y="60"/>
                      </a:lnTo>
                      <a:lnTo>
                        <a:pt x="32" y="28"/>
                      </a:lnTo>
                      <a:lnTo>
                        <a:pt x="34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49" name="Freeform 17"/>
                <p:cNvSpPr/>
                <p:nvPr/>
              </p:nvSpPr>
              <p:spPr>
                <a:xfrm>
                  <a:off x="4558" y="3167"/>
                  <a:ext cx="29" cy="48"/>
                </a:xfrm>
                <a:custGeom>
                  <a:avLst/>
                  <a:gdLst/>
                  <a:ahLst/>
                  <a:cxnLst>
                    <a:cxn ang="0">
                      <a:pos x="28" y="36"/>
                    </a:cxn>
                    <a:cxn ang="0">
                      <a:pos x="20" y="31"/>
                    </a:cxn>
                    <a:cxn ang="0">
                      <a:pos x="20" y="10"/>
                    </a:cxn>
                    <a:cxn ang="0">
                      <a:pos x="24" y="5"/>
                    </a:cxn>
                    <a:cxn ang="0">
                      <a:pos x="17" y="5"/>
                    </a:cxn>
                    <a:cxn ang="0">
                      <a:pos x="21" y="0"/>
                    </a:cxn>
                    <a:cxn ang="0">
                      <a:pos x="16" y="0"/>
                    </a:cxn>
                    <a:cxn ang="0">
                      <a:pos x="10" y="6"/>
                    </a:cxn>
                    <a:cxn ang="0">
                      <a:pos x="10" y="19"/>
                    </a:cxn>
                    <a:cxn ang="0">
                      <a:pos x="13" y="22"/>
                    </a:cxn>
                    <a:cxn ang="0">
                      <a:pos x="13" y="28"/>
                    </a:cxn>
                    <a:cxn ang="0">
                      <a:pos x="11" y="28"/>
                    </a:cxn>
                    <a:cxn ang="0">
                      <a:pos x="6" y="33"/>
                    </a:cxn>
                    <a:cxn ang="0">
                      <a:pos x="6" y="38"/>
                    </a:cxn>
                    <a:cxn ang="0">
                      <a:pos x="0" y="47"/>
                    </a:cxn>
                    <a:cxn ang="0">
                      <a:pos x="21" y="47"/>
                    </a:cxn>
                    <a:cxn ang="0">
                      <a:pos x="28" y="36"/>
                    </a:cxn>
                  </a:cxnLst>
                  <a:pathLst>
                    <a:path w="29" h="48">
                      <a:moveTo>
                        <a:pt x="28" y="36"/>
                      </a:moveTo>
                      <a:lnTo>
                        <a:pt x="20" y="31"/>
                      </a:lnTo>
                      <a:lnTo>
                        <a:pt x="20" y="10"/>
                      </a:lnTo>
                      <a:lnTo>
                        <a:pt x="24" y="5"/>
                      </a:lnTo>
                      <a:lnTo>
                        <a:pt x="17" y="5"/>
                      </a:lnTo>
                      <a:lnTo>
                        <a:pt x="21" y="0"/>
                      </a:lnTo>
                      <a:lnTo>
                        <a:pt x="16" y="0"/>
                      </a:lnTo>
                      <a:lnTo>
                        <a:pt x="10" y="6"/>
                      </a:lnTo>
                      <a:lnTo>
                        <a:pt x="10" y="19"/>
                      </a:lnTo>
                      <a:lnTo>
                        <a:pt x="13" y="22"/>
                      </a:lnTo>
                      <a:lnTo>
                        <a:pt x="13" y="28"/>
                      </a:lnTo>
                      <a:lnTo>
                        <a:pt x="11" y="28"/>
                      </a:lnTo>
                      <a:lnTo>
                        <a:pt x="6" y="33"/>
                      </a:lnTo>
                      <a:lnTo>
                        <a:pt x="6" y="38"/>
                      </a:lnTo>
                      <a:lnTo>
                        <a:pt x="0" y="47"/>
                      </a:lnTo>
                      <a:lnTo>
                        <a:pt x="21" y="47"/>
                      </a:lnTo>
                      <a:lnTo>
                        <a:pt x="28" y="3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50" name="Freeform 18"/>
                <p:cNvSpPr/>
                <p:nvPr/>
              </p:nvSpPr>
              <p:spPr>
                <a:xfrm>
                  <a:off x="4549" y="3183"/>
                  <a:ext cx="17" cy="17"/>
                </a:xfrm>
                <a:custGeom>
                  <a:avLst/>
                  <a:gdLst/>
                  <a:ahLst/>
                  <a:cxnLst>
                    <a:cxn ang="0">
                      <a:pos x="13" y="5"/>
                    </a:cxn>
                    <a:cxn ang="0">
                      <a:pos x="16" y="5"/>
                    </a:cxn>
                    <a:cxn ang="0">
                      <a:pos x="16" y="0"/>
                    </a:cxn>
                    <a:cxn ang="0">
                      <a:pos x="10" y="0"/>
                    </a:cxn>
                    <a:cxn ang="0">
                      <a:pos x="0" y="10"/>
                    </a:cxn>
                    <a:cxn ang="0">
                      <a:pos x="0" y="16"/>
                    </a:cxn>
                    <a:cxn ang="0">
                      <a:pos x="9" y="16"/>
                    </a:cxn>
                    <a:cxn ang="0">
                      <a:pos x="13" y="11"/>
                    </a:cxn>
                    <a:cxn ang="0">
                      <a:pos x="13" y="5"/>
                    </a:cxn>
                  </a:cxnLst>
                  <a:pathLst>
                    <a:path w="17" h="17">
                      <a:moveTo>
                        <a:pt x="13" y="5"/>
                      </a:moveTo>
                      <a:lnTo>
                        <a:pt x="16" y="5"/>
                      </a:lnTo>
                      <a:lnTo>
                        <a:pt x="16" y="0"/>
                      </a:lnTo>
                      <a:lnTo>
                        <a:pt x="10" y="0"/>
                      </a:lnTo>
                      <a:lnTo>
                        <a:pt x="0" y="10"/>
                      </a:lnTo>
                      <a:lnTo>
                        <a:pt x="0" y="16"/>
                      </a:lnTo>
                      <a:lnTo>
                        <a:pt x="9" y="16"/>
                      </a:lnTo>
                      <a:lnTo>
                        <a:pt x="13" y="11"/>
                      </a:lnTo>
                      <a:lnTo>
                        <a:pt x="13" y="5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51" name="Freeform 19"/>
                <p:cNvSpPr/>
                <p:nvPr/>
              </p:nvSpPr>
              <p:spPr>
                <a:xfrm>
                  <a:off x="4527" y="3155"/>
                  <a:ext cx="184" cy="155"/>
                </a:xfrm>
                <a:custGeom>
                  <a:avLst/>
                  <a:gdLst/>
                  <a:ahLst/>
                  <a:cxnLst>
                    <a:cxn ang="0">
                      <a:pos x="120" y="10"/>
                    </a:cxn>
                    <a:cxn ang="0">
                      <a:pos x="144" y="14"/>
                    </a:cxn>
                    <a:cxn ang="0">
                      <a:pos x="129" y="20"/>
                    </a:cxn>
                    <a:cxn ang="0">
                      <a:pos x="123" y="29"/>
                    </a:cxn>
                    <a:cxn ang="0">
                      <a:pos x="114" y="50"/>
                    </a:cxn>
                    <a:cxn ang="0">
                      <a:pos x="100" y="51"/>
                    </a:cxn>
                    <a:cxn ang="0">
                      <a:pos x="88" y="49"/>
                    </a:cxn>
                    <a:cxn ang="0">
                      <a:pos x="94" y="39"/>
                    </a:cxn>
                    <a:cxn ang="0">
                      <a:pos x="88" y="26"/>
                    </a:cxn>
                    <a:cxn ang="0">
                      <a:pos x="81" y="49"/>
                    </a:cxn>
                    <a:cxn ang="0">
                      <a:pos x="62" y="60"/>
                    </a:cxn>
                    <a:cxn ang="0">
                      <a:pos x="52" y="67"/>
                    </a:cxn>
                    <a:cxn ang="0">
                      <a:pos x="38" y="77"/>
                    </a:cxn>
                    <a:cxn ang="0">
                      <a:pos x="30" y="102"/>
                    </a:cxn>
                    <a:cxn ang="0">
                      <a:pos x="5" y="93"/>
                    </a:cxn>
                    <a:cxn ang="0">
                      <a:pos x="0" y="111"/>
                    </a:cxn>
                    <a:cxn ang="0">
                      <a:pos x="10" y="138"/>
                    </a:cxn>
                    <a:cxn ang="0">
                      <a:pos x="50" y="109"/>
                    </a:cxn>
                    <a:cxn ang="0">
                      <a:pos x="75" y="103"/>
                    </a:cxn>
                    <a:cxn ang="0">
                      <a:pos x="79" y="115"/>
                    </a:cxn>
                    <a:cxn ang="0">
                      <a:pos x="99" y="143"/>
                    </a:cxn>
                    <a:cxn ang="0">
                      <a:pos x="101" y="135"/>
                    </a:cxn>
                    <a:cxn ang="0">
                      <a:pos x="107" y="135"/>
                    </a:cxn>
                    <a:cxn ang="0">
                      <a:pos x="88" y="108"/>
                    </a:cxn>
                    <a:cxn ang="0">
                      <a:pos x="94" y="99"/>
                    </a:cxn>
                    <a:cxn ang="0">
                      <a:pos x="114" y="127"/>
                    </a:cxn>
                    <a:cxn ang="0">
                      <a:pos x="123" y="144"/>
                    </a:cxn>
                    <a:cxn ang="0">
                      <a:pos x="127" y="154"/>
                    </a:cxn>
                    <a:cxn ang="0">
                      <a:pos x="131" y="136"/>
                    </a:cxn>
                    <a:cxn ang="0">
                      <a:pos x="144" y="130"/>
                    </a:cxn>
                    <a:cxn ang="0">
                      <a:pos x="153" y="126"/>
                    </a:cxn>
                    <a:cxn ang="0">
                      <a:pos x="150" y="113"/>
                    </a:cxn>
                    <a:cxn ang="0">
                      <a:pos x="157" y="90"/>
                    </a:cxn>
                    <a:cxn ang="0">
                      <a:pos x="166" y="93"/>
                    </a:cxn>
                    <a:cxn ang="0">
                      <a:pos x="169" y="103"/>
                    </a:cxn>
                    <a:cxn ang="0">
                      <a:pos x="177" y="98"/>
                    </a:cxn>
                    <a:cxn ang="0">
                      <a:pos x="175" y="95"/>
                    </a:cxn>
                    <a:cxn ang="0">
                      <a:pos x="180" y="81"/>
                    </a:cxn>
                    <a:cxn ang="0">
                      <a:pos x="183" y="98"/>
                    </a:cxn>
                    <a:cxn ang="0">
                      <a:pos x="120" y="0"/>
                    </a:cxn>
                  </a:cxnLst>
                  <a:pathLst>
                    <a:path w="184" h="155">
                      <a:moveTo>
                        <a:pt x="120" y="0"/>
                      </a:moveTo>
                      <a:lnTo>
                        <a:pt x="120" y="10"/>
                      </a:lnTo>
                      <a:lnTo>
                        <a:pt x="124" y="14"/>
                      </a:lnTo>
                      <a:lnTo>
                        <a:pt x="144" y="14"/>
                      </a:lnTo>
                      <a:lnTo>
                        <a:pt x="144" y="20"/>
                      </a:lnTo>
                      <a:lnTo>
                        <a:pt x="129" y="20"/>
                      </a:lnTo>
                      <a:lnTo>
                        <a:pt x="129" y="37"/>
                      </a:lnTo>
                      <a:lnTo>
                        <a:pt x="123" y="29"/>
                      </a:lnTo>
                      <a:lnTo>
                        <a:pt x="123" y="40"/>
                      </a:lnTo>
                      <a:lnTo>
                        <a:pt x="114" y="50"/>
                      </a:lnTo>
                      <a:lnTo>
                        <a:pt x="109" y="44"/>
                      </a:lnTo>
                      <a:lnTo>
                        <a:pt x="100" y="51"/>
                      </a:lnTo>
                      <a:lnTo>
                        <a:pt x="99" y="49"/>
                      </a:lnTo>
                      <a:lnTo>
                        <a:pt x="88" y="49"/>
                      </a:lnTo>
                      <a:lnTo>
                        <a:pt x="94" y="42"/>
                      </a:lnTo>
                      <a:lnTo>
                        <a:pt x="94" y="39"/>
                      </a:lnTo>
                      <a:lnTo>
                        <a:pt x="88" y="34"/>
                      </a:lnTo>
                      <a:lnTo>
                        <a:pt x="88" y="26"/>
                      </a:lnTo>
                      <a:lnTo>
                        <a:pt x="81" y="34"/>
                      </a:lnTo>
                      <a:lnTo>
                        <a:pt x="81" y="49"/>
                      </a:lnTo>
                      <a:lnTo>
                        <a:pt x="73" y="49"/>
                      </a:lnTo>
                      <a:lnTo>
                        <a:pt x="62" y="60"/>
                      </a:lnTo>
                      <a:lnTo>
                        <a:pt x="58" y="60"/>
                      </a:lnTo>
                      <a:lnTo>
                        <a:pt x="52" y="67"/>
                      </a:lnTo>
                      <a:lnTo>
                        <a:pt x="30" y="67"/>
                      </a:lnTo>
                      <a:lnTo>
                        <a:pt x="38" y="77"/>
                      </a:lnTo>
                      <a:lnTo>
                        <a:pt x="38" y="93"/>
                      </a:lnTo>
                      <a:lnTo>
                        <a:pt x="30" y="102"/>
                      </a:lnTo>
                      <a:lnTo>
                        <a:pt x="22" y="93"/>
                      </a:lnTo>
                      <a:lnTo>
                        <a:pt x="5" y="93"/>
                      </a:lnTo>
                      <a:lnTo>
                        <a:pt x="5" y="104"/>
                      </a:lnTo>
                      <a:lnTo>
                        <a:pt x="0" y="111"/>
                      </a:lnTo>
                      <a:lnTo>
                        <a:pt x="0" y="126"/>
                      </a:lnTo>
                      <a:lnTo>
                        <a:pt x="10" y="138"/>
                      </a:lnTo>
                      <a:lnTo>
                        <a:pt x="26" y="138"/>
                      </a:lnTo>
                      <a:lnTo>
                        <a:pt x="50" y="109"/>
                      </a:lnTo>
                      <a:lnTo>
                        <a:pt x="72" y="109"/>
                      </a:lnTo>
                      <a:lnTo>
                        <a:pt x="75" y="103"/>
                      </a:lnTo>
                      <a:lnTo>
                        <a:pt x="80" y="109"/>
                      </a:lnTo>
                      <a:lnTo>
                        <a:pt x="79" y="115"/>
                      </a:lnTo>
                      <a:lnTo>
                        <a:pt x="99" y="135"/>
                      </a:lnTo>
                      <a:lnTo>
                        <a:pt x="99" y="143"/>
                      </a:lnTo>
                      <a:lnTo>
                        <a:pt x="104" y="140"/>
                      </a:lnTo>
                      <a:lnTo>
                        <a:pt x="101" y="135"/>
                      </a:lnTo>
                      <a:lnTo>
                        <a:pt x="104" y="132"/>
                      </a:lnTo>
                      <a:lnTo>
                        <a:pt x="107" y="135"/>
                      </a:lnTo>
                      <a:lnTo>
                        <a:pt x="109" y="134"/>
                      </a:lnTo>
                      <a:lnTo>
                        <a:pt x="88" y="108"/>
                      </a:lnTo>
                      <a:lnTo>
                        <a:pt x="88" y="99"/>
                      </a:lnTo>
                      <a:lnTo>
                        <a:pt x="94" y="99"/>
                      </a:lnTo>
                      <a:lnTo>
                        <a:pt x="94" y="104"/>
                      </a:lnTo>
                      <a:lnTo>
                        <a:pt x="114" y="127"/>
                      </a:lnTo>
                      <a:lnTo>
                        <a:pt x="114" y="134"/>
                      </a:lnTo>
                      <a:lnTo>
                        <a:pt x="123" y="144"/>
                      </a:lnTo>
                      <a:lnTo>
                        <a:pt x="121" y="146"/>
                      </a:lnTo>
                      <a:lnTo>
                        <a:pt x="127" y="154"/>
                      </a:lnTo>
                      <a:lnTo>
                        <a:pt x="137" y="143"/>
                      </a:lnTo>
                      <a:lnTo>
                        <a:pt x="131" y="136"/>
                      </a:lnTo>
                      <a:lnTo>
                        <a:pt x="137" y="130"/>
                      </a:lnTo>
                      <a:lnTo>
                        <a:pt x="144" y="130"/>
                      </a:lnTo>
                      <a:lnTo>
                        <a:pt x="148" y="126"/>
                      </a:lnTo>
                      <a:lnTo>
                        <a:pt x="153" y="126"/>
                      </a:lnTo>
                      <a:lnTo>
                        <a:pt x="147" y="117"/>
                      </a:lnTo>
                      <a:lnTo>
                        <a:pt x="150" y="113"/>
                      </a:lnTo>
                      <a:lnTo>
                        <a:pt x="150" y="98"/>
                      </a:lnTo>
                      <a:lnTo>
                        <a:pt x="157" y="90"/>
                      </a:lnTo>
                      <a:lnTo>
                        <a:pt x="160" y="93"/>
                      </a:lnTo>
                      <a:lnTo>
                        <a:pt x="166" y="93"/>
                      </a:lnTo>
                      <a:lnTo>
                        <a:pt x="163" y="97"/>
                      </a:lnTo>
                      <a:lnTo>
                        <a:pt x="169" y="103"/>
                      </a:lnTo>
                      <a:lnTo>
                        <a:pt x="172" y="98"/>
                      </a:lnTo>
                      <a:lnTo>
                        <a:pt x="177" y="98"/>
                      </a:lnTo>
                      <a:lnTo>
                        <a:pt x="177" y="95"/>
                      </a:lnTo>
                      <a:lnTo>
                        <a:pt x="175" y="95"/>
                      </a:lnTo>
                      <a:lnTo>
                        <a:pt x="171" y="93"/>
                      </a:lnTo>
                      <a:lnTo>
                        <a:pt x="180" y="81"/>
                      </a:lnTo>
                      <a:lnTo>
                        <a:pt x="180" y="98"/>
                      </a:lnTo>
                      <a:lnTo>
                        <a:pt x="183" y="98"/>
                      </a:lnTo>
                      <a:lnTo>
                        <a:pt x="183" y="0"/>
                      </a:lnTo>
                      <a:lnTo>
                        <a:pt x="12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52" name="Freeform 20"/>
                <p:cNvSpPr/>
                <p:nvPr/>
              </p:nvSpPr>
              <p:spPr>
                <a:xfrm>
                  <a:off x="4605" y="2991"/>
                  <a:ext cx="782" cy="553"/>
                </a:xfrm>
                <a:custGeom>
                  <a:avLst/>
                  <a:gdLst/>
                  <a:ahLst/>
                  <a:cxnLst>
                    <a:cxn ang="0">
                      <a:pos x="22" y="145"/>
                    </a:cxn>
                    <a:cxn ang="0">
                      <a:pos x="71" y="96"/>
                    </a:cxn>
                    <a:cxn ang="0">
                      <a:pos x="101" y="130"/>
                    </a:cxn>
                    <a:cxn ang="0">
                      <a:pos x="84" y="128"/>
                    </a:cxn>
                    <a:cxn ang="0">
                      <a:pos x="155" y="123"/>
                    </a:cxn>
                    <a:cxn ang="0">
                      <a:pos x="172" y="79"/>
                    </a:cxn>
                    <a:cxn ang="0">
                      <a:pos x="172" y="89"/>
                    </a:cxn>
                    <a:cxn ang="0">
                      <a:pos x="160" y="123"/>
                    </a:cxn>
                    <a:cxn ang="0">
                      <a:pos x="216" y="95"/>
                    </a:cxn>
                    <a:cxn ang="0">
                      <a:pos x="330" y="16"/>
                    </a:cxn>
                    <a:cxn ang="0">
                      <a:pos x="412" y="20"/>
                    </a:cxn>
                    <a:cxn ang="0">
                      <a:pos x="503" y="10"/>
                    </a:cxn>
                    <a:cxn ang="0">
                      <a:pos x="602" y="51"/>
                    </a:cxn>
                    <a:cxn ang="0">
                      <a:pos x="718" y="65"/>
                    </a:cxn>
                    <a:cxn ang="0">
                      <a:pos x="775" y="112"/>
                    </a:cxn>
                    <a:cxn ang="0">
                      <a:pos x="731" y="148"/>
                    </a:cxn>
                    <a:cxn ang="0">
                      <a:pos x="707" y="194"/>
                    </a:cxn>
                    <a:cxn ang="0">
                      <a:pos x="678" y="196"/>
                    </a:cxn>
                    <a:cxn ang="0">
                      <a:pos x="687" y="132"/>
                    </a:cxn>
                    <a:cxn ang="0">
                      <a:pos x="650" y="166"/>
                    </a:cxn>
                    <a:cxn ang="0">
                      <a:pos x="623" y="196"/>
                    </a:cxn>
                    <a:cxn ang="0">
                      <a:pos x="632" y="228"/>
                    </a:cxn>
                    <a:cxn ang="0">
                      <a:pos x="600" y="276"/>
                    </a:cxn>
                    <a:cxn ang="0">
                      <a:pos x="605" y="315"/>
                    </a:cxn>
                    <a:cxn ang="0">
                      <a:pos x="602" y="296"/>
                    </a:cxn>
                    <a:cxn ang="0">
                      <a:pos x="572" y="299"/>
                    </a:cxn>
                    <a:cxn ang="0">
                      <a:pos x="594" y="356"/>
                    </a:cxn>
                    <a:cxn ang="0">
                      <a:pos x="539" y="423"/>
                    </a:cxn>
                    <a:cxn ang="0">
                      <a:pos x="524" y="442"/>
                    </a:cxn>
                    <a:cxn ang="0">
                      <a:pos x="504" y="507"/>
                    </a:cxn>
                    <a:cxn ang="0">
                      <a:pos x="477" y="508"/>
                    </a:cxn>
                    <a:cxn ang="0">
                      <a:pos x="510" y="552"/>
                    </a:cxn>
                    <a:cxn ang="0">
                      <a:pos x="455" y="449"/>
                    </a:cxn>
                    <a:cxn ang="0">
                      <a:pos x="391" y="428"/>
                    </a:cxn>
                    <a:cxn ang="0">
                      <a:pos x="361" y="495"/>
                    </a:cxn>
                    <a:cxn ang="0">
                      <a:pos x="338" y="530"/>
                    </a:cxn>
                    <a:cxn ang="0">
                      <a:pos x="298" y="425"/>
                    </a:cxn>
                    <a:cxn ang="0">
                      <a:pos x="267" y="436"/>
                    </a:cxn>
                    <a:cxn ang="0">
                      <a:pos x="241" y="391"/>
                    </a:cxn>
                    <a:cxn ang="0">
                      <a:pos x="160" y="366"/>
                    </a:cxn>
                    <a:cxn ang="0">
                      <a:pos x="188" y="414"/>
                    </a:cxn>
                    <a:cxn ang="0">
                      <a:pos x="167" y="445"/>
                    </a:cxn>
                    <a:cxn ang="0">
                      <a:pos x="136" y="434"/>
                    </a:cxn>
                    <a:cxn ang="0">
                      <a:pos x="85" y="355"/>
                    </a:cxn>
                    <a:cxn ang="0">
                      <a:pos x="106" y="310"/>
                    </a:cxn>
                    <a:cxn ang="0">
                      <a:pos x="119" y="276"/>
                    </a:cxn>
                    <a:cxn ang="0">
                      <a:pos x="106" y="162"/>
                    </a:cxn>
                    <a:cxn ang="0">
                      <a:pos x="61" y="138"/>
                    </a:cxn>
                    <a:cxn ang="0">
                      <a:pos x="39" y="150"/>
                    </a:cxn>
                    <a:cxn ang="0">
                      <a:pos x="0" y="162"/>
                    </a:cxn>
                  </a:cxnLst>
                  <a:pathLst>
                    <a:path w="782" h="553">
                      <a:moveTo>
                        <a:pt x="0" y="162"/>
                      </a:moveTo>
                      <a:lnTo>
                        <a:pt x="22" y="145"/>
                      </a:lnTo>
                      <a:lnTo>
                        <a:pt x="44" y="112"/>
                      </a:lnTo>
                      <a:lnTo>
                        <a:pt x="71" y="96"/>
                      </a:lnTo>
                      <a:lnTo>
                        <a:pt x="98" y="115"/>
                      </a:lnTo>
                      <a:lnTo>
                        <a:pt x="101" y="130"/>
                      </a:lnTo>
                      <a:lnTo>
                        <a:pt x="95" y="130"/>
                      </a:lnTo>
                      <a:lnTo>
                        <a:pt x="84" y="128"/>
                      </a:lnTo>
                      <a:lnTo>
                        <a:pt x="98" y="145"/>
                      </a:lnTo>
                      <a:lnTo>
                        <a:pt x="155" y="123"/>
                      </a:lnTo>
                      <a:lnTo>
                        <a:pt x="147" y="107"/>
                      </a:lnTo>
                      <a:lnTo>
                        <a:pt x="172" y="79"/>
                      </a:lnTo>
                      <a:lnTo>
                        <a:pt x="188" y="79"/>
                      </a:lnTo>
                      <a:lnTo>
                        <a:pt x="172" y="89"/>
                      </a:lnTo>
                      <a:lnTo>
                        <a:pt x="160" y="109"/>
                      </a:lnTo>
                      <a:lnTo>
                        <a:pt x="160" y="123"/>
                      </a:lnTo>
                      <a:lnTo>
                        <a:pt x="183" y="138"/>
                      </a:lnTo>
                      <a:lnTo>
                        <a:pt x="216" y="95"/>
                      </a:lnTo>
                      <a:lnTo>
                        <a:pt x="330" y="45"/>
                      </a:lnTo>
                      <a:lnTo>
                        <a:pt x="330" y="16"/>
                      </a:lnTo>
                      <a:lnTo>
                        <a:pt x="382" y="5"/>
                      </a:lnTo>
                      <a:lnTo>
                        <a:pt x="412" y="20"/>
                      </a:lnTo>
                      <a:lnTo>
                        <a:pt x="481" y="0"/>
                      </a:lnTo>
                      <a:lnTo>
                        <a:pt x="503" y="10"/>
                      </a:lnTo>
                      <a:lnTo>
                        <a:pt x="549" y="61"/>
                      </a:lnTo>
                      <a:lnTo>
                        <a:pt x="602" y="51"/>
                      </a:lnTo>
                      <a:lnTo>
                        <a:pt x="635" y="69"/>
                      </a:lnTo>
                      <a:lnTo>
                        <a:pt x="718" y="65"/>
                      </a:lnTo>
                      <a:lnTo>
                        <a:pt x="781" y="84"/>
                      </a:lnTo>
                      <a:lnTo>
                        <a:pt x="775" y="112"/>
                      </a:lnTo>
                      <a:lnTo>
                        <a:pt x="722" y="130"/>
                      </a:lnTo>
                      <a:lnTo>
                        <a:pt x="731" y="148"/>
                      </a:lnTo>
                      <a:lnTo>
                        <a:pt x="708" y="158"/>
                      </a:lnTo>
                      <a:lnTo>
                        <a:pt x="707" y="194"/>
                      </a:lnTo>
                      <a:lnTo>
                        <a:pt x="686" y="218"/>
                      </a:lnTo>
                      <a:lnTo>
                        <a:pt x="678" y="196"/>
                      </a:lnTo>
                      <a:lnTo>
                        <a:pt x="689" y="175"/>
                      </a:lnTo>
                      <a:lnTo>
                        <a:pt x="687" y="132"/>
                      </a:lnTo>
                      <a:lnTo>
                        <a:pt x="666" y="154"/>
                      </a:lnTo>
                      <a:lnTo>
                        <a:pt x="650" y="166"/>
                      </a:lnTo>
                      <a:lnTo>
                        <a:pt x="634" y="147"/>
                      </a:lnTo>
                      <a:lnTo>
                        <a:pt x="623" y="196"/>
                      </a:lnTo>
                      <a:lnTo>
                        <a:pt x="635" y="196"/>
                      </a:lnTo>
                      <a:lnTo>
                        <a:pt x="632" y="228"/>
                      </a:lnTo>
                      <a:lnTo>
                        <a:pt x="618" y="263"/>
                      </a:lnTo>
                      <a:lnTo>
                        <a:pt x="600" y="276"/>
                      </a:lnTo>
                      <a:lnTo>
                        <a:pt x="615" y="299"/>
                      </a:lnTo>
                      <a:lnTo>
                        <a:pt x="605" y="315"/>
                      </a:lnTo>
                      <a:lnTo>
                        <a:pt x="602" y="301"/>
                      </a:lnTo>
                      <a:lnTo>
                        <a:pt x="602" y="296"/>
                      </a:lnTo>
                      <a:lnTo>
                        <a:pt x="590" y="288"/>
                      </a:lnTo>
                      <a:lnTo>
                        <a:pt x="572" y="299"/>
                      </a:lnTo>
                      <a:lnTo>
                        <a:pt x="588" y="337"/>
                      </a:lnTo>
                      <a:lnTo>
                        <a:pt x="594" y="356"/>
                      </a:lnTo>
                      <a:lnTo>
                        <a:pt x="574" y="408"/>
                      </a:lnTo>
                      <a:lnTo>
                        <a:pt x="539" y="423"/>
                      </a:lnTo>
                      <a:lnTo>
                        <a:pt x="509" y="420"/>
                      </a:lnTo>
                      <a:lnTo>
                        <a:pt x="524" y="442"/>
                      </a:lnTo>
                      <a:lnTo>
                        <a:pt x="525" y="472"/>
                      </a:lnTo>
                      <a:lnTo>
                        <a:pt x="504" y="507"/>
                      </a:lnTo>
                      <a:lnTo>
                        <a:pt x="480" y="488"/>
                      </a:lnTo>
                      <a:lnTo>
                        <a:pt x="477" y="508"/>
                      </a:lnTo>
                      <a:lnTo>
                        <a:pt x="495" y="526"/>
                      </a:lnTo>
                      <a:lnTo>
                        <a:pt x="510" y="552"/>
                      </a:lnTo>
                      <a:lnTo>
                        <a:pt x="485" y="536"/>
                      </a:lnTo>
                      <a:lnTo>
                        <a:pt x="455" y="449"/>
                      </a:lnTo>
                      <a:lnTo>
                        <a:pt x="418" y="426"/>
                      </a:lnTo>
                      <a:lnTo>
                        <a:pt x="391" y="428"/>
                      </a:lnTo>
                      <a:lnTo>
                        <a:pt x="356" y="477"/>
                      </a:lnTo>
                      <a:lnTo>
                        <a:pt x="361" y="495"/>
                      </a:lnTo>
                      <a:lnTo>
                        <a:pt x="349" y="530"/>
                      </a:lnTo>
                      <a:lnTo>
                        <a:pt x="338" y="530"/>
                      </a:lnTo>
                      <a:lnTo>
                        <a:pt x="298" y="457"/>
                      </a:lnTo>
                      <a:lnTo>
                        <a:pt x="298" y="425"/>
                      </a:lnTo>
                      <a:lnTo>
                        <a:pt x="290" y="437"/>
                      </a:lnTo>
                      <a:lnTo>
                        <a:pt x="267" y="436"/>
                      </a:lnTo>
                      <a:lnTo>
                        <a:pt x="276" y="416"/>
                      </a:lnTo>
                      <a:lnTo>
                        <a:pt x="241" y="391"/>
                      </a:lnTo>
                      <a:lnTo>
                        <a:pt x="197" y="391"/>
                      </a:lnTo>
                      <a:lnTo>
                        <a:pt x="160" y="366"/>
                      </a:lnTo>
                      <a:lnTo>
                        <a:pt x="157" y="391"/>
                      </a:lnTo>
                      <a:lnTo>
                        <a:pt x="188" y="414"/>
                      </a:lnTo>
                      <a:lnTo>
                        <a:pt x="199" y="414"/>
                      </a:lnTo>
                      <a:lnTo>
                        <a:pt x="167" y="445"/>
                      </a:lnTo>
                      <a:lnTo>
                        <a:pt x="136" y="452"/>
                      </a:lnTo>
                      <a:lnTo>
                        <a:pt x="136" y="434"/>
                      </a:lnTo>
                      <a:lnTo>
                        <a:pt x="91" y="372"/>
                      </a:lnTo>
                      <a:lnTo>
                        <a:pt x="85" y="355"/>
                      </a:lnTo>
                      <a:lnTo>
                        <a:pt x="109" y="335"/>
                      </a:lnTo>
                      <a:lnTo>
                        <a:pt x="106" y="310"/>
                      </a:lnTo>
                      <a:lnTo>
                        <a:pt x="106" y="282"/>
                      </a:lnTo>
                      <a:lnTo>
                        <a:pt x="119" y="276"/>
                      </a:lnTo>
                      <a:lnTo>
                        <a:pt x="106" y="263"/>
                      </a:lnTo>
                      <a:lnTo>
                        <a:pt x="106" y="162"/>
                      </a:lnTo>
                      <a:lnTo>
                        <a:pt x="43" y="162"/>
                      </a:lnTo>
                      <a:lnTo>
                        <a:pt x="61" y="138"/>
                      </a:lnTo>
                      <a:lnTo>
                        <a:pt x="60" y="130"/>
                      </a:lnTo>
                      <a:lnTo>
                        <a:pt x="39" y="150"/>
                      </a:lnTo>
                      <a:lnTo>
                        <a:pt x="32" y="162"/>
                      </a:lnTo>
                      <a:lnTo>
                        <a:pt x="0" y="162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53" name="Freeform 21"/>
                <p:cNvSpPr/>
                <p:nvPr/>
              </p:nvSpPr>
              <p:spPr>
                <a:xfrm>
                  <a:off x="5221" y="3217"/>
                  <a:ext cx="68" cy="113"/>
                </a:xfrm>
                <a:custGeom>
                  <a:avLst/>
                  <a:gdLst/>
                  <a:ahLst/>
                  <a:cxnLst>
                    <a:cxn ang="0">
                      <a:pos x="45" y="0"/>
                    </a:cxn>
                    <a:cxn ang="0">
                      <a:pos x="45" y="14"/>
                    </a:cxn>
                    <a:cxn ang="0">
                      <a:pos x="39" y="23"/>
                    </a:cxn>
                    <a:cxn ang="0">
                      <a:pos x="41" y="38"/>
                    </a:cxn>
                    <a:cxn ang="0">
                      <a:pos x="33" y="58"/>
                    </a:cxn>
                    <a:cxn ang="0">
                      <a:pos x="22" y="77"/>
                    </a:cxn>
                    <a:cxn ang="0">
                      <a:pos x="5" y="89"/>
                    </a:cxn>
                    <a:cxn ang="0">
                      <a:pos x="0" y="110"/>
                    </a:cxn>
                    <a:cxn ang="0">
                      <a:pos x="7" y="112"/>
                    </a:cxn>
                    <a:cxn ang="0">
                      <a:pos x="7" y="92"/>
                    </a:cxn>
                    <a:cxn ang="0">
                      <a:pos x="31" y="91"/>
                    </a:cxn>
                    <a:cxn ang="0">
                      <a:pos x="49" y="78"/>
                    </a:cxn>
                    <a:cxn ang="0">
                      <a:pos x="49" y="51"/>
                    </a:cxn>
                    <a:cxn ang="0">
                      <a:pos x="55" y="41"/>
                    </a:cxn>
                    <a:cxn ang="0">
                      <a:pos x="46" y="24"/>
                    </a:cxn>
                    <a:cxn ang="0">
                      <a:pos x="59" y="19"/>
                    </a:cxn>
                    <a:cxn ang="0">
                      <a:pos x="67" y="5"/>
                    </a:cxn>
                    <a:cxn ang="0">
                      <a:pos x="49" y="7"/>
                    </a:cxn>
                    <a:cxn ang="0">
                      <a:pos x="45" y="0"/>
                    </a:cxn>
                  </a:cxnLst>
                  <a:pathLst>
                    <a:path w="68" h="113">
                      <a:moveTo>
                        <a:pt x="45" y="0"/>
                      </a:moveTo>
                      <a:lnTo>
                        <a:pt x="45" y="14"/>
                      </a:lnTo>
                      <a:lnTo>
                        <a:pt x="39" y="23"/>
                      </a:lnTo>
                      <a:lnTo>
                        <a:pt x="41" y="38"/>
                      </a:lnTo>
                      <a:lnTo>
                        <a:pt x="33" y="58"/>
                      </a:lnTo>
                      <a:lnTo>
                        <a:pt x="22" y="77"/>
                      </a:lnTo>
                      <a:lnTo>
                        <a:pt x="5" y="89"/>
                      </a:lnTo>
                      <a:lnTo>
                        <a:pt x="0" y="110"/>
                      </a:lnTo>
                      <a:lnTo>
                        <a:pt x="7" y="112"/>
                      </a:lnTo>
                      <a:lnTo>
                        <a:pt x="7" y="92"/>
                      </a:lnTo>
                      <a:lnTo>
                        <a:pt x="31" y="91"/>
                      </a:lnTo>
                      <a:lnTo>
                        <a:pt x="49" y="78"/>
                      </a:lnTo>
                      <a:lnTo>
                        <a:pt x="49" y="51"/>
                      </a:lnTo>
                      <a:lnTo>
                        <a:pt x="55" y="41"/>
                      </a:lnTo>
                      <a:lnTo>
                        <a:pt x="46" y="24"/>
                      </a:lnTo>
                      <a:lnTo>
                        <a:pt x="59" y="19"/>
                      </a:lnTo>
                      <a:lnTo>
                        <a:pt x="67" y="5"/>
                      </a:lnTo>
                      <a:lnTo>
                        <a:pt x="49" y="7"/>
                      </a:lnTo>
                      <a:lnTo>
                        <a:pt x="45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54" name="Freeform 22"/>
                <p:cNvSpPr/>
                <p:nvPr/>
              </p:nvSpPr>
              <p:spPr>
                <a:xfrm>
                  <a:off x="4967" y="3518"/>
                  <a:ext cx="17" cy="26"/>
                </a:xfrm>
                <a:custGeom>
                  <a:avLst/>
                  <a:gdLst/>
                  <a:ahLst/>
                  <a:cxnLst>
                    <a:cxn ang="0">
                      <a:pos x="8" y="0"/>
                    </a:cxn>
                    <a:cxn ang="0">
                      <a:pos x="0" y="11"/>
                    </a:cxn>
                    <a:cxn ang="0">
                      <a:pos x="5" y="25"/>
                    </a:cxn>
                    <a:cxn ang="0">
                      <a:pos x="16" y="15"/>
                    </a:cxn>
                    <a:cxn ang="0">
                      <a:pos x="8" y="0"/>
                    </a:cxn>
                  </a:cxnLst>
                  <a:pathLst>
                    <a:path w="17" h="26">
                      <a:moveTo>
                        <a:pt x="8" y="0"/>
                      </a:moveTo>
                      <a:lnTo>
                        <a:pt x="0" y="11"/>
                      </a:lnTo>
                      <a:lnTo>
                        <a:pt x="5" y="25"/>
                      </a:lnTo>
                      <a:lnTo>
                        <a:pt x="16" y="15"/>
                      </a:lnTo>
                      <a:lnTo>
                        <a:pt x="8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55" name="Freeform 23"/>
                <p:cNvSpPr/>
                <p:nvPr/>
              </p:nvSpPr>
              <p:spPr>
                <a:xfrm>
                  <a:off x="5069" y="3545"/>
                  <a:ext cx="158" cy="6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23" y="5"/>
                    </a:cxn>
                    <a:cxn ang="0">
                      <a:pos x="58" y="29"/>
                    </a:cxn>
                    <a:cxn ang="0">
                      <a:pos x="53" y="43"/>
                    </a:cxn>
                    <a:cxn ang="0">
                      <a:pos x="82" y="55"/>
                    </a:cxn>
                    <a:cxn ang="0">
                      <a:pos x="157" y="55"/>
                    </a:cxn>
                    <a:cxn ang="0">
                      <a:pos x="75" y="67"/>
                    </a:cxn>
                    <a:cxn ang="0">
                      <a:pos x="53" y="43"/>
                    </a:cxn>
                    <a:cxn ang="0">
                      <a:pos x="32" y="38"/>
                    </a:cxn>
                    <a:cxn ang="0">
                      <a:pos x="0" y="0"/>
                    </a:cxn>
                  </a:cxnLst>
                  <a:pathLst>
                    <a:path w="158" h="68">
                      <a:moveTo>
                        <a:pt x="0" y="0"/>
                      </a:moveTo>
                      <a:lnTo>
                        <a:pt x="23" y="5"/>
                      </a:lnTo>
                      <a:lnTo>
                        <a:pt x="58" y="29"/>
                      </a:lnTo>
                      <a:lnTo>
                        <a:pt x="53" y="43"/>
                      </a:lnTo>
                      <a:lnTo>
                        <a:pt x="82" y="55"/>
                      </a:lnTo>
                      <a:lnTo>
                        <a:pt x="157" y="55"/>
                      </a:lnTo>
                      <a:lnTo>
                        <a:pt x="75" y="67"/>
                      </a:lnTo>
                      <a:lnTo>
                        <a:pt x="53" y="43"/>
                      </a:lnTo>
                      <a:lnTo>
                        <a:pt x="32" y="3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56" name="Freeform 24"/>
                <p:cNvSpPr/>
                <p:nvPr/>
              </p:nvSpPr>
              <p:spPr>
                <a:xfrm>
                  <a:off x="5195" y="3601"/>
                  <a:ext cx="169" cy="159"/>
                </a:xfrm>
                <a:custGeom>
                  <a:avLst/>
                  <a:gdLst/>
                  <a:ahLst/>
                  <a:cxnLst>
                    <a:cxn ang="0">
                      <a:pos x="135" y="155"/>
                    </a:cxn>
                    <a:cxn ang="0">
                      <a:pos x="127" y="152"/>
                    </a:cxn>
                    <a:cxn ang="0">
                      <a:pos x="110" y="134"/>
                    </a:cxn>
                    <a:cxn ang="0">
                      <a:pos x="92" y="130"/>
                    </a:cxn>
                    <a:cxn ang="0">
                      <a:pos x="88" y="119"/>
                    </a:cxn>
                    <a:cxn ang="0">
                      <a:pos x="78" y="111"/>
                    </a:cxn>
                    <a:cxn ang="0">
                      <a:pos x="62" y="111"/>
                    </a:cxn>
                    <a:cxn ang="0">
                      <a:pos x="44" y="118"/>
                    </a:cxn>
                    <a:cxn ang="0">
                      <a:pos x="28" y="121"/>
                    </a:cxn>
                    <a:cxn ang="0">
                      <a:pos x="10" y="121"/>
                    </a:cxn>
                    <a:cxn ang="0">
                      <a:pos x="10" y="109"/>
                    </a:cxn>
                    <a:cxn ang="0">
                      <a:pos x="3" y="91"/>
                    </a:cxn>
                    <a:cxn ang="0">
                      <a:pos x="2" y="81"/>
                    </a:cxn>
                    <a:cxn ang="0">
                      <a:pos x="2" y="56"/>
                    </a:cxn>
                    <a:cxn ang="0">
                      <a:pos x="31" y="43"/>
                    </a:cxn>
                    <a:cxn ang="0">
                      <a:pos x="34" y="29"/>
                    </a:cxn>
                    <a:cxn ang="0">
                      <a:pos x="40" y="30"/>
                    </a:cxn>
                    <a:cxn ang="0">
                      <a:pos x="55" y="15"/>
                    </a:cxn>
                    <a:cxn ang="0">
                      <a:pos x="70" y="17"/>
                    </a:cxn>
                    <a:cxn ang="0">
                      <a:pos x="80" y="7"/>
                    </a:cxn>
                    <a:cxn ang="0">
                      <a:pos x="89" y="5"/>
                    </a:cxn>
                    <a:cxn ang="0">
                      <a:pos x="103" y="24"/>
                    </a:cxn>
                    <a:cxn ang="0">
                      <a:pos x="116" y="30"/>
                    </a:cxn>
                    <a:cxn ang="0">
                      <a:pos x="117" y="11"/>
                    </a:cxn>
                    <a:cxn ang="0">
                      <a:pos x="122" y="0"/>
                    </a:cxn>
                    <a:cxn ang="0">
                      <a:pos x="132" y="15"/>
                    </a:cxn>
                    <a:cxn ang="0">
                      <a:pos x="140" y="43"/>
                    </a:cxn>
                    <a:cxn ang="0">
                      <a:pos x="156" y="59"/>
                    </a:cxn>
                    <a:cxn ang="0">
                      <a:pos x="165" y="72"/>
                    </a:cxn>
                    <a:cxn ang="0">
                      <a:pos x="168" y="95"/>
                    </a:cxn>
                    <a:cxn ang="0">
                      <a:pos x="157" y="121"/>
                    </a:cxn>
                    <a:cxn ang="0">
                      <a:pos x="155" y="145"/>
                    </a:cxn>
                    <a:cxn ang="0">
                      <a:pos x="140" y="154"/>
                    </a:cxn>
                  </a:cxnLst>
                  <a:pathLst>
                    <a:path w="169" h="159">
                      <a:moveTo>
                        <a:pt x="140" y="154"/>
                      </a:moveTo>
                      <a:lnTo>
                        <a:pt x="135" y="155"/>
                      </a:lnTo>
                      <a:lnTo>
                        <a:pt x="132" y="158"/>
                      </a:lnTo>
                      <a:lnTo>
                        <a:pt x="127" y="152"/>
                      </a:lnTo>
                      <a:lnTo>
                        <a:pt x="112" y="145"/>
                      </a:lnTo>
                      <a:lnTo>
                        <a:pt x="110" y="134"/>
                      </a:lnTo>
                      <a:lnTo>
                        <a:pt x="105" y="130"/>
                      </a:lnTo>
                      <a:lnTo>
                        <a:pt x="92" y="130"/>
                      </a:lnTo>
                      <a:lnTo>
                        <a:pt x="92" y="122"/>
                      </a:lnTo>
                      <a:lnTo>
                        <a:pt x="88" y="119"/>
                      </a:lnTo>
                      <a:lnTo>
                        <a:pt x="87" y="112"/>
                      </a:lnTo>
                      <a:lnTo>
                        <a:pt x="78" y="111"/>
                      </a:lnTo>
                      <a:lnTo>
                        <a:pt x="70" y="109"/>
                      </a:lnTo>
                      <a:lnTo>
                        <a:pt x="62" y="111"/>
                      </a:lnTo>
                      <a:lnTo>
                        <a:pt x="62" y="112"/>
                      </a:lnTo>
                      <a:lnTo>
                        <a:pt x="44" y="118"/>
                      </a:lnTo>
                      <a:lnTo>
                        <a:pt x="44" y="121"/>
                      </a:lnTo>
                      <a:lnTo>
                        <a:pt x="28" y="121"/>
                      </a:lnTo>
                      <a:lnTo>
                        <a:pt x="20" y="126"/>
                      </a:lnTo>
                      <a:lnTo>
                        <a:pt x="10" y="121"/>
                      </a:lnTo>
                      <a:lnTo>
                        <a:pt x="10" y="119"/>
                      </a:lnTo>
                      <a:lnTo>
                        <a:pt x="10" y="109"/>
                      </a:lnTo>
                      <a:lnTo>
                        <a:pt x="7" y="99"/>
                      </a:lnTo>
                      <a:lnTo>
                        <a:pt x="3" y="91"/>
                      </a:lnTo>
                      <a:lnTo>
                        <a:pt x="5" y="84"/>
                      </a:lnTo>
                      <a:lnTo>
                        <a:pt x="2" y="81"/>
                      </a:lnTo>
                      <a:lnTo>
                        <a:pt x="0" y="66"/>
                      </a:lnTo>
                      <a:lnTo>
                        <a:pt x="2" y="56"/>
                      </a:lnTo>
                      <a:lnTo>
                        <a:pt x="11" y="48"/>
                      </a:lnTo>
                      <a:lnTo>
                        <a:pt x="31" y="43"/>
                      </a:lnTo>
                      <a:lnTo>
                        <a:pt x="36" y="36"/>
                      </a:lnTo>
                      <a:lnTo>
                        <a:pt x="34" y="29"/>
                      </a:lnTo>
                      <a:lnTo>
                        <a:pt x="39" y="27"/>
                      </a:lnTo>
                      <a:lnTo>
                        <a:pt x="40" y="30"/>
                      </a:lnTo>
                      <a:lnTo>
                        <a:pt x="42" y="25"/>
                      </a:lnTo>
                      <a:lnTo>
                        <a:pt x="55" y="15"/>
                      </a:lnTo>
                      <a:lnTo>
                        <a:pt x="62" y="20"/>
                      </a:lnTo>
                      <a:lnTo>
                        <a:pt x="70" y="17"/>
                      </a:lnTo>
                      <a:lnTo>
                        <a:pt x="72" y="9"/>
                      </a:lnTo>
                      <a:lnTo>
                        <a:pt x="80" y="7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98" y="3"/>
                      </a:lnTo>
                      <a:lnTo>
                        <a:pt x="103" y="24"/>
                      </a:lnTo>
                      <a:lnTo>
                        <a:pt x="110" y="30"/>
                      </a:lnTo>
                      <a:lnTo>
                        <a:pt x="116" y="30"/>
                      </a:lnTo>
                      <a:lnTo>
                        <a:pt x="119" y="17"/>
                      </a:lnTo>
                      <a:lnTo>
                        <a:pt x="117" y="11"/>
                      </a:lnTo>
                      <a:lnTo>
                        <a:pt x="119" y="1"/>
                      </a:lnTo>
                      <a:lnTo>
                        <a:pt x="122" y="0"/>
                      </a:lnTo>
                      <a:lnTo>
                        <a:pt x="127" y="12"/>
                      </a:lnTo>
                      <a:lnTo>
                        <a:pt x="132" y="15"/>
                      </a:lnTo>
                      <a:lnTo>
                        <a:pt x="135" y="27"/>
                      </a:lnTo>
                      <a:lnTo>
                        <a:pt x="140" y="43"/>
                      </a:lnTo>
                      <a:lnTo>
                        <a:pt x="147" y="47"/>
                      </a:lnTo>
                      <a:lnTo>
                        <a:pt x="156" y="59"/>
                      </a:lnTo>
                      <a:lnTo>
                        <a:pt x="157" y="65"/>
                      </a:lnTo>
                      <a:lnTo>
                        <a:pt x="165" y="72"/>
                      </a:lnTo>
                      <a:lnTo>
                        <a:pt x="168" y="85"/>
                      </a:lnTo>
                      <a:lnTo>
                        <a:pt x="168" y="95"/>
                      </a:lnTo>
                      <a:lnTo>
                        <a:pt x="165" y="111"/>
                      </a:lnTo>
                      <a:lnTo>
                        <a:pt x="157" y="121"/>
                      </a:lnTo>
                      <a:lnTo>
                        <a:pt x="155" y="134"/>
                      </a:lnTo>
                      <a:lnTo>
                        <a:pt x="155" y="145"/>
                      </a:lnTo>
                      <a:lnTo>
                        <a:pt x="147" y="147"/>
                      </a:lnTo>
                      <a:lnTo>
                        <a:pt x="140" y="154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57" name="Freeform 25"/>
                <p:cNvSpPr/>
                <p:nvPr/>
              </p:nvSpPr>
              <p:spPr>
                <a:xfrm>
                  <a:off x="5330" y="3768"/>
                  <a:ext cx="17" cy="20"/>
                </a:xfrm>
                <a:custGeom>
                  <a:avLst/>
                  <a:gdLst/>
                  <a:ahLst/>
                  <a:cxnLst>
                    <a:cxn ang="0">
                      <a:pos x="8" y="16"/>
                    </a:cxn>
                    <a:cxn ang="0">
                      <a:pos x="2" y="13"/>
                    </a:cxn>
                    <a:cxn ang="0">
                      <a:pos x="2" y="10"/>
                    </a:cxn>
                    <a:cxn ang="0">
                      <a:pos x="2" y="8"/>
                    </a:cxn>
                    <a:cxn ang="0">
                      <a:pos x="1" y="5"/>
                    </a:cxn>
                    <a:cxn ang="0">
                      <a:pos x="0" y="0"/>
                    </a:cxn>
                    <a:cxn ang="0">
                      <a:pos x="2" y="0"/>
                    </a:cxn>
                    <a:cxn ang="0">
                      <a:pos x="8" y="2"/>
                    </a:cxn>
                    <a:cxn ang="0">
                      <a:pos x="11" y="2"/>
                    </a:cxn>
                    <a:cxn ang="0">
                      <a:pos x="12" y="2"/>
                    </a:cxn>
                    <a:cxn ang="0">
                      <a:pos x="16" y="0"/>
                    </a:cxn>
                    <a:cxn ang="0">
                      <a:pos x="16" y="8"/>
                    </a:cxn>
                    <a:cxn ang="0">
                      <a:pos x="14" y="10"/>
                    </a:cxn>
                    <a:cxn ang="0">
                      <a:pos x="12" y="13"/>
                    </a:cxn>
                    <a:cxn ang="0">
                      <a:pos x="12" y="16"/>
                    </a:cxn>
                    <a:cxn ang="0">
                      <a:pos x="11" y="16"/>
                    </a:cxn>
                    <a:cxn ang="0">
                      <a:pos x="11" y="19"/>
                    </a:cxn>
                    <a:cxn ang="0">
                      <a:pos x="8" y="16"/>
                    </a:cxn>
                  </a:cxnLst>
                  <a:pathLst>
                    <a:path w="17" h="20">
                      <a:moveTo>
                        <a:pt x="8" y="16"/>
                      </a:moveTo>
                      <a:lnTo>
                        <a:pt x="2" y="13"/>
                      </a:lnTo>
                      <a:lnTo>
                        <a:pt x="2" y="10"/>
                      </a:lnTo>
                      <a:lnTo>
                        <a:pt x="2" y="8"/>
                      </a:lnTo>
                      <a:lnTo>
                        <a:pt x="1" y="5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8" y="2"/>
                      </a:lnTo>
                      <a:lnTo>
                        <a:pt x="11" y="2"/>
                      </a:lnTo>
                      <a:lnTo>
                        <a:pt x="12" y="2"/>
                      </a:lnTo>
                      <a:lnTo>
                        <a:pt x="16" y="0"/>
                      </a:lnTo>
                      <a:lnTo>
                        <a:pt x="16" y="8"/>
                      </a:lnTo>
                      <a:lnTo>
                        <a:pt x="14" y="10"/>
                      </a:lnTo>
                      <a:lnTo>
                        <a:pt x="12" y="13"/>
                      </a:lnTo>
                      <a:lnTo>
                        <a:pt x="12" y="16"/>
                      </a:lnTo>
                      <a:lnTo>
                        <a:pt x="11" y="16"/>
                      </a:lnTo>
                      <a:lnTo>
                        <a:pt x="11" y="19"/>
                      </a:lnTo>
                      <a:lnTo>
                        <a:pt x="8" y="1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  <p:sp>
              <p:nvSpPr>
                <p:cNvPr id="1058" name="Freeform 26"/>
                <p:cNvSpPr/>
                <p:nvPr/>
              </p:nvSpPr>
              <p:spPr>
                <a:xfrm>
                  <a:off x="4739" y="3587"/>
                  <a:ext cx="19" cy="76"/>
                </a:xfrm>
                <a:custGeom>
                  <a:avLst/>
                  <a:gdLst/>
                  <a:ahLst/>
                  <a:cxnLst>
                    <a:cxn ang="0">
                      <a:pos x="2" y="26"/>
                    </a:cxn>
                    <a:cxn ang="0">
                      <a:pos x="9" y="20"/>
                    </a:cxn>
                    <a:cxn ang="0">
                      <a:pos x="14" y="0"/>
                    </a:cxn>
                    <a:cxn ang="0">
                      <a:pos x="18" y="30"/>
                    </a:cxn>
                    <a:cxn ang="0">
                      <a:pos x="12" y="67"/>
                    </a:cxn>
                    <a:cxn ang="0">
                      <a:pos x="0" y="75"/>
                    </a:cxn>
                    <a:cxn ang="0">
                      <a:pos x="0" y="57"/>
                    </a:cxn>
                    <a:cxn ang="0">
                      <a:pos x="3" y="45"/>
                    </a:cxn>
                    <a:cxn ang="0">
                      <a:pos x="2" y="26"/>
                    </a:cxn>
                  </a:cxnLst>
                  <a:pathLst>
                    <a:path w="19" h="76">
                      <a:moveTo>
                        <a:pt x="2" y="26"/>
                      </a:moveTo>
                      <a:lnTo>
                        <a:pt x="9" y="20"/>
                      </a:lnTo>
                      <a:lnTo>
                        <a:pt x="14" y="0"/>
                      </a:lnTo>
                      <a:lnTo>
                        <a:pt x="18" y="30"/>
                      </a:lnTo>
                      <a:lnTo>
                        <a:pt x="12" y="67"/>
                      </a:lnTo>
                      <a:lnTo>
                        <a:pt x="0" y="75"/>
                      </a:lnTo>
                      <a:lnTo>
                        <a:pt x="0" y="57"/>
                      </a:lnTo>
                      <a:lnTo>
                        <a:pt x="3" y="45"/>
                      </a:lnTo>
                      <a:lnTo>
                        <a:pt x="2" y="26"/>
                      </a:lnTo>
                    </a:path>
                  </a:pathLst>
                </a:custGeom>
                <a:solidFill>
                  <a:schemeClr val="bg1">
                    <a:alpha val="100000"/>
                  </a:schemeClr>
                </a:solidFill>
                <a:ln w="9525">
                  <a:noFill/>
                </a:ln>
              </p:spPr>
              <p:txBody>
                <a:bodyPr/>
                <a:p>
                  <a:endParaRPr lang="en-US"/>
                </a:p>
              </p:txBody>
            </p:sp>
          </p:grpSp>
        </p:grpSp>
      </p:grpSp>
      <p:sp>
        <p:nvSpPr>
          <p:cNvPr id="1027" name="Rectangle 30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1028" name="Rectangle 31"/>
          <p:cNvSpPr>
            <a:spLocks noGrp="1"/>
          </p:cNvSpPr>
          <p:nvPr>
            <p:ph type="body" idx="1"/>
          </p:nvPr>
        </p:nvSpPr>
        <p:spPr>
          <a:xfrm>
            <a:off x="685800" y="165735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2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92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 smtClean="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AF6CAD-9B95-45E6-A778-29D8967AF653}" type="slidenum"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1" name="Rectangle 36"/>
          <p:cNvSpPr>
            <a:spLocks noChangeArrowheads="1"/>
          </p:cNvSpPr>
          <p:nvPr/>
        </p:nvSpPr>
        <p:spPr bwMode="auto">
          <a:xfrm>
            <a:off x="1676400" y="6438900"/>
            <a:ext cx="55816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Copyright 2012 by Pearson Education, Inc. All Rights Reserved.</a:t>
            </a:r>
            <a:endParaRPr kumimoji="0" lang="en-US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F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Monotype Sorts" pitchFamily="2" charset="2"/>
        <a:buChar char="u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ml/TestCircle.bat" TargetMode="External"/><Relationship Id="rId2" Type="http://schemas.openxmlformats.org/officeDocument/2006/relationships/hyperlink" Target="html/TestCircle.html" TargetMode="External"/><Relationship Id="rId1" Type="http://schemas.openxmlformats.org/officeDocument/2006/relationships/hyperlink" Target="html/Circle.html" TargetMode="Externa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hyperlink" Target="html/TV.html" TargetMode="External"/><Relationship Id="rId3" Type="http://schemas.openxmlformats.org/officeDocument/2006/relationships/hyperlink" Target="html/TestTV.bat" TargetMode="External"/><Relationship Id="rId2" Type="http://schemas.openxmlformats.org/officeDocument/2006/relationships/hyperlink" Target="html/TestTV.html" TargetMode="External"/><Relationship Id="rId1" Type="http://schemas.openxmlformats.org/officeDocument/2006/relationships/hyperlink" Target="winword%20TestCircle.java" TargetMode="Externa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winword%20TestCircleWithConstructors.java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ml/CircleWithPrivateRadius.html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ml/CircleWithPrivateRadius.html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hyperlink" Target="winword%20TestMortgageClass.java" TargetMode="Externa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4" Type="http://schemas.openxmlformats.org/officeDocument/2006/relationships/hyperlink" Target="html/Loan.html" TargetMode="External"/><Relationship Id="rId3" Type="http://schemas.openxmlformats.org/officeDocument/2006/relationships/hyperlink" Target="html/TestLoanClass.bat" TargetMode="External"/><Relationship Id="rId2" Type="http://schemas.openxmlformats.org/officeDocument/2006/relationships/hyperlink" Target="html/TestLoanClass.html" TargetMode="External"/><Relationship Id="rId1" Type="http://schemas.openxmlformats.org/officeDocument/2006/relationships/hyperlink" Target="winword%20TestMortgageClass.java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5" Type="http://schemas.openxmlformats.org/officeDocument/2006/relationships/hyperlink" Target="html/BMI.html" TargetMode="External"/><Relationship Id="rId4" Type="http://schemas.openxmlformats.org/officeDocument/2006/relationships/hyperlink" Target="html/UseBMIClass.bat" TargetMode="External"/><Relationship Id="rId3" Type="http://schemas.openxmlformats.org/officeDocument/2006/relationships/hyperlink" Target="html/UseBMIClass.html" TargetMode="Externa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3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099" name="Rectangle 4"/>
          <p:cNvSpPr>
            <a:spLocks noGrp="1"/>
          </p:cNvSpPr>
          <p:nvPr>
            <p:ph type="title"/>
          </p:nvPr>
        </p:nvSpPr>
        <p:spPr>
          <a:xfrm>
            <a:off x="231775" y="1700213"/>
            <a:ext cx="8756650" cy="1844675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Chapter 7 Object-Oriented Programming</a:t>
            </a:r>
            <a:endParaRPr lang="en-US" altLang="en-US" sz="4800" dirty="0"/>
          </a:p>
        </p:txBody>
      </p:sp>
      <p:sp>
        <p:nvSpPr>
          <p:cNvPr id="4100" name="Rectangle 10"/>
          <p:cNvSpPr/>
          <p:nvPr/>
        </p:nvSpPr>
        <p:spPr>
          <a:xfrm>
            <a:off x="2090738" y="21955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4101" name="Rectangle 12"/>
          <p:cNvSpPr/>
          <p:nvPr/>
        </p:nvSpPr>
        <p:spPr>
          <a:xfrm>
            <a:off x="2090738" y="17621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4102" name="Rectangle 14"/>
          <p:cNvSpPr/>
          <p:nvPr/>
        </p:nvSpPr>
        <p:spPr>
          <a:xfrm>
            <a:off x="2090738" y="176212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4103" name="Rectangle 16"/>
          <p:cNvSpPr/>
          <p:nvPr/>
        </p:nvSpPr>
        <p:spPr>
          <a:xfrm>
            <a:off x="0" y="19510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Classes (cont’d.)</a:t>
            </a:r>
            <a:endParaRPr lang="en-US" altLang="en-US" dirty="0"/>
          </a:p>
        </p:txBody>
      </p:sp>
      <p:pic>
        <p:nvPicPr>
          <p:cNvPr id="13315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7200" y="1239838"/>
            <a:ext cx="8229600" cy="4794250"/>
          </a:xfrm>
          <a:ln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Classes (cont’d.)</a:t>
            </a:r>
            <a:endParaRPr lang="en-US" altLang="en-US" dirty="0"/>
          </a:p>
        </p:txBody>
      </p:sp>
      <p:pic>
        <p:nvPicPr>
          <p:cNvPr id="14339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7200" y="1428750"/>
            <a:ext cx="8229600" cy="4449763"/>
          </a:xfrm>
          <a:ln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6096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Objects</a:t>
            </a:r>
            <a:endParaRPr lang="en-US" altLang="en-US" dirty="0"/>
          </a:p>
        </p:txBody>
      </p:sp>
      <p:sp>
        <p:nvSpPr>
          <p:cNvPr id="15364" name="Rectangle 3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15365" name="Text Box 5"/>
          <p:cNvSpPr txBox="1"/>
          <p:nvPr/>
        </p:nvSpPr>
        <p:spPr>
          <a:xfrm>
            <a:off x="304800" y="4267200"/>
            <a:ext cx="8686800" cy="15700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An object has both a state and behavior. The state defines the object (</a:t>
            </a:r>
            <a:r>
              <a:rPr lang="en-US" altLang="en-US" dirty="0">
                <a:solidFill>
                  <a:srgbClr val="FFC000"/>
                </a:solidFill>
                <a:cs typeface="Times New Roman" panose="02020603050405020304" pitchFamily="18" charset="0"/>
              </a:rPr>
              <a:t>Data Fields</a:t>
            </a:r>
            <a:r>
              <a:rPr lang="en-US" altLang="en-US" dirty="0">
                <a:cs typeface="Times New Roman" panose="02020603050405020304" pitchFamily="18" charset="0"/>
              </a:rPr>
              <a:t>), and the behavior defines what the object does (</a:t>
            </a:r>
            <a:r>
              <a:rPr lang="en-US" altLang="en-US" dirty="0">
                <a:solidFill>
                  <a:srgbClr val="92D050"/>
                </a:solidFill>
                <a:cs typeface="Times New Roman" panose="02020603050405020304" pitchFamily="18" charset="0"/>
              </a:rPr>
              <a:t>Methods</a:t>
            </a:r>
            <a:r>
              <a:rPr lang="en-US" altLang="en-US" dirty="0">
                <a:cs typeface="Times New Roman" panose="02020603050405020304" pitchFamily="18" charset="0"/>
              </a:rPr>
              <a:t>).</a:t>
            </a:r>
            <a:endParaRPr lang="en-US" altLang="en-US" dirty="0"/>
          </a:p>
        </p:txBody>
      </p:sp>
      <p:sp>
        <p:nvSpPr>
          <p:cNvPr id="15366" name="Rectangle 7"/>
          <p:cNvSpPr/>
          <p:nvPr/>
        </p:nvSpPr>
        <p:spPr>
          <a:xfrm>
            <a:off x="0" y="25527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15367" name="Object 6"/>
          <p:cNvGraphicFramePr>
            <a:graphicFrameLocks noChangeAspect="1"/>
          </p:cNvGraphicFramePr>
          <p:nvPr/>
        </p:nvGraphicFramePr>
        <p:xfrm>
          <a:off x="385763" y="1047750"/>
          <a:ext cx="829945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956810" imgH="1751330" progId="Word.Picture.8">
                  <p:embed/>
                </p:oleObj>
              </mc:Choice>
              <mc:Fallback>
                <p:oleObj name="" r:id="rId1" imgW="4956810" imgH="1751330" progId="Word.Picture.8">
                  <p:embed/>
                  <p:pic>
                    <p:nvPicPr>
                      <p:cNvPr id="0" name="Picture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5763" y="1047750"/>
                        <a:ext cx="8299450" cy="294005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6096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Classes</a:t>
            </a:r>
            <a:endParaRPr lang="en-US" altLang="en-US" dirty="0"/>
          </a:p>
        </p:txBody>
      </p:sp>
      <p:sp>
        <p:nvSpPr>
          <p:cNvPr id="16388" name="Rectangle 3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16389" name="Text Box 5"/>
          <p:cNvSpPr txBox="1"/>
          <p:nvPr/>
        </p:nvSpPr>
        <p:spPr>
          <a:xfrm>
            <a:off x="269875" y="1009650"/>
            <a:ext cx="8610600" cy="23082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/>
              <a:t>A Python class uses </a:t>
            </a:r>
            <a:r>
              <a:rPr lang="en-US" altLang="en-US" sz="2400" dirty="0">
                <a:solidFill>
                  <a:srgbClr val="FFC000"/>
                </a:solidFill>
              </a:rPr>
              <a:t>variables to store data fields </a:t>
            </a:r>
            <a:r>
              <a:rPr lang="en-US" altLang="en-US" sz="2400" dirty="0"/>
              <a:t>and defines </a:t>
            </a:r>
            <a:r>
              <a:rPr lang="en-US" altLang="en-US" sz="2400" dirty="0">
                <a:solidFill>
                  <a:srgbClr val="FFC000"/>
                </a:solidFill>
              </a:rPr>
              <a:t>methods to perform actions</a:t>
            </a:r>
            <a:r>
              <a:rPr lang="en-US" altLang="en-US" sz="2400" dirty="0"/>
              <a:t>. Additionally, a class provides a special type method, known as </a:t>
            </a:r>
            <a:r>
              <a:rPr lang="en-US" altLang="en-US" sz="2400" i="1" dirty="0">
                <a:solidFill>
                  <a:srgbClr val="FFC000"/>
                </a:solidFill>
              </a:rPr>
              <a:t>initializer</a:t>
            </a:r>
            <a:r>
              <a:rPr lang="en-US" altLang="en-US" sz="2400" dirty="0"/>
              <a:t>, which is </a:t>
            </a:r>
            <a:r>
              <a:rPr lang="en-US" altLang="en-US" sz="2400" dirty="0">
                <a:solidFill>
                  <a:srgbClr val="FFC000"/>
                </a:solidFill>
              </a:rPr>
              <a:t>invoked to create a new object</a:t>
            </a:r>
            <a:r>
              <a:rPr lang="en-US" altLang="en-US" sz="2400" dirty="0"/>
              <a:t>. An initializer can perform any action, but initializer is designed to perform initializing actions, such as creating the data fields of objects. </a:t>
            </a:r>
            <a:endParaRPr lang="en-US" altLang="en-US" sz="2400" dirty="0"/>
          </a:p>
        </p:txBody>
      </p:sp>
      <p:sp>
        <p:nvSpPr>
          <p:cNvPr id="16390" name="Rectangle 7"/>
          <p:cNvSpPr/>
          <p:nvPr/>
        </p:nvSpPr>
        <p:spPr>
          <a:xfrm>
            <a:off x="2800350" y="22860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16391" name="Text Box 8"/>
          <p:cNvSpPr txBox="1"/>
          <p:nvPr/>
        </p:nvSpPr>
        <p:spPr>
          <a:xfrm>
            <a:off x="231775" y="3467100"/>
            <a:ext cx="8610600" cy="118745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</a:rPr>
              <a:t>class ClassName:</a:t>
            </a:r>
            <a:endParaRPr lang="en-US" altLang="en-US" sz="2400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</a:rPr>
              <a:t>    initializer</a:t>
            </a:r>
            <a:endParaRPr lang="en-US" altLang="en-US" sz="2400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</a:rPr>
              <a:t>    methods</a:t>
            </a:r>
            <a:endParaRPr lang="en-US" altLang="en-US" sz="2400" dirty="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306185" name="AutoShape 9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190750" y="5272088"/>
            <a:ext cx="1087438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  <a:hlinkClick r:id="rId1" action="ppaction://program"/>
              </a:rPr>
              <a:t>Circle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6186" name="AutoShape 10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649663" y="5233988"/>
            <a:ext cx="1844675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  <a:hlinkClick r:id="rId2" action="ppaction://program"/>
              </a:rPr>
              <a:t>TestCircle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6394" name="AutoShape 11">
            <a:hlinkClick r:id="rId3" action="ppaction://program"/>
          </p:cNvPr>
          <p:cNvSpPr/>
          <p:nvPr/>
        </p:nvSpPr>
        <p:spPr>
          <a:xfrm>
            <a:off x="5916613" y="5272088"/>
            <a:ext cx="1905000" cy="6096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Book Antiqua" pitchFamily="18" charset="0"/>
              </a:rPr>
              <a:t>Run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6096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Constructing Objects</a:t>
            </a:r>
            <a:endParaRPr lang="en-US" altLang="en-US" dirty="0"/>
          </a:p>
        </p:txBody>
      </p:sp>
      <p:sp>
        <p:nvSpPr>
          <p:cNvPr id="17412" name="Rectangle 3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17413" name="Text Box 4"/>
          <p:cNvSpPr txBox="1"/>
          <p:nvPr/>
        </p:nvSpPr>
        <p:spPr>
          <a:xfrm>
            <a:off x="269875" y="1009650"/>
            <a:ext cx="8610600" cy="822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/>
              <a:t>Once a class is defined, you can create objects from the class by using the following syntax, called a </a:t>
            </a:r>
            <a:r>
              <a:rPr lang="en-US" altLang="en-US" sz="2400" i="1" dirty="0"/>
              <a:t>constructor</a:t>
            </a:r>
            <a:r>
              <a:rPr lang="en-US" altLang="en-US" sz="2400" dirty="0"/>
              <a:t>: </a:t>
            </a:r>
            <a:endParaRPr lang="en-US" altLang="en-US" sz="2400" dirty="0"/>
          </a:p>
        </p:txBody>
      </p:sp>
      <p:sp>
        <p:nvSpPr>
          <p:cNvPr id="17414" name="Rectangle 5"/>
          <p:cNvSpPr/>
          <p:nvPr/>
        </p:nvSpPr>
        <p:spPr>
          <a:xfrm>
            <a:off x="2800350" y="22860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17415" name="Text Box 8"/>
          <p:cNvSpPr txBox="1"/>
          <p:nvPr/>
        </p:nvSpPr>
        <p:spPr>
          <a:xfrm>
            <a:off x="269875" y="2162175"/>
            <a:ext cx="8610600" cy="45720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</a:rPr>
              <a:t>className(arguments)</a:t>
            </a:r>
            <a:endParaRPr lang="en-US" altLang="en-US" sz="2400" dirty="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  <p:sp>
        <p:nvSpPr>
          <p:cNvPr id="17416" name="Rectangle 10"/>
          <p:cNvSpPr/>
          <p:nvPr/>
        </p:nvSpPr>
        <p:spPr>
          <a:xfrm>
            <a:off x="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347663" y="3082925"/>
          <a:ext cx="8448675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5321300" imgH="1371600" progId="Word.Picture.8">
                  <p:embed/>
                </p:oleObj>
              </mc:Choice>
              <mc:Fallback>
                <p:oleObj name="" r:id="rId1" imgW="5321300" imgH="1371600" progId="Word.Picture.8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7663" y="3082925"/>
                        <a:ext cx="8448675" cy="21796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6096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Constructing Objects</a:t>
            </a:r>
            <a:endParaRPr lang="en-US" altLang="en-US" dirty="0"/>
          </a:p>
        </p:txBody>
      </p:sp>
      <p:sp>
        <p:nvSpPr>
          <p:cNvPr id="18436" name="Rectangle 3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18437" name="Text Box 4"/>
          <p:cNvSpPr txBox="1"/>
          <p:nvPr/>
        </p:nvSpPr>
        <p:spPr>
          <a:xfrm>
            <a:off x="269875" y="1393825"/>
            <a:ext cx="8610600" cy="822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/>
              <a:t>The effect of constructing a Circle object using Circle(5) is shown below: </a:t>
            </a:r>
            <a:endParaRPr lang="en-US" altLang="en-US" sz="2400" dirty="0"/>
          </a:p>
        </p:txBody>
      </p:sp>
      <p:sp>
        <p:nvSpPr>
          <p:cNvPr id="18438" name="Rectangle 5"/>
          <p:cNvSpPr/>
          <p:nvPr/>
        </p:nvSpPr>
        <p:spPr>
          <a:xfrm>
            <a:off x="2800350" y="22860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18439" name="Rectangle 7"/>
          <p:cNvSpPr/>
          <p:nvPr/>
        </p:nvSpPr>
        <p:spPr>
          <a:xfrm>
            <a:off x="0" y="27432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18440" name="Rectangle 10"/>
          <p:cNvSpPr/>
          <p:nvPr/>
        </p:nvSpPr>
        <p:spPr>
          <a:xfrm>
            <a:off x="0" y="29718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309563" y="3659188"/>
          <a:ext cx="8564562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343400" imgH="914400" progId="Word.Picture.8">
                  <p:embed/>
                </p:oleObj>
              </mc:Choice>
              <mc:Fallback>
                <p:oleObj name="" r:id="rId1" imgW="4343400" imgH="914400" progId="Word.Picture.8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9563" y="3659188"/>
                        <a:ext cx="8564562" cy="180340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19459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6096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Instance Methods</a:t>
            </a:r>
            <a:endParaRPr lang="en-US" altLang="en-US" dirty="0"/>
          </a:p>
        </p:txBody>
      </p:sp>
      <p:sp>
        <p:nvSpPr>
          <p:cNvPr id="19460" name="Rectangle 3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19461" name="Text Box 4"/>
          <p:cNvSpPr txBox="1"/>
          <p:nvPr/>
        </p:nvSpPr>
        <p:spPr>
          <a:xfrm>
            <a:off x="269875" y="1009650"/>
            <a:ext cx="8610600" cy="415448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rgbClr val="FFC000"/>
                </a:solidFill>
              </a:rPr>
              <a:t>Methods are functions</a:t>
            </a:r>
            <a:r>
              <a:rPr lang="en-US" altLang="en-US" sz="2400" dirty="0"/>
              <a:t> defined </a:t>
            </a:r>
            <a:r>
              <a:rPr lang="en-US" altLang="en-US" sz="2400" dirty="0">
                <a:solidFill>
                  <a:srgbClr val="FFC000"/>
                </a:solidFill>
              </a:rPr>
              <a:t>inside a class</a:t>
            </a:r>
            <a:r>
              <a:rPr lang="en-US" altLang="en-US" sz="2400" dirty="0"/>
              <a:t>. </a:t>
            </a:r>
            <a:endParaRPr lang="en-US" altLang="en-US" sz="2400" dirty="0"/>
          </a:p>
          <a:p>
            <a:pPr marL="342900" lvl="0" indent="-3429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They are </a:t>
            </a:r>
            <a:r>
              <a:rPr lang="en-US" altLang="en-US" sz="2400" dirty="0">
                <a:solidFill>
                  <a:srgbClr val="FFC000"/>
                </a:solidFill>
              </a:rPr>
              <a:t>invoked by objects </a:t>
            </a:r>
            <a:r>
              <a:rPr lang="en-US" altLang="en-US" sz="2400" dirty="0"/>
              <a:t>to perform actions on the objects.</a:t>
            </a:r>
            <a:endParaRPr lang="en-US" altLang="en-US" sz="2400" dirty="0"/>
          </a:p>
          <a:p>
            <a:pPr marL="342900" lvl="0" indent="-3429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For this reason, the methods are also called </a:t>
            </a:r>
            <a:r>
              <a:rPr lang="en-US" altLang="en-US" sz="2400" i="1" dirty="0">
                <a:solidFill>
                  <a:srgbClr val="FFC000"/>
                </a:solidFill>
              </a:rPr>
              <a:t>instance methods</a:t>
            </a:r>
            <a:r>
              <a:rPr lang="en-US" altLang="en-US" sz="2400" dirty="0">
                <a:solidFill>
                  <a:srgbClr val="FFC000"/>
                </a:solidFill>
              </a:rPr>
              <a:t> </a:t>
            </a:r>
            <a:r>
              <a:rPr lang="en-US" altLang="en-US" sz="2400" dirty="0"/>
              <a:t>in Python. </a:t>
            </a:r>
            <a:endParaRPr lang="en-US" altLang="en-US" sz="2400" dirty="0"/>
          </a:p>
          <a:p>
            <a:pPr marL="342900" lvl="0" indent="-3429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You probably noticed that all the methods including the constructor have </a:t>
            </a:r>
            <a:r>
              <a:rPr lang="en-US" altLang="en-US" sz="2400" dirty="0">
                <a:solidFill>
                  <a:srgbClr val="FFC000"/>
                </a:solidFill>
              </a:rPr>
              <a:t>the first parameter </a:t>
            </a:r>
            <a:r>
              <a:rPr lang="en-US" altLang="en-US" sz="2400" b="1" dirty="0">
                <a:solidFill>
                  <a:srgbClr val="FFFF00"/>
                </a:solidFill>
              </a:rPr>
              <a:t>self</a:t>
            </a:r>
            <a:r>
              <a:rPr lang="en-US" altLang="en-US" sz="2400" dirty="0"/>
              <a:t>, which refers to the object that invokes the method. </a:t>
            </a:r>
            <a:endParaRPr lang="en-US" altLang="en-US" sz="2400" dirty="0"/>
          </a:p>
          <a:p>
            <a:pPr marL="342900" lvl="0" indent="-3429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You can use any name for this parameter. But by convention, </a:t>
            </a:r>
            <a:r>
              <a:rPr lang="en-US" altLang="en-US" sz="2400" b="1" dirty="0">
                <a:solidFill>
                  <a:srgbClr val="FFFF00"/>
                </a:solidFill>
              </a:rPr>
              <a:t>self</a:t>
            </a:r>
            <a:r>
              <a:rPr lang="en-US" altLang="en-US" sz="2400" dirty="0"/>
              <a:t> is used. </a:t>
            </a:r>
            <a:endParaRPr lang="en-US" altLang="en-US" sz="2400" dirty="0"/>
          </a:p>
        </p:txBody>
      </p:sp>
      <p:sp>
        <p:nvSpPr>
          <p:cNvPr id="19462" name="Rectangle 5"/>
          <p:cNvSpPr/>
          <p:nvPr/>
        </p:nvSpPr>
        <p:spPr>
          <a:xfrm>
            <a:off x="2800350" y="22860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0483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6096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Accessing Objects</a:t>
            </a:r>
            <a:endParaRPr lang="en-US" altLang="en-US" dirty="0"/>
          </a:p>
        </p:txBody>
      </p:sp>
      <p:sp>
        <p:nvSpPr>
          <p:cNvPr id="20484" name="Rectangle 3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20485" name="Text Box 4"/>
          <p:cNvSpPr txBox="1"/>
          <p:nvPr/>
        </p:nvSpPr>
        <p:spPr>
          <a:xfrm>
            <a:off x="269875" y="1009650"/>
            <a:ext cx="8610600" cy="21240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After an object is created, you can access its data fields and invoke its methods using the </a:t>
            </a:r>
            <a:r>
              <a:rPr lang="en-US" altLang="en-US" sz="2400" dirty="0">
                <a:solidFill>
                  <a:srgbClr val="FFC000"/>
                </a:solidFill>
              </a:rPr>
              <a:t>dot operator </a:t>
            </a:r>
            <a:r>
              <a:rPr lang="en-US" altLang="en-US" sz="2400" dirty="0"/>
              <a:t>(.), also known as the </a:t>
            </a:r>
            <a:r>
              <a:rPr lang="en-US" altLang="en-US" sz="2400" i="1" dirty="0">
                <a:solidFill>
                  <a:srgbClr val="FFC000"/>
                </a:solidFill>
              </a:rPr>
              <a:t>object member access operator</a:t>
            </a:r>
            <a:r>
              <a:rPr lang="en-US" altLang="en-US" sz="2400" dirty="0"/>
              <a:t>. </a:t>
            </a:r>
            <a:endParaRPr lang="en-US" altLang="en-US" sz="2400" dirty="0"/>
          </a:p>
          <a:p>
            <a:pPr marL="342900" lvl="0" indent="-3429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For example, the following code accesses the radius data field and invokes the getPerimeter and getArea methods.</a:t>
            </a:r>
            <a:endParaRPr lang="en-US" altLang="en-US" sz="2400" dirty="0"/>
          </a:p>
        </p:txBody>
      </p:sp>
      <p:sp>
        <p:nvSpPr>
          <p:cNvPr id="20486" name="Rectangle 5"/>
          <p:cNvSpPr/>
          <p:nvPr/>
        </p:nvSpPr>
        <p:spPr>
          <a:xfrm>
            <a:off x="2800350" y="22860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20487" name="Text Box 6"/>
          <p:cNvSpPr txBox="1"/>
          <p:nvPr/>
        </p:nvSpPr>
        <p:spPr>
          <a:xfrm>
            <a:off x="231775" y="3198813"/>
            <a:ext cx="8610600" cy="2647950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 dirty="0">
                <a:solidFill>
                  <a:schemeClr val="bg2"/>
                </a:solidFill>
                <a:latin typeface="Courier New" panose="02070309020205020404" pitchFamily="49" charset="0"/>
              </a:rPr>
              <a:t>&gt;&gt;&gt; from Circle import Circle</a:t>
            </a:r>
            <a:endParaRPr lang="fr-FR" altLang="en-US" sz="2400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 dirty="0">
                <a:solidFill>
                  <a:schemeClr val="bg2"/>
                </a:solidFill>
                <a:latin typeface="Courier New" panose="02070309020205020404" pitchFamily="49" charset="0"/>
              </a:rPr>
              <a:t>&gt;&gt;&gt; c = Circle(5)</a:t>
            </a:r>
            <a:endParaRPr lang="en-US" altLang="en-US" sz="2400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</a:rPr>
              <a:t>&gt;&gt;&gt; c.getPerimeter()</a:t>
            </a:r>
            <a:endParaRPr lang="en-US" altLang="en-US" sz="2400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</a:rPr>
              <a:t>31.41592653589793</a:t>
            </a:r>
            <a:endParaRPr lang="en-US" altLang="en-US" sz="2400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</a:rPr>
              <a:t>&gt;&gt;&gt; c.radius = 10</a:t>
            </a:r>
            <a:endParaRPr lang="en-US" altLang="en-US" sz="2400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</a:rPr>
              <a:t>&gt;&gt;&gt; c.getArea()</a:t>
            </a:r>
            <a:endParaRPr lang="en-US" altLang="en-US" sz="2400" dirty="0">
              <a:solidFill>
                <a:schemeClr val="bg2"/>
              </a:solidFill>
              <a:latin typeface="Courier New" panose="02070309020205020404" pitchFamily="49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bg2"/>
                </a:solidFill>
                <a:latin typeface="Courier New" panose="02070309020205020404" pitchFamily="49" charset="0"/>
              </a:rPr>
              <a:t>314.1592653589793</a:t>
            </a:r>
            <a:endParaRPr lang="en-US" altLang="en-US" sz="2400" dirty="0">
              <a:solidFill>
                <a:schemeClr val="bg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1507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6096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Why self?</a:t>
            </a:r>
            <a:endParaRPr lang="en-US" altLang="en-US" dirty="0"/>
          </a:p>
        </p:txBody>
      </p:sp>
      <p:sp>
        <p:nvSpPr>
          <p:cNvPr id="21508" name="Rectangle 3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21509" name="Text Box 4"/>
          <p:cNvSpPr txBox="1"/>
          <p:nvPr/>
        </p:nvSpPr>
        <p:spPr>
          <a:xfrm>
            <a:off x="246063" y="896938"/>
            <a:ext cx="8610600" cy="175418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Note that the </a:t>
            </a:r>
            <a:r>
              <a:rPr lang="en-US" altLang="en-US" sz="2400" dirty="0">
                <a:solidFill>
                  <a:srgbClr val="FFFF00"/>
                </a:solidFill>
              </a:rPr>
              <a:t>first parameter is special</a:t>
            </a:r>
            <a:r>
              <a:rPr lang="en-US" altLang="en-US" sz="2400" dirty="0"/>
              <a:t>. It is used in the implementation of the method, but not used when the method is called. </a:t>
            </a:r>
            <a:endParaRPr lang="en-US" altLang="en-US" sz="2400" dirty="0"/>
          </a:p>
          <a:p>
            <a:pPr marL="342900" lvl="0" indent="-3429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So, what is this parameter self for? Why does Python need it?</a:t>
            </a:r>
            <a:endParaRPr lang="en-US" altLang="en-US" sz="2400" dirty="0"/>
          </a:p>
        </p:txBody>
      </p:sp>
      <p:sp>
        <p:nvSpPr>
          <p:cNvPr id="21510" name="Rectangle 5"/>
          <p:cNvSpPr/>
          <p:nvPr/>
        </p:nvSpPr>
        <p:spPr>
          <a:xfrm>
            <a:off x="2800350" y="22860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21511" name="Text Box 7"/>
          <p:cNvSpPr txBox="1"/>
          <p:nvPr/>
        </p:nvSpPr>
        <p:spPr>
          <a:xfrm>
            <a:off x="246063" y="2565400"/>
            <a:ext cx="8610600" cy="39703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self is a parameter that </a:t>
            </a:r>
            <a:r>
              <a:rPr lang="en-US" altLang="en-US" sz="2400" dirty="0">
                <a:solidFill>
                  <a:srgbClr val="FFFF00"/>
                </a:solidFill>
              </a:rPr>
              <a:t>represents an object</a:t>
            </a:r>
            <a:r>
              <a:rPr lang="en-US" altLang="en-US" sz="2400" dirty="0"/>
              <a:t>. Using self, you can </a:t>
            </a:r>
            <a:r>
              <a:rPr lang="en-US" altLang="en-US" sz="2400" dirty="0">
                <a:solidFill>
                  <a:srgbClr val="FFFF00"/>
                </a:solidFill>
              </a:rPr>
              <a:t>access instance variables </a:t>
            </a:r>
            <a:r>
              <a:rPr lang="en-US" altLang="en-US" sz="2400" dirty="0"/>
              <a:t>in an object. Instance variables are for storing data fields. </a:t>
            </a:r>
            <a:endParaRPr lang="en-US" altLang="en-US" sz="2400" dirty="0"/>
          </a:p>
          <a:p>
            <a:pPr marL="342900" lvl="0" indent="-3429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Each object is </a:t>
            </a:r>
            <a:r>
              <a:rPr lang="en-US" altLang="en-US" sz="2400" dirty="0">
                <a:solidFill>
                  <a:srgbClr val="FFC000"/>
                </a:solidFill>
              </a:rPr>
              <a:t>an instance of a class</a:t>
            </a:r>
            <a:r>
              <a:rPr lang="en-US" altLang="en-US" sz="2400" dirty="0"/>
              <a:t>. Instance variables are </a:t>
            </a:r>
            <a:r>
              <a:rPr lang="en-US" altLang="en-US" sz="2400" dirty="0">
                <a:solidFill>
                  <a:srgbClr val="FFC000"/>
                </a:solidFill>
              </a:rPr>
              <a:t>tied to specific objects</a:t>
            </a:r>
            <a:r>
              <a:rPr lang="en-US" altLang="en-US" sz="2400" dirty="0"/>
              <a:t>. Each object has its own instance variables. </a:t>
            </a:r>
            <a:endParaRPr lang="en-US" altLang="en-US" sz="2400" dirty="0"/>
          </a:p>
          <a:p>
            <a:pPr marL="342900" lvl="0" indent="-3429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You can use the syntax </a:t>
            </a:r>
            <a:r>
              <a:rPr lang="en-US" altLang="en-US" sz="2400" dirty="0">
                <a:solidFill>
                  <a:srgbClr val="FFFF00"/>
                </a:solidFill>
              </a:rPr>
              <a:t>self.x</a:t>
            </a:r>
            <a:r>
              <a:rPr lang="en-US" altLang="en-US" sz="2400" dirty="0"/>
              <a:t> to access the instance variable x for the object self in a method. </a:t>
            </a:r>
            <a:endParaRPr lang="en-US" altLang="en-US" sz="2400" dirty="0"/>
          </a:p>
          <a:p>
            <a:pPr marL="342900" lvl="0" indent="-3429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400" dirty="0"/>
              <a:t>self parameter is required in every method in the class – references the specific object that the method is working on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>
                <a:cs typeface="Times New Roman" panose="02020603050405020304" pitchFamily="18" charset="0"/>
              </a:rPr>
            </a:fld>
            <a:endParaRPr lang="en-US" altLang="en-US" sz="1400" dirty="0">
              <a:cs typeface="Times New Roman" panose="02020603050405020304" pitchFamily="18" charset="0"/>
            </a:endParaRPr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42875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Class Diagram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2" name="Rectangle 8"/>
          <p:cNvSpPr/>
          <p:nvPr/>
        </p:nvSpPr>
        <p:spPr>
          <a:xfrm>
            <a:off x="2400300" y="22860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3" name="Rectangle 10"/>
          <p:cNvSpPr/>
          <p:nvPr/>
        </p:nvSpPr>
        <p:spPr>
          <a:xfrm>
            <a:off x="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4" name="Rectangle 12"/>
          <p:cNvSpPr/>
          <p:nvPr/>
        </p:nvSpPr>
        <p:spPr>
          <a:xfrm>
            <a:off x="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535" name="Rectangle 14"/>
          <p:cNvSpPr/>
          <p:nvPr/>
        </p:nvSpPr>
        <p:spPr>
          <a:xfrm>
            <a:off x="0" y="26289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536" name="Object 13"/>
          <p:cNvGraphicFramePr>
            <a:graphicFrameLocks noChangeAspect="1"/>
          </p:cNvGraphicFramePr>
          <p:nvPr/>
        </p:nvGraphicFramePr>
        <p:xfrm>
          <a:off x="0" y="1393825"/>
          <a:ext cx="9144000" cy="387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880610" imgH="1598930" progId="Word.Picture.8">
                  <p:embed/>
                </p:oleObj>
              </mc:Choice>
              <mc:Fallback>
                <p:oleObj name="" r:id="rId1" imgW="4880610" imgH="1598930" progId="Word.Picture.8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393825"/>
                        <a:ext cx="9144000" cy="38782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55575" y="5373688"/>
            <a:ext cx="9134475" cy="10779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600" kern="1200" cap="none" spc="0" normalizeH="0" baseline="0" noProof="0" dirty="0">
                <a:solidFill>
                  <a:schemeClr val="tx2">
                    <a:lumMod val="75000"/>
                  </a:schemeClr>
                </a:solidFill>
                <a:ea typeface="+mn-ea"/>
                <a:cs typeface="Times New Roman" panose="02020603050405020304" pitchFamily="18" charset="0"/>
              </a:rPr>
              <a:t>UML : short for Unified Modeling Language, is a standardized modeling language consisting</a:t>
            </a:r>
            <a:br>
              <a:rPr kumimoji="0" lang="en-US" sz="1600" kern="1200" cap="none" spc="0" normalizeH="0" baseline="0" noProof="0" dirty="0">
                <a:solidFill>
                  <a:schemeClr val="tx2">
                    <a:lumMod val="75000"/>
                  </a:schemeClr>
                </a:solidFill>
                <a:ea typeface="+mn-ea"/>
                <a:cs typeface="Times New Roman" panose="02020603050405020304" pitchFamily="18" charset="0"/>
              </a:rPr>
            </a:br>
            <a:r>
              <a:rPr kumimoji="0" lang="en-US" sz="1600" kern="1200" cap="none" spc="0" normalizeH="0" baseline="0" noProof="0" dirty="0">
                <a:solidFill>
                  <a:schemeClr val="tx2">
                    <a:lumMod val="75000"/>
                  </a:schemeClr>
                </a:solidFill>
                <a:ea typeface="+mn-ea"/>
                <a:cs typeface="Times New Roman" panose="02020603050405020304" pitchFamily="18" charset="0"/>
              </a:rPr>
              <a:t>of </a:t>
            </a:r>
            <a:r>
              <a:rPr kumimoji="0" lang="en-US" sz="1600" kern="1200" cap="none" spc="0" normalizeH="0" baseline="0" noProof="0" dirty="0">
                <a:solidFill>
                  <a:schemeClr val="accent2">
                    <a:lumMod val="40000"/>
                    <a:lumOff val="60000"/>
                  </a:schemeClr>
                </a:solidFill>
                <a:ea typeface="+mn-ea"/>
                <a:cs typeface="Times New Roman" panose="02020603050405020304" pitchFamily="18" charset="0"/>
              </a:rPr>
              <a:t>an integrated set of diagrams</a:t>
            </a:r>
            <a:r>
              <a:rPr kumimoji="0" lang="en-US" sz="1600" kern="1200" cap="none" spc="0" normalizeH="0" baseline="0" noProof="0" dirty="0">
                <a:solidFill>
                  <a:schemeClr val="tx2">
                    <a:lumMod val="75000"/>
                  </a:schemeClr>
                </a:solidFill>
                <a:ea typeface="+mn-ea"/>
                <a:cs typeface="Times New Roman" panose="02020603050405020304" pitchFamily="18" charset="0"/>
              </a:rPr>
              <a:t>, developed to help system and software developers for specifying</a:t>
            </a:r>
            <a:br>
              <a:rPr kumimoji="0" lang="en-US" sz="1600" kern="1200" cap="none" spc="0" normalizeH="0" baseline="0" noProof="0" dirty="0">
                <a:solidFill>
                  <a:schemeClr val="tx2">
                    <a:lumMod val="75000"/>
                  </a:schemeClr>
                </a:solidFill>
                <a:ea typeface="+mn-ea"/>
                <a:cs typeface="Times New Roman" panose="02020603050405020304" pitchFamily="18" charset="0"/>
              </a:rPr>
            </a:br>
            <a:r>
              <a:rPr kumimoji="0" lang="en-US" sz="1600" kern="1200" cap="none" spc="0" normalizeH="0" baseline="0" noProof="0" dirty="0">
                <a:solidFill>
                  <a:schemeClr val="tx2">
                    <a:lumMod val="75000"/>
                  </a:schemeClr>
                </a:solidFill>
                <a:ea typeface="+mn-ea"/>
                <a:cs typeface="Times New Roman" panose="02020603050405020304" pitchFamily="18" charset="0"/>
              </a:rPr>
              <a:t>visualizing, constructing, and documenting the artifacts of software systems, as well as for business</a:t>
            </a:r>
            <a:br>
              <a:rPr kumimoji="0" lang="en-US" sz="1600" kern="1200" cap="none" spc="0" normalizeH="0" baseline="0" noProof="0" dirty="0">
                <a:solidFill>
                  <a:schemeClr val="tx2">
                    <a:lumMod val="75000"/>
                  </a:schemeClr>
                </a:solidFill>
                <a:ea typeface="+mn-ea"/>
                <a:cs typeface="Times New Roman" panose="02020603050405020304" pitchFamily="18" charset="0"/>
              </a:rPr>
            </a:br>
            <a:r>
              <a:rPr kumimoji="0" lang="en-US" sz="1600" kern="1200" cap="none" spc="0" normalizeH="0" baseline="0" noProof="0" dirty="0">
                <a:solidFill>
                  <a:schemeClr val="tx2">
                    <a:lumMod val="75000"/>
                  </a:schemeClr>
                </a:solidFill>
                <a:ea typeface="+mn-ea"/>
                <a:cs typeface="Times New Roman" panose="02020603050405020304" pitchFamily="18" charset="0"/>
              </a:rPr>
              <a:t>modeling and other non-software systems. </a:t>
            </a:r>
            <a:endParaRPr kumimoji="0" lang="en-US" sz="1600" kern="1200" cap="none" spc="0" normalizeH="0" baseline="0" noProof="0" dirty="0">
              <a:solidFill>
                <a:schemeClr val="tx2">
                  <a:lumMod val="75000"/>
                </a:schemeClr>
              </a:solidFill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473075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sz="4000" dirty="0"/>
              <a:t>Motivations</a:t>
            </a:r>
            <a:endParaRPr lang="en-US" altLang="en-US" sz="4000" dirty="0"/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xfrm>
            <a:off x="231775" y="893763"/>
            <a:ext cx="8642350" cy="3073400"/>
          </a:xfrm>
          <a:ln/>
        </p:spPr>
        <p:txBody>
          <a:bodyPr vert="horz" wrap="square" lIns="92075" tIns="46038" rIns="92075" bIns="46038" anchor="t" anchorCtr="0"/>
          <a:p>
            <a:r>
              <a:rPr lang="en-US" altLang="en-US" sz="2800" dirty="0"/>
              <a:t>After learning the preceding chapters, you are </a:t>
            </a:r>
            <a:r>
              <a:rPr lang="en-US" altLang="en-US" sz="2800" dirty="0">
                <a:solidFill>
                  <a:srgbClr val="FFC000"/>
                </a:solidFill>
              </a:rPr>
              <a:t>capable of solving many programming problems using selections, loops, and functions</a:t>
            </a:r>
            <a:r>
              <a:rPr lang="en-US" altLang="en-US" sz="2800" dirty="0"/>
              <a:t>. </a:t>
            </a:r>
            <a:endParaRPr lang="en-US" altLang="en-US" sz="2800" dirty="0"/>
          </a:p>
          <a:p>
            <a:r>
              <a:rPr lang="en-US" altLang="en-US" sz="2800" dirty="0"/>
              <a:t>However, these Python features are </a:t>
            </a:r>
            <a:r>
              <a:rPr lang="en-US" altLang="en-US" sz="2800" dirty="0">
                <a:solidFill>
                  <a:srgbClr val="FFC000"/>
                </a:solidFill>
              </a:rPr>
              <a:t>not sufficient for developing graphical user interfaces and large scale software systems</a:t>
            </a:r>
            <a:r>
              <a:rPr lang="en-US" altLang="en-US" sz="2800" dirty="0"/>
              <a:t>. </a:t>
            </a:r>
            <a:endParaRPr lang="en-US" altLang="en-US" sz="2800" dirty="0"/>
          </a:p>
          <a:p>
            <a:r>
              <a:rPr lang="en-US" altLang="en-US" sz="2800" dirty="0"/>
              <a:t>Suppose you want to develop a graphical user interface as shown below. How do you program it?</a:t>
            </a:r>
            <a:endParaRPr lang="en-US" altLang="en-US" sz="2800" dirty="0"/>
          </a:p>
        </p:txBody>
      </p:sp>
      <p:pic>
        <p:nvPicPr>
          <p:cNvPr id="5125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725" y="4773613"/>
            <a:ext cx="8640763" cy="1425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731838" y="203200"/>
            <a:ext cx="7772400" cy="12192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sz="4000" dirty="0">
                <a:latin typeface="Book Antiqua" pitchFamily="18" charset="0"/>
              </a:rPr>
              <a:t>Example: Defining Classes and Creating Objects</a:t>
            </a:r>
            <a:endParaRPr lang="en-US" altLang="en-US" sz="4000" u="sng" dirty="0">
              <a:latin typeface="Book Antiqua" pitchFamily="18" charset="0"/>
              <a:hlinkClick r:id="rId1" action="ppaction://program"/>
            </a:endParaRPr>
          </a:p>
        </p:txBody>
      </p:sp>
      <p:sp>
        <p:nvSpPr>
          <p:cNvPr id="37478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721600" y="5195888"/>
            <a:ext cx="1241425" cy="341313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  <a:hlinkClick r:id="rId2" action="ppaction://program"/>
              </a:rPr>
              <a:t>TestTV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557" name="AutoShape 5">
            <a:hlinkClick r:id="rId3" action="ppaction://program"/>
          </p:cNvPr>
          <p:cNvSpPr/>
          <p:nvPr/>
        </p:nvSpPr>
        <p:spPr>
          <a:xfrm>
            <a:off x="7145338" y="5810250"/>
            <a:ext cx="1905000" cy="6096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Book Antiqua" pitchFamily="18" charset="0"/>
              </a:rPr>
              <a:t>Run</a:t>
            </a:r>
            <a:endParaRPr lang="en-US" altLang="en-US" sz="2400" dirty="0"/>
          </a:p>
        </p:txBody>
      </p:sp>
      <p:sp>
        <p:nvSpPr>
          <p:cNvPr id="374790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721600" y="4581525"/>
            <a:ext cx="1201738" cy="417513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  <a:hlinkClick r:id="rId4" action="ppaction://program"/>
              </a:rPr>
              <a:t>TV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3559" name="Rectangle 9"/>
          <p:cNvSpPr/>
          <p:nvPr/>
        </p:nvSpPr>
        <p:spPr>
          <a:xfrm>
            <a:off x="0" y="21240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6350" y="1511300"/>
          <a:ext cx="7016750" cy="491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3733800" imgH="2616200" progId="Word.Picture.8">
                  <p:embed/>
                </p:oleObj>
              </mc:Choice>
              <mc:Fallback>
                <p:oleObj name="" r:id="rId5" imgW="3733800" imgH="2616200" progId="Word.Picture.8">
                  <p:embed/>
                  <p:pic>
                    <p:nvPicPr>
                      <p:cNvPr id="0" name="Picture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50" y="1511300"/>
                        <a:ext cx="7016750" cy="4919663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531813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sz="4000" dirty="0"/>
              <a:t>Trace Code</a:t>
            </a:r>
            <a:endParaRPr lang="en-US" altLang="en-US" sz="4000" dirty="0"/>
          </a:p>
        </p:txBody>
      </p:sp>
      <p:sp>
        <p:nvSpPr>
          <p:cNvPr id="24580" name="Rectangle 3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24581" name="Rectangle 4"/>
          <p:cNvSpPr/>
          <p:nvPr/>
        </p:nvSpPr>
        <p:spPr>
          <a:xfrm>
            <a:off x="2800350" y="22860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24582" name="Text Box 5"/>
          <p:cNvSpPr txBox="1"/>
          <p:nvPr/>
        </p:nvSpPr>
        <p:spPr>
          <a:xfrm>
            <a:off x="155575" y="1892300"/>
            <a:ext cx="4800600" cy="1465263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</a:rPr>
              <a:t>myCircle = Circle(5.0)</a:t>
            </a:r>
            <a:endParaRPr lang="en-US" altLang="en-US" sz="1800" dirty="0">
              <a:solidFill>
                <a:schemeClr val="bg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bg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</a:rPr>
              <a:t>yourCircle = Circle()</a:t>
            </a:r>
            <a:endParaRPr lang="en-US" altLang="en-US" sz="1800" dirty="0">
              <a:solidFill>
                <a:schemeClr val="bg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bg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</a:rPr>
              <a:t>yourCircle.radius = 100</a:t>
            </a:r>
            <a:endParaRPr lang="en-US" altLang="en-US" sz="1800" dirty="0">
              <a:solidFill>
                <a:schemeClr val="bg2"/>
              </a:solidFill>
            </a:endParaRPr>
          </a:p>
        </p:txBody>
      </p:sp>
      <p:sp>
        <p:nvSpPr>
          <p:cNvPr id="24583" name="Rectangle 6"/>
          <p:cNvSpPr/>
          <p:nvPr/>
        </p:nvSpPr>
        <p:spPr>
          <a:xfrm>
            <a:off x="231775" y="1970088"/>
            <a:ext cx="2611438" cy="2682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24584" name="Object 7"/>
          <p:cNvGraphicFramePr>
            <a:graphicFrameLocks noChangeAspect="1"/>
          </p:cNvGraphicFramePr>
          <p:nvPr>
            <p:ph idx="1"/>
          </p:nvPr>
        </p:nvGraphicFramePr>
        <p:xfrm>
          <a:off x="5570538" y="2852738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026160" imgH="457200" progId="Word.Picture.8">
                  <p:embed/>
                </p:oleObj>
              </mc:Choice>
              <mc:Fallback>
                <p:oleObj name="" r:id="rId1" imgW="1026160" imgH="457200" progId="Word.Picture.8">
                  <p:embed/>
                  <p:pic>
                    <p:nvPicPr>
                      <p:cNvPr id="0" name="Picture 3079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570538" y="2852738"/>
                        <a:ext cx="2687637" cy="1193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8"/>
          <p:cNvSpPr/>
          <p:nvPr/>
        </p:nvSpPr>
        <p:spPr>
          <a:xfrm>
            <a:off x="6837363" y="2046288"/>
            <a:ext cx="1524000" cy="306387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lIns="9144" tIns="9144" rIns="9144" bIns="9144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</a:rPr>
              <a:t>reference value</a:t>
            </a:r>
            <a:endParaRPr lang="en-US" altLang="en-US" sz="1800" dirty="0">
              <a:solidFill>
                <a:schemeClr val="accent2"/>
              </a:solidFill>
            </a:endParaRPr>
          </a:p>
        </p:txBody>
      </p:sp>
      <p:sp>
        <p:nvSpPr>
          <p:cNvPr id="24586" name="Text Box 9"/>
          <p:cNvSpPr txBox="1"/>
          <p:nvPr/>
        </p:nvSpPr>
        <p:spPr>
          <a:xfrm>
            <a:off x="5724525" y="2020888"/>
            <a:ext cx="1133475" cy="3667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myCircle</a:t>
            </a:r>
            <a:endParaRPr lang="en-US" altLang="en-US" sz="1800" dirty="0"/>
          </a:p>
        </p:txBody>
      </p:sp>
      <p:sp>
        <p:nvSpPr>
          <p:cNvPr id="24587" name="Line 11"/>
          <p:cNvSpPr/>
          <p:nvPr/>
        </p:nvSpPr>
        <p:spPr>
          <a:xfrm flipH="1">
            <a:off x="6991350" y="2238375"/>
            <a:ext cx="652463" cy="80645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24588" name="AutoShape 12"/>
          <p:cNvSpPr/>
          <p:nvPr/>
        </p:nvSpPr>
        <p:spPr>
          <a:xfrm>
            <a:off x="6376988" y="549275"/>
            <a:ext cx="2497137" cy="730250"/>
          </a:xfrm>
          <a:prstGeom prst="wedgeRoundRectCallout">
            <a:avLst>
              <a:gd name="adj1" fmla="val -8106"/>
              <a:gd name="adj2" fmla="val 153477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Assign object reference to myCircle</a:t>
            </a:r>
            <a:endParaRPr lang="en-US" altLang="en-US" sz="1800" dirty="0"/>
          </a:p>
        </p:txBody>
      </p:sp>
      <p:sp>
        <p:nvSpPr>
          <p:cNvPr id="24589" name="Rectangle 13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1800" dirty="0">
              <a:solidFill>
                <a:schemeClr val="bg2"/>
              </a:solidFill>
              <a:latin typeface="Forte" pitchFamily="66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531813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sz="4000" dirty="0"/>
              <a:t>Trace Code</a:t>
            </a:r>
            <a:endParaRPr lang="en-US" altLang="en-US" sz="4000" dirty="0"/>
          </a:p>
        </p:txBody>
      </p:sp>
      <p:sp>
        <p:nvSpPr>
          <p:cNvPr id="25604" name="Rectangle 3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25605" name="Rectangle 4"/>
          <p:cNvSpPr/>
          <p:nvPr/>
        </p:nvSpPr>
        <p:spPr>
          <a:xfrm>
            <a:off x="2800350" y="22860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25606" name="Text Box 5"/>
          <p:cNvSpPr txBox="1"/>
          <p:nvPr/>
        </p:nvSpPr>
        <p:spPr>
          <a:xfrm>
            <a:off x="155575" y="1239838"/>
            <a:ext cx="4800600" cy="1465262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</a:rPr>
              <a:t>myCircle = Circle(5.0)</a:t>
            </a:r>
            <a:endParaRPr lang="en-US" altLang="en-US" sz="1800" dirty="0">
              <a:solidFill>
                <a:schemeClr val="bg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bg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</a:rPr>
              <a:t>yourCircle = Circle()</a:t>
            </a:r>
            <a:endParaRPr lang="en-US" altLang="en-US" sz="1800" dirty="0">
              <a:solidFill>
                <a:schemeClr val="bg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bg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</a:rPr>
              <a:t>yourCircle.radius = 100</a:t>
            </a:r>
            <a:endParaRPr lang="en-US" altLang="en-US" sz="1800" dirty="0">
              <a:solidFill>
                <a:schemeClr val="bg2"/>
              </a:solidFill>
            </a:endParaRPr>
          </a:p>
        </p:txBody>
      </p:sp>
      <p:sp>
        <p:nvSpPr>
          <p:cNvPr id="25607" name="Rectangle 6"/>
          <p:cNvSpPr/>
          <p:nvPr/>
        </p:nvSpPr>
        <p:spPr>
          <a:xfrm>
            <a:off x="193675" y="1854200"/>
            <a:ext cx="2611438" cy="268288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25608" name="Object 7"/>
          <p:cNvGraphicFramePr>
            <a:graphicFrameLocks noChangeAspect="1"/>
          </p:cNvGraphicFramePr>
          <p:nvPr>
            <p:ph idx="1"/>
          </p:nvPr>
        </p:nvGraphicFramePr>
        <p:xfrm>
          <a:off x="5608638" y="2200275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026160" imgH="457200" progId="Word.Picture.8">
                  <p:embed/>
                </p:oleObj>
              </mc:Choice>
              <mc:Fallback>
                <p:oleObj name="" r:id="rId1" imgW="1026160" imgH="457200" progId="Word.Picture.8">
                  <p:embed/>
                  <p:pic>
                    <p:nvPicPr>
                      <p:cNvPr id="0" name="Picture 3081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608638" y="2200275"/>
                        <a:ext cx="2687637" cy="1193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Rectangle 8"/>
          <p:cNvSpPr/>
          <p:nvPr/>
        </p:nvSpPr>
        <p:spPr>
          <a:xfrm>
            <a:off x="6837363" y="1393825"/>
            <a:ext cx="1524000" cy="306388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lIns="9144" tIns="9144" rIns="9144" bIns="9144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</a:rPr>
              <a:t>reference value</a:t>
            </a:r>
            <a:endParaRPr lang="en-US" altLang="en-US" sz="1800" dirty="0">
              <a:solidFill>
                <a:schemeClr val="accent2"/>
              </a:solidFill>
            </a:endParaRPr>
          </a:p>
        </p:txBody>
      </p:sp>
      <p:sp>
        <p:nvSpPr>
          <p:cNvPr id="25610" name="Text Box 9"/>
          <p:cNvSpPr txBox="1"/>
          <p:nvPr/>
        </p:nvSpPr>
        <p:spPr>
          <a:xfrm>
            <a:off x="5724525" y="1368425"/>
            <a:ext cx="1133475" cy="3667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myCircle</a:t>
            </a:r>
            <a:endParaRPr lang="en-US" altLang="en-US" sz="1800" dirty="0"/>
          </a:p>
        </p:txBody>
      </p:sp>
      <p:sp>
        <p:nvSpPr>
          <p:cNvPr id="25611" name="Line 10"/>
          <p:cNvSpPr/>
          <p:nvPr/>
        </p:nvSpPr>
        <p:spPr>
          <a:xfrm flipH="1">
            <a:off x="6991350" y="1585913"/>
            <a:ext cx="652463" cy="80645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25612" name="AutoShape 11"/>
          <p:cNvSpPr/>
          <p:nvPr/>
        </p:nvSpPr>
        <p:spPr>
          <a:xfrm>
            <a:off x="1998663" y="3044825"/>
            <a:ext cx="2497137" cy="730250"/>
          </a:xfrm>
          <a:prstGeom prst="wedgeRoundRectCallout">
            <a:avLst>
              <a:gd name="adj1" fmla="val 98190"/>
              <a:gd name="adj2" fmla="val 221741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Assign object reference to yourCircle</a:t>
            </a:r>
            <a:endParaRPr lang="en-US" altLang="en-US" sz="1800" dirty="0"/>
          </a:p>
        </p:txBody>
      </p:sp>
      <p:sp>
        <p:nvSpPr>
          <p:cNvPr id="25613" name="Rectangle 12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1800" dirty="0">
              <a:solidFill>
                <a:schemeClr val="bg2"/>
              </a:solidFill>
              <a:latin typeface="Forte" pitchFamily="66" charset="0"/>
            </a:endParaRPr>
          </a:p>
        </p:txBody>
      </p:sp>
      <p:graphicFrame>
        <p:nvGraphicFramePr>
          <p:cNvPr id="25614" name="Object 13"/>
          <p:cNvGraphicFramePr>
            <a:graphicFrameLocks noChangeAspect="1"/>
          </p:cNvGraphicFramePr>
          <p:nvPr/>
        </p:nvGraphicFramePr>
        <p:xfrm>
          <a:off x="5724525" y="4926013"/>
          <a:ext cx="26876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028700" imgH="457200" progId="Word.Picture.8">
                  <p:embed/>
                </p:oleObj>
              </mc:Choice>
              <mc:Fallback>
                <p:oleObj name="" r:id="rId3" imgW="1028700" imgH="457200" progId="Word.Picture.8">
                  <p:embed/>
                  <p:pic>
                    <p:nvPicPr>
                      <p:cNvPr id="0" name="Picture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4525" y="4926013"/>
                        <a:ext cx="2687638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Rectangle 14"/>
          <p:cNvSpPr/>
          <p:nvPr/>
        </p:nvSpPr>
        <p:spPr>
          <a:xfrm>
            <a:off x="6953250" y="4119563"/>
            <a:ext cx="1524000" cy="306387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lIns="9144" tIns="9144" rIns="9144" bIns="9144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</a:rPr>
              <a:t>reference value</a:t>
            </a:r>
            <a:endParaRPr lang="en-US" altLang="en-US" sz="1800" dirty="0">
              <a:solidFill>
                <a:schemeClr val="accent2"/>
              </a:solidFill>
            </a:endParaRPr>
          </a:p>
        </p:txBody>
      </p:sp>
      <p:sp>
        <p:nvSpPr>
          <p:cNvPr id="25616" name="Text Box 15"/>
          <p:cNvSpPr txBox="1"/>
          <p:nvPr/>
        </p:nvSpPr>
        <p:spPr>
          <a:xfrm>
            <a:off x="5686425" y="4094163"/>
            <a:ext cx="1287463" cy="3667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yourCircle</a:t>
            </a:r>
            <a:endParaRPr lang="en-US" altLang="en-US" sz="1800" dirty="0"/>
          </a:p>
        </p:txBody>
      </p:sp>
      <p:sp>
        <p:nvSpPr>
          <p:cNvPr id="25617" name="Line 16"/>
          <p:cNvSpPr/>
          <p:nvPr/>
        </p:nvSpPr>
        <p:spPr>
          <a:xfrm flipH="1">
            <a:off x="7107238" y="4311650"/>
            <a:ext cx="652462" cy="80645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531813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sz="4000" dirty="0"/>
              <a:t>Trace Code</a:t>
            </a:r>
            <a:endParaRPr lang="en-US" altLang="en-US" sz="4000" dirty="0"/>
          </a:p>
        </p:txBody>
      </p:sp>
      <p:sp>
        <p:nvSpPr>
          <p:cNvPr id="26628" name="Rectangle 3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26629" name="Rectangle 4"/>
          <p:cNvSpPr/>
          <p:nvPr/>
        </p:nvSpPr>
        <p:spPr>
          <a:xfrm>
            <a:off x="2800350" y="22860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26630" name="Text Box 5"/>
          <p:cNvSpPr txBox="1"/>
          <p:nvPr/>
        </p:nvSpPr>
        <p:spPr>
          <a:xfrm>
            <a:off x="155575" y="1239838"/>
            <a:ext cx="4800600" cy="1465262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</a:rPr>
              <a:t>myCircle = Circle(5.0)</a:t>
            </a:r>
            <a:endParaRPr lang="en-US" altLang="en-US" sz="1800" dirty="0">
              <a:solidFill>
                <a:schemeClr val="bg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bg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</a:rPr>
              <a:t>yourCircle = Circle()</a:t>
            </a:r>
            <a:endParaRPr lang="en-US" altLang="en-US" sz="1800" dirty="0">
              <a:solidFill>
                <a:schemeClr val="bg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chemeClr val="bg2"/>
              </a:solidFill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</a:rPr>
              <a:t>yourCircle.radius = 100</a:t>
            </a:r>
            <a:endParaRPr lang="en-US" altLang="en-US" sz="1800" dirty="0">
              <a:solidFill>
                <a:schemeClr val="bg2"/>
              </a:solidFill>
            </a:endParaRPr>
          </a:p>
        </p:txBody>
      </p:sp>
      <p:sp>
        <p:nvSpPr>
          <p:cNvPr id="26631" name="Rectangle 6"/>
          <p:cNvSpPr/>
          <p:nvPr/>
        </p:nvSpPr>
        <p:spPr>
          <a:xfrm>
            <a:off x="193675" y="2392363"/>
            <a:ext cx="2611438" cy="268287"/>
          </a:xfrm>
          <a:prstGeom prst="rect">
            <a:avLst/>
          </a:prstGeom>
          <a:solidFill>
            <a:schemeClr val="accent1">
              <a:alpha val="45097"/>
            </a:schemeClr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26632" name="Object 7"/>
          <p:cNvGraphicFramePr>
            <a:graphicFrameLocks noChangeAspect="1"/>
          </p:cNvGraphicFramePr>
          <p:nvPr>
            <p:ph idx="1"/>
          </p:nvPr>
        </p:nvGraphicFramePr>
        <p:xfrm>
          <a:off x="5608638" y="2200275"/>
          <a:ext cx="2687637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026160" imgH="457200" progId="Word.Picture.8">
                  <p:embed/>
                </p:oleObj>
              </mc:Choice>
              <mc:Fallback>
                <p:oleObj name="" r:id="rId1" imgW="1026160" imgH="457200" progId="Word.Picture.8">
                  <p:embed/>
                  <p:pic>
                    <p:nvPicPr>
                      <p:cNvPr id="0" name="Picture 308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608638" y="2200275"/>
                        <a:ext cx="2687637" cy="1193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8"/>
          <p:cNvSpPr/>
          <p:nvPr/>
        </p:nvSpPr>
        <p:spPr>
          <a:xfrm>
            <a:off x="6837363" y="1393825"/>
            <a:ext cx="1524000" cy="306388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lIns="9144" tIns="9144" rIns="9144" bIns="9144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</a:rPr>
              <a:t>reference value</a:t>
            </a:r>
            <a:endParaRPr lang="en-US" altLang="en-US" sz="1800" dirty="0">
              <a:solidFill>
                <a:schemeClr val="accent2"/>
              </a:solidFill>
            </a:endParaRPr>
          </a:p>
        </p:txBody>
      </p:sp>
      <p:sp>
        <p:nvSpPr>
          <p:cNvPr id="26634" name="Text Box 9"/>
          <p:cNvSpPr txBox="1"/>
          <p:nvPr/>
        </p:nvSpPr>
        <p:spPr>
          <a:xfrm>
            <a:off x="5724525" y="1368425"/>
            <a:ext cx="1133475" cy="3667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myCircle</a:t>
            </a:r>
            <a:endParaRPr lang="en-US" altLang="en-US" sz="1800" dirty="0"/>
          </a:p>
        </p:txBody>
      </p:sp>
      <p:sp>
        <p:nvSpPr>
          <p:cNvPr id="26635" name="Line 10"/>
          <p:cNvSpPr/>
          <p:nvPr/>
        </p:nvSpPr>
        <p:spPr>
          <a:xfrm flipH="1">
            <a:off x="6991350" y="1585913"/>
            <a:ext cx="652463" cy="80645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  <p:sp>
        <p:nvSpPr>
          <p:cNvPr id="26636" name="AutoShape 11"/>
          <p:cNvSpPr/>
          <p:nvPr/>
        </p:nvSpPr>
        <p:spPr>
          <a:xfrm>
            <a:off x="1998663" y="3044825"/>
            <a:ext cx="2497137" cy="730250"/>
          </a:xfrm>
          <a:prstGeom prst="wedgeRoundRectCallout">
            <a:avLst>
              <a:gd name="adj1" fmla="val 98190"/>
              <a:gd name="adj2" fmla="val 221741"/>
              <a:gd name="adj3" fmla="val 16667"/>
            </a:avLst>
          </a:prstGeom>
          <a:solidFill>
            <a:schemeClr val="accent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Modify radius in yourCircle</a:t>
            </a:r>
            <a:endParaRPr lang="en-US" altLang="en-US" sz="1800" dirty="0"/>
          </a:p>
        </p:txBody>
      </p:sp>
      <p:sp>
        <p:nvSpPr>
          <p:cNvPr id="26637" name="Rectangle 12"/>
          <p:cNvSpPr/>
          <p:nvPr/>
        </p:nvSpPr>
        <p:spPr>
          <a:xfrm>
            <a:off x="0" y="0"/>
            <a:ext cx="1524000" cy="381000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bg2"/>
                </a:solidFill>
                <a:latin typeface="Forte" pitchFamily="66" charset="0"/>
              </a:rPr>
              <a:t>animation</a:t>
            </a:r>
            <a:endParaRPr lang="en-US" altLang="en-US" sz="1800" dirty="0">
              <a:solidFill>
                <a:schemeClr val="bg2"/>
              </a:solidFill>
              <a:latin typeface="Forte" pitchFamily="66" charset="0"/>
            </a:endParaRPr>
          </a:p>
        </p:txBody>
      </p:sp>
      <p:graphicFrame>
        <p:nvGraphicFramePr>
          <p:cNvPr id="26638" name="Object 13"/>
          <p:cNvGraphicFramePr>
            <a:graphicFrameLocks noChangeAspect="1"/>
          </p:cNvGraphicFramePr>
          <p:nvPr/>
        </p:nvGraphicFramePr>
        <p:xfrm>
          <a:off x="5724525" y="4927600"/>
          <a:ext cx="2687638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1028700" imgH="457200" progId="Word.Picture.8">
                  <p:embed/>
                </p:oleObj>
              </mc:Choice>
              <mc:Fallback>
                <p:oleObj name="" r:id="rId3" imgW="1028700" imgH="457200" progId="Word.Picture.8">
                  <p:embed/>
                  <p:pic>
                    <p:nvPicPr>
                      <p:cNvPr id="0" name="Picture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24525" y="4927600"/>
                        <a:ext cx="2687638" cy="119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Rectangle 14"/>
          <p:cNvSpPr/>
          <p:nvPr/>
        </p:nvSpPr>
        <p:spPr>
          <a:xfrm>
            <a:off x="6953250" y="4119563"/>
            <a:ext cx="1524000" cy="306387"/>
          </a:xfrm>
          <a:prstGeom prst="rect">
            <a:avLst/>
          </a:prstGeom>
          <a:solidFill>
            <a:schemeClr val="tx1"/>
          </a:solidFill>
          <a:ln w="12700" cap="flat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lIns="9144" tIns="9144" rIns="9144" bIns="9144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chemeClr val="accent2"/>
                </a:solidFill>
              </a:rPr>
              <a:t>reference value</a:t>
            </a:r>
            <a:endParaRPr lang="en-US" altLang="en-US" sz="1800" dirty="0">
              <a:solidFill>
                <a:schemeClr val="accent2"/>
              </a:solidFill>
            </a:endParaRPr>
          </a:p>
        </p:txBody>
      </p:sp>
      <p:sp>
        <p:nvSpPr>
          <p:cNvPr id="26640" name="Text Box 15"/>
          <p:cNvSpPr txBox="1"/>
          <p:nvPr/>
        </p:nvSpPr>
        <p:spPr>
          <a:xfrm>
            <a:off x="5686425" y="4094163"/>
            <a:ext cx="1287463" cy="3667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/>
              <a:t>yourCircle</a:t>
            </a:r>
            <a:endParaRPr lang="en-US" altLang="en-US" sz="1800" dirty="0"/>
          </a:p>
        </p:txBody>
      </p:sp>
      <p:sp>
        <p:nvSpPr>
          <p:cNvPr id="26641" name="Line 16"/>
          <p:cNvSpPr/>
          <p:nvPr/>
        </p:nvSpPr>
        <p:spPr>
          <a:xfrm flipH="1">
            <a:off x="7107238" y="4311650"/>
            <a:ext cx="652462" cy="806450"/>
          </a:xfrm>
          <a:prstGeom prst="line">
            <a:avLst/>
          </a:prstGeom>
          <a:ln w="12700" cap="flat" cmpd="sng">
            <a:solidFill>
              <a:srgbClr val="FF0000"/>
            </a:solidFill>
            <a:prstDash val="solid"/>
            <a:headEnd type="none" w="sm" len="sm"/>
            <a:tailEnd type="stealth" w="sm" len="sm"/>
          </a:ln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7651" name="Rectang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686800" cy="5334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The datetime Class</a:t>
            </a:r>
            <a:endParaRPr lang="en-US" altLang="en-US" dirty="0">
              <a:solidFill>
                <a:schemeClr val="tx1"/>
              </a:solidFill>
              <a:latin typeface="Book Antiqua" pitchFamily="18" charset="0"/>
              <a:hlinkClick r:id="rId1" action="ppaction://program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xfrm>
            <a:off x="152400" y="1066800"/>
            <a:ext cx="7761288" cy="4205288"/>
          </a:xfrm>
          <a:solidFill>
            <a:schemeClr val="tx1">
              <a:alpha val="100000"/>
            </a:schemeClr>
          </a:solidFill>
          <a:ln/>
        </p:spPr>
        <p:txBody>
          <a:bodyPr vert="horz" wrap="square" lIns="92075" tIns="46038" rIns="92075" bIns="46038" anchor="t" anchorCtr="0"/>
          <a:p>
            <a:pPr marL="0"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zh-CN" dirty="0">
                <a:solidFill>
                  <a:schemeClr val="bg2"/>
                </a:solidFill>
                <a:ea typeface="SimSun" panose="02010600030101010101" pitchFamily="2" charset="-122"/>
              </a:rPr>
              <a:t>from datetime import datetime</a:t>
            </a:r>
            <a:endParaRPr lang="en-US" altLang="zh-CN" dirty="0">
              <a:solidFill>
                <a:schemeClr val="bg2"/>
              </a:solidFill>
              <a:ea typeface="SimSun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zh-CN" dirty="0">
                <a:solidFill>
                  <a:schemeClr val="bg2"/>
                </a:solidFill>
                <a:ea typeface="SimSun" panose="02010600030101010101" pitchFamily="2" charset="-122"/>
              </a:rPr>
              <a:t>d = datetime.now()</a:t>
            </a:r>
            <a:endParaRPr lang="en-US" altLang="zh-CN" dirty="0">
              <a:solidFill>
                <a:schemeClr val="bg2"/>
              </a:solidFill>
              <a:ea typeface="SimSun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zh-CN" dirty="0">
                <a:solidFill>
                  <a:schemeClr val="bg2"/>
                </a:solidFill>
                <a:ea typeface="SimSun" panose="02010600030101010101" pitchFamily="2" charset="-122"/>
              </a:rPr>
              <a:t>print("Current year is " + str(d.year))</a:t>
            </a:r>
            <a:endParaRPr lang="en-US" altLang="zh-CN" dirty="0">
              <a:solidFill>
                <a:schemeClr val="bg2"/>
              </a:solidFill>
              <a:ea typeface="SimSun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zh-CN" dirty="0">
                <a:solidFill>
                  <a:schemeClr val="bg2"/>
                </a:solidFill>
                <a:ea typeface="SimSun" panose="02010600030101010101" pitchFamily="2" charset="-122"/>
              </a:rPr>
              <a:t>print("Current month is " + str(d.month))</a:t>
            </a:r>
            <a:endParaRPr lang="en-US" altLang="zh-CN" dirty="0">
              <a:solidFill>
                <a:schemeClr val="bg2"/>
              </a:solidFill>
              <a:ea typeface="SimSun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zh-CN" dirty="0">
                <a:solidFill>
                  <a:schemeClr val="bg2"/>
                </a:solidFill>
                <a:ea typeface="SimSun" panose="02010600030101010101" pitchFamily="2" charset="-122"/>
              </a:rPr>
              <a:t>print("Current day of month is " + str(d.day))</a:t>
            </a:r>
            <a:endParaRPr lang="en-US" altLang="zh-CN" dirty="0">
              <a:solidFill>
                <a:schemeClr val="bg2"/>
              </a:solidFill>
              <a:ea typeface="SimSun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zh-CN" dirty="0">
                <a:solidFill>
                  <a:schemeClr val="bg2"/>
                </a:solidFill>
                <a:ea typeface="SimSun" panose="02010600030101010101" pitchFamily="2" charset="-122"/>
              </a:rPr>
              <a:t>print("Current hour is " + str(d.hour))</a:t>
            </a:r>
            <a:endParaRPr lang="en-US" altLang="zh-CN" dirty="0">
              <a:solidFill>
                <a:schemeClr val="bg2"/>
              </a:solidFill>
              <a:ea typeface="SimSun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zh-CN" dirty="0">
                <a:solidFill>
                  <a:schemeClr val="bg2"/>
                </a:solidFill>
                <a:ea typeface="SimSun" panose="02010600030101010101" pitchFamily="2" charset="-122"/>
              </a:rPr>
              <a:t>print("Current minute is " + str(d.minute))</a:t>
            </a:r>
            <a:endParaRPr lang="en-US" altLang="zh-CN" dirty="0">
              <a:solidFill>
                <a:schemeClr val="bg2"/>
              </a:solidFill>
              <a:ea typeface="SimSun" panose="02010600030101010101" pitchFamily="2" charset="-122"/>
            </a:endParaRPr>
          </a:p>
          <a:p>
            <a:pPr marL="0" indent="0" defTabSz="91440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altLang="zh-CN" dirty="0">
                <a:solidFill>
                  <a:schemeClr val="bg2"/>
                </a:solidFill>
                <a:ea typeface="SimSun" panose="02010600030101010101" pitchFamily="2" charset="-122"/>
              </a:rPr>
              <a:t>print("Current second is " + str(d.second))</a:t>
            </a: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27653" name="Rectangle 5"/>
          <p:cNvSpPr/>
          <p:nvPr/>
        </p:nvSpPr>
        <p:spPr>
          <a:xfrm>
            <a:off x="0" y="27543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>
              <a:buNone/>
            </a:pPr>
            <a:r>
              <a:rPr dirty="0"/>
              <a:t>Encapsulation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>
            <a:normAutofit fontScale="925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Encapsulation is one of the fundamental concepts in object-oriented programming (OOP).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describes the idea of bundling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work on that data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within one unit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e.g., a class.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concept is also often used to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hide the internal representation, or state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of an object from the outside. This is called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information hiding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6" name="Slide Number Placeholder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29699" name="Rectangle 2"/>
          <p:cNvSpPr>
            <a:spLocks noGrp="1"/>
          </p:cNvSpPr>
          <p:nvPr>
            <p:ph type="title"/>
          </p:nvPr>
        </p:nvSpPr>
        <p:spPr>
          <a:xfrm>
            <a:off x="685800" y="246063"/>
            <a:ext cx="7772400" cy="574675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Information Hiding</a:t>
            </a:r>
            <a:endParaRPr lang="en-US" altLang="en-US" dirty="0"/>
          </a:p>
        </p:txBody>
      </p:sp>
      <p:sp>
        <p:nvSpPr>
          <p:cNvPr id="29700" name="Rectangle 3"/>
          <p:cNvSpPr>
            <a:spLocks noGrp="1"/>
          </p:cNvSpPr>
          <p:nvPr>
            <p:ph idx="1"/>
          </p:nvPr>
        </p:nvSpPr>
        <p:spPr>
          <a:xfrm>
            <a:off x="309563" y="1123950"/>
            <a:ext cx="8486775" cy="4264025"/>
          </a:xfrm>
          <a:ln/>
        </p:spPr>
        <p:txBody>
          <a:bodyPr vert="horz" wrap="square" lIns="92075" tIns="46038" rIns="92075" bIns="46038" anchor="t" anchorCtr="0"/>
          <a:p>
            <a:pPr>
              <a:spcBef>
                <a:spcPct val="0"/>
              </a:spcBef>
            </a:pPr>
            <a:r>
              <a:rPr lang="en-US" altLang="en-US" sz="3400" dirty="0"/>
              <a:t>You can use the encapsulation concept to implement an </a:t>
            </a:r>
            <a:r>
              <a:rPr lang="en-US" altLang="en-US" sz="3400" dirty="0">
                <a:solidFill>
                  <a:srgbClr val="FFC000"/>
                </a:solidFill>
              </a:rPr>
              <a:t>information-hiding</a:t>
            </a:r>
            <a:r>
              <a:rPr lang="en-US" altLang="en-US" sz="3400" dirty="0"/>
              <a:t> mechanism.</a:t>
            </a:r>
            <a:endParaRPr lang="en-US" altLang="en-US" sz="3400" dirty="0"/>
          </a:p>
          <a:p>
            <a:pPr lvl="1">
              <a:spcBef>
                <a:spcPct val="0"/>
              </a:spcBef>
            </a:pPr>
            <a:r>
              <a:rPr lang="en-US" altLang="en-US" sz="3000" dirty="0"/>
              <a:t>To protect data.</a:t>
            </a:r>
            <a:endParaRPr lang="en-US" altLang="en-US" sz="3000" dirty="0"/>
          </a:p>
          <a:p>
            <a:pPr lvl="1">
              <a:spcBef>
                <a:spcPct val="0"/>
              </a:spcBef>
            </a:pPr>
            <a:r>
              <a:rPr lang="en-US" altLang="en-US" sz="3000" dirty="0"/>
              <a:t>To make class easy to maintain.</a:t>
            </a:r>
            <a:endParaRPr lang="en-US" altLang="en-US" sz="3000" dirty="0"/>
          </a:p>
          <a:p>
            <a:pPr>
              <a:spcBef>
                <a:spcPct val="0"/>
              </a:spcBef>
            </a:pPr>
            <a:r>
              <a:rPr lang="en-US" altLang="en-US" dirty="0"/>
              <a:t>You implement this information-hiding mechanism by </a:t>
            </a:r>
            <a:r>
              <a:rPr lang="en-US" altLang="en-US" dirty="0">
                <a:solidFill>
                  <a:srgbClr val="FFC000"/>
                </a:solidFill>
              </a:rPr>
              <a:t>making your class attributes inaccessible </a:t>
            </a:r>
            <a:r>
              <a:rPr lang="en-US" altLang="en-US" dirty="0"/>
              <a:t>from the outside</a:t>
            </a:r>
            <a:endParaRPr lang="en-US" altLang="en-US" dirty="0"/>
          </a:p>
          <a:p>
            <a:pPr>
              <a:spcBef>
                <a:spcPct val="0"/>
              </a:spcBef>
            </a:pPr>
            <a:endParaRPr lang="en-US" altLang="en-US" sz="3000" dirty="0"/>
          </a:p>
        </p:txBody>
      </p:sp>
      <p:sp>
        <p:nvSpPr>
          <p:cNvPr id="29701" name="Rectangle 5"/>
          <p:cNvSpPr/>
          <p:nvPr/>
        </p:nvSpPr>
        <p:spPr>
          <a:xfrm>
            <a:off x="309563" y="2800350"/>
            <a:ext cx="8602662" cy="353218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lnSpc>
                <a:spcPct val="90000"/>
              </a:lnSpc>
              <a:spcBef>
                <a:spcPct val="100000"/>
              </a:spcBef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0723" name="Rectangle 2"/>
          <p:cNvSpPr>
            <a:spLocks noGrp="1"/>
          </p:cNvSpPr>
          <p:nvPr>
            <p:ph type="title"/>
          </p:nvPr>
        </p:nvSpPr>
        <p:spPr>
          <a:xfrm>
            <a:off x="685800" y="246063"/>
            <a:ext cx="7772400" cy="574675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Information Hiding</a:t>
            </a:r>
            <a:endParaRPr lang="en-US" altLang="en-US" dirty="0"/>
          </a:p>
        </p:txBody>
      </p:sp>
      <p:sp>
        <p:nvSpPr>
          <p:cNvPr id="30724" name="Rectangle 5"/>
          <p:cNvSpPr/>
          <p:nvPr/>
        </p:nvSpPr>
        <p:spPr>
          <a:xfrm>
            <a:off x="271463" y="1247775"/>
            <a:ext cx="8601075" cy="3532188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lnSpc>
                <a:spcPct val="90000"/>
              </a:lnSpc>
              <a:spcBef>
                <a:spcPct val="100000"/>
              </a:spcBef>
            </a:pPr>
            <a:r>
              <a:rPr lang="en-US" altLang="en-US" sz="2400" dirty="0"/>
              <a:t>To prevent direct modifications of data fields, </a:t>
            </a:r>
            <a:r>
              <a:rPr lang="en-US" altLang="en-US" sz="2400" dirty="0">
                <a:solidFill>
                  <a:srgbClr val="FFC000"/>
                </a:solidFill>
              </a:rPr>
              <a:t>don’t let the client directly access data fields</a:t>
            </a:r>
            <a:r>
              <a:rPr lang="en-US" altLang="en-US" sz="2400" dirty="0"/>
              <a:t>. </a:t>
            </a:r>
            <a:endParaRPr lang="en-US" altLang="en-US" sz="2400" dirty="0"/>
          </a:p>
          <a:p>
            <a:pPr marL="457200" lvl="0" indent="-457200">
              <a:lnSpc>
                <a:spcPct val="90000"/>
              </a:lnSpc>
              <a:spcBef>
                <a:spcPct val="100000"/>
              </a:spcBef>
            </a:pPr>
            <a:r>
              <a:rPr lang="en-US" altLang="en-US" sz="2400" dirty="0"/>
              <a:t>This can be done by </a:t>
            </a:r>
            <a:r>
              <a:rPr lang="en-US" altLang="en-US" sz="2400" dirty="0">
                <a:solidFill>
                  <a:srgbClr val="FFC000"/>
                </a:solidFill>
              </a:rPr>
              <a:t>defining private data fields</a:t>
            </a:r>
            <a:r>
              <a:rPr lang="en-US" altLang="en-US" sz="2400" dirty="0"/>
              <a:t>. In Python, the private data fields are defined with </a:t>
            </a:r>
            <a:r>
              <a:rPr lang="en-US" altLang="en-US" sz="2400" dirty="0">
                <a:solidFill>
                  <a:srgbClr val="FFFF00"/>
                </a:solidFill>
              </a:rPr>
              <a:t>two leading underscores</a:t>
            </a:r>
            <a:r>
              <a:rPr lang="en-US" altLang="en-US" sz="2400" dirty="0"/>
              <a:t>. </a:t>
            </a:r>
            <a:endParaRPr lang="en-US" altLang="en-US" sz="2400" dirty="0"/>
          </a:p>
          <a:p>
            <a:pPr marL="457200" lvl="0" indent="-457200">
              <a:lnSpc>
                <a:spcPct val="90000"/>
              </a:lnSpc>
              <a:spcBef>
                <a:spcPct val="100000"/>
              </a:spcBef>
            </a:pPr>
            <a:r>
              <a:rPr lang="en-US" altLang="en-US" sz="2400" dirty="0"/>
              <a:t>You can also define </a:t>
            </a:r>
            <a:r>
              <a:rPr lang="en-US" altLang="en-US" sz="2400" dirty="0">
                <a:solidFill>
                  <a:srgbClr val="FFFF00"/>
                </a:solidFill>
              </a:rPr>
              <a:t>a private method named with two leading underscores</a:t>
            </a:r>
            <a:r>
              <a:rPr lang="en-US" altLang="en-US" sz="2400" dirty="0"/>
              <a:t>. </a:t>
            </a:r>
            <a:endParaRPr lang="en-US" altLang="en-US" sz="2400" dirty="0"/>
          </a:p>
          <a:p>
            <a:pPr marL="457200" lvl="0" indent="-457200">
              <a:lnSpc>
                <a:spcPct val="90000"/>
              </a:lnSpc>
              <a:spcBef>
                <a:spcPct val="100000"/>
              </a:spcBef>
            </a:pPr>
            <a:r>
              <a:rPr lang="en-US" altLang="en-US" sz="2400" dirty="0"/>
              <a:t>If it is needed, you can provide </a:t>
            </a:r>
            <a:r>
              <a:rPr lang="en-US" altLang="en-US" sz="2400" dirty="0">
                <a:solidFill>
                  <a:srgbClr val="FFC000"/>
                </a:solidFill>
              </a:rPr>
              <a:t>getter</a:t>
            </a:r>
            <a:r>
              <a:rPr lang="en-US" altLang="en-US" sz="2400" dirty="0"/>
              <a:t> and/or </a:t>
            </a:r>
            <a:r>
              <a:rPr lang="en-US" altLang="en-US" sz="2400" dirty="0">
                <a:solidFill>
                  <a:srgbClr val="FFC000"/>
                </a:solidFill>
              </a:rPr>
              <a:t>setter </a:t>
            </a:r>
            <a:r>
              <a:rPr lang="en-US" altLang="en-US" sz="2400" dirty="0"/>
              <a:t>methods for attributes that shall be readable or updatable by other classes.</a:t>
            </a:r>
            <a:endParaRPr lang="en-US" altLang="en-US" sz="2400" dirty="0"/>
          </a:p>
        </p:txBody>
      </p:sp>
      <p:sp>
        <p:nvSpPr>
          <p:cNvPr id="297991" name="AutoShape 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690813" y="5791200"/>
            <a:ext cx="4224338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  <a:hlinkClick r:id="rId1" action="ppaction://program"/>
              </a:rPr>
              <a:t>CircleWithPrivateDataRadius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1747" name="Rectangle 2"/>
          <p:cNvSpPr>
            <a:spLocks noGrp="1"/>
          </p:cNvSpPr>
          <p:nvPr>
            <p:ph type="title"/>
          </p:nvPr>
        </p:nvSpPr>
        <p:spPr>
          <a:xfrm>
            <a:off x="731838" y="317500"/>
            <a:ext cx="7772400" cy="573088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Data Field Encapsulation</a:t>
            </a:r>
            <a:endParaRPr lang="en-US" altLang="en-US" dirty="0"/>
          </a:p>
        </p:txBody>
      </p:sp>
      <p:sp>
        <p:nvSpPr>
          <p:cNvPr id="31748" name="Rectangle 4"/>
          <p:cNvSpPr/>
          <p:nvPr/>
        </p:nvSpPr>
        <p:spPr>
          <a:xfrm>
            <a:off x="539750" y="2200275"/>
            <a:ext cx="8293100" cy="40322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None/>
            </a:pPr>
            <a:r>
              <a:rPr lang="en-US" altLang="en-US" dirty="0">
                <a:solidFill>
                  <a:schemeClr val="bg2"/>
                </a:solidFill>
              </a:rPr>
              <a:t>&gt;&gt;&gt; from CircleWithPrivateRadius import Circle</a:t>
            </a:r>
            <a:endParaRPr lang="en-US" altLang="en-US" dirty="0">
              <a:solidFill>
                <a:schemeClr val="bg2"/>
              </a:solidFill>
            </a:endParaRPr>
          </a:p>
          <a:p>
            <a:pPr marL="0" lvl="0" indent="0">
              <a:buNone/>
            </a:pPr>
            <a:r>
              <a:rPr lang="en-US" altLang="en-US" dirty="0">
                <a:solidFill>
                  <a:schemeClr val="bg2"/>
                </a:solidFill>
              </a:rPr>
              <a:t>&gt;&gt;&gt; c = Circle(5)</a:t>
            </a:r>
            <a:endParaRPr lang="en-US" altLang="en-US" dirty="0">
              <a:solidFill>
                <a:schemeClr val="bg2"/>
              </a:solidFill>
            </a:endParaRPr>
          </a:p>
          <a:p>
            <a:pPr marL="0" lvl="0" indent="0">
              <a:buNone/>
            </a:pPr>
            <a:r>
              <a:rPr lang="en-US" altLang="en-US" dirty="0">
                <a:solidFill>
                  <a:schemeClr val="bg2"/>
                </a:solidFill>
              </a:rPr>
              <a:t>&gt;&gt;&gt; c.__radius</a:t>
            </a:r>
            <a:endParaRPr lang="en-US" altLang="en-US" dirty="0">
              <a:solidFill>
                <a:schemeClr val="bg2"/>
              </a:solidFill>
            </a:endParaRPr>
          </a:p>
          <a:p>
            <a:pPr marL="0" lvl="0" indent="0">
              <a:buNone/>
            </a:pPr>
            <a:r>
              <a:rPr lang="en-US" altLang="en-US" dirty="0">
                <a:solidFill>
                  <a:schemeClr val="bg2"/>
                </a:solidFill>
              </a:rPr>
              <a:t>AttributeError: 'Circle' object has no attribute '__radius'</a:t>
            </a:r>
            <a:endParaRPr lang="en-US" altLang="en-US" dirty="0">
              <a:solidFill>
                <a:schemeClr val="bg2"/>
              </a:solidFill>
            </a:endParaRPr>
          </a:p>
          <a:p>
            <a:pPr marL="0" lvl="0" indent="0">
              <a:buNone/>
            </a:pPr>
            <a:r>
              <a:rPr lang="en-US" altLang="en-US" dirty="0">
                <a:solidFill>
                  <a:schemeClr val="bg2"/>
                </a:solidFill>
              </a:rPr>
              <a:t>&gt;&gt;&gt; c.getRadius()</a:t>
            </a:r>
            <a:endParaRPr lang="en-US" altLang="en-US" dirty="0">
              <a:solidFill>
                <a:schemeClr val="bg2"/>
              </a:solidFill>
            </a:endParaRPr>
          </a:p>
          <a:p>
            <a:pPr marL="0" lvl="0" indent="0">
              <a:buNone/>
            </a:pPr>
            <a:r>
              <a:rPr lang="en-US" altLang="en-US" dirty="0">
                <a:solidFill>
                  <a:schemeClr val="bg2"/>
                </a:solidFill>
              </a:rPr>
              <a:t> 5</a:t>
            </a:r>
            <a:endParaRPr lang="en-US" altLang="en-US" dirty="0">
              <a:solidFill>
                <a:schemeClr val="bg2"/>
              </a:solidFill>
            </a:endParaRPr>
          </a:p>
        </p:txBody>
      </p:sp>
      <p:sp>
        <p:nvSpPr>
          <p:cNvPr id="381957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39750" y="1431925"/>
            <a:ext cx="4224338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  <a:hlinkClick r:id="rId1" action="ppaction://program"/>
              </a:rPr>
              <a:t>CircleWithPrivateDataRadius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2771" name="Rectangle 2"/>
          <p:cNvSpPr>
            <a:spLocks noGrp="1"/>
          </p:cNvSpPr>
          <p:nvPr>
            <p:ph type="title"/>
          </p:nvPr>
        </p:nvSpPr>
        <p:spPr>
          <a:xfrm>
            <a:off x="731838" y="360363"/>
            <a:ext cx="7772400" cy="573087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Design Guide</a:t>
            </a:r>
            <a:endParaRPr lang="en-US" altLang="en-US" dirty="0"/>
          </a:p>
        </p:txBody>
      </p:sp>
      <p:sp>
        <p:nvSpPr>
          <p:cNvPr id="32772" name="Rectangle 5"/>
          <p:cNvSpPr/>
          <p:nvPr/>
        </p:nvSpPr>
        <p:spPr>
          <a:xfrm>
            <a:off x="269875" y="1201738"/>
            <a:ext cx="8602663" cy="353218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lnSpc>
                <a:spcPct val="90000"/>
              </a:lnSpc>
              <a:spcBef>
                <a:spcPct val="100000"/>
              </a:spcBef>
            </a:pPr>
            <a:r>
              <a:rPr lang="en-US" altLang="en-US" dirty="0"/>
              <a:t>If a class is designed for other programs to use, to </a:t>
            </a:r>
            <a:r>
              <a:rPr lang="en-US" altLang="en-US" dirty="0">
                <a:solidFill>
                  <a:srgbClr val="FFFF00"/>
                </a:solidFill>
              </a:rPr>
              <a:t>prevent data from being tampered with </a:t>
            </a:r>
            <a:r>
              <a:rPr lang="en-US" altLang="en-US" dirty="0"/>
              <a:t>and to make the class easy to maintain, </a:t>
            </a:r>
            <a:r>
              <a:rPr lang="en-US" altLang="en-US" dirty="0">
                <a:solidFill>
                  <a:srgbClr val="FFFF00"/>
                </a:solidFill>
              </a:rPr>
              <a:t>define data fields private (hide)</a:t>
            </a:r>
            <a:r>
              <a:rPr lang="en-US" altLang="en-US" dirty="0"/>
              <a:t>. </a:t>
            </a:r>
            <a:endParaRPr lang="en-US" altLang="en-US" dirty="0"/>
          </a:p>
          <a:p>
            <a:pPr marL="457200" lvl="0" indent="-457200">
              <a:lnSpc>
                <a:spcPct val="90000"/>
              </a:lnSpc>
              <a:spcBef>
                <a:spcPct val="100000"/>
              </a:spcBef>
            </a:pPr>
            <a:r>
              <a:rPr lang="en-US" altLang="en-US" dirty="0"/>
              <a:t>If a class is only </a:t>
            </a:r>
            <a:r>
              <a:rPr lang="en-US" altLang="en-US" dirty="0">
                <a:solidFill>
                  <a:srgbClr val="FFC000"/>
                </a:solidFill>
              </a:rPr>
              <a:t>used internally </a:t>
            </a:r>
            <a:r>
              <a:rPr lang="en-US" altLang="en-US" dirty="0"/>
              <a:t>by your own program, there is </a:t>
            </a:r>
            <a:r>
              <a:rPr lang="en-US" altLang="en-US" dirty="0">
                <a:solidFill>
                  <a:srgbClr val="FFC000"/>
                </a:solidFill>
              </a:rPr>
              <a:t>no need to encaps</a:t>
            </a:r>
            <a:r>
              <a:rPr lang="en-US" altLang="en-US" dirty="0"/>
              <a:t>ulate the data fields.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6147" name="Rectangle 2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4572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sz="4000" dirty="0"/>
              <a:t>Objectives</a:t>
            </a:r>
            <a:endParaRPr lang="en-US" altLang="en-US" sz="4000" dirty="0"/>
          </a:p>
        </p:txBody>
      </p:sp>
      <p:sp>
        <p:nvSpPr>
          <p:cNvPr id="6148" name="Rectangle 3"/>
          <p:cNvSpPr>
            <a:spLocks noGrp="1"/>
          </p:cNvSpPr>
          <p:nvPr>
            <p:ph idx="1"/>
          </p:nvPr>
        </p:nvSpPr>
        <p:spPr>
          <a:xfrm>
            <a:off x="117475" y="779463"/>
            <a:ext cx="8874125" cy="5735637"/>
          </a:xfrm>
          <a:ln/>
        </p:spPr>
        <p:txBody>
          <a:bodyPr vert="horz" wrap="square" lIns="92075" tIns="46038" rIns="92075" bIns="46038" anchor="t" anchorCtr="0"/>
          <a:p>
            <a:r>
              <a:rPr lang="en-US" altLang="en-US" sz="2200" dirty="0"/>
              <a:t>To describe objects and classes, and use classes to model objects (§7.2).</a:t>
            </a:r>
            <a:endParaRPr lang="en-US" altLang="en-US" sz="2200" dirty="0"/>
          </a:p>
          <a:p>
            <a:r>
              <a:rPr lang="en-US" altLang="en-US" sz="2200" dirty="0"/>
              <a:t>To define classes (§7.2.1).</a:t>
            </a:r>
            <a:endParaRPr lang="en-US" altLang="en-US" sz="2200" dirty="0"/>
          </a:p>
          <a:p>
            <a:r>
              <a:rPr lang="en-US" altLang="en-US" sz="2200" dirty="0"/>
              <a:t>To construct an object using a constructor that invokes the initializer to create and initialize data fields (§7.2.2).</a:t>
            </a:r>
            <a:endParaRPr lang="en-US" altLang="en-US" sz="2200" dirty="0"/>
          </a:p>
          <a:p>
            <a:r>
              <a:rPr lang="en-US" altLang="en-US" sz="2200" dirty="0"/>
              <a:t>To access the members of objects using the dot operator (</a:t>
            </a:r>
            <a:r>
              <a:rPr lang="en-US" altLang="en-US" sz="2200" b="1" dirty="0"/>
              <a:t>.</a:t>
            </a:r>
            <a:r>
              <a:rPr lang="en-US" altLang="en-US" sz="2200" dirty="0"/>
              <a:t>) (§7.2.3).</a:t>
            </a:r>
            <a:endParaRPr lang="en-US" altLang="en-US" sz="2200" dirty="0"/>
          </a:p>
          <a:p>
            <a:r>
              <a:rPr lang="en-US" altLang="en-US" sz="2200" dirty="0"/>
              <a:t>To reference an object itself with the self parameter (§7.2.4).</a:t>
            </a:r>
            <a:endParaRPr lang="en-US" altLang="en-US" sz="2200" dirty="0"/>
          </a:p>
          <a:p>
            <a:r>
              <a:rPr lang="en-US" altLang="en-US" sz="2200" dirty="0"/>
              <a:t>To use UML graphical notation to describe classes and objects (§7.3).</a:t>
            </a:r>
            <a:endParaRPr lang="en-US" altLang="en-US" sz="2200" dirty="0"/>
          </a:p>
          <a:p>
            <a:r>
              <a:rPr lang="en-US" altLang="en-US" sz="2200" dirty="0"/>
              <a:t>To distinguish between immutable and mutable (§7.4).</a:t>
            </a:r>
            <a:endParaRPr lang="en-US" altLang="en-US" sz="2200" dirty="0"/>
          </a:p>
          <a:p>
            <a:r>
              <a:rPr lang="en-US" altLang="en-US" sz="2200" dirty="0"/>
              <a:t>To hide data fields to prevent data corruption and make classes easy to maintain (§7.5).</a:t>
            </a:r>
            <a:endParaRPr lang="en-US" altLang="en-US" sz="2200" dirty="0"/>
          </a:p>
          <a:p>
            <a:r>
              <a:rPr lang="en-US" altLang="en-US" sz="2200" dirty="0"/>
              <a:t>To apply class abstraction and encapsulation to software development (§7.6).</a:t>
            </a:r>
            <a:endParaRPr lang="en-US" altLang="en-US" sz="2200" dirty="0"/>
          </a:p>
          <a:p>
            <a:r>
              <a:rPr lang="en-US" altLang="en-US" sz="2200" dirty="0"/>
              <a:t>To explore the differences between the procedural paradigm and the object-oriented paradigm (§7.7).</a:t>
            </a:r>
            <a:endParaRPr lang="en-US" altLang="en-US" sz="2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Getter  and Setter Methods </a:t>
            </a:r>
            <a:endParaRPr lang="en-US" altLang="en-US" dirty="0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2075" tIns="46038" rIns="92075" bIns="46038" numCol="1" anchor="t" anchorCtr="0" compatLnSpc="1">
            <a:normAutofit fontScale="92500"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Tx/>
              <a:buChar char="•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Typically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, all of a class’s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data attributes are private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and you have to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provide methods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to access and change them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Tx/>
              <a:buChar char="•"/>
              <a:defRPr/>
            </a:pPr>
            <a:r>
              <a:rPr kumimoji="0" lang="en-US" alt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Getter (Accessor) methods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: return a value from a class’s attribute without changing it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Safe way for code outside the class to retrieve the value of attributes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Tx/>
              <a:buChar char="•"/>
              <a:defRPr/>
            </a:pPr>
            <a:r>
              <a:rPr kumimoji="0" lang="en-US" alt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Setter (Mutator) methods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: store or change the value of a data attribute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Tx/>
              <a:buChar char="•"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4819" name="Rectangle 2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6858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Class Abstraction and Encapsulation</a:t>
            </a:r>
            <a:endParaRPr lang="en-US" altLang="en-US" dirty="0">
              <a:hlinkClick r:id="rId1" action="ppaction://program"/>
            </a:endParaRPr>
          </a:p>
        </p:txBody>
      </p:sp>
      <p:sp>
        <p:nvSpPr>
          <p:cNvPr id="38400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534400" cy="2514600"/>
          </a:xfrm>
        </p:spPr>
        <p:txBody>
          <a:bodyPr vert="horz" wrap="square" lIns="92075" tIns="46038" rIns="92075" bIns="46038" numCol="1" anchor="t" anchorCtr="0" compatLnSpc="1">
            <a:normAutofit fontScale="85000" lnSpcReduction="2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abstraction means to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separate class implementation from the use of the class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creator of the class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provides a description of the class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let the user know how the class can be used.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user of the class does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 need to know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the class is implemented.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detail of implementation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encapsulated and hidden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the user.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821" name="Rectangle 4"/>
          <p:cNvSpPr/>
          <p:nvPr/>
        </p:nvSpPr>
        <p:spPr>
          <a:xfrm>
            <a:off x="1914525" y="29718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34822" name="Object 5"/>
          <p:cNvGraphicFramePr>
            <a:graphicFrameLocks noChangeAspect="1"/>
          </p:cNvGraphicFramePr>
          <p:nvPr/>
        </p:nvGraphicFramePr>
        <p:xfrm>
          <a:off x="228600" y="4191000"/>
          <a:ext cx="8610600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2" imgW="5315585" imgH="914400" progId="Word.Picture.8">
                  <p:embed/>
                </p:oleObj>
              </mc:Choice>
              <mc:Fallback>
                <p:oleObj name="" r:id="rId2" imgW="5315585" imgH="914400" progId="Word.Picture.8">
                  <p:embed/>
                  <p:pic>
                    <p:nvPicPr>
                      <p:cNvPr id="0" name="Picture 30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600" y="4191000"/>
                        <a:ext cx="8610600" cy="1481138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5843" name="Rectangle 2"/>
          <p:cNvSpPr>
            <a:spLocks noGrp="1"/>
          </p:cNvSpPr>
          <p:nvPr>
            <p:ph type="title"/>
          </p:nvPr>
        </p:nvSpPr>
        <p:spPr>
          <a:xfrm>
            <a:off x="693738" y="203200"/>
            <a:ext cx="7772400" cy="6096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Designing the Loan Class</a:t>
            </a:r>
            <a:endParaRPr lang="en-US" altLang="en-US" dirty="0">
              <a:hlinkClick r:id="rId1" action="ppaction://program"/>
            </a:endParaRPr>
          </a:p>
        </p:txBody>
      </p:sp>
      <p:sp>
        <p:nvSpPr>
          <p:cNvPr id="35844" name="Rectangle 3"/>
          <p:cNvSpPr/>
          <p:nvPr/>
        </p:nvSpPr>
        <p:spPr>
          <a:xfrm>
            <a:off x="3371850" y="23701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385028" name="AutoShape 4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783138" y="5519738"/>
            <a:ext cx="21336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  <a:hlinkClick r:id="rId2" action="ppaction://program"/>
              </a:rPr>
              <a:t>TestLoanClass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846" name="AutoShape 5">
            <a:hlinkClick r:id="rId3" action="ppaction://program"/>
          </p:cNvPr>
          <p:cNvSpPr/>
          <p:nvPr/>
        </p:nvSpPr>
        <p:spPr>
          <a:xfrm>
            <a:off x="7145338" y="5502275"/>
            <a:ext cx="15240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Book Antiqua" pitchFamily="18" charset="0"/>
              </a:rPr>
              <a:t>Run</a:t>
            </a:r>
            <a:endParaRPr lang="en-US" altLang="en-US" sz="2400" dirty="0"/>
          </a:p>
        </p:txBody>
      </p:sp>
      <p:sp>
        <p:nvSpPr>
          <p:cNvPr id="385030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478213" y="5502275"/>
            <a:ext cx="10668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  <a:hlinkClick r:id="rId4" action="ppaction://program"/>
              </a:rPr>
              <a:t>Loan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848" name="Rectangle 7"/>
          <p:cNvSpPr/>
          <p:nvPr/>
        </p:nvSpPr>
        <p:spPr>
          <a:xfrm>
            <a:off x="3055938" y="23701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35849" name="Rectangle 8"/>
          <p:cNvSpPr/>
          <p:nvPr/>
        </p:nvSpPr>
        <p:spPr>
          <a:xfrm>
            <a:off x="0" y="18065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35850" name="Rectangle 9"/>
          <p:cNvSpPr/>
          <p:nvPr/>
        </p:nvSpPr>
        <p:spPr>
          <a:xfrm>
            <a:off x="0" y="1806575"/>
            <a:ext cx="9144000" cy="63976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>
              <a:spcBef>
                <a:spcPct val="0"/>
              </a:spcBef>
              <a:buClrTx/>
              <a:buSzTx/>
              <a:buFontTx/>
              <a:buNone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r>
              <a:rPr lang="en-US" altLang="en-US" sz="1200" b="1" i="1" dirty="0">
                <a:solidFill>
                  <a:srgbClr val="0000FF"/>
                </a:solidFill>
                <a:latin typeface="Courier" charset="0"/>
                <a:cs typeface="Times New Roman" panose="02020603050405020304" pitchFamily="18" charset="0"/>
              </a:rPr>
              <a:t>	</a:t>
            </a:r>
            <a:endParaRPr lang="en-US" altLang="en-US" sz="1200" b="1" i="1" dirty="0">
              <a:solidFill>
                <a:srgbClr val="0000FF"/>
              </a:solidFill>
              <a:latin typeface="Courier" charset="0"/>
              <a:cs typeface="Times New Roman" panose="02020603050405020304" pitchFamily="18" charset="0"/>
            </a:endParaRPr>
          </a:p>
          <a:p>
            <a:pPr marL="0" lvl="0" indent="0" defTabSz="914400">
              <a:spcBef>
                <a:spcPct val="0"/>
              </a:spcBef>
              <a:buClrTx/>
              <a:buSzTx/>
              <a:buFontTx/>
              <a:buNone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</a:tabLst>
            </a:pPr>
            <a:endParaRPr lang="en-US" altLang="en-US" sz="2400" dirty="0"/>
          </a:p>
        </p:txBody>
      </p:sp>
      <p:sp>
        <p:nvSpPr>
          <p:cNvPr id="35851" name="Rectangle 10"/>
          <p:cNvSpPr/>
          <p:nvPr/>
        </p:nvSpPr>
        <p:spPr>
          <a:xfrm>
            <a:off x="2557463" y="17287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35852" name="Rectangle 11"/>
          <p:cNvSpPr/>
          <p:nvPr/>
        </p:nvSpPr>
        <p:spPr>
          <a:xfrm>
            <a:off x="0" y="18288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35853" name="Rectangle 12"/>
          <p:cNvSpPr/>
          <p:nvPr/>
        </p:nvSpPr>
        <p:spPr>
          <a:xfrm>
            <a:off x="0" y="15859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35854" name="Rectangle 14"/>
          <p:cNvSpPr/>
          <p:nvPr/>
        </p:nvSpPr>
        <p:spPr>
          <a:xfrm>
            <a:off x="0" y="4999038"/>
            <a:ext cx="2470150" cy="274637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defTabSz="914400">
              <a:spcBef>
                <a:spcPct val="0"/>
              </a:spcBef>
              <a:buClrTx/>
              <a:buSzTx/>
              <a:buFontTx/>
              <a:buNone/>
              <a:tabLst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</a:tabLst>
            </a:pPr>
            <a:r>
              <a:rPr lang="en-US" altLang="en-US" sz="1200" b="1" i="1" dirty="0">
                <a:solidFill>
                  <a:srgbClr val="0000FF"/>
                </a:solidFill>
                <a:latin typeface="Courier New" panose="02070309020205020404" pitchFamily="49" charset="0"/>
                <a:cs typeface="Times New Roman" panose="02020603050405020304" pitchFamily="18" charset="0"/>
              </a:rPr>
              <a:t>	</a:t>
            </a:r>
            <a:endParaRPr lang="en-US" altLang="en-US" sz="2400" dirty="0">
              <a:ea typeface="Times New Roman" panose="02020603050405020304" pitchFamily="18" charset="0"/>
            </a:endParaRPr>
          </a:p>
        </p:txBody>
      </p:sp>
      <p:sp>
        <p:nvSpPr>
          <p:cNvPr id="35855" name="Rectangle 16"/>
          <p:cNvSpPr/>
          <p:nvPr/>
        </p:nvSpPr>
        <p:spPr>
          <a:xfrm>
            <a:off x="0" y="2505075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35856" name="Object 15"/>
          <p:cNvGraphicFramePr>
            <a:graphicFrameLocks noChangeAspect="1"/>
          </p:cNvGraphicFramePr>
          <p:nvPr/>
        </p:nvGraphicFramePr>
        <p:xfrm>
          <a:off x="0" y="1201738"/>
          <a:ext cx="9144000" cy="393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5" imgW="4292600" imgH="1854200" progId="Word.Picture.8">
                  <p:embed/>
                </p:oleObj>
              </mc:Choice>
              <mc:Fallback>
                <p:oleObj name="" r:id="rId5" imgW="4292600" imgH="1854200" progId="Word.Picture.8">
                  <p:embed/>
                  <p:pic>
                    <p:nvPicPr>
                      <p:cNvPr id="0" name="Picture 308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0" y="1201738"/>
                        <a:ext cx="9144000" cy="3932237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686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Object-Oriented Thinking</a:t>
            </a:r>
            <a:endParaRPr lang="en-US" altLang="en-US" b="1" dirty="0">
              <a:latin typeface="Book Antiqua" pitchFamily="18" charset="0"/>
            </a:endParaRPr>
          </a:p>
        </p:txBody>
      </p:sp>
      <p:sp>
        <p:nvSpPr>
          <p:cNvPr id="36868" name="Rectangle 3"/>
          <p:cNvSpPr/>
          <p:nvPr/>
        </p:nvSpPr>
        <p:spPr>
          <a:xfrm>
            <a:off x="0" y="25003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398340" name="Rectangle 4"/>
          <p:cNvSpPr>
            <a:spLocks noGrp="1" noChangeArrowheads="1"/>
          </p:cNvSpPr>
          <p:nvPr>
            <p:ph idx="1"/>
          </p:nvPr>
        </p:nvSpPr>
        <p:spPr>
          <a:xfrm>
            <a:off x="193675" y="1047750"/>
            <a:ext cx="8721725" cy="5376863"/>
          </a:xfrm>
        </p:spPr>
        <p:txBody>
          <a:bodyPr vert="horz" wrap="square" lIns="92075" tIns="46038" rIns="92075" bIns="46038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book’s approach is to teach problem solving and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fundamental programming techniques before object-oriented programming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section will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 how procedural and object-oriented programming differ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 will see the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benefits of object-oriented programming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learn to use it effectively. 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will use several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in the rest of the chapter to illustrate the advantages of the object-oriented approach. The examples involve designing new classes and using them in applications. 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3789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The BMI Class</a:t>
            </a:r>
            <a:endParaRPr lang="en-US" altLang="en-US" b="1" dirty="0">
              <a:latin typeface="Book Antiqua" pitchFamily="18" charset="0"/>
            </a:endParaRPr>
          </a:p>
        </p:txBody>
      </p:sp>
      <p:sp>
        <p:nvSpPr>
          <p:cNvPr id="37892" name="Rectangle 3"/>
          <p:cNvSpPr/>
          <p:nvPr/>
        </p:nvSpPr>
        <p:spPr>
          <a:xfrm>
            <a:off x="0" y="25003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37893" name="Rectangle 4"/>
          <p:cNvSpPr/>
          <p:nvPr/>
        </p:nvSpPr>
        <p:spPr>
          <a:xfrm>
            <a:off x="0" y="231933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graphicFrame>
        <p:nvGraphicFramePr>
          <p:cNvPr id="37894" name="Object 5"/>
          <p:cNvGraphicFramePr>
            <a:graphicFrameLocks noChangeAspect="1"/>
          </p:cNvGraphicFramePr>
          <p:nvPr/>
        </p:nvGraphicFramePr>
        <p:xfrm>
          <a:off x="461963" y="1047750"/>
          <a:ext cx="7566025" cy="474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3543300" imgH="2222500" progId="Word.Picture.8">
                  <p:embed/>
                </p:oleObj>
              </mc:Choice>
              <mc:Fallback>
                <p:oleObj name="" r:id="rId1" imgW="3543300" imgH="2222500" progId="Word.Picture.8">
                  <p:embed/>
                  <p:pic>
                    <p:nvPicPr>
                      <p:cNvPr id="0" name="Picture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1963" y="1047750"/>
                        <a:ext cx="7566025" cy="474027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66" name="AutoShape 6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4629150" y="5943600"/>
            <a:ext cx="21336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  <a:hlinkClick r:id="rId3" action="ppaction://program"/>
              </a:rPr>
              <a:t>UseBMIClass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896" name="AutoShape 7">
            <a:hlinkClick r:id="rId4" action="ppaction://program"/>
          </p:cNvPr>
          <p:cNvSpPr/>
          <p:nvPr/>
        </p:nvSpPr>
        <p:spPr>
          <a:xfrm>
            <a:off x="6991350" y="5926138"/>
            <a:ext cx="1524000" cy="533400"/>
          </a:xfrm>
          <a:prstGeom prst="actionButtonBlank">
            <a:avLst/>
          </a:prstGeom>
          <a:solidFill>
            <a:srgbClr val="38A1BA"/>
          </a:solidFill>
          <a:ln w="19050">
            <a:noFill/>
          </a:ln>
          <a:effectLst>
            <a:prstShdw prst="shdw17" dist="17961" dir="2699999">
              <a:srgbClr val="226170"/>
            </a:prstShdw>
          </a:effectLst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Book Antiqua" pitchFamily="18" charset="0"/>
              </a:rPr>
              <a:t>Run</a:t>
            </a:r>
            <a:endParaRPr lang="en-US" altLang="en-US" sz="2400" dirty="0"/>
          </a:p>
        </p:txBody>
      </p:sp>
      <p:sp>
        <p:nvSpPr>
          <p:cNvPr id="399368" name="AutoShape 8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2863850" y="5926138"/>
            <a:ext cx="1536700" cy="533400"/>
          </a:xfrm>
          <a:prstGeom prst="actionButtonBlank">
            <a:avLst/>
          </a:prstGeom>
          <a:solidFill>
            <a:schemeClr val="tx1"/>
          </a:solidFill>
          <a:ln>
            <a:noFill/>
          </a:ln>
          <a:effectLst>
            <a:prstShdw prst="shdw17" dist="17961" dir="2700000">
              <a:schemeClr val="tx1">
                <a:gamma/>
                <a:shade val="60000"/>
                <a:invGamma/>
              </a:schemeClr>
            </a:prstShdw>
          </a:effectLst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Book Antiqua" pitchFamily="18" charset="0"/>
                <a:ea typeface="+mn-ea"/>
                <a:cs typeface="+mn-cs"/>
                <a:hlinkClick r:id="rId5" action="ppaction://program"/>
              </a:rPr>
              <a:t>BMI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Object-Oriented Programming</a:t>
            </a:r>
            <a:endParaRPr lang="en-US" altLang="en-US" dirty="0"/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>
              <a:buFontTx/>
              <a:buChar char="•"/>
            </a:pPr>
            <a:r>
              <a:rPr lang="en-US" altLang="en-US" u="sng" dirty="0"/>
              <a:t>Object-oriented programming</a:t>
            </a:r>
            <a:r>
              <a:rPr lang="en-US" altLang="en-US" dirty="0"/>
              <a:t>: focused on programming using objects</a:t>
            </a:r>
            <a:endParaRPr lang="en-US" altLang="en-US" dirty="0"/>
          </a:p>
          <a:p>
            <a:pPr>
              <a:buFontTx/>
              <a:buChar char="•"/>
            </a:pPr>
            <a:r>
              <a:rPr lang="en-US" altLang="en-US" u="sng" dirty="0"/>
              <a:t>Object</a:t>
            </a:r>
            <a:r>
              <a:rPr lang="en-US" altLang="en-US" dirty="0"/>
              <a:t>: entity that contains data and procedures (functions or methods)</a:t>
            </a:r>
            <a:endParaRPr lang="en-US" altLang="en-US" dirty="0"/>
          </a:p>
          <a:p>
            <a:pPr lvl="1"/>
            <a:r>
              <a:rPr lang="en-US" altLang="en-US" dirty="0"/>
              <a:t>Data is known as data attributes and procedures are known as methods</a:t>
            </a:r>
            <a:endParaRPr lang="en-US" altLang="en-US" dirty="0"/>
          </a:p>
          <a:p>
            <a:pPr lvl="2">
              <a:buFontTx/>
              <a:buChar char="•"/>
            </a:pPr>
            <a:r>
              <a:rPr lang="en-US" altLang="en-US" dirty="0"/>
              <a:t>Methods perform operations on the data attributes</a:t>
            </a:r>
            <a:endParaRPr lang="en-US" altLang="en-US" dirty="0"/>
          </a:p>
          <a:p>
            <a:pPr>
              <a:buFontTx/>
              <a:buChar char="•"/>
            </a:pPr>
            <a:r>
              <a:rPr lang="en-US" altLang="en-US" u="sng" dirty="0"/>
              <a:t>Encapsulation</a:t>
            </a:r>
            <a:r>
              <a:rPr lang="en-US" altLang="en-US" dirty="0"/>
              <a:t>: combining data and code into a single object</a:t>
            </a: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Object-Oriented Programming (cont’d.)</a:t>
            </a:r>
            <a:endParaRPr lang="en-US" alt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2075" tIns="46038" rIns="92075" bIns="46038" anchor="t" anchorCtr="0"/>
          <a:p>
            <a:pPr>
              <a:buFontTx/>
              <a:buChar char="•"/>
            </a:pPr>
            <a:r>
              <a:rPr lang="en-US" altLang="en-US" u="sng" dirty="0"/>
              <a:t>Data hiding</a:t>
            </a:r>
            <a:r>
              <a:rPr lang="en-US" altLang="en-US" dirty="0"/>
              <a:t>: object’s data attributes are hidden from code outside the object</a:t>
            </a:r>
            <a:endParaRPr lang="en-US" altLang="en-US" dirty="0"/>
          </a:p>
          <a:p>
            <a:pPr lvl="1"/>
            <a:r>
              <a:rPr lang="en-US" altLang="en-US" dirty="0"/>
              <a:t>Access restricted to the object’s methods</a:t>
            </a:r>
            <a:endParaRPr lang="en-US" altLang="en-US" dirty="0"/>
          </a:p>
          <a:p>
            <a:pPr lvl="2">
              <a:buFontTx/>
              <a:buChar char="•"/>
            </a:pPr>
            <a:r>
              <a:rPr lang="en-US" altLang="en-US" dirty="0"/>
              <a:t>Protects from accidental corruption</a:t>
            </a:r>
            <a:endParaRPr lang="en-US" altLang="en-US" dirty="0"/>
          </a:p>
          <a:p>
            <a:pPr lvl="2">
              <a:buFontTx/>
              <a:buChar char="•"/>
            </a:pPr>
            <a:r>
              <a:rPr lang="en-US" altLang="en-US" dirty="0"/>
              <a:t>Outside code does not need to know internal structure of the object</a:t>
            </a:r>
            <a:endParaRPr lang="en-US" altLang="en-US" dirty="0"/>
          </a:p>
          <a:p>
            <a:pPr>
              <a:buFontTx/>
              <a:buChar char="•"/>
            </a:pPr>
            <a:r>
              <a:rPr lang="en-US" altLang="en-US" u="sng" dirty="0"/>
              <a:t>Object reusability</a:t>
            </a:r>
            <a:r>
              <a:rPr lang="en-US" altLang="en-US" dirty="0"/>
              <a:t>: the same object can be used in different programs </a:t>
            </a:r>
            <a:endParaRPr lang="en-US" altLang="en-US" dirty="0"/>
          </a:p>
          <a:p>
            <a:pPr lvl="1">
              <a:buChar char="–"/>
            </a:pPr>
            <a:r>
              <a:rPr lang="en-US" altLang="en-US" dirty="0"/>
              <a:t>Example: 3D image object can be used for architecture and game programming</a:t>
            </a: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0963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Procedural vs. Object-Oriented</a:t>
            </a:r>
            <a:endParaRPr lang="en-US" altLang="en-US" b="1" dirty="0">
              <a:latin typeface="Book Antiqua" pitchFamily="18" charset="0"/>
            </a:endParaRPr>
          </a:p>
        </p:txBody>
      </p:sp>
      <p:sp>
        <p:nvSpPr>
          <p:cNvPr id="40964" name="Rectangle 3"/>
          <p:cNvSpPr/>
          <p:nvPr/>
        </p:nvSpPr>
        <p:spPr>
          <a:xfrm>
            <a:off x="0" y="25003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400388" name="Rectangle 4"/>
          <p:cNvSpPr>
            <a:spLocks noGrp="1" noChangeArrowheads="1"/>
          </p:cNvSpPr>
          <p:nvPr>
            <p:ph idx="1"/>
          </p:nvPr>
        </p:nvSpPr>
        <p:spPr>
          <a:xfrm>
            <a:off x="385763" y="1277938"/>
            <a:ext cx="8410575" cy="4762500"/>
          </a:xfrm>
        </p:spPr>
        <p:txBody>
          <a:bodyPr vert="horz" wrap="square" lIns="92075" tIns="46038" rIns="92075" bIns="46038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procedural programming,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operations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data are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separate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and this methodology requires sending data to methods.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Object-oriented programming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places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the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operations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pertain to them 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9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an object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(</a:t>
            </a: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Encapsulation)</a:t>
            </a:r>
            <a:endParaRPr kumimoji="0" lang="en-US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/>
            </a:pPr>
            <a:r>
              <a:rPr kumimoji="0" lang="en-US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approach solves many of the problems inherent in procedural programming.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41987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Procedural vs. Object-Oriented</a:t>
            </a:r>
            <a:endParaRPr lang="en-US" altLang="en-US" b="1" dirty="0">
              <a:latin typeface="Book Antiqua" pitchFamily="18" charset="0"/>
            </a:endParaRPr>
          </a:p>
        </p:txBody>
      </p:sp>
      <p:sp>
        <p:nvSpPr>
          <p:cNvPr id="41988" name="Rectangle 3"/>
          <p:cNvSpPr/>
          <p:nvPr/>
        </p:nvSpPr>
        <p:spPr>
          <a:xfrm>
            <a:off x="0" y="2500313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41989" name="Rectangle 4"/>
          <p:cNvSpPr>
            <a:spLocks noGrp="1"/>
          </p:cNvSpPr>
          <p:nvPr>
            <p:ph idx="1"/>
          </p:nvPr>
        </p:nvSpPr>
        <p:spPr>
          <a:xfrm>
            <a:off x="385763" y="1277938"/>
            <a:ext cx="8410575" cy="4762500"/>
          </a:xfrm>
          <a:ln/>
        </p:spPr>
        <p:txBody>
          <a:bodyPr vert="horz" wrap="square" lIns="92075" tIns="46038" rIns="92075" bIns="46038" anchor="t" anchorCtr="0"/>
          <a:p>
            <a:pPr>
              <a:lnSpc>
                <a:spcPct val="80000"/>
              </a:lnSpc>
            </a:pPr>
            <a:r>
              <a:rPr lang="en-US" altLang="en-US" dirty="0"/>
              <a:t>The object-oriented programming approach organizes programs in a way that mirrors the real world, in which </a:t>
            </a:r>
            <a:r>
              <a:rPr lang="en-US" altLang="en-US" dirty="0">
                <a:solidFill>
                  <a:srgbClr val="FFC000"/>
                </a:solidFill>
              </a:rPr>
              <a:t>all objects are associated with both attributes and activities</a:t>
            </a:r>
            <a:r>
              <a:rPr lang="en-US" altLang="en-US" dirty="0"/>
              <a:t>. 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Using objects improves software </a:t>
            </a:r>
            <a:r>
              <a:rPr lang="en-US" altLang="en-US" dirty="0">
                <a:solidFill>
                  <a:srgbClr val="FFC000"/>
                </a:solidFill>
              </a:rPr>
              <a:t>reusability</a:t>
            </a:r>
            <a:r>
              <a:rPr lang="en-US" altLang="en-US" dirty="0"/>
              <a:t> and makes programs </a:t>
            </a:r>
            <a:r>
              <a:rPr lang="en-US" altLang="en-US" dirty="0">
                <a:solidFill>
                  <a:srgbClr val="FFC000"/>
                </a:solidFill>
              </a:rPr>
              <a:t>easier to develop </a:t>
            </a:r>
            <a:r>
              <a:rPr lang="en-US" altLang="en-US" dirty="0"/>
              <a:t>and </a:t>
            </a:r>
            <a:r>
              <a:rPr lang="en-US" altLang="en-US" dirty="0">
                <a:solidFill>
                  <a:srgbClr val="FFC000"/>
                </a:solidFill>
              </a:rPr>
              <a:t>easier to maintain</a:t>
            </a:r>
            <a:r>
              <a:rPr lang="en-US" altLang="en-US" dirty="0"/>
              <a:t>. </a:t>
            </a: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Programming in Python involves </a:t>
            </a:r>
            <a:r>
              <a:rPr lang="en-US" altLang="en-US" dirty="0">
                <a:solidFill>
                  <a:srgbClr val="FFC000"/>
                </a:solidFill>
              </a:rPr>
              <a:t>thinking in terms of objects</a:t>
            </a:r>
            <a:r>
              <a:rPr lang="en-US" altLang="en-US" dirty="0"/>
              <a:t>; a Python program can be viewed as </a:t>
            </a:r>
            <a:r>
              <a:rPr lang="en-US" altLang="en-US" dirty="0">
                <a:solidFill>
                  <a:srgbClr val="FFC000"/>
                </a:solidFill>
              </a:rPr>
              <a:t>a collection of cooperating objects</a:t>
            </a:r>
            <a:r>
              <a:rPr lang="en-US" altLang="en-US" dirty="0"/>
              <a:t>.</a:t>
            </a:r>
            <a:endParaRPr lang="en-US" altLang="en-US" dirty="0"/>
          </a:p>
          <a:p>
            <a:pPr>
              <a:lnSpc>
                <a:spcPct val="8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Procedural Programming</a:t>
            </a:r>
            <a:endParaRPr lang="en-US" altLang="en-US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685800" y="1657350"/>
            <a:ext cx="7772400" cy="4306888"/>
          </a:xfrm>
        </p:spPr>
        <p:txBody>
          <a:bodyPr vert="horz" wrap="square" lIns="92075" tIns="46038" rIns="92075" bIns="46038" numCol="1" anchor="t" anchorCtr="0" compatLnSpc="1"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Tx/>
              <a:buChar char="•"/>
              <a:defRPr/>
            </a:pPr>
            <a:r>
              <a:rPr kumimoji="0" lang="en-US" altLang="en-US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Procedural programming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: writing programs made of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function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s that perform specific tasks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Procedures (functions) typically operate on data items that are separate from the procedures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Data items commonly passed from one procedure to another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anose="02070309020205020404" pitchFamily="49" charset="0"/>
              </a:rPr>
              <a:t>Focus: to create procedures that operate on the program’s data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Courier New" panose="02070309020205020404" pitchFamily="49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Tx/>
              <a:buChar char="•"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Slide Number Placeholder 4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p>
            <a:pPr marL="0" indent="0" algn="r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762000" y="152400"/>
            <a:ext cx="7772400" cy="609600"/>
          </a:xfrm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OO Programming Concepts</a:t>
            </a:r>
            <a:endParaRPr lang="en-US" altLang="en-US" dirty="0"/>
          </a:p>
        </p:txBody>
      </p:sp>
      <p:sp>
        <p:nvSpPr>
          <p:cNvPr id="8196" name="Rectangle 16"/>
          <p:cNvSpPr/>
          <p:nvPr/>
        </p:nvSpPr>
        <p:spPr>
          <a:xfrm>
            <a:off x="2686050" y="234315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8197" name="Text Box 17"/>
          <p:cNvSpPr txBox="1"/>
          <p:nvPr/>
        </p:nvSpPr>
        <p:spPr>
          <a:xfrm>
            <a:off x="309563" y="933450"/>
            <a:ext cx="8605837" cy="547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F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pitchFamily="2" charset="2"/>
              <a:buChar char="u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457200" lvl="0" indent="-4572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Courier New" panose="02070309020205020404" pitchFamily="49" charset="0"/>
              </a:rPr>
              <a:t>Object-oriented programming (OOP) involves programming using </a:t>
            </a:r>
            <a:r>
              <a:rPr lang="en-US" altLang="en-US" sz="2800" dirty="0">
                <a:solidFill>
                  <a:srgbClr val="FF0000"/>
                </a:solidFill>
                <a:cs typeface="Courier New" panose="02070309020205020404" pitchFamily="49" charset="0"/>
              </a:rPr>
              <a:t>objects</a:t>
            </a:r>
            <a:r>
              <a:rPr lang="en-US" altLang="en-US" sz="2800" dirty="0">
                <a:cs typeface="Courier New" panose="02070309020205020404" pitchFamily="49" charset="0"/>
              </a:rPr>
              <a:t>. </a:t>
            </a:r>
            <a:endParaRPr lang="en-US" altLang="en-US" sz="2800" dirty="0">
              <a:cs typeface="Courier New" panose="02070309020205020404" pitchFamily="49" charset="0"/>
            </a:endParaRPr>
          </a:p>
          <a:p>
            <a:pPr marL="457200" lvl="0" indent="-4572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Courier New" panose="02070309020205020404" pitchFamily="49" charset="0"/>
              </a:rPr>
              <a:t>An </a:t>
            </a:r>
            <a:r>
              <a:rPr lang="en-US" altLang="en-US" sz="2800" i="1" dirty="0">
                <a:cs typeface="Courier New" panose="02070309020205020404" pitchFamily="49" charset="0"/>
              </a:rPr>
              <a:t>object</a:t>
            </a:r>
            <a:r>
              <a:rPr lang="en-US" altLang="en-US" sz="2800" dirty="0">
                <a:cs typeface="Courier New" panose="02070309020205020404" pitchFamily="49" charset="0"/>
              </a:rPr>
              <a:t> represents </a:t>
            </a:r>
            <a:r>
              <a:rPr lang="en-US" altLang="en-US" sz="2800" dirty="0">
                <a:solidFill>
                  <a:srgbClr val="FF0000"/>
                </a:solidFill>
                <a:cs typeface="Courier New" panose="02070309020205020404" pitchFamily="49" charset="0"/>
              </a:rPr>
              <a:t>an entity in the real world </a:t>
            </a:r>
            <a:r>
              <a:rPr lang="en-US" altLang="en-US" sz="2800" dirty="0">
                <a:cs typeface="Courier New" panose="02070309020205020404" pitchFamily="49" charset="0"/>
              </a:rPr>
              <a:t>that can be distinctly identified. For example, a student, a desk, a circle, a button, and even a loan can all be viewed as objects. </a:t>
            </a:r>
            <a:endParaRPr lang="en-US" altLang="en-US" sz="2800" dirty="0">
              <a:cs typeface="Courier New" panose="02070309020205020404" pitchFamily="49" charset="0"/>
            </a:endParaRPr>
          </a:p>
          <a:p>
            <a:pPr marL="457200" lvl="0" indent="-4572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Courier New" panose="02070309020205020404" pitchFamily="49" charset="0"/>
              </a:rPr>
              <a:t>An object has a </a:t>
            </a:r>
            <a:r>
              <a:rPr lang="en-US" altLang="en-US" sz="2800" dirty="0">
                <a:solidFill>
                  <a:srgbClr val="FF0000"/>
                </a:solidFill>
                <a:cs typeface="Courier New" panose="02070309020205020404" pitchFamily="49" charset="0"/>
              </a:rPr>
              <a:t>unique identity</a:t>
            </a:r>
            <a:r>
              <a:rPr lang="en-US" altLang="en-US" sz="2800" dirty="0">
                <a:cs typeface="Courier New" panose="02070309020205020404" pitchFamily="49" charset="0"/>
              </a:rPr>
              <a:t>, </a:t>
            </a:r>
            <a:r>
              <a:rPr lang="en-US" altLang="en-US" sz="2800" dirty="0">
                <a:solidFill>
                  <a:srgbClr val="FF0000"/>
                </a:solidFill>
                <a:cs typeface="Courier New" panose="02070309020205020404" pitchFamily="49" charset="0"/>
              </a:rPr>
              <a:t>state</a:t>
            </a:r>
            <a:r>
              <a:rPr lang="en-US" altLang="en-US" sz="2800" dirty="0">
                <a:cs typeface="Courier New" panose="02070309020205020404" pitchFamily="49" charset="0"/>
              </a:rPr>
              <a:t>, and </a:t>
            </a:r>
            <a:r>
              <a:rPr lang="en-US" altLang="en-US" sz="2800" dirty="0">
                <a:solidFill>
                  <a:srgbClr val="FF0000"/>
                </a:solidFill>
                <a:cs typeface="Courier New" panose="02070309020205020404" pitchFamily="49" charset="0"/>
              </a:rPr>
              <a:t>behaviors</a:t>
            </a:r>
            <a:r>
              <a:rPr lang="en-US" altLang="en-US" sz="2800" dirty="0">
                <a:cs typeface="Courier New" panose="02070309020205020404" pitchFamily="49" charset="0"/>
              </a:rPr>
              <a:t>. </a:t>
            </a:r>
            <a:endParaRPr lang="en-US" altLang="en-US" sz="2800" dirty="0">
              <a:cs typeface="Courier New" panose="02070309020205020404" pitchFamily="49" charset="0"/>
            </a:endParaRPr>
          </a:p>
          <a:p>
            <a:pPr marL="457200" lvl="0" indent="-457200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cs typeface="Courier New" panose="02070309020205020404" pitchFamily="49" charset="0"/>
              </a:rPr>
              <a:t>The </a:t>
            </a:r>
            <a:r>
              <a:rPr lang="en-US" altLang="en-US" sz="2800" i="1" dirty="0">
                <a:solidFill>
                  <a:srgbClr val="FFC000"/>
                </a:solidFill>
                <a:cs typeface="Courier New" panose="02070309020205020404" pitchFamily="49" charset="0"/>
              </a:rPr>
              <a:t>state</a:t>
            </a:r>
            <a:r>
              <a:rPr lang="en-US" altLang="en-US" sz="2800" dirty="0">
                <a:cs typeface="Courier New" panose="02070309020205020404" pitchFamily="49" charset="0"/>
              </a:rPr>
              <a:t> of an object consists of a set of </a:t>
            </a:r>
            <a:r>
              <a:rPr lang="en-US" altLang="en-US" sz="2800" i="1" dirty="0">
                <a:solidFill>
                  <a:srgbClr val="FFC000"/>
                </a:solidFill>
                <a:cs typeface="Courier New" panose="02070309020205020404" pitchFamily="49" charset="0"/>
              </a:rPr>
              <a:t>data</a:t>
            </a:r>
            <a:r>
              <a:rPr lang="en-US" altLang="en-US" sz="2800" dirty="0">
                <a:solidFill>
                  <a:srgbClr val="FFC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2800" i="1" dirty="0">
                <a:solidFill>
                  <a:srgbClr val="FFC000"/>
                </a:solidFill>
                <a:cs typeface="Courier New" panose="02070309020205020404" pitchFamily="49" charset="0"/>
              </a:rPr>
              <a:t>fields</a:t>
            </a:r>
            <a:r>
              <a:rPr lang="en-US" altLang="en-US" sz="2800" dirty="0">
                <a:solidFill>
                  <a:srgbClr val="FFC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2800" dirty="0">
                <a:cs typeface="Courier New" panose="02070309020205020404" pitchFamily="49" charset="0"/>
              </a:rPr>
              <a:t>(also known as </a:t>
            </a:r>
            <a:r>
              <a:rPr lang="en-US" altLang="en-US" sz="2800" i="1" dirty="0">
                <a:solidFill>
                  <a:srgbClr val="FFC000"/>
                </a:solidFill>
                <a:cs typeface="Courier New" panose="02070309020205020404" pitchFamily="49" charset="0"/>
              </a:rPr>
              <a:t>propertie</a:t>
            </a:r>
            <a:r>
              <a:rPr lang="en-US" altLang="en-US" sz="2800" i="1" dirty="0">
                <a:cs typeface="Courier New" panose="02070309020205020404" pitchFamily="49" charset="0"/>
              </a:rPr>
              <a:t>s</a:t>
            </a:r>
            <a:r>
              <a:rPr lang="en-US" altLang="en-US" sz="2800" dirty="0">
                <a:cs typeface="Courier New" panose="02070309020205020404" pitchFamily="49" charset="0"/>
              </a:rPr>
              <a:t>) with their current values. The </a:t>
            </a:r>
            <a:r>
              <a:rPr lang="en-US" altLang="en-US" sz="2800" i="1" dirty="0">
                <a:solidFill>
                  <a:srgbClr val="92D050"/>
                </a:solidFill>
                <a:cs typeface="Courier New" panose="02070309020205020404" pitchFamily="49" charset="0"/>
              </a:rPr>
              <a:t>behavior</a:t>
            </a:r>
            <a:r>
              <a:rPr lang="en-US" altLang="en-US" sz="2800" dirty="0">
                <a:cs typeface="Courier New" panose="02070309020205020404" pitchFamily="49" charset="0"/>
              </a:rPr>
              <a:t> of an object is defined by </a:t>
            </a:r>
            <a:r>
              <a:rPr lang="en-US" altLang="en-US" sz="2800" dirty="0">
                <a:solidFill>
                  <a:srgbClr val="92D050"/>
                </a:solidFill>
                <a:cs typeface="Courier New" panose="02070309020205020404" pitchFamily="49" charset="0"/>
              </a:rPr>
              <a:t>a set of methods</a:t>
            </a:r>
            <a:r>
              <a:rPr lang="en-US" altLang="en-US" sz="2800" dirty="0">
                <a:cs typeface="Courier New" panose="02070309020205020404" pitchFamily="49" charset="0"/>
              </a:rPr>
              <a:t>. </a:t>
            </a:r>
            <a:endParaRPr lang="en-US" altLang="en-US" sz="2800" dirty="0">
              <a:ea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>
              <a:buNone/>
            </a:pPr>
            <a:r>
              <a:rPr dirty="0"/>
              <a:t>Object’s State and Methods</a:t>
            </a:r>
            <a:endParaRPr dirty="0"/>
          </a:p>
        </p:txBody>
      </p:sp>
      <p:sp>
        <p:nvSpPr>
          <p:cNvPr id="9219" name="Slide Number Placeholder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pic>
        <p:nvPicPr>
          <p:cNvPr id="922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3063" y="1393825"/>
            <a:ext cx="2470150" cy="4151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1" name="Rectangle 5"/>
          <p:cNvSpPr/>
          <p:nvPr/>
        </p:nvSpPr>
        <p:spPr>
          <a:xfrm>
            <a:off x="2959100" y="1203325"/>
            <a:ext cx="6184900" cy="2554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</a:rPr>
              <a:t>In Python, every value is actually an object. Whether it be a turtle, a list, or even an integer, they are all objects.</a:t>
            </a:r>
            <a:endParaRPr sz="2000" dirty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</a:rPr>
              <a:t>Programs manipulate those objects either by performing computation with them or by asking them to perform methods. </a:t>
            </a:r>
            <a:endParaRPr sz="2000" dirty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 dirty="0">
                <a:latin typeface="Times New Roman" panose="02020603050405020304" pitchFamily="18" charset="0"/>
              </a:rPr>
              <a:t>To be more specific, we say that an object has </a:t>
            </a:r>
            <a:r>
              <a:rPr sz="2000" dirty="0">
                <a:solidFill>
                  <a:srgbClr val="FFC000"/>
                </a:solidFill>
                <a:latin typeface="Times New Roman" panose="02020603050405020304" pitchFamily="18" charset="0"/>
              </a:rPr>
              <a:t>a stat</a:t>
            </a:r>
            <a:r>
              <a:rPr sz="2000" dirty="0">
                <a:latin typeface="Times New Roman" panose="02020603050405020304" pitchFamily="18" charset="0"/>
              </a:rPr>
              <a:t>e and </a:t>
            </a:r>
            <a:r>
              <a:rPr sz="2000" dirty="0">
                <a:solidFill>
                  <a:srgbClr val="FFC000"/>
                </a:solidFill>
                <a:latin typeface="Times New Roman" panose="02020603050405020304" pitchFamily="18" charset="0"/>
              </a:rPr>
              <a:t>a collection of methods </a:t>
            </a:r>
            <a:r>
              <a:rPr sz="2000" dirty="0">
                <a:latin typeface="Times New Roman" panose="02020603050405020304" pitchFamily="18" charset="0"/>
              </a:rPr>
              <a:t>that it can perform. </a:t>
            </a:r>
            <a:endParaRPr sz="2000" dirty="0"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48810" y="3851454"/>
            <a:ext cx="2647505" cy="230832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&gt;&gt;&gt;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turtle.color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(“blue”)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&gt;&gt;&gt;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turtle.position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(0.00,0.00)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&gt;&gt;&gt;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turtle.forward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(25)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&gt;&gt;&gt;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turtle.position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(25.00,0.00)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&gt;&gt;&gt;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turtle.forward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(-75)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&gt;&gt;&gt;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turtle.position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(-50.00,0.00)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pPr>
              <a:buNone/>
            </a:pPr>
            <a:r>
              <a:rPr dirty="0"/>
              <a:t>Object’s State and Methods</a:t>
            </a:r>
            <a:endParaRPr dirty="0"/>
          </a:p>
        </p:txBody>
      </p:sp>
      <p:sp>
        <p:nvSpPr>
          <p:cNvPr id="10243" name="Slide Number Placeholder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pic>
        <p:nvPicPr>
          <p:cNvPr id="1024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563" y="1739900"/>
            <a:ext cx="2611437" cy="4151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5" name="Rectangle 5"/>
          <p:cNvSpPr/>
          <p:nvPr/>
        </p:nvSpPr>
        <p:spPr>
          <a:xfrm>
            <a:off x="3035300" y="1184275"/>
            <a:ext cx="5864225" cy="5262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</a:rPr>
              <a:t>The state of an object represents those things that the object knows about itself. For example, as we have seen with </a:t>
            </a:r>
            <a:r>
              <a:rPr dirty="0">
                <a:solidFill>
                  <a:srgbClr val="FFC000"/>
                </a:solidFill>
                <a:latin typeface="Times New Roman" panose="02020603050405020304" pitchFamily="18" charset="0"/>
              </a:rPr>
              <a:t>turtle</a:t>
            </a:r>
            <a:r>
              <a:rPr dirty="0">
                <a:latin typeface="Times New Roman" panose="02020603050405020304" pitchFamily="18" charset="0"/>
              </a:rPr>
              <a:t> objects, each turtle has a </a:t>
            </a:r>
            <a:r>
              <a:rPr dirty="0">
                <a:solidFill>
                  <a:srgbClr val="FFC000"/>
                </a:solidFill>
                <a:latin typeface="Times New Roman" panose="02020603050405020304" pitchFamily="18" charset="0"/>
              </a:rPr>
              <a:t>state</a:t>
            </a:r>
            <a:r>
              <a:rPr dirty="0">
                <a:latin typeface="Times New Roman" panose="02020603050405020304" pitchFamily="18" charset="0"/>
              </a:rPr>
              <a:t> consisting of the turtle’s </a:t>
            </a:r>
            <a:r>
              <a:rPr dirty="0">
                <a:solidFill>
                  <a:srgbClr val="FFC000"/>
                </a:solidFill>
                <a:latin typeface="Times New Roman" panose="02020603050405020304" pitchFamily="18" charset="0"/>
              </a:rPr>
              <a:t>position</a:t>
            </a:r>
            <a:r>
              <a:rPr dirty="0">
                <a:latin typeface="Times New Roman" panose="02020603050405020304" pitchFamily="18" charset="0"/>
              </a:rPr>
              <a:t>, its </a:t>
            </a:r>
            <a:r>
              <a:rPr dirty="0">
                <a:solidFill>
                  <a:srgbClr val="FFC000"/>
                </a:solidFill>
                <a:latin typeface="Times New Roman" panose="02020603050405020304" pitchFamily="18" charset="0"/>
              </a:rPr>
              <a:t>color</a:t>
            </a:r>
            <a:r>
              <a:rPr dirty="0">
                <a:latin typeface="Times New Roman" panose="02020603050405020304" pitchFamily="18" charset="0"/>
              </a:rPr>
              <a:t>, its </a:t>
            </a:r>
            <a:r>
              <a:rPr dirty="0">
                <a:solidFill>
                  <a:srgbClr val="FFC000"/>
                </a:solidFill>
                <a:latin typeface="Times New Roman" panose="02020603050405020304" pitchFamily="18" charset="0"/>
              </a:rPr>
              <a:t>heading</a:t>
            </a:r>
            <a:r>
              <a:rPr dirty="0">
                <a:latin typeface="Times New Roman" panose="02020603050405020304" pitchFamily="18" charset="0"/>
              </a:rPr>
              <a:t> and so on. </a:t>
            </a:r>
            <a:endParaRPr dirty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>
                <a:latin typeface="Times New Roman" panose="02020603050405020304" pitchFamily="18" charset="0"/>
              </a:rPr>
              <a:t>Each turtle also has the ability to go </a:t>
            </a:r>
            <a:r>
              <a:rPr dirty="0">
                <a:solidFill>
                  <a:srgbClr val="FFC000"/>
                </a:solidFill>
                <a:latin typeface="Times New Roman" panose="02020603050405020304" pitchFamily="18" charset="0"/>
              </a:rPr>
              <a:t>forward</a:t>
            </a:r>
            <a:r>
              <a:rPr dirty="0">
                <a:latin typeface="Times New Roman" panose="02020603050405020304" pitchFamily="18" charset="0"/>
              </a:rPr>
              <a:t>, </a:t>
            </a:r>
            <a:r>
              <a:rPr dirty="0">
                <a:solidFill>
                  <a:srgbClr val="FFC000"/>
                </a:solidFill>
                <a:latin typeface="Times New Roman" panose="02020603050405020304" pitchFamily="18" charset="0"/>
              </a:rPr>
              <a:t>backward</a:t>
            </a:r>
            <a:r>
              <a:rPr dirty="0">
                <a:latin typeface="Times New Roman" panose="02020603050405020304" pitchFamily="18" charset="0"/>
              </a:rPr>
              <a:t>, or turn right or left.</a:t>
            </a:r>
            <a:endParaRPr dirty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dirty="0">
                <a:solidFill>
                  <a:srgbClr val="FFC000"/>
                </a:solidFill>
                <a:latin typeface="Times New Roman" panose="02020603050405020304" pitchFamily="18" charset="0"/>
              </a:rPr>
              <a:t>Individual turtles are different </a:t>
            </a:r>
            <a:r>
              <a:rPr dirty="0">
                <a:latin typeface="Times New Roman" panose="02020603050405020304" pitchFamily="18" charset="0"/>
              </a:rPr>
              <a:t>in that even though they are all turtles, they differ in the specific values of the individual state attributes (maybe they are in a different location or have a different heading).</a:t>
            </a:r>
            <a:endParaRPr dirty="0">
              <a:latin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Slide Number Placeholder 3"/>
          <p:cNvSpPr txBox="1">
            <a:spLocks noGrp="1"/>
          </p:cNvSpPr>
          <p:nvPr>
            <p:ph type="sldNum" sz="quarter" idx="11"/>
          </p:nvPr>
        </p:nvSpPr>
        <p:spPr>
          <a:ln/>
        </p:spPr>
        <p:txBody>
          <a:bodyPr wrap="none" lIns="92075" tIns="46038" rIns="92075" bIns="46038"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altLang="en-US" sz="1400" dirty="0"/>
            </a:fld>
            <a:endParaRPr lang="en-US" altLang="en-US" sz="1400" dirty="0"/>
          </a:p>
        </p:txBody>
      </p:sp>
      <p:pic>
        <p:nvPicPr>
          <p:cNvPr id="11267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900" y="1700213"/>
            <a:ext cx="2611438" cy="4152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Rectangle 6"/>
          <p:cNvSpPr/>
          <p:nvPr/>
        </p:nvSpPr>
        <p:spPr>
          <a:xfrm>
            <a:off x="78615" y="72172"/>
            <a:ext cx="5491915" cy="655564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import turtle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turtle.Screen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()             # Set up the window and its attributes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wn.bgcolor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lightgreen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")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turtle.Turtle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()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# create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and set some attributes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tess.color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hotpink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")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tess.pensize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(5)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=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turtle.Turtle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()  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# create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alex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tess.forward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(80)                 # Let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draw an equilateral triangle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tess.left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(120)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tess.forward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(80)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tess.left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(120)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tess.forward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(80)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tess.left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(120)                   # complete the triangle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tess.right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(180)                  # turn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tess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around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tess.forward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(80)                 # move her away from the origin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alex.forward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(50)                 # make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draw a square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alex.left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(90)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alex.forward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(50)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alex.left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(90)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alex.forward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(50)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alex.left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(90)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alex.forward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(50)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alex.left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(90)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wn.exitonclick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pic>
        <p:nvPicPr>
          <p:cNvPr id="11271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5080000"/>
            <a:ext cx="2733675" cy="1209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9"/>
          <p:cNvSpPr/>
          <p:nvPr/>
        </p:nvSpPr>
        <p:spPr>
          <a:xfrm>
            <a:off x="6126163" y="560388"/>
            <a:ext cx="2473325" cy="830263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Object’s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State and Methods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2075" tIns="46038" rIns="92075" bIns="46038" anchor="ctr" anchorCtr="0"/>
          <a:p>
            <a:r>
              <a:rPr lang="en-US" altLang="en-US" dirty="0"/>
              <a:t>Classes</a:t>
            </a:r>
            <a:endParaRPr lang="en-US" altLang="en-US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685800" y="1428750"/>
            <a:ext cx="7772400" cy="4343400"/>
          </a:xfrm>
        </p:spPr>
        <p:txBody>
          <a:bodyPr vert="horz" wrap="square" lIns="92075" tIns="46038" rIns="92075" bIns="46038" numCol="1" anchor="t" anchorCtr="0" compatLnSpc="1">
            <a:normAutofit fontScale="925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Tx/>
              <a:buChar char="•"/>
              <a:defRPr/>
            </a:pPr>
            <a:r>
              <a:rPr kumimoji="0" lang="en-US" altLang="en-US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code that specifies the data attributes and methods of a particular type of object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Similar to a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blueprint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a house or a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cookie cutter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is simply a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template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we construct objects from it.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Tx/>
              <a:buChar char="•"/>
              <a:defRPr/>
            </a:pPr>
            <a:r>
              <a:rPr kumimoji="0" lang="en-US" altLang="en-US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Instance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an object created from a class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Similar to a specific house built according to the blueprint or a specific cookie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–"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can be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many instances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one class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Tx/>
              <a:buChar char="•"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rnational">
  <a:themeElements>
    <a:clrScheme name="International 1">
      <a:dk1>
        <a:srgbClr val="000000"/>
      </a:dk1>
      <a:lt1>
        <a:srgbClr val="FFFFFF"/>
      </a:lt1>
      <a:dk2>
        <a:srgbClr val="0000FF"/>
      </a:dk2>
      <a:lt2>
        <a:srgbClr val="FFFF99"/>
      </a:lt2>
      <a:accent1>
        <a:srgbClr val="009966"/>
      </a:accent1>
      <a:accent2>
        <a:srgbClr val="00CCCC"/>
      </a:accent2>
      <a:accent3>
        <a:srgbClr val="AAAAFF"/>
      </a:accent3>
      <a:accent4>
        <a:srgbClr val="DADADA"/>
      </a:accent4>
      <a:accent5>
        <a:srgbClr val="AACAB8"/>
      </a:accent5>
      <a:accent6>
        <a:srgbClr val="00B9B9"/>
      </a:accent6>
      <a:hlink>
        <a:srgbClr val="000080"/>
      </a:hlink>
      <a:folHlink>
        <a:srgbClr val="9999FF"/>
      </a:folHlink>
    </a:clrScheme>
    <a:fontScheme name="Internationa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International 1">
        <a:dk1>
          <a:srgbClr val="000000"/>
        </a:dk1>
        <a:lt1>
          <a:srgbClr val="FFFFFF"/>
        </a:lt1>
        <a:dk2>
          <a:srgbClr val="0000FF"/>
        </a:dk2>
        <a:lt2>
          <a:srgbClr val="FFFF99"/>
        </a:lt2>
        <a:accent1>
          <a:srgbClr val="009966"/>
        </a:accent1>
        <a:accent2>
          <a:srgbClr val="00CCCC"/>
        </a:accent2>
        <a:accent3>
          <a:srgbClr val="AAAAFF"/>
        </a:accent3>
        <a:accent4>
          <a:srgbClr val="DADADA"/>
        </a:accent4>
        <a:accent5>
          <a:srgbClr val="AACAB8"/>
        </a:accent5>
        <a:accent6>
          <a:srgbClr val="00B9B9"/>
        </a:accent6>
        <a:hlink>
          <a:srgbClr val="000080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ernational 2">
        <a:dk1>
          <a:srgbClr val="000000"/>
        </a:dk1>
        <a:lt1>
          <a:srgbClr val="FFFFFF"/>
        </a:lt1>
        <a:dk2>
          <a:srgbClr val="000080"/>
        </a:dk2>
        <a:lt2>
          <a:srgbClr val="003399"/>
        </a:lt2>
        <a:accent1>
          <a:srgbClr val="9999FF"/>
        </a:accent1>
        <a:accent2>
          <a:srgbClr val="FF99FF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E78AE7"/>
        </a:accent6>
        <a:hlink>
          <a:srgbClr val="85AD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ernational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BCBCB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878787"/>
        </a:accent6>
        <a:hlink>
          <a:srgbClr val="DDDDD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C:\MSOffice\Templates\Presentation Designs\International.pot</Template>
  <TotalTime>0</TotalTime>
  <Words>12204</Words>
  <Application>WPS Presentation</Application>
  <PresentationFormat>On-screen Show (4:3)</PresentationFormat>
  <Paragraphs>421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38</vt:i4>
      </vt:variant>
    </vt:vector>
  </HeadingPairs>
  <TitlesOfParts>
    <vt:vector size="66" baseType="lpstr">
      <vt:lpstr>Arial</vt:lpstr>
      <vt:lpstr>SimSun</vt:lpstr>
      <vt:lpstr>Wingdings</vt:lpstr>
      <vt:lpstr>Times New Roman</vt:lpstr>
      <vt:lpstr>Monotype Sorts</vt:lpstr>
      <vt:lpstr>Wingdings</vt:lpstr>
      <vt:lpstr>Courier New</vt:lpstr>
      <vt:lpstr>Book Antiqua</vt:lpstr>
      <vt:lpstr>Open Sans</vt:lpstr>
      <vt:lpstr>AMGDT</vt:lpstr>
      <vt:lpstr>Forte</vt:lpstr>
      <vt:lpstr>Courier</vt:lpstr>
      <vt:lpstr>Microsoft YaHei</vt:lpstr>
      <vt:lpstr>Arial Unicode MS</vt:lpstr>
      <vt:lpstr>International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Word.Picture.8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Objects and Classes</dc:title>
  <dc:creator>Y. Daniel Liang</dc:creator>
  <cp:lastModifiedBy>MEHRIN FARZANA (2101013)</cp:lastModifiedBy>
  <cp:revision>278</cp:revision>
  <dcterms:created xsi:type="dcterms:W3CDTF">1995-06-10T17:31:50Z</dcterms:created>
  <dcterms:modified xsi:type="dcterms:W3CDTF">2024-10-07T13:35:55Z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AE82F0F003E04F738DA7246BA9DD3440_12</vt:lpwstr>
  </property>
  <property fmtid="{D5CDD505-2E9C-101B-9397-08002B2CF9AE}" pid="3" name="KSOProductBuildVer">
    <vt:lpwstr>1033-12.2.0.18283</vt:lpwstr>
  </property>
</Properties>
</file>