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4"/>
  </p:notesMasterIdLst>
  <p:sldIdLst>
    <p:sldId id="256" r:id="rId2"/>
    <p:sldId id="257" r:id="rId3"/>
    <p:sldId id="312" r:id="rId4"/>
    <p:sldId id="313" r:id="rId5"/>
    <p:sldId id="314" r:id="rId6"/>
    <p:sldId id="315" r:id="rId7"/>
    <p:sldId id="328" r:id="rId8"/>
    <p:sldId id="316" r:id="rId9"/>
    <p:sldId id="317" r:id="rId10"/>
    <p:sldId id="318" r:id="rId11"/>
    <p:sldId id="325" r:id="rId12"/>
    <p:sldId id="329" r:id="rId13"/>
    <p:sldId id="319" r:id="rId14"/>
    <p:sldId id="320" r:id="rId15"/>
    <p:sldId id="321" r:id="rId16"/>
    <p:sldId id="327" r:id="rId17"/>
    <p:sldId id="330" r:id="rId18"/>
    <p:sldId id="322" r:id="rId19"/>
    <p:sldId id="323" r:id="rId20"/>
    <p:sldId id="326" r:id="rId21"/>
    <p:sldId id="331" r:id="rId22"/>
    <p:sldId id="332" r:id="rId23"/>
  </p:sldIdLst>
  <p:sldSz cx="9144000" cy="5143500" type="screen16x9"/>
  <p:notesSz cx="6858000" cy="9144000"/>
  <p:embeddedFontLst>
    <p:embeddedFont>
      <p:font typeface="Cardo" panose="020B0604020202020204" charset="-79"/>
      <p:regular r:id="rId25"/>
      <p:bold r:id="rId26"/>
      <p:italic r:id="rId27"/>
    </p:embeddedFont>
    <p:embeddedFont>
      <p:font typeface="Josefin Sans" pitchFamily="2" charset="0"/>
      <p:regular r:id="rId28"/>
      <p:bold r:id="rId29"/>
      <p:italic r:id="rId30"/>
      <p:boldItalic r:id="rId31"/>
    </p:embeddedFont>
    <p:embeddedFont>
      <p:font typeface="Nunito" pitchFamily="2" charset="0"/>
      <p:regular r:id="rId32"/>
      <p:bold r:id="rId33"/>
      <p:italic r:id="rId34"/>
      <p:boldItalic r:id="rId35"/>
    </p:embeddedFont>
    <p:embeddedFont>
      <p:font typeface="Roboto Condensed Light" panose="02000000000000000000" pitchFamily="2" charset="0"/>
      <p:regular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4CAC2CB-E5EE-4E1A-BEBD-D64320FA9EE5}">
  <a:tblStyle styleId="{04CAC2CB-E5EE-4E1A-BEBD-D64320FA9E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90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c4e30189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c4e30189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69E0B7C8-49ED-D3AF-F11A-68451416D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A3504A9F-9F14-4005-993C-FC2C81C03D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26707CDE-E55F-8D57-CA2C-E990AD28B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191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49480A81-4385-3407-C089-AA221C926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1D3B937D-64D4-25E7-5DA2-2811F37387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CD88E362-DB50-CF75-E0AA-ED70250CEE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042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536CBA57-3118-4136-2020-D1EA4842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09F57D54-35BE-26AA-C012-C9F1967EF6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268B4A51-F31C-84B9-464F-5F47C66182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301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9A4D39B0-4B12-8401-2CB9-3FC8F2D7A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8DDE6B61-8668-AED4-E110-E594D511A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E8C6AB72-5F7B-9A3A-020F-368285419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157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52AF90BC-0B40-0688-EC2A-C905C3647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5527847C-AE0D-89E0-2054-E664735575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E8B75CD3-C17C-B167-712C-758D3408E1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5133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21C7C868-FFF9-59F1-1ACE-B3206F621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E44CB165-9C40-DDCA-2C73-CD5EB869DF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2697F515-1876-1062-0AB4-C23A0FE36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74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B0F224FC-0C0A-D77B-122A-D95924D3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FFD2B38F-A85A-622F-0352-F292E5C46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1A29D490-A8C7-5D60-A557-D21A1588FD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219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E030BDC2-393D-6CF1-FEC1-16D2C6D20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26EAC360-E46E-0079-BF25-86019FF8A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77FBDF81-0132-133C-9F6C-C8E8FFDB8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520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BCB41F60-7645-A855-543E-1A8641E66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A2CE93CE-9377-EA77-524E-45EAE9EACA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047CA224-1F8F-C94C-D2A9-A2184D8D5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8385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BCE24827-35B1-0E79-1D11-3ABC9465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D7F72A50-9F6D-6B5A-A11A-6E0F71D4A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3115C68D-1E95-12A4-B849-DED16CD20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63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F1AE24E8-6DA3-FE4E-B5CB-7A63972C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D8D7FEC0-E75D-82E8-9644-9CF087E21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23F957C4-F8F2-0586-A799-D25EEB375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689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5682C7EA-CFDC-CAD3-31E1-3213299F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2739B271-68EC-90A0-A047-C9B0C912D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B6727E8A-AD33-F69E-2327-0CFEE9C71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3680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F387CF2F-5A20-F8EF-7F92-EDFD39A8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ADC07210-E4E1-BAEB-788A-BCD7DFA702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5150CAC0-99FF-F11D-1CF5-AE652EB210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5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C8C74201-6FC6-4928-5E98-F4F70C1E1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CE525916-ED7C-A052-07F3-90339E028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CE2573B7-F714-5CDD-36E9-0AD4FE661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1788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4CE61E40-C7EB-4BFC-AF36-04E27BC57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9E280FDD-42E5-9353-AFCA-C73C268362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22CF2650-1BD5-FCFC-5BC7-5A51358732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042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CA1651D6-3895-A719-6938-2DE500E3A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1B8FE7F4-DED0-D6C8-C487-F66387861F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33AED0C8-E7E2-7BCD-579F-73D04D9A03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915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95007A28-3FE7-1FA9-2EF8-92754B85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D329C6B5-6762-31C6-E326-50755E3CF8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5DB283FF-75D7-B14C-3A22-1E5C47BF4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685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D40C9EE4-F404-9084-038B-1CD0C61B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AB4CD222-D601-4A7B-DA75-F40888458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966B0E92-D22D-3CDF-8FF6-FF1874426F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427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A252C7DE-8722-7AF0-C5B7-D59EDE69B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1D725EF2-0C70-02F2-67E6-AA0B5C9318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3CB62DAB-DCF8-3A8E-7ABD-D83C9FAB05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314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>
          <a:extLst>
            <a:ext uri="{FF2B5EF4-FFF2-40B4-BE49-F238E27FC236}">
              <a16:creationId xmlns:a16="http://schemas.microsoft.com/office/drawing/2014/main" id="{3413E842-CDF5-0B8A-271A-61161F79A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0602e5875_0_62:notes">
            <a:extLst>
              <a:ext uri="{FF2B5EF4-FFF2-40B4-BE49-F238E27FC236}">
                <a16:creationId xmlns:a16="http://schemas.microsoft.com/office/drawing/2014/main" id="{B6296C03-C70E-9D97-3047-315DAB4C9D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0602e5875_0_62:notes">
            <a:extLst>
              <a:ext uri="{FF2B5EF4-FFF2-40B4-BE49-F238E27FC236}">
                <a16:creationId xmlns:a16="http://schemas.microsoft.com/office/drawing/2014/main" id="{C6B06AE5-10AC-2614-C3E9-82D670846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33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69674"/>
            <a:ext cx="4608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Josefin Sans"/>
              <a:buNone/>
              <a:defRPr sz="63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483875"/>
            <a:ext cx="46086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rdo"/>
              <a:buNone/>
              <a:defRPr sz="1750">
                <a:latin typeface="Cardo"/>
                <a:ea typeface="Cardo"/>
                <a:cs typeface="Cardo"/>
                <a:sym typeface="Card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2350" y="475488"/>
            <a:ext cx="77193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709875" y="1059000"/>
            <a:ext cx="7719300" cy="35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27000" lvl="0" indent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None/>
              <a:defRPr sz="125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 dirty="0"/>
          </a:p>
        </p:txBody>
      </p:sp>
      <p:pic>
        <p:nvPicPr>
          <p:cNvPr id="18" name="Google Shape;18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8650" y="-617175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30325" y="176875"/>
            <a:ext cx="839381" cy="80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650" y="4370000"/>
            <a:ext cx="588600" cy="61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899225" y="2084325"/>
            <a:ext cx="3571874" cy="3555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AND_BODY_1_1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4675" y="1704325"/>
            <a:ext cx="3571874" cy="3555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36"/>
          <p:cNvGrpSpPr/>
          <p:nvPr/>
        </p:nvGrpSpPr>
        <p:grpSpPr>
          <a:xfrm rot="10800000">
            <a:off x="-1235208" y="219091"/>
            <a:ext cx="3571874" cy="3605474"/>
            <a:chOff x="7224675" y="-1465300"/>
            <a:chExt cx="3571874" cy="3605474"/>
          </a:xfrm>
        </p:grpSpPr>
        <p:pic>
          <p:nvPicPr>
            <p:cNvPr id="193" name="Google Shape;193;p36"/>
            <p:cNvPicPr preferRelativeResize="0"/>
            <p:nvPr/>
          </p:nvPicPr>
          <p:blipFill rotWithShape="1">
            <a:blip r:embed="rId2">
              <a:alphaModFix/>
            </a:blip>
            <a:srcRect l="-30550" t="-21349" r="30550" b="21350"/>
            <a:stretch/>
          </p:blipFill>
          <p:spPr>
            <a:xfrm>
              <a:off x="7224675" y="-14653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542416" y="261250"/>
              <a:ext cx="1000659" cy="510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82553" y="972824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3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87441" y="936059"/>
              <a:ext cx="875027" cy="892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7"/>
          <p:cNvGrpSpPr/>
          <p:nvPr/>
        </p:nvGrpSpPr>
        <p:grpSpPr>
          <a:xfrm>
            <a:off x="-2235200" y="-616700"/>
            <a:ext cx="3571881" cy="3555501"/>
            <a:chOff x="-2235200" y="-616700"/>
            <a:chExt cx="3571881" cy="3555501"/>
          </a:xfrm>
        </p:grpSpPr>
        <p:pic>
          <p:nvPicPr>
            <p:cNvPr id="199" name="Google Shape;199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38484" y="376937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235200" y="-6167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" name="Google Shape;201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7300" y="202150"/>
              <a:ext cx="839381" cy="8037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2" name="Google Shape;202;p37"/>
          <p:cNvGrpSpPr/>
          <p:nvPr/>
        </p:nvGrpSpPr>
        <p:grpSpPr>
          <a:xfrm>
            <a:off x="8184066" y="2360800"/>
            <a:ext cx="3730958" cy="3555501"/>
            <a:chOff x="8184066" y="2360800"/>
            <a:chExt cx="3730958" cy="3555501"/>
          </a:xfrm>
        </p:grpSpPr>
        <p:pic>
          <p:nvPicPr>
            <p:cNvPr id="203" name="Google Shape;20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343150" y="2360800"/>
              <a:ext cx="3571874" cy="35555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3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84066" y="4024912"/>
              <a:ext cx="1344325" cy="116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" name="Google Shape;20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75650" y="3686975"/>
              <a:ext cx="588600" cy="6186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888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Josefin Sans"/>
              <a:buNone/>
              <a:defRPr sz="3600">
                <a:solidFill>
                  <a:schemeClr val="lt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52600"/>
            <a:ext cx="7717500" cy="3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●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○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rdo"/>
              <a:buChar char="■"/>
              <a:defRPr sz="1600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2" r:id="rId4"/>
    <p:sldLayoutId id="2147483683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1"/>
          <p:cNvSpPr txBox="1">
            <a:spLocks noGrp="1"/>
          </p:cNvSpPr>
          <p:nvPr>
            <p:ph type="ctrTitle"/>
          </p:nvPr>
        </p:nvSpPr>
        <p:spPr>
          <a:xfrm>
            <a:off x="1487681" y="561590"/>
            <a:ext cx="6168638" cy="181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br>
              <a:rPr lang="en-US" sz="6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6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models in IoT</a:t>
            </a:r>
            <a:endParaRPr lang="en-US" sz="6000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1547" y="-843383"/>
            <a:ext cx="3571874" cy="3555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146299" y="2856468"/>
            <a:ext cx="3571874" cy="3555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41"/>
          <p:cNvSpPr txBox="1">
            <a:spLocks noGrp="1"/>
          </p:cNvSpPr>
          <p:nvPr>
            <p:ph type="subTitle" idx="1"/>
          </p:nvPr>
        </p:nvSpPr>
        <p:spPr>
          <a:xfrm>
            <a:off x="2570679" y="2946670"/>
            <a:ext cx="4002641" cy="7712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Understanding the Backbone of IoT Connectivity</a:t>
            </a:r>
            <a:endParaRPr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CA06E-EBAB-7405-A9BD-B66B5BE0FD44}"/>
              </a:ext>
            </a:extLst>
          </p:cNvPr>
          <p:cNvSpPr txBox="1"/>
          <p:nvPr/>
        </p:nvSpPr>
        <p:spPr>
          <a:xfrm>
            <a:off x="8169259" y="4683399"/>
            <a:ext cx="464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54BC6-7BEB-FEB7-567D-EE2AC439AD23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68147C-6C72-4170-7749-BF6ED8CE6694}"/>
              </a:ext>
            </a:extLst>
          </p:cNvPr>
          <p:cNvGrpSpPr/>
          <p:nvPr/>
        </p:nvGrpSpPr>
        <p:grpSpPr>
          <a:xfrm>
            <a:off x="51434" y="2611029"/>
            <a:ext cx="2459686" cy="2322210"/>
            <a:chOff x="51433" y="2611029"/>
            <a:chExt cx="2478865" cy="23222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9B7C807-7105-D800-07CB-0933824A0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3" y="3164485"/>
              <a:ext cx="1251715" cy="1106912"/>
            </a:xfrm>
            <a:prstGeom prst="hexagon">
              <a:avLst>
                <a:gd name="adj" fmla="val 24254"/>
                <a:gd name="vf" fmla="val 115470"/>
              </a:avLst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5405B80-99B9-31B7-7C93-270803A4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26410" y="3826327"/>
              <a:ext cx="1403888" cy="1106912"/>
            </a:xfrm>
            <a:prstGeom prst="hexagon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C8966D-A438-F8B2-3748-E1DD14F77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39252" y="2611029"/>
              <a:ext cx="1251714" cy="1106912"/>
            </a:xfrm>
            <a:prstGeom prst="hexagon">
              <a:avLst>
                <a:gd name="adj" fmla="val 25839"/>
                <a:gd name="vf" fmla="val 115470"/>
              </a:avLst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64D801DF-3D82-3636-B347-6CB77ACBA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2AB8AA7A-B93A-B43A-F3F0-5ABC402D9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42023" y="-52386"/>
            <a:ext cx="7220964" cy="7112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Publisher-Subscriber Model</a:t>
            </a:r>
            <a:endParaRPr lang="en-US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BF6C768C-0792-C7B7-852B-7D26A894930F}"/>
              </a:ext>
            </a:extLst>
          </p:cNvPr>
          <p:cNvSpPr txBox="1">
            <a:spLocks/>
          </p:cNvSpPr>
          <p:nvPr/>
        </p:nvSpPr>
        <p:spPr>
          <a:xfrm>
            <a:off x="758427" y="1839895"/>
            <a:ext cx="7814073" cy="889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The broker only has the information regarding the consumer to which a particular topic belongs to which the publisher is unaware of.</a:t>
            </a:r>
          </a:p>
          <a:p>
            <a:pPr marL="127000" indent="0">
              <a:buNone/>
            </a:pPr>
            <a:br>
              <a:rPr lang="en-US" sz="1800" dirty="0">
                <a:solidFill>
                  <a:schemeClr val="bg2">
                    <a:lumMod val="90000"/>
                  </a:schemeClr>
                </a:solidFill>
              </a:rPr>
            </a:br>
            <a:endParaRPr lang="en-US" sz="11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3717D-9E55-AB54-51B0-38DCEDE2824D}"/>
              </a:ext>
            </a:extLst>
          </p:cNvPr>
          <p:cNvSpPr txBox="1"/>
          <p:nvPr/>
        </p:nvSpPr>
        <p:spPr>
          <a:xfrm>
            <a:off x="8510589" y="4648200"/>
            <a:ext cx="45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10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90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5869AEFE-4D5D-592E-83E5-E9A4846C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34B9728B-F25C-7CCD-208E-606A96CD6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163" y="993866"/>
            <a:ext cx="7254301" cy="7509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Publisher-Subscriber Model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Google Shape;231;p42">
            <a:extLst>
              <a:ext uri="{FF2B5EF4-FFF2-40B4-BE49-F238E27FC236}">
                <a16:creationId xmlns:a16="http://schemas.microsoft.com/office/drawing/2014/main" id="{98FB84B2-CE95-CADF-BFF6-CCC1956AA5D8}"/>
              </a:ext>
            </a:extLst>
          </p:cNvPr>
          <p:cNvSpPr txBox="1">
            <a:spLocks/>
          </p:cNvSpPr>
          <p:nvPr/>
        </p:nvSpPr>
        <p:spPr>
          <a:xfrm>
            <a:off x="835818" y="1471614"/>
            <a:ext cx="2045495" cy="6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Example:</a:t>
            </a:r>
          </a:p>
        </p:txBody>
      </p:sp>
      <p:sp>
        <p:nvSpPr>
          <p:cNvPr id="7" name="Google Shape;231;p42">
            <a:extLst>
              <a:ext uri="{FF2B5EF4-FFF2-40B4-BE49-F238E27FC236}">
                <a16:creationId xmlns:a16="http://schemas.microsoft.com/office/drawing/2014/main" id="{0CD9D627-D499-96BB-F80C-B5B6CDB175E9}"/>
              </a:ext>
            </a:extLst>
          </p:cNvPr>
          <p:cNvSpPr txBox="1">
            <a:spLocks/>
          </p:cNvSpPr>
          <p:nvPr/>
        </p:nvSpPr>
        <p:spPr>
          <a:xfrm>
            <a:off x="1679465" y="2330361"/>
            <a:ext cx="6512719" cy="1819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 On the website many times we subscribed to their newsletters using our email address. These email addresses managed by some third-party services and when a new article published on the website it directly sends to the broker and then the broker send these new data or post to all the subscribers.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8B06A7-B297-ADDC-7C54-24BA4D05AB5E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11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961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0F1BF27D-4B87-E505-179A-F2329E01B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D2B073-FC98-2BFB-D740-B10997D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38102"/>
            <a:ext cx="9144000" cy="5225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E1E189-C3C7-A598-1A26-B11CA3B77914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12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2282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62AE2FAF-24EF-B1CF-4398-ECDD7C510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6911FF53-538C-14F9-0E3E-9591758110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24851" y="0"/>
            <a:ext cx="4644452" cy="7112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 Push-Pull Model</a:t>
            </a:r>
            <a:endParaRPr lang="en-US" sz="13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9CC98ED4-AF3A-6D9F-72AE-EFE438A1DCB1}"/>
              </a:ext>
            </a:extLst>
          </p:cNvPr>
          <p:cNvSpPr txBox="1">
            <a:spLocks/>
          </p:cNvSpPr>
          <p:nvPr/>
        </p:nvSpPr>
        <p:spPr>
          <a:xfrm>
            <a:off x="1020365" y="1625583"/>
            <a:ext cx="3727848" cy="2151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l" fontAlgn="base">
              <a:spcAft>
                <a:spcPts val="1800"/>
              </a:spcAft>
              <a:buNone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The push-pull model constitutes </a:t>
            </a:r>
          </a:p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Nunito" pitchFamily="2" charset="0"/>
              </a:rPr>
              <a:t>D</a:t>
            </a: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ata publishers</a:t>
            </a:r>
          </a:p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Nunito" pitchFamily="2" charset="0"/>
              </a:rPr>
              <a:t>D</a:t>
            </a: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ata consumers</a:t>
            </a:r>
          </a:p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Nunito" pitchFamily="2" charset="0"/>
              </a:rPr>
              <a:t>D</a:t>
            </a: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ata queues.</a:t>
            </a:r>
            <a:endParaRPr lang="en-US" sz="10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5BBC4E-CCC2-880E-10B0-2793B600A2CF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13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9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4F98751C-EAB6-5A08-A602-ACCDDE00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91E8530B-951C-24A1-A304-98060D5F74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1601" y="585789"/>
            <a:ext cx="4644452" cy="7112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Push-Pull Model</a:t>
            </a:r>
            <a:endParaRPr lang="en-US" sz="13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345119A9-A3F3-821C-C41C-3064A66537AA}"/>
              </a:ext>
            </a:extLst>
          </p:cNvPr>
          <p:cNvSpPr txBox="1">
            <a:spLocks/>
          </p:cNvSpPr>
          <p:nvPr/>
        </p:nvSpPr>
        <p:spPr>
          <a:xfrm>
            <a:off x="386952" y="1503389"/>
            <a:ext cx="6361510" cy="51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Publishers and Consumers are not aware of each other.</a:t>
            </a:r>
          </a:p>
        </p:txBody>
      </p:sp>
      <p:sp>
        <p:nvSpPr>
          <p:cNvPr id="2" name="Google Shape;231;p42">
            <a:extLst>
              <a:ext uri="{FF2B5EF4-FFF2-40B4-BE49-F238E27FC236}">
                <a16:creationId xmlns:a16="http://schemas.microsoft.com/office/drawing/2014/main" id="{B7E964A7-9E32-9E43-C5BC-3EE9B1DA0C2A}"/>
              </a:ext>
            </a:extLst>
          </p:cNvPr>
          <p:cNvSpPr txBox="1">
            <a:spLocks/>
          </p:cNvSpPr>
          <p:nvPr/>
        </p:nvSpPr>
        <p:spPr>
          <a:xfrm>
            <a:off x="386952" y="2715428"/>
            <a:ext cx="7709298" cy="73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Publishers publish the message/data and push it into the queue. The consumers, present on the other side, pull the data out of the queue. </a:t>
            </a:r>
            <a:endParaRPr lang="en-US" sz="14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3" name="Google Shape;231;p42">
            <a:extLst>
              <a:ext uri="{FF2B5EF4-FFF2-40B4-BE49-F238E27FC236}">
                <a16:creationId xmlns:a16="http://schemas.microsoft.com/office/drawing/2014/main" id="{11D9D5EC-B5C2-3813-45EB-4D88DA1E6A29}"/>
              </a:ext>
            </a:extLst>
          </p:cNvPr>
          <p:cNvSpPr txBox="1">
            <a:spLocks/>
          </p:cNvSpPr>
          <p:nvPr/>
        </p:nvSpPr>
        <p:spPr>
          <a:xfrm>
            <a:off x="386952" y="4149708"/>
            <a:ext cx="8271273" cy="91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2">
                    <a:lumMod val="90000"/>
                  </a:schemeClr>
                </a:solidFill>
                <a:latin typeface="Nunito" pitchFamily="2" charset="0"/>
              </a:rPr>
              <a:t>T</a:t>
            </a: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he queue acts as the buffer for the message when the difference occurs in the rate of push or pull of data on the side of a publisher and consumer.</a:t>
            </a:r>
            <a:endParaRPr lang="en-US" sz="11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524F8E-F196-31F2-36F8-B28D67A9274A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14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18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8128064E-4058-8247-0890-D044BFB60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E1AB13E7-9FD6-8C8A-4ECA-F35307240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92874" y="0"/>
            <a:ext cx="4644452" cy="7112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Push-Pull Model</a:t>
            </a:r>
            <a:endParaRPr lang="en-US" sz="13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F15D8A7A-623C-0C60-F464-0336C86ED710}"/>
              </a:ext>
            </a:extLst>
          </p:cNvPr>
          <p:cNvSpPr txBox="1">
            <a:spLocks/>
          </p:cNvSpPr>
          <p:nvPr/>
        </p:nvSpPr>
        <p:spPr>
          <a:xfrm>
            <a:off x="348852" y="1882788"/>
            <a:ext cx="7290198" cy="63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Queues help in decoupling the messaging between the producer and consumer.</a:t>
            </a:r>
            <a:endParaRPr lang="en-US" sz="14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4" name="Google Shape;231;p42">
            <a:extLst>
              <a:ext uri="{FF2B5EF4-FFF2-40B4-BE49-F238E27FC236}">
                <a16:creationId xmlns:a16="http://schemas.microsoft.com/office/drawing/2014/main" id="{E25CBE0F-2434-3EB2-4A7E-BF1770422673}"/>
              </a:ext>
            </a:extLst>
          </p:cNvPr>
          <p:cNvSpPr txBox="1">
            <a:spLocks/>
          </p:cNvSpPr>
          <p:nvPr/>
        </p:nvSpPr>
        <p:spPr>
          <a:xfrm>
            <a:off x="348852" y="3319463"/>
            <a:ext cx="7785498" cy="90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Queues also act as a buffer which helps in situations where there is a mismatch between the rate at which the producers push the data and consumers pull the data.</a:t>
            </a:r>
            <a:endParaRPr lang="en-US" sz="11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BF3353-8DAD-521F-11F2-73ABE2AB4289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15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197CDD88-7985-6487-DAE7-5022E5F22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5633A7C8-7542-EE83-A421-D27E35D7C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5800" y="1049249"/>
            <a:ext cx="4592064" cy="7509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 Push-Pull Model</a:t>
            </a:r>
            <a:endParaRPr lang="en-US" sz="4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Google Shape;231;p42">
            <a:extLst>
              <a:ext uri="{FF2B5EF4-FFF2-40B4-BE49-F238E27FC236}">
                <a16:creationId xmlns:a16="http://schemas.microsoft.com/office/drawing/2014/main" id="{A8FC5668-FB72-13A5-E482-0874E6925E0F}"/>
              </a:ext>
            </a:extLst>
          </p:cNvPr>
          <p:cNvSpPr txBox="1">
            <a:spLocks/>
          </p:cNvSpPr>
          <p:nvPr/>
        </p:nvSpPr>
        <p:spPr>
          <a:xfrm>
            <a:off x="835818" y="1471614"/>
            <a:ext cx="2045495" cy="6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Example:</a:t>
            </a:r>
          </a:p>
        </p:txBody>
      </p:sp>
      <p:sp>
        <p:nvSpPr>
          <p:cNvPr id="7" name="Google Shape;231;p42">
            <a:extLst>
              <a:ext uri="{FF2B5EF4-FFF2-40B4-BE49-F238E27FC236}">
                <a16:creationId xmlns:a16="http://schemas.microsoft.com/office/drawing/2014/main" id="{EC1CEA76-8D8D-4272-B97D-F4F4246133C2}"/>
              </a:ext>
            </a:extLst>
          </p:cNvPr>
          <p:cNvSpPr txBox="1">
            <a:spLocks/>
          </p:cNvSpPr>
          <p:nvPr/>
        </p:nvSpPr>
        <p:spPr>
          <a:xfrm>
            <a:off x="1812815" y="2547940"/>
            <a:ext cx="6512719" cy="1051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When we visit a website we saw a number of posts that published in a queue and according to our requirements, we click on a post and start reading it.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70F126-EC87-7635-F12A-E93AD3848A2B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16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E32676F2-98BE-DA62-62A5-CF915606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D47150-ED9E-1CC3-6310-BF68FB1DE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82100" cy="5181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55ECD2-0D07-8DD0-0FDD-A42A162BA099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17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1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C67FC54B-4D06-A0D7-9E24-665C990AA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FA50C8EC-A6B7-0031-681F-AA1F1FD06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70250" y="49569"/>
            <a:ext cx="5506464" cy="7143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Exclusive Pair model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65DBD3DE-7EB9-AF7D-6F4D-F02A6F6453ED}"/>
              </a:ext>
            </a:extLst>
          </p:cNvPr>
          <p:cNvSpPr txBox="1">
            <a:spLocks/>
          </p:cNvSpPr>
          <p:nvPr/>
        </p:nvSpPr>
        <p:spPr>
          <a:xfrm>
            <a:off x="210144" y="1706543"/>
            <a:ext cx="8723712" cy="631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Exclusive Pair is the bi-directional model, including full-duplex communication among client and server.</a:t>
            </a:r>
            <a:endParaRPr lang="en-US" sz="11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4" name="Google Shape;231;p42">
            <a:extLst>
              <a:ext uri="{FF2B5EF4-FFF2-40B4-BE49-F238E27FC236}">
                <a16:creationId xmlns:a16="http://schemas.microsoft.com/office/drawing/2014/main" id="{D1D1FBC2-3EBB-2CB0-574A-F7BA8AF1BF41}"/>
              </a:ext>
            </a:extLst>
          </p:cNvPr>
          <p:cNvSpPr txBox="1">
            <a:spLocks/>
          </p:cNvSpPr>
          <p:nvPr/>
        </p:nvSpPr>
        <p:spPr>
          <a:xfrm>
            <a:off x="263125" y="2957514"/>
            <a:ext cx="8618937" cy="7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The connection is constant and remains open till the client sends a request to close the connection.</a:t>
            </a:r>
            <a:endParaRPr lang="en-US" sz="10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Google Shape;231;p42">
            <a:extLst>
              <a:ext uri="{FF2B5EF4-FFF2-40B4-BE49-F238E27FC236}">
                <a16:creationId xmlns:a16="http://schemas.microsoft.com/office/drawing/2014/main" id="{E6E8095A-310B-5190-7FCB-E18FDC96C45E}"/>
              </a:ext>
            </a:extLst>
          </p:cNvPr>
          <p:cNvSpPr txBox="1">
            <a:spLocks/>
          </p:cNvSpPr>
          <p:nvPr/>
        </p:nvSpPr>
        <p:spPr>
          <a:xfrm>
            <a:off x="215501" y="4223583"/>
            <a:ext cx="8056961" cy="77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The Server has the record of all the connections which has been opened.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2EFA7-1E9E-447A-E96E-D91CCA9CA44C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18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3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A037F1DB-FCC1-1591-0EA0-246E25D7C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F7546F9D-F3E1-F4B1-DB00-BA58EB509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7217" y="557213"/>
            <a:ext cx="5506464" cy="714375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Exclusive Pair model</a:t>
            </a:r>
            <a:endParaRPr 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B5415D54-5BD1-BF19-C029-198FA5D42948}"/>
              </a:ext>
            </a:extLst>
          </p:cNvPr>
          <p:cNvSpPr txBox="1">
            <a:spLocks/>
          </p:cNvSpPr>
          <p:nvPr/>
        </p:nvSpPr>
        <p:spPr>
          <a:xfrm>
            <a:off x="344597" y="1895472"/>
            <a:ext cx="8151704" cy="71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This is a state-full connection model and the server is aware of all open connections.</a:t>
            </a:r>
          </a:p>
        </p:txBody>
      </p:sp>
      <p:sp>
        <p:nvSpPr>
          <p:cNvPr id="4" name="Google Shape;231;p42">
            <a:extLst>
              <a:ext uri="{FF2B5EF4-FFF2-40B4-BE49-F238E27FC236}">
                <a16:creationId xmlns:a16="http://schemas.microsoft.com/office/drawing/2014/main" id="{35FB2071-04AE-0BEF-CEEB-333588FCF402}"/>
              </a:ext>
            </a:extLst>
          </p:cNvPr>
          <p:cNvSpPr txBox="1">
            <a:spLocks/>
          </p:cNvSpPr>
          <p:nvPr/>
        </p:nvSpPr>
        <p:spPr>
          <a:xfrm>
            <a:off x="344597" y="3383760"/>
            <a:ext cx="6856304" cy="442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6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WebSocket based communication API is fully based on this model.</a:t>
            </a:r>
            <a:br>
              <a:rPr lang="en-US" sz="1600" dirty="0">
                <a:solidFill>
                  <a:schemeClr val="bg2">
                    <a:lumMod val="90000"/>
                  </a:schemeClr>
                </a:solidFill>
              </a:rPr>
            </a:br>
            <a:endParaRPr lang="en-US" sz="7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C2768-15F7-D4F3-865A-E7906D133249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19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148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>
            <a:spLocks noGrp="1"/>
          </p:cNvSpPr>
          <p:nvPr>
            <p:ph type="title"/>
          </p:nvPr>
        </p:nvSpPr>
        <p:spPr>
          <a:xfrm>
            <a:off x="1074299" y="534901"/>
            <a:ext cx="6879075" cy="112471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/>
              <a:t>W</a:t>
            </a:r>
            <a:r>
              <a:rPr lang="en" sz="7200" dirty="0"/>
              <a:t>hat is IoT?</a:t>
            </a:r>
            <a:endParaRPr sz="7200" dirty="0"/>
          </a:p>
        </p:txBody>
      </p:sp>
      <p:sp>
        <p:nvSpPr>
          <p:cNvPr id="231" name="Google Shape;231;p42"/>
          <p:cNvSpPr txBox="1">
            <a:spLocks noGrp="1"/>
          </p:cNvSpPr>
          <p:nvPr>
            <p:ph type="subTitle" idx="1"/>
          </p:nvPr>
        </p:nvSpPr>
        <p:spPr>
          <a:xfrm>
            <a:off x="971551" y="1938338"/>
            <a:ext cx="7529512" cy="172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The Internet of Things (IoT) is a network of interconnected devices that can collect, share, and act on data through the internet without requiring human-to-human or human-to-computer interaction.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7958A-F982-C216-9E8E-6086CAA0B1D5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2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CDC62153-43C8-EA46-960B-8840941B7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DF3B2114-1AFF-320B-99FB-238BF8AA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66593" y="720637"/>
            <a:ext cx="5477888" cy="75097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Exclusive Pair model</a:t>
            </a:r>
          </a:p>
        </p:txBody>
      </p:sp>
      <p:sp>
        <p:nvSpPr>
          <p:cNvPr id="6" name="Google Shape;231;p42">
            <a:extLst>
              <a:ext uri="{FF2B5EF4-FFF2-40B4-BE49-F238E27FC236}">
                <a16:creationId xmlns:a16="http://schemas.microsoft.com/office/drawing/2014/main" id="{F0796C50-090F-4D35-77C6-914C4DF663B5}"/>
              </a:ext>
            </a:extLst>
          </p:cNvPr>
          <p:cNvSpPr txBox="1">
            <a:spLocks/>
          </p:cNvSpPr>
          <p:nvPr/>
        </p:nvSpPr>
        <p:spPr>
          <a:xfrm>
            <a:off x="835818" y="1471614"/>
            <a:ext cx="2045495" cy="6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Example:</a:t>
            </a:r>
          </a:p>
        </p:txBody>
      </p:sp>
      <p:sp>
        <p:nvSpPr>
          <p:cNvPr id="7" name="Google Shape;231;p42">
            <a:extLst>
              <a:ext uri="{FF2B5EF4-FFF2-40B4-BE49-F238E27FC236}">
                <a16:creationId xmlns:a16="http://schemas.microsoft.com/office/drawing/2014/main" id="{B727D8AC-0B21-7A51-0F1A-D84539A249E8}"/>
              </a:ext>
            </a:extLst>
          </p:cNvPr>
          <p:cNvSpPr txBox="1">
            <a:spLocks/>
          </p:cNvSpPr>
          <p:nvPr/>
        </p:nvSpPr>
        <p:spPr>
          <a:xfrm>
            <a:off x="2385163" y="2673261"/>
            <a:ext cx="4373673" cy="83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l" fontAlgn="base">
              <a:spcAft>
                <a:spcPts val="1800"/>
              </a:spcAft>
              <a:buNone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WebSocket based communication API is fully based on this model.</a:t>
            </a:r>
            <a:br>
              <a:rPr lang="en-US" sz="1800" dirty="0">
                <a:solidFill>
                  <a:schemeClr val="bg2">
                    <a:lumMod val="90000"/>
                  </a:schemeClr>
                </a:solidFill>
              </a:rPr>
            </a:br>
            <a:endParaRPr lang="en-US" sz="8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1BB5D-D6D8-1F3A-BE24-C00D3775D2FE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20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84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B73DD4AF-5BC8-E89D-88E3-6B5E93789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63C8A-1386-7A6A-C60A-C4A153F44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1" cy="519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FF083A-C689-D91B-6D61-B77ECC9397BF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21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2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C818D8EB-96B8-1411-2B7C-34FA085F8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31;p42">
            <a:extLst>
              <a:ext uri="{FF2B5EF4-FFF2-40B4-BE49-F238E27FC236}">
                <a16:creationId xmlns:a16="http://schemas.microsoft.com/office/drawing/2014/main" id="{4163EF65-5E78-85B8-C3B5-368699F39073}"/>
              </a:ext>
            </a:extLst>
          </p:cNvPr>
          <p:cNvSpPr txBox="1">
            <a:spLocks/>
          </p:cNvSpPr>
          <p:nvPr/>
        </p:nvSpPr>
        <p:spPr>
          <a:xfrm>
            <a:off x="275359" y="1987674"/>
            <a:ext cx="8675960" cy="738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just" fontAlgn="base">
              <a:spcAft>
                <a:spcPts val="1800"/>
              </a:spcAft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Define and differentiate between the Request-Response and Publish-Subscribe communication models in IoT. Provide examples of their real-world applications.</a:t>
            </a:r>
          </a:p>
          <a:p>
            <a:pPr marL="412750" indent="-285750" algn="just" fontAlgn="base">
              <a:spcAft>
                <a:spcPts val="1800"/>
              </a:spcAft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90000"/>
                </a:schemeClr>
              </a:solidFill>
              <a:latin typeface="Nunito" pitchFamily="2" charset="0"/>
            </a:endParaRPr>
          </a:p>
          <a:p>
            <a:pPr marL="298450" indent="-171450" algn="just" fontAlgn="base">
              <a:spcAft>
                <a:spcPts val="1800"/>
              </a:spcAft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en-US" sz="8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976CA03B-9B48-1631-DC24-AA5604312FFB}"/>
              </a:ext>
            </a:extLst>
          </p:cNvPr>
          <p:cNvSpPr txBox="1">
            <a:spLocks/>
          </p:cNvSpPr>
          <p:nvPr/>
        </p:nvSpPr>
        <p:spPr>
          <a:xfrm>
            <a:off x="275359" y="3391963"/>
            <a:ext cx="8167255" cy="774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just" fontAlgn="base">
              <a:spcAft>
                <a:spcPts val="1800"/>
              </a:spcAft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Discuss the challenges of using the Push-Pull communication model in large-scale IoT networks. How can these challenges be addressed?</a:t>
            </a:r>
            <a:endParaRPr lang="en-US" sz="8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E5F6E6-13B4-0D13-BEA5-FB4B05EE8889}"/>
              </a:ext>
            </a:extLst>
          </p:cNvPr>
          <p:cNvSpPr txBox="1"/>
          <p:nvPr/>
        </p:nvSpPr>
        <p:spPr>
          <a:xfrm>
            <a:off x="3065318" y="904007"/>
            <a:ext cx="2384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Clr>
                <a:schemeClr val="bg2">
                  <a:lumMod val="75000"/>
                </a:schemeClr>
              </a:buClr>
            </a:pPr>
            <a:r>
              <a:rPr lang="en-US" sz="4000" dirty="0">
                <a:solidFill>
                  <a:schemeClr val="bg2">
                    <a:lumMod val="90000"/>
                  </a:schemeClr>
                </a:solidFill>
                <a:latin typeface="Nunito" pitchFamily="2" charset="0"/>
              </a:rPr>
              <a:t>Question: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B11523-FD96-5A89-7F8C-63F5B6E4A54D}"/>
              </a:ext>
            </a:extLst>
          </p:cNvPr>
          <p:cNvSpPr txBox="1"/>
          <p:nvPr/>
        </p:nvSpPr>
        <p:spPr>
          <a:xfrm>
            <a:off x="8553450" y="4633911"/>
            <a:ext cx="50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22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28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9273C7BF-840F-CA4E-07E1-0F6AA205D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1B27F55A-107F-A759-1E7B-79812F0162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4299" y="534901"/>
            <a:ext cx="7012426" cy="1446299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Role of Communication Models in IoT</a:t>
            </a:r>
            <a:endParaRPr sz="7200" dirty="0"/>
          </a:p>
        </p:txBody>
      </p:sp>
      <p:sp>
        <p:nvSpPr>
          <p:cNvPr id="231" name="Google Shape;231;p42">
            <a:extLst>
              <a:ext uri="{FF2B5EF4-FFF2-40B4-BE49-F238E27FC236}">
                <a16:creationId xmlns:a16="http://schemas.microsoft.com/office/drawing/2014/main" id="{83AA0BE2-E08F-2048-0C4D-B6011B83E8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9638" y="2362201"/>
            <a:ext cx="7529512" cy="1728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chemeClr val="bg2">
                    <a:lumMod val="90000"/>
                  </a:schemeClr>
                </a:solidFill>
              </a:rPr>
              <a:t>Communication models define how IoT devices interact with each other, gateways, and cloud systems.</a:t>
            </a:r>
            <a:endParaRPr sz="2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CA6517-742D-9026-3452-7D687670D774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3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188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5D61BAC8-9DB1-0A77-A4E9-ADBA5626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A6D35E6D-FD4A-483F-30B1-542126B7D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17223" y="34838"/>
            <a:ext cx="6036115" cy="132723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Key Communication Models in IoT</a:t>
            </a:r>
            <a:endParaRPr sz="16600" dirty="0"/>
          </a:p>
        </p:txBody>
      </p:sp>
      <p:sp>
        <p:nvSpPr>
          <p:cNvPr id="231" name="Google Shape;231;p42">
            <a:extLst>
              <a:ext uri="{FF2B5EF4-FFF2-40B4-BE49-F238E27FC236}">
                <a16:creationId xmlns:a16="http://schemas.microsoft.com/office/drawing/2014/main" id="{D14799AB-44DA-8A9D-65AD-057FA6AB3F4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04049" y="2095501"/>
            <a:ext cx="4039614" cy="23764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Request-Response model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Publish-Subscribe model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Push-Pull model 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90000"/>
                  </a:schemeClr>
                </a:solidFill>
              </a:rPr>
              <a:t>Exclusive Pair model</a:t>
            </a:r>
            <a:endParaRPr sz="14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7CABC0-B386-74AD-62FB-B1358DB4A8F8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4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48251F-516D-9E0E-7249-3E320753C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692" y="3045698"/>
            <a:ext cx="1420326" cy="7450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5B1E6D-B160-B41B-99DE-9D03FBEB8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363" y="2509469"/>
            <a:ext cx="1420326" cy="7742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5C979D-6F6D-5314-D565-7FA5EA028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692" y="1089430"/>
            <a:ext cx="1420326" cy="113584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34C2EF-C7F0-CA5B-626A-87BBDF468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4350" y="3633969"/>
            <a:ext cx="1420326" cy="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1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26918618-124E-DA02-0A79-F0C2858D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DE1227F7-C72B-0BE8-3DD4-6940D2B57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3437" y="87224"/>
            <a:ext cx="6517126" cy="65096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Request-Response model  </a:t>
            </a:r>
          </a:p>
        </p:txBody>
      </p:sp>
      <p:sp>
        <p:nvSpPr>
          <p:cNvPr id="231" name="Google Shape;231;p42">
            <a:extLst>
              <a:ext uri="{FF2B5EF4-FFF2-40B4-BE49-F238E27FC236}">
                <a16:creationId xmlns:a16="http://schemas.microsoft.com/office/drawing/2014/main" id="{31234B7E-DCF7-CA2C-D903-534B9EE695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531" y="1309686"/>
            <a:ext cx="5543550" cy="473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anose="020F0502020204030204" pitchFamily="2" charset="0"/>
              </a:rPr>
              <a:t>This model follows a client-server architecture.</a:t>
            </a:r>
            <a:endParaRPr sz="11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Google Shape;231;p42">
            <a:extLst>
              <a:ext uri="{FF2B5EF4-FFF2-40B4-BE49-F238E27FC236}">
                <a16:creationId xmlns:a16="http://schemas.microsoft.com/office/drawing/2014/main" id="{925A1DCC-E6A1-A4C0-89D9-D3C2D7234568}"/>
              </a:ext>
            </a:extLst>
          </p:cNvPr>
          <p:cNvSpPr txBox="1">
            <a:spLocks/>
          </p:cNvSpPr>
          <p:nvPr/>
        </p:nvSpPr>
        <p:spPr>
          <a:xfrm>
            <a:off x="-88107" y="2571750"/>
            <a:ext cx="6517126" cy="78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just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The </a:t>
            </a: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client</a:t>
            </a: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, when required, requests the information from the server. This request is usually in the encoded format.</a:t>
            </a:r>
          </a:p>
        </p:txBody>
      </p:sp>
      <p:sp>
        <p:nvSpPr>
          <p:cNvPr id="3" name="Google Shape;231;p42">
            <a:extLst>
              <a:ext uri="{FF2B5EF4-FFF2-40B4-BE49-F238E27FC236}">
                <a16:creationId xmlns:a16="http://schemas.microsoft.com/office/drawing/2014/main" id="{6CD61395-577D-BB8B-4EEA-1F830A6467B9}"/>
              </a:ext>
            </a:extLst>
          </p:cNvPr>
          <p:cNvSpPr txBox="1">
            <a:spLocks/>
          </p:cNvSpPr>
          <p:nvPr/>
        </p:nvSpPr>
        <p:spPr>
          <a:xfrm>
            <a:off x="-88107" y="4157663"/>
            <a:ext cx="6731795" cy="788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just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This model is stateless since the data between the requests is not retained and each request is independently handled.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315DF-5FD0-42F9-EE76-F1BCA6603088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5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937BA-6F3F-DDCC-488B-2F43D8847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369" y="980184"/>
            <a:ext cx="2575631" cy="365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20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231" grpId="0" build="p"/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6F67E5CA-C8C0-E328-0451-CE6B89985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0AFD0F29-960A-584F-CD34-0C2780F9A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0112" y="677773"/>
            <a:ext cx="6863776" cy="72240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dirty="0">
                <a:solidFill>
                  <a:schemeClr val="bg2">
                    <a:lumMod val="90000"/>
                  </a:schemeClr>
                </a:solidFill>
              </a:rPr>
              <a:t>Request-Response model  </a:t>
            </a:r>
          </a:p>
        </p:txBody>
      </p:sp>
      <p:sp>
        <p:nvSpPr>
          <p:cNvPr id="6" name="Google Shape;231;p42">
            <a:extLst>
              <a:ext uri="{FF2B5EF4-FFF2-40B4-BE49-F238E27FC236}">
                <a16:creationId xmlns:a16="http://schemas.microsoft.com/office/drawing/2014/main" id="{53147F22-7EC4-CFCA-4756-9E181DE193DA}"/>
              </a:ext>
            </a:extLst>
          </p:cNvPr>
          <p:cNvSpPr txBox="1">
            <a:spLocks/>
          </p:cNvSpPr>
          <p:nvPr/>
        </p:nvSpPr>
        <p:spPr>
          <a:xfrm>
            <a:off x="835818" y="1471614"/>
            <a:ext cx="2045495" cy="65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32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Example:</a:t>
            </a:r>
          </a:p>
        </p:txBody>
      </p:sp>
      <p:sp>
        <p:nvSpPr>
          <p:cNvPr id="7" name="Google Shape;231;p42">
            <a:extLst>
              <a:ext uri="{FF2B5EF4-FFF2-40B4-BE49-F238E27FC236}">
                <a16:creationId xmlns:a16="http://schemas.microsoft.com/office/drawing/2014/main" id="{591ACA45-13D1-1A83-A36C-6F84A8C8222A}"/>
              </a:ext>
            </a:extLst>
          </p:cNvPr>
          <p:cNvSpPr txBox="1">
            <a:spLocks/>
          </p:cNvSpPr>
          <p:nvPr/>
        </p:nvSpPr>
        <p:spPr>
          <a:xfrm>
            <a:off x="1560403" y="2628902"/>
            <a:ext cx="6512719" cy="1109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algn="just" fontAlgn="base">
              <a:spcAft>
                <a:spcPts val="1800"/>
              </a:spcAft>
              <a:buNone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When we search a query on a browser then the browser submits an HTTP request to the server and then the server returns a response to the browser (client).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7E33BB-4B94-8AD6-591E-DB6664D668BC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6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24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1F92D2B3-F7E0-D19D-69BA-AF3C13A50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0E8070-AD8D-81A3-09E3-C28E11A4E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2169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38B2AB-85CD-64C4-0CA1-42BA02154E27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7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610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670A8EA1-2741-7EA6-0399-5946BBBDD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451874BA-2990-4B3D-2F86-811D8BBB2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5218" y="80964"/>
            <a:ext cx="7220964" cy="7112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Publisher-Subscriber Model</a:t>
            </a:r>
            <a:endParaRPr lang="en-US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Google Shape;231;p42">
            <a:extLst>
              <a:ext uri="{FF2B5EF4-FFF2-40B4-BE49-F238E27FC236}">
                <a16:creationId xmlns:a16="http://schemas.microsoft.com/office/drawing/2014/main" id="{A7D2B9CD-D18F-F1D3-17C2-DA1A4F5A1A36}"/>
              </a:ext>
            </a:extLst>
          </p:cNvPr>
          <p:cNvSpPr txBox="1">
            <a:spLocks/>
          </p:cNvSpPr>
          <p:nvPr/>
        </p:nvSpPr>
        <p:spPr>
          <a:xfrm>
            <a:off x="1002506" y="1495426"/>
            <a:ext cx="4045744" cy="1562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127000" indent="0" fontAlgn="base">
              <a:spcAft>
                <a:spcPts val="750"/>
              </a:spcAft>
              <a:buNone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This model comprises three entities: </a:t>
            </a:r>
          </a:p>
          <a:p>
            <a:pPr marL="412750" indent="-285750" fontAlgn="base">
              <a:spcAft>
                <a:spcPts val="75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Publishers</a:t>
            </a:r>
            <a:endParaRPr lang="en-US" sz="1800" dirty="0">
              <a:solidFill>
                <a:schemeClr val="bg2">
                  <a:lumMod val="90000"/>
                </a:schemeClr>
              </a:solidFill>
              <a:latin typeface="Nunito" pitchFamily="2" charset="0"/>
            </a:endParaRPr>
          </a:p>
          <a:p>
            <a:pPr marL="412750" indent="-285750" fontAlgn="base">
              <a:spcAft>
                <a:spcPts val="75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Brokers</a:t>
            </a:r>
          </a:p>
          <a:p>
            <a:pPr marL="412750" indent="-285750" fontAlgn="base">
              <a:spcAft>
                <a:spcPts val="750"/>
              </a:spcAft>
              <a:buClr>
                <a:schemeClr val="bg2">
                  <a:lumMod val="90000"/>
                </a:schemeClr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Consumers</a:t>
            </a:r>
            <a:br>
              <a:rPr lang="en-US" sz="1800" b="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</a:br>
            <a:endParaRPr lang="en-US" sz="1400" b="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2E202-A264-5F04-0C54-BC1355060EDB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8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78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>
          <a:extLst>
            <a:ext uri="{FF2B5EF4-FFF2-40B4-BE49-F238E27FC236}">
              <a16:creationId xmlns:a16="http://schemas.microsoft.com/office/drawing/2014/main" id="{92FB9C36-E26B-E79E-230D-AB92C7C02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>
            <a:extLst>
              <a:ext uri="{FF2B5EF4-FFF2-40B4-BE49-F238E27FC236}">
                <a16:creationId xmlns:a16="http://schemas.microsoft.com/office/drawing/2014/main" id="{6F405CD8-6766-B309-F9F9-16EBDF7D89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47305" y="710396"/>
            <a:ext cx="7220964" cy="711242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1200"/>
              </a:spcAft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44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Publisher-Subscriber Model</a:t>
            </a:r>
            <a:endParaRPr lang="en-US" sz="7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Google Shape;231;p42">
            <a:extLst>
              <a:ext uri="{FF2B5EF4-FFF2-40B4-BE49-F238E27FC236}">
                <a16:creationId xmlns:a16="http://schemas.microsoft.com/office/drawing/2014/main" id="{3A991918-642D-F281-53C3-9B5FC2C44995}"/>
              </a:ext>
            </a:extLst>
          </p:cNvPr>
          <p:cNvSpPr txBox="1">
            <a:spLocks/>
          </p:cNvSpPr>
          <p:nvPr/>
        </p:nvSpPr>
        <p:spPr>
          <a:xfrm>
            <a:off x="735805" y="1514477"/>
            <a:ext cx="7379495" cy="71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Publishers are the source of data. It sends the data to the topic which are managed by the broker. They are not aware of consumers.</a:t>
            </a:r>
          </a:p>
        </p:txBody>
      </p:sp>
      <p:sp>
        <p:nvSpPr>
          <p:cNvPr id="2" name="Google Shape;231;p42">
            <a:extLst>
              <a:ext uri="{FF2B5EF4-FFF2-40B4-BE49-F238E27FC236}">
                <a16:creationId xmlns:a16="http://schemas.microsoft.com/office/drawing/2014/main" id="{7816EB1C-6452-672C-B1BC-3AF16D6A1810}"/>
              </a:ext>
            </a:extLst>
          </p:cNvPr>
          <p:cNvSpPr txBox="1">
            <a:spLocks/>
          </p:cNvSpPr>
          <p:nvPr/>
        </p:nvSpPr>
        <p:spPr>
          <a:xfrm>
            <a:off x="735802" y="2947142"/>
            <a:ext cx="7379495" cy="71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algn="l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Consumers subscribe to the topics which are managed by the broker.</a:t>
            </a:r>
          </a:p>
        </p:txBody>
      </p:sp>
      <p:sp>
        <p:nvSpPr>
          <p:cNvPr id="5" name="Google Shape;231;p42">
            <a:extLst>
              <a:ext uri="{FF2B5EF4-FFF2-40B4-BE49-F238E27FC236}">
                <a16:creationId xmlns:a16="http://schemas.microsoft.com/office/drawing/2014/main" id="{2847A2C5-F1EE-BD7B-03E0-3AA105D11A54}"/>
              </a:ext>
            </a:extLst>
          </p:cNvPr>
          <p:cNvSpPr txBox="1">
            <a:spLocks/>
          </p:cNvSpPr>
          <p:nvPr/>
        </p:nvSpPr>
        <p:spPr>
          <a:xfrm>
            <a:off x="735803" y="4106844"/>
            <a:ext cx="7379495" cy="711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5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600" b="0" i="0" u="none" strike="noStrike" cap="none">
                <a:solidFill>
                  <a:schemeClr val="lt2"/>
                </a:solidFill>
                <a:latin typeface="Cardo"/>
                <a:ea typeface="Cardo"/>
                <a:cs typeface="Cardo"/>
                <a:sym typeface="Cardo"/>
              </a:defRPr>
            </a:lvl9pPr>
          </a:lstStyle>
          <a:p>
            <a:pPr marL="412750" indent="-285750" fontAlgn="base">
              <a:spcAft>
                <a:spcPts val="1800"/>
              </a:spcAft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800" i="0" dirty="0">
                <a:solidFill>
                  <a:schemeClr val="bg2">
                    <a:lumMod val="90000"/>
                  </a:schemeClr>
                </a:solidFill>
                <a:effectLst/>
                <a:latin typeface="Nunito" pitchFamily="2" charset="0"/>
              </a:rPr>
              <a:t>Brokers responsibility is to accept data from publishers and send it to the appropriate consumers.</a:t>
            </a:r>
            <a:endParaRPr lang="en-US" sz="1400" i="0" dirty="0">
              <a:solidFill>
                <a:schemeClr val="bg2">
                  <a:lumMod val="90000"/>
                </a:schemeClr>
              </a:solidFill>
              <a:effectLst/>
              <a:latin typeface="Nunito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6B2E6-5B2A-FBD8-1FEE-5AAC00107828}"/>
              </a:ext>
            </a:extLst>
          </p:cNvPr>
          <p:cNvSpPr txBox="1"/>
          <p:nvPr/>
        </p:nvSpPr>
        <p:spPr>
          <a:xfrm>
            <a:off x="8633421" y="4634218"/>
            <a:ext cx="278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4E0B05-65DA-4D92-BF7C-4FA7B03EC46E}" type="slidenum">
              <a:rPr lang="en-US" sz="1800">
                <a:solidFill>
                  <a:schemeClr val="bg2">
                    <a:lumMod val="75000"/>
                  </a:schemeClr>
                </a:solidFill>
              </a:rPr>
              <a:t>9</a:t>
            </a:fld>
            <a:endParaRPr lang="en-US" sz="18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115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5" grpId="0"/>
    </p:bldLst>
  </p:timing>
</p:sld>
</file>

<file path=ppt/theme/theme1.xml><?xml version="1.0" encoding="utf-8"?>
<a:theme xmlns:a="http://schemas.openxmlformats.org/drawingml/2006/main" name="Black and Gold Pitch Deck by Slidesgo">
  <a:themeElements>
    <a:clrScheme name="Simple Light">
      <a:dk1>
        <a:srgbClr val="000000"/>
      </a:dk1>
      <a:lt1>
        <a:srgbClr val="E9C78C"/>
      </a:lt1>
      <a:dk2>
        <a:srgbClr val="FAECD3"/>
      </a:dk2>
      <a:lt2>
        <a:srgbClr val="FFFFFF"/>
      </a:lt2>
      <a:accent1>
        <a:srgbClr val="E2E2E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659</Words>
  <Application>Microsoft Office PowerPoint</Application>
  <PresentationFormat>On-screen Show (16:9)</PresentationFormat>
  <Paragraphs>83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Roboto Condensed Light</vt:lpstr>
      <vt:lpstr>Nunito</vt:lpstr>
      <vt:lpstr>Wingdings</vt:lpstr>
      <vt:lpstr>Cardo</vt:lpstr>
      <vt:lpstr>Times New Roman</vt:lpstr>
      <vt:lpstr>Josefin Sans</vt:lpstr>
      <vt:lpstr>Anaheim</vt:lpstr>
      <vt:lpstr>Black and Gold Pitch Deck by Slidesgo</vt:lpstr>
      <vt:lpstr>Communication   models in IoT</vt:lpstr>
      <vt:lpstr>What is IoT?</vt:lpstr>
      <vt:lpstr>Role of Communication Models in IoT</vt:lpstr>
      <vt:lpstr>Key Communication Models in IoT</vt:lpstr>
      <vt:lpstr>Request-Response model  </vt:lpstr>
      <vt:lpstr>Request-Response model  </vt:lpstr>
      <vt:lpstr>PowerPoint Presentation</vt:lpstr>
      <vt:lpstr>Publisher-Subscriber Model</vt:lpstr>
      <vt:lpstr>Publisher-Subscriber Model</vt:lpstr>
      <vt:lpstr>Publisher-Subscriber Model</vt:lpstr>
      <vt:lpstr>Publisher-Subscriber Model</vt:lpstr>
      <vt:lpstr>PowerPoint Presentation</vt:lpstr>
      <vt:lpstr> Push-Pull Model</vt:lpstr>
      <vt:lpstr>Push-Pull Model</vt:lpstr>
      <vt:lpstr>Push-Pull Model</vt:lpstr>
      <vt:lpstr> Push-Pull Model</vt:lpstr>
      <vt:lpstr>PowerPoint Presentation</vt:lpstr>
      <vt:lpstr>Exclusive Pair model</vt:lpstr>
      <vt:lpstr>Exclusive Pair model</vt:lpstr>
      <vt:lpstr>Exclusive Pair model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Sourav Chakraborty</dc:creator>
  <cp:lastModifiedBy>Sourav Chakraborty</cp:lastModifiedBy>
  <cp:revision>13</cp:revision>
  <dcterms:modified xsi:type="dcterms:W3CDTF">2024-12-09T06:59:13Z</dcterms:modified>
</cp:coreProperties>
</file>