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826" r:id="rId2"/>
    <p:sldId id="797" r:id="rId3"/>
    <p:sldId id="747" r:id="rId4"/>
    <p:sldId id="817" r:id="rId5"/>
    <p:sldId id="818" r:id="rId6"/>
    <p:sldId id="819" r:id="rId7"/>
    <p:sldId id="820" r:id="rId8"/>
    <p:sldId id="763" r:id="rId9"/>
    <p:sldId id="764" r:id="rId10"/>
    <p:sldId id="821" r:id="rId11"/>
    <p:sldId id="822" r:id="rId12"/>
    <p:sldId id="779" r:id="rId13"/>
    <p:sldId id="782" r:id="rId14"/>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CC00"/>
    <a:srgbClr val="660066"/>
    <a:srgbClr val="996633"/>
    <a:srgbClr val="66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80" autoAdjust="0"/>
  </p:normalViewPr>
  <p:slideViewPr>
    <p:cSldViewPr>
      <p:cViewPr varScale="1">
        <p:scale>
          <a:sx n="82" d="100"/>
          <a:sy n="82" d="100"/>
        </p:scale>
        <p:origin x="133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0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10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0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10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10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4DA3E5ED-8651-420E-A1DA-949C7440AAC6}" type="slidenum">
              <a:rPr lang="en-US"/>
              <a:pPr>
                <a:defRPr/>
              </a:pPr>
              <a:t>‹#›</a:t>
            </a:fld>
            <a:endParaRPr lang="en-US"/>
          </a:p>
        </p:txBody>
      </p:sp>
    </p:spTree>
    <p:extLst>
      <p:ext uri="{BB962C8B-B14F-4D97-AF65-F5344CB8AC3E}">
        <p14:creationId xmlns:p14="http://schemas.microsoft.com/office/powerpoint/2010/main" val="1156447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63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DFF6718-FD58-4562-8E2D-E88DFF1252D8}" type="slidenum">
              <a:rPr lang="en-US" sz="1200" b="0" smtClean="0">
                <a:latin typeface="Times New Roman" pitchFamily="18" charset="0"/>
              </a:rPr>
              <a:pPr/>
              <a:t>2</a:t>
            </a:fld>
            <a:endParaRPr lang="en-US" sz="1200" b="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BA1D44B-9771-4F76-A90B-615AFE311B3A}" type="slidenum">
              <a:rPr lang="en-US" sz="1200" b="0" smtClean="0">
                <a:latin typeface="Times New Roman" pitchFamily="18" charset="0"/>
              </a:rPr>
              <a:pPr/>
              <a:t>3</a:t>
            </a:fld>
            <a:endParaRPr lang="en-US" sz="1200" b="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16A196A-1D80-44AA-9EDA-5B051FE09F95}" type="slidenum">
              <a:rPr lang="en-US" sz="1200" b="0" smtClean="0">
                <a:latin typeface="Times New Roman" pitchFamily="18" charset="0"/>
              </a:rPr>
              <a:pPr/>
              <a:t>8</a:t>
            </a:fld>
            <a:endParaRPr lang="en-US" sz="1200" b="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DAB7482-AE05-433C-9A68-D3A106A1B1F9}" type="slidenum">
              <a:rPr lang="en-US" sz="1200" b="0" smtClean="0">
                <a:latin typeface="Times New Roman" pitchFamily="18" charset="0"/>
              </a:rPr>
              <a:pPr/>
              <a:t>9</a:t>
            </a:fld>
            <a:endParaRPr lang="en-US" sz="1200" b="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DC9268F-6C0B-4824-8DDB-38466A3B1322}" type="slidenum">
              <a:rPr lang="en-US" sz="1200" b="0" smtClean="0">
                <a:latin typeface="Times New Roman" pitchFamily="18" charset="0"/>
              </a:rPr>
              <a:pPr/>
              <a:t>12</a:t>
            </a:fld>
            <a:endParaRPr lang="en-US" sz="1200" b="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B3232D5-8462-41DE-BDBE-95F61AC1623E}" type="slidenum">
              <a:rPr lang="en-US" sz="1200" b="0" smtClean="0">
                <a:latin typeface="Times New Roman" pitchFamily="18" charset="0"/>
              </a:rPr>
              <a:pPr/>
              <a:t>13</a:t>
            </a:fld>
            <a:endParaRPr lang="en-US" sz="1200" b="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3D39E653-9835-41A3-81F0-4BA063F34A8C}" type="slidenum">
              <a:rPr lang="en-US"/>
              <a:pPr>
                <a:defRPr/>
              </a:pPr>
              <a:t>‹#›</a:t>
            </a:fld>
            <a:endParaRPr lang="en-US"/>
          </a:p>
        </p:txBody>
      </p:sp>
    </p:spTree>
    <p:extLst>
      <p:ext uri="{BB962C8B-B14F-4D97-AF65-F5344CB8AC3E}">
        <p14:creationId xmlns:p14="http://schemas.microsoft.com/office/powerpoint/2010/main" val="150727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9EB41932-1ED4-47DD-AA32-7A61448E6E94}" type="slidenum">
              <a:rPr lang="en-US"/>
              <a:pPr>
                <a:defRPr/>
              </a:pPr>
              <a:t>‹#›</a:t>
            </a:fld>
            <a:endParaRPr lang="en-US"/>
          </a:p>
        </p:txBody>
      </p:sp>
    </p:spTree>
    <p:extLst>
      <p:ext uri="{BB962C8B-B14F-4D97-AF65-F5344CB8AC3E}">
        <p14:creationId xmlns:p14="http://schemas.microsoft.com/office/powerpoint/2010/main" val="67838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A6F72FA3-98CF-4356-93F5-AAABB040EA64}" type="slidenum">
              <a:rPr lang="en-US"/>
              <a:pPr>
                <a:defRPr/>
              </a:pPr>
              <a:t>‹#›</a:t>
            </a:fld>
            <a:endParaRPr lang="en-US"/>
          </a:p>
        </p:txBody>
      </p:sp>
    </p:spTree>
    <p:extLst>
      <p:ext uri="{BB962C8B-B14F-4D97-AF65-F5344CB8AC3E}">
        <p14:creationId xmlns:p14="http://schemas.microsoft.com/office/powerpoint/2010/main" val="351214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20.</a:t>
            </a:r>
            <a:fld id="{879EFC2B-081D-4BFE-A408-2617950B079E}" type="slidenum">
              <a:rPr lang="en-US"/>
              <a:pPr>
                <a:defRPr/>
              </a:pPr>
              <a:t>‹#›</a:t>
            </a:fld>
            <a:endParaRPr lang="en-US"/>
          </a:p>
        </p:txBody>
      </p:sp>
    </p:spTree>
    <p:extLst>
      <p:ext uri="{BB962C8B-B14F-4D97-AF65-F5344CB8AC3E}">
        <p14:creationId xmlns:p14="http://schemas.microsoft.com/office/powerpoint/2010/main" val="201241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0CB1B6FD-B760-4B03-9341-879944063C45}" type="slidenum">
              <a:rPr lang="en-US"/>
              <a:pPr>
                <a:defRPr/>
              </a:pPr>
              <a:t>‹#›</a:t>
            </a:fld>
            <a:endParaRPr lang="en-US"/>
          </a:p>
        </p:txBody>
      </p:sp>
    </p:spTree>
    <p:extLst>
      <p:ext uri="{BB962C8B-B14F-4D97-AF65-F5344CB8AC3E}">
        <p14:creationId xmlns:p14="http://schemas.microsoft.com/office/powerpoint/2010/main" val="31932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F3A3E02C-83B6-411A-9C08-150D3DA98EF3}" type="slidenum">
              <a:rPr lang="en-US"/>
              <a:pPr>
                <a:defRPr/>
              </a:pPr>
              <a:t>‹#›</a:t>
            </a:fld>
            <a:endParaRPr lang="en-US"/>
          </a:p>
        </p:txBody>
      </p:sp>
    </p:spTree>
    <p:extLst>
      <p:ext uri="{BB962C8B-B14F-4D97-AF65-F5344CB8AC3E}">
        <p14:creationId xmlns:p14="http://schemas.microsoft.com/office/powerpoint/2010/main" val="26405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20.</a:t>
            </a:r>
            <a:fld id="{0FF49DB9-83C1-444F-8F68-FE9AAA3A7BB3}" type="slidenum">
              <a:rPr lang="en-US"/>
              <a:pPr>
                <a:defRPr/>
              </a:pPr>
              <a:t>‹#›</a:t>
            </a:fld>
            <a:endParaRPr lang="en-US"/>
          </a:p>
        </p:txBody>
      </p:sp>
    </p:spTree>
    <p:extLst>
      <p:ext uri="{BB962C8B-B14F-4D97-AF65-F5344CB8AC3E}">
        <p14:creationId xmlns:p14="http://schemas.microsoft.com/office/powerpoint/2010/main" val="350236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a:ln/>
        </p:spPr>
        <p:txBody>
          <a:bodyPr/>
          <a:lstStyle>
            <a:lvl1pPr>
              <a:defRPr/>
            </a:lvl1pPr>
          </a:lstStyle>
          <a:p>
            <a:pPr>
              <a:defRPr/>
            </a:pPr>
            <a:r>
              <a:rPr lang="en-US"/>
              <a:t>20.</a:t>
            </a:r>
            <a:fld id="{714C6D1E-3DE5-4179-9C1C-3C36CB1437E0}" type="slidenum">
              <a:rPr lang="en-US"/>
              <a:pPr>
                <a:defRPr/>
              </a:pPr>
              <a:t>‹#›</a:t>
            </a:fld>
            <a:endParaRPr lang="en-US"/>
          </a:p>
        </p:txBody>
      </p:sp>
    </p:spTree>
    <p:extLst>
      <p:ext uri="{BB962C8B-B14F-4D97-AF65-F5344CB8AC3E}">
        <p14:creationId xmlns:p14="http://schemas.microsoft.com/office/powerpoint/2010/main" val="211287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20.</a:t>
            </a:r>
            <a:fld id="{A41CB0C3-75F7-4C78-AA68-EA7DEF081F30}" type="slidenum">
              <a:rPr lang="en-US"/>
              <a:pPr>
                <a:defRPr/>
              </a:pPr>
              <a:t>‹#›</a:t>
            </a:fld>
            <a:endParaRPr lang="en-US"/>
          </a:p>
        </p:txBody>
      </p:sp>
    </p:spTree>
    <p:extLst>
      <p:ext uri="{BB962C8B-B14F-4D97-AF65-F5344CB8AC3E}">
        <p14:creationId xmlns:p14="http://schemas.microsoft.com/office/powerpoint/2010/main" val="4632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20.</a:t>
            </a:r>
            <a:fld id="{648987A2-B4AD-40FC-A9C8-94A13A0D4713}" type="slidenum">
              <a:rPr lang="en-US"/>
              <a:pPr>
                <a:defRPr/>
              </a:pPr>
              <a:t>‹#›</a:t>
            </a:fld>
            <a:endParaRPr lang="en-US"/>
          </a:p>
        </p:txBody>
      </p:sp>
    </p:spTree>
    <p:extLst>
      <p:ext uri="{BB962C8B-B14F-4D97-AF65-F5344CB8AC3E}">
        <p14:creationId xmlns:p14="http://schemas.microsoft.com/office/powerpoint/2010/main" val="381107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20.</a:t>
            </a:r>
            <a:fld id="{ADF1D17A-2447-4C83-BC80-69279B2E0FD8}" type="slidenum">
              <a:rPr lang="en-US"/>
              <a:pPr>
                <a:defRPr/>
              </a:pPr>
              <a:t>‹#›</a:t>
            </a:fld>
            <a:endParaRPr lang="en-US"/>
          </a:p>
        </p:txBody>
      </p:sp>
    </p:spTree>
    <p:extLst>
      <p:ext uri="{BB962C8B-B14F-4D97-AF65-F5344CB8AC3E}">
        <p14:creationId xmlns:p14="http://schemas.microsoft.com/office/powerpoint/2010/main" val="293502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20.</a:t>
            </a:r>
            <a:fld id="{6F91C23F-0F3E-46F5-B1ED-90463F2489BF}" type="slidenum">
              <a:rPr lang="en-US"/>
              <a:pPr>
                <a:defRPr/>
              </a:pPr>
              <a:t>‹#›</a:t>
            </a:fld>
            <a:endParaRPr lang="en-US"/>
          </a:p>
        </p:txBody>
      </p:sp>
    </p:spTree>
    <p:extLst>
      <p:ext uri="{BB962C8B-B14F-4D97-AF65-F5344CB8AC3E}">
        <p14:creationId xmlns:p14="http://schemas.microsoft.com/office/powerpoint/2010/main" val="19218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t>20.</a:t>
            </a:r>
            <a:fld id="{142A93AB-94D3-478C-987F-E1CAEC51E2D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52400" y="443250"/>
            <a:ext cx="8839200" cy="1098947"/>
          </a:xfrm>
        </p:spPr>
        <p:txBody>
          <a:bodyPr>
            <a:normAutofit fontScale="90000"/>
          </a:bodyPr>
          <a:lstStyle/>
          <a:p>
            <a:pPr eaLnBrk="1" hangingPunct="1"/>
            <a:br>
              <a:rPr dirty="0"/>
            </a:br>
            <a:r>
              <a:rPr lang="en-US" sz="3300" b="1" dirty="0"/>
              <a:t>IOT 4117: </a:t>
            </a:r>
            <a:r>
              <a:rPr lang="en-US" sz="3300" b="1" dirty="0" err="1"/>
              <a:t>IoT</a:t>
            </a:r>
            <a:r>
              <a:rPr lang="en-US" sz="3300" b="1" dirty="0"/>
              <a:t> Architecture and Technologies</a:t>
            </a:r>
            <a:endParaRPr sz="3300" b="1" dirty="0"/>
          </a:p>
        </p:txBody>
      </p:sp>
      <p:sp>
        <p:nvSpPr>
          <p:cNvPr id="6146" name="Subtitle 2"/>
          <p:cNvSpPr>
            <a:spLocks noGrp="1"/>
          </p:cNvSpPr>
          <p:nvPr>
            <p:ph type="subTitle" idx="1"/>
          </p:nvPr>
        </p:nvSpPr>
        <p:spPr>
          <a:xfrm>
            <a:off x="1676400" y="1676400"/>
            <a:ext cx="4800600" cy="1524000"/>
          </a:xfrm>
        </p:spPr>
        <p:txBody>
          <a:bodyPr/>
          <a:lstStyle/>
          <a:p>
            <a:pPr algn="ctr"/>
            <a:r>
              <a:rPr lang="en-US" sz="2700" b="1" dirty="0">
                <a:solidFill>
                  <a:srgbClr val="0070C0"/>
                </a:solidFill>
                <a:latin typeface="Times" panose="02020603050405020304" pitchFamily="18" charset="0"/>
                <a:cs typeface="Times" panose="02020603050405020304" pitchFamily="18" charset="0"/>
              </a:rPr>
              <a:t>Md. </a:t>
            </a:r>
            <a:r>
              <a:rPr lang="en-US" sz="2700" b="1" dirty="0" err="1">
                <a:solidFill>
                  <a:srgbClr val="0070C0"/>
                </a:solidFill>
                <a:latin typeface="Times" panose="02020603050405020304" pitchFamily="18" charset="0"/>
                <a:cs typeface="Times" panose="02020603050405020304" pitchFamily="18" charset="0"/>
              </a:rPr>
              <a:t>Habibur</a:t>
            </a:r>
            <a:r>
              <a:rPr lang="en-US" sz="2700" b="1" dirty="0">
                <a:solidFill>
                  <a:srgbClr val="0070C0"/>
                </a:solidFill>
                <a:latin typeface="Times" panose="02020603050405020304" pitchFamily="18" charset="0"/>
                <a:cs typeface="Times" panose="02020603050405020304" pitchFamily="18" charset="0"/>
              </a:rPr>
              <a:t> Rahman</a:t>
            </a:r>
            <a:endParaRPr lang="en-US" sz="3000" b="1" dirty="0">
              <a:solidFill>
                <a:srgbClr val="0070C0"/>
              </a:solidFill>
              <a:latin typeface="Times" panose="02020603050405020304" pitchFamily="18" charset="0"/>
              <a:cs typeface="Times" panose="02020603050405020304" pitchFamily="18" charset="0"/>
            </a:endParaRPr>
          </a:p>
          <a:p>
            <a:pPr eaLnBrk="1" hangingPunct="1"/>
            <a:r>
              <a:rPr lang="en-US" sz="2400" dirty="0">
                <a:solidFill>
                  <a:srgbClr val="0070C0"/>
                </a:solidFill>
                <a:latin typeface="Times" panose="02020603050405020304" pitchFamily="18" charset="0"/>
                <a:cs typeface="Times" panose="02020603050405020304" pitchFamily="18" charset="0"/>
              </a:rPr>
              <a:t>Lecturer </a:t>
            </a:r>
          </a:p>
          <a:p>
            <a:pPr eaLnBrk="1" hangingPunct="1"/>
            <a:r>
              <a:rPr lang="en-US" sz="2400" dirty="0">
                <a:solidFill>
                  <a:srgbClr val="0070C0"/>
                </a:solidFill>
                <a:latin typeface="Times" panose="02020603050405020304" pitchFamily="18" charset="0"/>
                <a:cs typeface="Times" panose="02020603050405020304" pitchFamily="18" charset="0"/>
              </a:rPr>
              <a:t>Department of ICT, BDU</a:t>
            </a:r>
            <a:endParaRPr lang="en-US" i="1" dirty="0"/>
          </a:p>
        </p:txBody>
      </p:sp>
    </p:spTree>
    <p:extLst>
      <p:ext uri="{BB962C8B-B14F-4D97-AF65-F5344CB8AC3E}">
        <p14:creationId xmlns:p14="http://schemas.microsoft.com/office/powerpoint/2010/main" val="59618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457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Base Header</a:t>
            </a:r>
          </a:p>
        </p:txBody>
      </p:sp>
      <p:sp>
        <p:nvSpPr>
          <p:cNvPr id="3" name="Content Placeholder 2"/>
          <p:cNvSpPr>
            <a:spLocks noGrp="1"/>
          </p:cNvSpPr>
          <p:nvPr>
            <p:ph idx="1"/>
          </p:nvPr>
        </p:nvSpPr>
        <p:spPr>
          <a:xfrm>
            <a:off x="457200" y="990600"/>
            <a:ext cx="8229600" cy="5135563"/>
          </a:xfrm>
        </p:spPr>
        <p:txBody>
          <a:bodyPr/>
          <a:lstStyle/>
          <a:p>
            <a:pPr>
              <a:defRPr/>
            </a:pPr>
            <a:r>
              <a:rPr lang="en-US" dirty="0"/>
              <a:t>There are </a:t>
            </a:r>
            <a:r>
              <a:rPr lang="en-US" b="1" dirty="0"/>
              <a:t>8</a:t>
            </a:r>
            <a:r>
              <a:rPr lang="en-US" dirty="0"/>
              <a:t> fields:</a:t>
            </a:r>
          </a:p>
          <a:p>
            <a:pPr marL="514350" indent="-514350">
              <a:buFont typeface="+mj-lt"/>
              <a:buAutoNum type="arabicPeriod"/>
              <a:defRPr/>
            </a:pPr>
            <a:r>
              <a:rPr lang="en-US" u="sng" dirty="0"/>
              <a:t>Version</a:t>
            </a:r>
          </a:p>
          <a:p>
            <a:pPr marL="914400" lvl="1" indent="-514350">
              <a:defRPr/>
            </a:pPr>
            <a:r>
              <a:rPr lang="en-US" dirty="0"/>
              <a:t>4-bit in length defines the version of IP, here value is ‘6’.</a:t>
            </a:r>
          </a:p>
          <a:p>
            <a:pPr marL="514350" indent="-514350">
              <a:buFont typeface="+mj-lt"/>
              <a:buAutoNum type="arabicPeriod"/>
              <a:defRPr/>
            </a:pPr>
            <a:r>
              <a:rPr lang="en-US" u="sng" dirty="0"/>
              <a:t>Priority</a:t>
            </a:r>
          </a:p>
          <a:p>
            <a:pPr marL="914400" lvl="1" indent="-514350">
              <a:defRPr/>
            </a:pPr>
            <a:r>
              <a:rPr lang="en-US" dirty="0"/>
              <a:t>4-bit defines the priority of the packet with respect to traffic congestion.</a:t>
            </a:r>
          </a:p>
          <a:p>
            <a:pPr marL="514350" indent="-514350">
              <a:buFont typeface="+mj-lt"/>
              <a:buAutoNum type="arabicPeriod"/>
              <a:defRPr/>
            </a:pPr>
            <a:r>
              <a:rPr lang="en-US" u="sng" dirty="0"/>
              <a:t>Flow Label</a:t>
            </a:r>
          </a:p>
          <a:p>
            <a:pPr marL="914400" lvl="1" indent="-514350">
              <a:defRPr/>
            </a:pPr>
            <a:r>
              <a:rPr lang="en-US" dirty="0"/>
              <a:t>24-bit designed to provide special handling for a particular flow of data.</a:t>
            </a:r>
          </a:p>
          <a:p>
            <a:pPr marL="514350" indent="-514350">
              <a:buFont typeface="Wingdings" pitchFamily="2" charset="2"/>
              <a:buNone/>
              <a:defRPr/>
            </a:pPr>
            <a:endParaRPr lang="en-US" u="sng" dirty="0"/>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9BA8B262-B5A9-4EC9-BF53-1B47372893A2}" type="slidenum">
              <a:rPr lang="en-US" sz="2000" smtClean="0">
                <a:solidFill>
                  <a:schemeClr val="bg2"/>
                </a:solidFill>
              </a:rPr>
              <a:pPr/>
              <a:t>10</a:t>
            </a:fld>
            <a:endParaRPr lang="en-US" sz="200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bwMode="auto">
          <a:xfrm>
            <a:off x="457200" y="381000"/>
            <a:ext cx="8229600" cy="574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 typeface="Tahoma" pitchFamily="34" charset="0"/>
              <a:buAutoNum type="arabicPeriod" startAt="4"/>
            </a:pPr>
            <a:r>
              <a:rPr lang="en-US" u="sng" dirty="0"/>
              <a:t>Payload Length</a:t>
            </a:r>
          </a:p>
          <a:p>
            <a:pPr marL="914400" lvl="1" indent="-514350"/>
            <a:r>
              <a:rPr lang="en-US" dirty="0"/>
              <a:t>2 byte defines the length of the payload.</a:t>
            </a:r>
          </a:p>
          <a:p>
            <a:pPr marL="514350" indent="-514350">
              <a:buFont typeface="Tahoma" pitchFamily="34" charset="0"/>
              <a:buAutoNum type="arabicPeriod" startAt="5"/>
            </a:pPr>
            <a:r>
              <a:rPr lang="en-US" u="sng" dirty="0"/>
              <a:t>Next Header</a:t>
            </a:r>
          </a:p>
          <a:p>
            <a:pPr marL="914400" lvl="1" indent="-514350"/>
            <a:r>
              <a:rPr lang="en-US" dirty="0"/>
              <a:t>8-bit</a:t>
            </a:r>
          </a:p>
          <a:p>
            <a:pPr marL="914400" lvl="1" indent="-514350"/>
            <a:r>
              <a:rPr lang="en-US" dirty="0"/>
              <a:t>Either optional extension header or header of another protocol e.g. TCP, UDP</a:t>
            </a:r>
          </a:p>
          <a:p>
            <a:pPr marL="914400" lvl="1" indent="-514350"/>
            <a:r>
              <a:rPr lang="en-US" dirty="0"/>
              <a:t>Just like the protocol field in IPv4.</a:t>
            </a:r>
          </a:p>
          <a:p>
            <a:pPr marL="514350" indent="-514350">
              <a:buFont typeface="Tahoma" pitchFamily="34" charset="0"/>
              <a:buAutoNum type="arabicPeriod" startAt="5"/>
            </a:pPr>
            <a:r>
              <a:rPr lang="en-US" u="sng" dirty="0"/>
              <a:t>Hop Limit</a:t>
            </a:r>
          </a:p>
          <a:p>
            <a:pPr marL="914400" lvl="1" indent="-514350"/>
            <a:r>
              <a:rPr lang="en-US" dirty="0"/>
              <a:t>8-bit Same as TTL field in IPv4</a:t>
            </a:r>
          </a:p>
          <a:p>
            <a:pPr marL="514350" indent="-514350">
              <a:buFont typeface="Tahoma" pitchFamily="34" charset="0"/>
              <a:buAutoNum type="arabicPeriod" startAt="5"/>
            </a:pPr>
            <a:r>
              <a:rPr lang="en-US" u="sng" dirty="0"/>
              <a:t>Source Address/ Destination Address</a:t>
            </a:r>
          </a:p>
          <a:p>
            <a:pPr marL="914400" lvl="1" indent="-514350"/>
            <a:r>
              <a:rPr lang="en-US" dirty="0"/>
              <a:t>16 bytes both</a:t>
            </a:r>
          </a:p>
        </p:txBody>
      </p:sp>
      <p:sp>
        <p:nvSpPr>
          <p:cNvPr id="522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A9641D67-E392-4FCF-8E33-5446644B2254}" type="slidenum">
              <a:rPr lang="en-US" sz="2000" smtClean="0">
                <a:solidFill>
                  <a:schemeClr val="bg2"/>
                </a:solidFill>
              </a:rPr>
              <a:pPr/>
              <a:t>11</a:t>
            </a:fld>
            <a:endParaRPr lang="en-US" sz="200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C3D42E84-16FE-461A-94A2-848D3EF52185}" type="slidenum">
              <a:rPr lang="en-US" sz="2000" smtClean="0">
                <a:solidFill>
                  <a:schemeClr val="bg2"/>
                </a:solidFill>
              </a:rPr>
              <a:pPr/>
              <a:t>12</a:t>
            </a:fld>
            <a:endParaRPr lang="en-US" sz="2000">
              <a:solidFill>
                <a:schemeClr val="bg2"/>
              </a:solidFill>
            </a:endParaRPr>
          </a:p>
        </p:txBody>
      </p:sp>
      <p:sp>
        <p:nvSpPr>
          <p:cNvPr id="54275" name="Text Box 2"/>
          <p:cNvSpPr txBox="1">
            <a:spLocks noChangeArrowheads="1"/>
          </p:cNvSpPr>
          <p:nvPr/>
        </p:nvSpPr>
        <p:spPr bwMode="auto">
          <a:xfrm>
            <a:off x="1760538" y="304800"/>
            <a:ext cx="453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Table 20.6  </a:t>
            </a:r>
            <a:r>
              <a:rPr lang="en-US" sz="2000" i="1">
                <a:latin typeface="Times New Roman" pitchFamily="18" charset="0"/>
              </a:rPr>
              <a:t>Next header codes for IPv6</a:t>
            </a:r>
          </a:p>
        </p:txBody>
      </p:sp>
      <p:pic>
        <p:nvPicPr>
          <p:cNvPr id="542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685800"/>
            <a:ext cx="5932488"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447FA2B6-2B79-4943-BB76-314F7177D042}" type="slidenum">
              <a:rPr lang="en-US" sz="2000" smtClean="0">
                <a:solidFill>
                  <a:schemeClr val="bg2"/>
                </a:solidFill>
              </a:rPr>
              <a:pPr/>
              <a:t>13</a:t>
            </a:fld>
            <a:endParaRPr lang="en-US" sz="2000">
              <a:solidFill>
                <a:schemeClr val="bg2"/>
              </a:solidFill>
            </a:endParaRPr>
          </a:p>
        </p:txBody>
      </p:sp>
      <p:sp>
        <p:nvSpPr>
          <p:cNvPr id="55299" name="Text Box 2"/>
          <p:cNvSpPr txBox="1">
            <a:spLocks noChangeArrowheads="1"/>
          </p:cNvSpPr>
          <p:nvPr/>
        </p:nvSpPr>
        <p:spPr bwMode="auto">
          <a:xfrm>
            <a:off x="304800" y="457200"/>
            <a:ext cx="707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Table 20.9  </a:t>
            </a:r>
            <a:r>
              <a:rPr lang="en-US" sz="2000" i="1">
                <a:latin typeface="Times New Roman" pitchFamily="18" charset="0"/>
              </a:rPr>
              <a:t>Comparison between IPv4 and IPv6 packet headers</a:t>
            </a:r>
          </a:p>
        </p:txBody>
      </p:sp>
      <p:pic>
        <p:nvPicPr>
          <p:cNvPr id="5530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914400"/>
            <a:ext cx="8739188"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F8607D50-90AD-4B81-9C85-7BE934B81B53}" type="slidenum">
              <a:rPr lang="en-US" sz="2000" smtClean="0">
                <a:solidFill>
                  <a:schemeClr val="bg2"/>
                </a:solidFill>
              </a:rPr>
              <a:pPr/>
              <a:t>2</a:t>
            </a:fld>
            <a:endParaRPr lang="en-US" sz="2000">
              <a:solidFill>
                <a:schemeClr val="bg2"/>
              </a:solidFill>
            </a:endParaRPr>
          </a:p>
        </p:txBody>
      </p:sp>
      <p:pic>
        <p:nvPicPr>
          <p:cNvPr id="3075" name="Picture 2" descr="Forouzan4e07_banne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ChangeArrowheads="1"/>
          </p:cNvSpPr>
          <p:nvPr/>
        </p:nvSpPr>
        <p:spPr bwMode="auto">
          <a:xfrm>
            <a:off x="1143000" y="2514600"/>
            <a:ext cx="68580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400">
                <a:solidFill>
                  <a:schemeClr val="tx2"/>
                </a:solidFill>
              </a:rPr>
              <a:t>Chapter 20</a:t>
            </a:r>
          </a:p>
          <a:p>
            <a:pPr algn="ctr"/>
            <a:endParaRPr lang="en-US" altLang="en-US" sz="2000">
              <a:solidFill>
                <a:schemeClr val="tx2"/>
              </a:solidFill>
            </a:endParaRPr>
          </a:p>
          <a:p>
            <a:pPr algn="ctr"/>
            <a:r>
              <a:rPr lang="en-US" sz="4400"/>
              <a:t>Network Layer:</a:t>
            </a:r>
          </a:p>
          <a:p>
            <a:pPr algn="ctr"/>
            <a:r>
              <a:rPr lang="en-US" sz="4400"/>
              <a:t>Internet Protocol</a:t>
            </a:r>
          </a:p>
        </p:txBody>
      </p:sp>
      <p:sp>
        <p:nvSpPr>
          <p:cNvPr id="3077" name="Text Box 4"/>
          <p:cNvSpPr txBox="1">
            <a:spLocks noChangeArrowheads="1"/>
          </p:cNvSpPr>
          <p:nvPr/>
        </p:nvSpPr>
        <p:spPr bwMode="auto">
          <a:xfrm>
            <a:off x="0" y="65071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r>
              <a:rPr lang="en-US" sz="1200" b="0">
                <a:latin typeface="Times New Roman" pitchFamily="18" charset="0"/>
              </a:rPr>
              <a:t>Copyright © The McGraw-Hill Companies, Inc. Permission required for reproduction or display.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00EDE0A9-212B-4237-8B11-42DECCD34FCA}" type="slidenum">
              <a:rPr lang="en-US" sz="2000" smtClean="0">
                <a:solidFill>
                  <a:schemeClr val="bg2"/>
                </a:solidFill>
              </a:rPr>
              <a:pPr/>
              <a:t>3</a:t>
            </a:fld>
            <a:endParaRPr lang="en-US" sz="2000">
              <a:solidFill>
                <a:schemeClr val="bg2"/>
              </a:solidFill>
            </a:endParaRPr>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2046288"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20-3   IPv6</a:t>
            </a:r>
          </a:p>
        </p:txBody>
      </p:sp>
      <p:sp>
        <p:nvSpPr>
          <p:cNvPr id="4506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859141" name="Rectangle 5"/>
          <p:cNvSpPr>
            <a:spLocks noChangeArrowheads="1"/>
          </p:cNvSpPr>
          <p:nvPr/>
        </p:nvSpPr>
        <p:spPr bwMode="auto">
          <a:xfrm>
            <a:off x="152400" y="16002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The network layer protocol in the TCP/IP protocol suite is currently IPv4. Although IPv4 is well designed, data communication has evolved since the inception of IPv4 in the 1970s. IPv4 has some deficiencies that make it unsuitable for the fast-growing Internet.</a:t>
            </a:r>
          </a:p>
        </p:txBody>
      </p:sp>
      <p:sp>
        <p:nvSpPr>
          <p:cNvPr id="45063" name="Rectangle 6"/>
          <p:cNvSpPr>
            <a:spLocks noChangeArrowheads="1"/>
          </p:cNvSpPr>
          <p:nvPr/>
        </p:nvSpPr>
        <p:spPr bwMode="auto">
          <a:xfrm>
            <a:off x="152400" y="4908550"/>
            <a:ext cx="6705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Deficiencies of IPv4</a:t>
            </a:r>
          </a:p>
          <a:p>
            <a:pPr>
              <a:buClr>
                <a:schemeClr val="tx1"/>
              </a:buClr>
              <a:buSzPct val="117000"/>
              <a:buFont typeface="Wingdings" pitchFamily="2" charset="2"/>
              <a:buNone/>
            </a:pPr>
            <a:r>
              <a:rPr lang="en-US" sz="2400">
                <a:solidFill>
                  <a:srgbClr val="0033CC"/>
                </a:solidFill>
                <a:latin typeface="Times New Roman" pitchFamily="18" charset="0"/>
              </a:rPr>
              <a:t>Advantages</a:t>
            </a:r>
            <a:r>
              <a:rPr lang="fr-FR" sz="2400">
                <a:solidFill>
                  <a:srgbClr val="0033CC"/>
                </a:solidFill>
                <a:latin typeface="Times New Roman" pitchFamily="18" charset="0"/>
              </a:rPr>
              <a:t> of IPv6</a:t>
            </a:r>
          </a:p>
          <a:p>
            <a:pPr>
              <a:buClr>
                <a:schemeClr val="tx1"/>
              </a:buClr>
              <a:buSzPct val="117000"/>
              <a:buFont typeface="Wingdings" pitchFamily="2" charset="2"/>
              <a:buNone/>
            </a:pPr>
            <a:r>
              <a:rPr lang="fr-FR" sz="2400">
                <a:solidFill>
                  <a:srgbClr val="0033CC"/>
                </a:solidFill>
                <a:latin typeface="Times New Roman" pitchFamily="18" charset="0"/>
              </a:rPr>
              <a:t>Packet Format</a:t>
            </a:r>
            <a:br>
              <a:rPr lang="fr-FR" sz="2400">
                <a:solidFill>
                  <a:srgbClr val="0033CC"/>
                </a:solidFill>
                <a:latin typeface="Times New Roman" pitchFamily="18" charset="0"/>
              </a:rPr>
            </a:br>
            <a:r>
              <a:rPr lang="fr-FR" sz="2400">
                <a:solidFill>
                  <a:srgbClr val="0033CC"/>
                </a:solidFill>
                <a:latin typeface="Times New Roman" pitchFamily="18" charset="0"/>
              </a:rPr>
              <a:t>Extension Headers</a:t>
            </a:r>
            <a:endParaRPr lang="en-US" sz="2400">
              <a:solidFill>
                <a:srgbClr val="0033CC"/>
              </a:solidFill>
              <a:latin typeface="Times New Roman" pitchFamily="18" charset="0"/>
            </a:endParaRPr>
          </a:p>
        </p:txBody>
      </p:sp>
      <p:sp>
        <p:nvSpPr>
          <p:cNvPr id="859143" name="Text Box 7"/>
          <p:cNvSpPr txBox="1">
            <a:spLocks noChangeArrowheads="1"/>
          </p:cNvSpPr>
          <p:nvPr/>
        </p:nvSpPr>
        <p:spPr bwMode="auto">
          <a:xfrm>
            <a:off x="165100" y="4432300"/>
            <a:ext cx="4862513" cy="519113"/>
          </a:xfrm>
          <a:prstGeom prst="rect">
            <a:avLst/>
          </a:prstGeom>
          <a:noFill/>
          <a:ln w="76200" algn="ctr">
            <a:noFill/>
            <a:miter lim="800000"/>
            <a:headEnd/>
            <a:tailEnd/>
          </a:ln>
          <a:effec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Deficiencies of IPv4</a:t>
            </a:r>
          </a:p>
        </p:txBody>
      </p:sp>
      <p:sp>
        <p:nvSpPr>
          <p:cNvPr id="46083"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Despite all short-term solution the problem of address Depletion still persists in IPv4.</a:t>
            </a:r>
          </a:p>
          <a:p>
            <a:r>
              <a:rPr lang="en-US" dirty="0"/>
              <a:t>Demand of Real time audio and video</a:t>
            </a:r>
          </a:p>
          <a:p>
            <a:r>
              <a:rPr lang="en-US" dirty="0"/>
              <a:t>Fast growing Mobile IP, IP telephony, IP- capable mobile telephony services</a:t>
            </a:r>
          </a:p>
          <a:p>
            <a:r>
              <a:rPr lang="en-US" dirty="0"/>
              <a:t>IPv4 do not have any security measures i.e. Encryption and Authentication</a:t>
            </a:r>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9F56F476-2D77-493D-BEAA-348C537BCDD4}" type="slidenum">
              <a:rPr lang="en-US" sz="2000" smtClean="0">
                <a:solidFill>
                  <a:schemeClr val="bg2"/>
                </a:solidFill>
              </a:rPr>
              <a:pPr/>
              <a:t>4</a:t>
            </a:fld>
            <a:endParaRPr lang="en-US" sz="200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457200" y="274638"/>
            <a:ext cx="82296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Advantages of IPv6</a:t>
            </a:r>
          </a:p>
        </p:txBody>
      </p:sp>
      <p:sp>
        <p:nvSpPr>
          <p:cNvPr id="47107"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t>Larger Address Space</a:t>
            </a:r>
          </a:p>
          <a:p>
            <a:pPr lvl="1"/>
            <a:r>
              <a:rPr lang="en-US" dirty="0"/>
              <a:t>128 bits address</a:t>
            </a:r>
          </a:p>
          <a:p>
            <a:r>
              <a:rPr lang="en-US" b="1" dirty="0"/>
              <a:t>Better Header Format</a:t>
            </a:r>
          </a:p>
          <a:p>
            <a:pPr lvl="1"/>
            <a:r>
              <a:rPr lang="en-US" dirty="0"/>
              <a:t>Options separated from base header and made part of data.</a:t>
            </a:r>
          </a:p>
          <a:p>
            <a:pPr lvl="1"/>
            <a:r>
              <a:rPr lang="en-US" dirty="0"/>
              <a:t>Improves Routing</a:t>
            </a:r>
          </a:p>
          <a:p>
            <a:r>
              <a:rPr lang="en-US" b="1" dirty="0"/>
              <a:t>New Options</a:t>
            </a:r>
          </a:p>
          <a:p>
            <a:pPr lvl="1"/>
            <a:r>
              <a:rPr lang="en-US" dirty="0"/>
              <a:t>To allow additional functionalities</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25C2EDC5-FFB9-4691-AFFE-C201E71158DA}" type="slidenum">
              <a:rPr lang="en-US" sz="2000" smtClean="0">
                <a:solidFill>
                  <a:schemeClr val="bg2"/>
                </a:solidFill>
              </a:rPr>
              <a:pPr/>
              <a:t>5</a:t>
            </a:fld>
            <a:endParaRPr lang="en-US" sz="200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Continued….</a:t>
            </a:r>
          </a:p>
        </p:txBody>
      </p:sp>
      <p:sp>
        <p:nvSpPr>
          <p:cNvPr id="481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t>Allowance for extension</a:t>
            </a:r>
          </a:p>
          <a:p>
            <a:pPr lvl="1"/>
            <a:r>
              <a:rPr lang="en-US" dirty="0"/>
              <a:t>IPv6 is designed to handle future extensions</a:t>
            </a:r>
          </a:p>
          <a:p>
            <a:r>
              <a:rPr lang="en-US" b="1" dirty="0"/>
              <a:t>Support For Resource Allocation</a:t>
            </a:r>
          </a:p>
          <a:p>
            <a:pPr lvl="1"/>
            <a:r>
              <a:rPr lang="en-US" dirty="0"/>
              <a:t>The field “flow label” provides support for Resource allocation for special applications like real time audio and video.</a:t>
            </a:r>
          </a:p>
          <a:p>
            <a:r>
              <a:rPr lang="en-US" b="1" dirty="0"/>
              <a:t>Support for more Security</a:t>
            </a:r>
          </a:p>
          <a:p>
            <a:pPr lvl="1"/>
            <a:r>
              <a:rPr lang="en-US" dirty="0"/>
              <a:t>Encryption and authentication provides Confidentiality and Integrity.</a:t>
            </a:r>
          </a:p>
          <a:p>
            <a:endParaRPr lang="en-US" dirty="0"/>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79DDD9C3-CC61-4E5D-9463-5A484E180957}" type="slidenum">
              <a:rPr lang="en-US" sz="2000" smtClean="0">
                <a:solidFill>
                  <a:schemeClr val="bg2"/>
                </a:solidFill>
              </a:rPr>
              <a:pPr/>
              <a:t>6</a:t>
            </a:fld>
            <a:endParaRPr lang="en-US" sz="200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Packet Format</a:t>
            </a:r>
          </a:p>
        </p:txBody>
      </p:sp>
      <p:sp>
        <p:nvSpPr>
          <p:cNvPr id="49155" name="Content Placeholder 2"/>
          <p:cNvSpPr>
            <a:spLocks noGrp="1"/>
          </p:cNvSpPr>
          <p:nvPr>
            <p:ph idx="1"/>
          </p:nvPr>
        </p:nvSpPr>
        <p:spPr bwMode="auto">
          <a:xfrm>
            <a:off x="457200" y="1524000"/>
            <a:ext cx="8229600" cy="460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Each Packet is composed of:</a:t>
            </a:r>
          </a:p>
          <a:p>
            <a:pPr lvl="1"/>
            <a:r>
              <a:rPr lang="en-US"/>
              <a:t>Mandatory Base Header (40 bytes)</a:t>
            </a:r>
          </a:p>
          <a:p>
            <a:pPr lvl="1"/>
            <a:r>
              <a:rPr lang="en-US"/>
              <a:t>Payload (65535 bytes)</a:t>
            </a:r>
          </a:p>
          <a:p>
            <a:pPr lvl="2"/>
            <a:r>
              <a:rPr lang="en-US"/>
              <a:t>Consists of optional extension header + data</a:t>
            </a:r>
          </a:p>
          <a:p>
            <a:pPr lvl="2">
              <a:buFont typeface="Wingdings" pitchFamily="2" charset="2"/>
              <a:buNone/>
            </a:pPr>
            <a:endParaRPr lang="en-US"/>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62D68C75-53A4-43EE-B4F3-A899E1F0AB58}" type="slidenum">
              <a:rPr lang="en-US" sz="2000" smtClean="0">
                <a:solidFill>
                  <a:schemeClr val="bg2"/>
                </a:solidFill>
              </a:rPr>
              <a:pPr/>
              <a:t>7</a:t>
            </a:fld>
            <a:endParaRPr lang="en-US" sz="200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EE33495B-3A31-4FD3-A4A1-F24D68F89A7F}" type="slidenum">
              <a:rPr lang="en-US" sz="2000" smtClean="0">
                <a:solidFill>
                  <a:schemeClr val="bg2"/>
                </a:solidFill>
              </a:rPr>
              <a:pPr/>
              <a:t>8</a:t>
            </a:fld>
            <a:endParaRPr lang="en-US" sz="2000">
              <a:solidFill>
                <a:schemeClr val="bg2"/>
              </a:solidFill>
            </a:endParaRPr>
          </a:p>
        </p:txBody>
      </p:sp>
      <p:sp>
        <p:nvSpPr>
          <p:cNvPr id="50179"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0"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1" name="Text Box 4"/>
          <p:cNvSpPr txBox="1">
            <a:spLocks noChangeArrowheads="1"/>
          </p:cNvSpPr>
          <p:nvPr/>
        </p:nvSpPr>
        <p:spPr bwMode="auto">
          <a:xfrm>
            <a:off x="304800" y="762000"/>
            <a:ext cx="564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20.15  </a:t>
            </a:r>
            <a:r>
              <a:rPr lang="en-US" sz="2000" i="1">
                <a:latin typeface="Times New Roman" pitchFamily="18" charset="0"/>
              </a:rPr>
              <a:t>IPv6 datagram header and payload</a:t>
            </a:r>
          </a:p>
        </p:txBody>
      </p:sp>
      <p:sp>
        <p:nvSpPr>
          <p:cNvPr id="50182"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01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7440613"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32D8DFF3-0CFB-48BE-814E-1C0CD0B80478}" type="slidenum">
              <a:rPr lang="en-US" sz="2000" smtClean="0">
                <a:solidFill>
                  <a:schemeClr val="bg2"/>
                </a:solidFill>
              </a:rPr>
              <a:pPr/>
              <a:t>9</a:t>
            </a:fld>
            <a:endParaRPr lang="en-US" sz="2000">
              <a:solidFill>
                <a:schemeClr val="bg2"/>
              </a:solidFill>
            </a:endParaRPr>
          </a:p>
        </p:txBody>
      </p:sp>
      <p:sp>
        <p:nvSpPr>
          <p:cNvPr id="53251" name="Line 2"/>
          <p:cNvSpPr>
            <a:spLocks noChangeShapeType="1"/>
          </p:cNvSpPr>
          <p:nvPr/>
        </p:nvSpPr>
        <p:spPr bwMode="auto">
          <a:xfrm>
            <a:off x="152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2" name="Line 3"/>
          <p:cNvSpPr>
            <a:spLocks noChangeShapeType="1"/>
          </p:cNvSpPr>
          <p:nvPr/>
        </p:nvSpPr>
        <p:spPr bwMode="auto">
          <a:xfrm>
            <a:off x="152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3" name="Text Box 4"/>
          <p:cNvSpPr txBox="1">
            <a:spLocks noChangeArrowheads="1"/>
          </p:cNvSpPr>
          <p:nvPr/>
        </p:nvSpPr>
        <p:spPr bwMode="auto">
          <a:xfrm>
            <a:off x="304800" y="304800"/>
            <a:ext cx="497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20.16  </a:t>
            </a:r>
            <a:r>
              <a:rPr lang="en-US" sz="2000" i="1">
                <a:latin typeface="Times New Roman" pitchFamily="18" charset="0"/>
              </a:rPr>
              <a:t>Format of an IPv6 datagram</a:t>
            </a:r>
          </a:p>
        </p:txBody>
      </p:sp>
      <p:sp>
        <p:nvSpPr>
          <p:cNvPr id="53254" name="Line 5"/>
          <p:cNvSpPr>
            <a:spLocks noChangeShapeType="1"/>
          </p:cNvSpPr>
          <p:nvPr/>
        </p:nvSpPr>
        <p:spPr bwMode="auto">
          <a:xfrm>
            <a:off x="152400" y="64008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32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292225"/>
            <a:ext cx="6380162"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9364</TotalTime>
  <Words>420</Words>
  <Application>Microsoft Office PowerPoint</Application>
  <PresentationFormat>On-screen Show (4:3)</PresentationFormat>
  <Paragraphs>81</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McGrawHill-Italic</vt:lpstr>
      <vt:lpstr>Tahoma</vt:lpstr>
      <vt:lpstr>Times</vt:lpstr>
      <vt:lpstr>Times New Roman</vt:lpstr>
      <vt:lpstr>Wingdings</vt:lpstr>
      <vt:lpstr>Blends</vt:lpstr>
      <vt:lpstr> IOT 4117: IoT Architecture and Technologies</vt:lpstr>
      <vt:lpstr>PowerPoint Presentation</vt:lpstr>
      <vt:lpstr>PowerPoint Presentation</vt:lpstr>
      <vt:lpstr>Deficiencies of IPv4</vt:lpstr>
      <vt:lpstr>Advantages of IPv6</vt:lpstr>
      <vt:lpstr>Continued….</vt:lpstr>
      <vt:lpstr>Packet Format</vt:lpstr>
      <vt:lpstr>PowerPoint Presentation</vt:lpstr>
      <vt:lpstr>PowerPoint Presentation</vt:lpstr>
      <vt:lpstr>Base Header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Habibur Rahman</cp:lastModifiedBy>
  <cp:revision>257</cp:revision>
  <dcterms:created xsi:type="dcterms:W3CDTF">2000-01-15T04:50:39Z</dcterms:created>
  <dcterms:modified xsi:type="dcterms:W3CDTF">2020-09-08T04:52:13Z</dcterms:modified>
</cp:coreProperties>
</file>