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16" r:id="rId3"/>
    <p:sldId id="797" r:id="rId5"/>
    <p:sldId id="811" r:id="rId6"/>
    <p:sldId id="757" r:id="rId7"/>
    <p:sldId id="812" r:id="rId8"/>
    <p:sldId id="778" r:id="rId9"/>
    <p:sldId id="813" r:id="rId10"/>
    <p:sldId id="814" r:id="rId11"/>
    <p:sldId id="758" r:id="rId12"/>
    <p:sldId id="815" r:id="rId13"/>
    <p:sldId id="759" r:id="rId14"/>
    <p:sldId id="760" r:id="rId15"/>
    <p:sldId id="789" r:id="rId16"/>
    <p:sldId id="790" r:id="rId17"/>
    <p:sldId id="791" r:id="rId18"/>
    <p:sldId id="792" r:id="rId1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5" autoAdjust="0"/>
    <p:restoredTop sz="94680" autoAdjust="0"/>
  </p:normalViewPr>
  <p:slideViewPr>
    <p:cSldViewPr showGuides="1">
      <p:cViewPr varScale="1">
        <p:scale>
          <a:sx n="82" d="100"/>
          <a:sy n="82" d="100"/>
        </p:scale>
        <p:origin x="133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47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03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defRPr>
            </a:lvl1pPr>
          </a:lstStyle>
          <a:p>
            <a:pPr>
              <a:defRPr/>
            </a:pPr>
            <a:endParaRPr lang="en-US"/>
          </a:p>
        </p:txBody>
      </p:sp>
      <p:sp>
        <p:nvSpPr>
          <p:cNvPr id="9103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03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9103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defRPr>
            </a:lvl1pPr>
          </a:lstStyle>
          <a:p>
            <a:pPr>
              <a:defRPr/>
            </a:pPr>
            <a:endParaRPr lang="en-US"/>
          </a:p>
        </p:txBody>
      </p:sp>
      <p:sp>
        <p:nvSpPr>
          <p:cNvPr id="910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Times New Roman" panose="02020603050405020304" pitchFamily="18" charset="0"/>
              </a:defRPr>
            </a:lvl1pPr>
          </a:lstStyle>
          <a:p>
            <a:pPr>
              <a:defRPr/>
            </a:pPr>
            <a:fld id="{53240F75-2467-4410-94C5-C1EF83859429}"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ln>
        </p:spPr>
      </p:sp>
      <p:sp>
        <p:nvSpPr>
          <p:cNvPr id="1638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ln>
        </p:spPr>
        <p:txBody>
          <a:bodyPr wrap="square" numCol="1" anchorCtr="0" compatLnSpc="1"/>
          <a:lstStyle/>
          <a:p>
            <a:fld id="{30C47988-7AED-4494-8532-4CAFF5D6213D}" type="slidenum">
              <a:rPr 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0223F75-D3D6-461C-ADCC-0C8C899F331A}"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278EBA4-8A94-4B12-AF67-1CFC688CB424}"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D45CEC0-419F-497B-9D41-21C0FD7C306B}"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4D7D56D-F816-4D10-98F6-78CC15227D0F}"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ACC7D0F-04B6-4BC4-8386-6993CD5621F3}"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9A32AA6-5AA3-4C90-BF4C-6CE1D70F5F7D}"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A4D522A-6100-49D0-AE8D-2EADE57FA379}"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DC6E8FA-A7EE-4088-9ADB-580C418D81AB}"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A5F098D-184B-4A2C-97C5-5C05A01C02B7}"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4DC7F17-7752-4D6D-BADF-CAC80587B1C4}" type="slidenum">
              <a:rPr lang="en-US" sz="1200" b="0" smtClean="0">
                <a:latin typeface="Times New Roman" panose="02020603050405020304" pitchFamily="18" charset="0"/>
              </a:rPr>
            </a:fld>
            <a:endParaRPr lang="en-US" sz="1200" b="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ln>
        </p:spPr>
        <p:txBody>
          <a:bodyPr vert="horz" wrap="square" lIns="91440" tIns="45720" rIns="91440" bIns="45720" numCol="1" anchor="b" anchorCtr="0" compatLnSpc="1"/>
          <a:lstStyle>
            <a:lvl1pPr>
              <a:defRPr/>
            </a:lvl1pPr>
          </a:lstStyle>
          <a:p>
            <a:r>
              <a:rPr lang="en-US"/>
              <a:t>Click to edit Master title style</a:t>
            </a:r>
            <a:endParaRPr lang="en-US"/>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ln>
        </p:spPr>
        <p:txBody>
          <a:bodyPr vert="horz" wrap="square" lIns="91440" tIns="45720" rIns="91440" bIns="45720" numCol="1" anchor="t" anchorCtr="0" compatLnSpc="1"/>
          <a:lstStyle>
            <a:lvl1pPr marL="0" indent="0" algn="ctr">
              <a:buFont typeface="Wingdings" panose="05000000000000000000" pitchFamily="2" charset="2"/>
              <a:buNone/>
              <a:defRPr/>
            </a:lvl1pPr>
          </a:lstStyle>
          <a:p>
            <a:r>
              <a:rPr lang="en-US"/>
              <a:t>Click to edit Master subtitle style</a:t>
            </a:r>
            <a:endParaRPr lang="en-US"/>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5236CBB9-EDBE-48B0-AC73-7139E6B4BD3A}"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6"/>
          <p:cNvSpPr>
            <a:spLocks noGrp="1" noChangeArrowheads="1"/>
          </p:cNvSpPr>
          <p:nvPr>
            <p:ph type="sldNum" sz="quarter" idx="10"/>
          </p:nvPr>
        </p:nvSpPr>
        <p:spPr/>
        <p:txBody>
          <a:bodyPr/>
          <a:lstStyle>
            <a:lvl1pPr>
              <a:defRPr/>
            </a:lvl1pPr>
          </a:lstStyle>
          <a:p>
            <a:pPr>
              <a:defRPr/>
            </a:pPr>
            <a:r>
              <a:rPr lang="en-US"/>
              <a:t>20.</a:t>
            </a:r>
            <a:fld id="{2D5D9799-303E-4786-8EA8-5F99A77BC9FD}"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6"/>
          <p:cNvSpPr>
            <a:spLocks noGrp="1" noChangeArrowheads="1"/>
          </p:cNvSpPr>
          <p:nvPr>
            <p:ph type="sldNum" sz="quarter" idx="10"/>
          </p:nvPr>
        </p:nvSpPr>
        <p:spPr/>
        <p:txBody>
          <a:bodyPr/>
          <a:lstStyle>
            <a:lvl1pPr>
              <a:defRPr/>
            </a:lvl1pPr>
          </a:lstStyle>
          <a:p>
            <a:pPr>
              <a:defRPr/>
            </a:pPr>
            <a:r>
              <a:rPr lang="en-US"/>
              <a:t>20.</a:t>
            </a:r>
            <a:fld id="{F47E939A-025F-410D-BB84-E64C7B061562}"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Rectangle 16"/>
          <p:cNvSpPr>
            <a:spLocks noGrp="1" noChangeArrowheads="1"/>
          </p:cNvSpPr>
          <p:nvPr>
            <p:ph type="sldNum" sz="quarter" idx="10"/>
          </p:nvPr>
        </p:nvSpPr>
        <p:spPr/>
        <p:txBody>
          <a:bodyPr/>
          <a:lstStyle>
            <a:lvl1pPr>
              <a:defRPr/>
            </a:lvl1pPr>
          </a:lstStyle>
          <a:p>
            <a:pPr>
              <a:defRPr/>
            </a:pPr>
            <a:r>
              <a:rPr lang="en-US"/>
              <a:t>20.</a:t>
            </a:r>
            <a:fld id="{D96A721C-A13B-4623-9174-7FCF9871B447}"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6"/>
          <p:cNvSpPr>
            <a:spLocks noGrp="1" noChangeArrowheads="1"/>
          </p:cNvSpPr>
          <p:nvPr>
            <p:ph type="sldNum" sz="quarter" idx="10"/>
          </p:nvPr>
        </p:nvSpPr>
        <p:spPr/>
        <p:txBody>
          <a:bodyPr/>
          <a:lstStyle>
            <a:lvl1pPr>
              <a:defRPr/>
            </a:lvl1pPr>
          </a:lstStyle>
          <a:p>
            <a:pPr>
              <a:defRPr/>
            </a:pPr>
            <a:r>
              <a:rPr lang="en-US"/>
              <a:t>20.</a:t>
            </a:r>
            <a:fld id="{6976CAC9-D3D7-498C-ADED-C7D4D3E167F6}"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16"/>
          <p:cNvSpPr>
            <a:spLocks noGrp="1" noChangeArrowheads="1"/>
          </p:cNvSpPr>
          <p:nvPr>
            <p:ph type="sldNum" sz="quarter" idx="10"/>
          </p:nvPr>
        </p:nvSpPr>
        <p:spPr/>
        <p:txBody>
          <a:bodyPr/>
          <a:lstStyle>
            <a:lvl1pPr>
              <a:defRPr/>
            </a:lvl1pPr>
          </a:lstStyle>
          <a:p>
            <a:pPr>
              <a:defRPr/>
            </a:pPr>
            <a:r>
              <a:rPr lang="en-US"/>
              <a:t>20.</a:t>
            </a:r>
            <a:fld id="{A9ABE6F8-2A5A-4651-802A-2E9FFA843D4E}"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16"/>
          <p:cNvSpPr>
            <a:spLocks noGrp="1" noChangeArrowheads="1"/>
          </p:cNvSpPr>
          <p:nvPr>
            <p:ph type="sldNum" sz="quarter" idx="10"/>
          </p:nvPr>
        </p:nvSpPr>
        <p:spPr/>
        <p:txBody>
          <a:bodyPr/>
          <a:lstStyle>
            <a:lvl1pPr>
              <a:defRPr/>
            </a:lvl1pPr>
          </a:lstStyle>
          <a:p>
            <a:pPr>
              <a:defRPr/>
            </a:pPr>
            <a:r>
              <a:rPr lang="en-US"/>
              <a:t>20.</a:t>
            </a:r>
            <a:fld id="{49F1CBB1-A10D-4258-9DAA-EF5D274B4E81}"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16"/>
          <p:cNvSpPr>
            <a:spLocks noGrp="1" noChangeArrowheads="1"/>
          </p:cNvSpPr>
          <p:nvPr>
            <p:ph type="sldNum" sz="quarter" idx="10"/>
          </p:nvPr>
        </p:nvSpPr>
        <p:spPr/>
        <p:txBody>
          <a:bodyPr/>
          <a:lstStyle>
            <a:lvl1pPr>
              <a:defRPr/>
            </a:lvl1pPr>
          </a:lstStyle>
          <a:p>
            <a:pPr>
              <a:defRPr/>
            </a:pPr>
            <a:r>
              <a:rPr lang="en-US"/>
              <a:t>20.</a:t>
            </a:r>
            <a:fld id="{6762A241-77A2-42B4-90B2-E06DF102FDD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Rectangle 16"/>
          <p:cNvSpPr>
            <a:spLocks noGrp="1" noChangeArrowheads="1"/>
          </p:cNvSpPr>
          <p:nvPr>
            <p:ph type="sldNum" sz="quarter" idx="10"/>
          </p:nvPr>
        </p:nvSpPr>
        <p:spPr/>
        <p:txBody>
          <a:bodyPr/>
          <a:lstStyle>
            <a:lvl1pPr>
              <a:defRPr/>
            </a:lvl1pPr>
          </a:lstStyle>
          <a:p>
            <a:pPr>
              <a:defRPr/>
            </a:pPr>
            <a:r>
              <a:rPr lang="en-US"/>
              <a:t>20.</a:t>
            </a:r>
            <a:fld id="{55777B1A-9113-403C-99BE-7DB8415DBC31}"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r>
              <a:rPr lang="en-US"/>
              <a:t>20.</a:t>
            </a:r>
            <a:fld id="{A628C25B-191B-48D9-A92F-33DE3F52A57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6"/>
          <p:cNvSpPr>
            <a:spLocks noGrp="1" noChangeArrowheads="1"/>
          </p:cNvSpPr>
          <p:nvPr>
            <p:ph type="sldNum" sz="quarter" idx="10"/>
          </p:nvPr>
        </p:nvSpPr>
        <p:spPr/>
        <p:txBody>
          <a:bodyPr/>
          <a:lstStyle>
            <a:lvl1pPr>
              <a:defRPr/>
            </a:lvl1pPr>
          </a:lstStyle>
          <a:p>
            <a:pPr>
              <a:defRPr/>
            </a:pPr>
            <a:r>
              <a:rPr lang="en-US"/>
              <a:t>20.</a:t>
            </a:r>
            <a:fld id="{8CB8A375-58AF-4997-A641-AC10EA87E62F}"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6"/>
          <p:cNvSpPr>
            <a:spLocks noGrp="1" noChangeArrowheads="1"/>
          </p:cNvSpPr>
          <p:nvPr>
            <p:ph type="sldNum" sz="quarter" idx="10"/>
          </p:nvPr>
        </p:nvSpPr>
        <p:spPr/>
        <p:txBody>
          <a:bodyPr/>
          <a:lstStyle>
            <a:lvl1pPr>
              <a:defRPr/>
            </a:lvl1pPr>
          </a:lstStyle>
          <a:p>
            <a:pPr>
              <a:defRPr/>
            </a:pPr>
            <a:r>
              <a:rPr lang="en-US"/>
              <a:t>20.</a:t>
            </a:r>
            <a:fld id="{F46EE9AF-59C6-49C7-AC8A-84B16AF7204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2000">
                <a:solidFill>
                  <a:schemeClr val="bg2"/>
                </a:solidFill>
              </a:defRPr>
            </a:lvl1pPr>
          </a:lstStyle>
          <a:p>
            <a:pPr>
              <a:defRPr/>
            </a:pPr>
            <a:r>
              <a:rPr lang="en-US"/>
              <a:t>20.</a:t>
            </a:r>
            <a:fld id="{96BDC707-8B7A-4297-BB41-DD42E9F0C0F1}"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52400" y="443250"/>
            <a:ext cx="8839200" cy="1098947"/>
          </a:xfrm>
        </p:spPr>
        <p:txBody>
          <a:bodyPr>
            <a:normAutofit fontScale="90000"/>
          </a:bodyPr>
          <a:lstStyle/>
          <a:p>
            <a:pPr eaLnBrk="1" hangingPunct="1"/>
            <a:br>
              <a:rPr dirty="0"/>
            </a:br>
            <a:r>
              <a:rPr lang="en-US" sz="3300" b="1" dirty="0"/>
              <a:t>IOT 4117: </a:t>
            </a:r>
            <a:r>
              <a:rPr lang="en-US" sz="3300" b="1" dirty="0" err="1"/>
              <a:t>IoT</a:t>
            </a:r>
            <a:r>
              <a:rPr lang="en-US" sz="3300" b="1" dirty="0"/>
              <a:t> Architecture and Technologies</a:t>
            </a:r>
            <a:endParaRPr sz="3300" b="1" dirty="0"/>
          </a:p>
        </p:txBody>
      </p:sp>
      <p:sp>
        <p:nvSpPr>
          <p:cNvPr id="6146" name="Subtitle 2"/>
          <p:cNvSpPr>
            <a:spLocks noGrp="1"/>
          </p:cNvSpPr>
          <p:nvPr>
            <p:ph type="subTitle" idx="1"/>
          </p:nvPr>
        </p:nvSpPr>
        <p:spPr>
          <a:xfrm>
            <a:off x="1676400" y="1676400"/>
            <a:ext cx="4800600" cy="1524000"/>
          </a:xfrm>
        </p:spPr>
        <p:txBody>
          <a:bodyPr/>
          <a:lstStyle/>
          <a:p>
            <a:pPr algn="ctr"/>
            <a:r>
              <a:rPr lang="en-US" sz="2700" b="1" dirty="0">
                <a:solidFill>
                  <a:srgbClr val="0070C0"/>
                </a:solidFill>
                <a:latin typeface="Times" panose="02020603050405020304" pitchFamily="18" charset="0"/>
                <a:cs typeface="Times" panose="02020603050405020304" pitchFamily="18" charset="0"/>
              </a:rPr>
              <a:t>Md. </a:t>
            </a:r>
            <a:r>
              <a:rPr lang="en-US" sz="2700" b="1" dirty="0" err="1">
                <a:solidFill>
                  <a:srgbClr val="0070C0"/>
                </a:solidFill>
                <a:latin typeface="Times" panose="02020603050405020304" pitchFamily="18" charset="0"/>
                <a:cs typeface="Times" panose="02020603050405020304" pitchFamily="18" charset="0"/>
              </a:rPr>
              <a:t>Habibur</a:t>
            </a:r>
            <a:r>
              <a:rPr lang="en-US" sz="2700" b="1" dirty="0">
                <a:solidFill>
                  <a:srgbClr val="0070C0"/>
                </a:solidFill>
                <a:latin typeface="Times" panose="02020603050405020304" pitchFamily="18" charset="0"/>
                <a:cs typeface="Times" panose="02020603050405020304" pitchFamily="18" charset="0"/>
              </a:rPr>
              <a:t> Rahman</a:t>
            </a:r>
            <a:endParaRPr lang="en-US" sz="3000" b="1" dirty="0">
              <a:solidFill>
                <a:srgbClr val="0070C0"/>
              </a:solidFill>
              <a:latin typeface="Times" panose="02020603050405020304" pitchFamily="18" charset="0"/>
              <a:cs typeface="Times" panose="02020603050405020304" pitchFamily="18" charset="0"/>
            </a:endParaRPr>
          </a:p>
          <a:p>
            <a:pPr eaLnBrk="1" hangingPunct="1"/>
            <a:r>
              <a:rPr lang="en-US" sz="2400" dirty="0">
                <a:solidFill>
                  <a:srgbClr val="0070C0"/>
                </a:solidFill>
                <a:latin typeface="Times" panose="02020603050405020304" pitchFamily="18" charset="0"/>
                <a:cs typeface="Times" panose="02020603050405020304" pitchFamily="18" charset="0"/>
              </a:rPr>
              <a:t>Lecturer </a:t>
            </a:r>
            <a:endParaRPr lang="en-US" sz="2400" dirty="0">
              <a:solidFill>
                <a:srgbClr val="0070C0"/>
              </a:solidFill>
              <a:latin typeface="Times" panose="02020603050405020304" pitchFamily="18" charset="0"/>
              <a:cs typeface="Times" panose="02020603050405020304" pitchFamily="18" charset="0"/>
            </a:endParaRPr>
          </a:p>
          <a:p>
            <a:pPr eaLnBrk="1" hangingPunct="1"/>
            <a:r>
              <a:rPr lang="en-US" sz="2400" dirty="0">
                <a:solidFill>
                  <a:srgbClr val="0070C0"/>
                </a:solidFill>
                <a:latin typeface="Times" panose="02020603050405020304" pitchFamily="18" charset="0"/>
                <a:cs typeface="Times" panose="02020603050405020304" pitchFamily="18" charset="0"/>
              </a:rPr>
              <a:t>Department of ICT, BDU</a:t>
            </a:r>
            <a:endParaRPr 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457200" y="274638"/>
            <a:ext cx="8229600" cy="71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t>Continued…..</a:t>
            </a:r>
            <a:endParaRPr lang="en-US"/>
          </a:p>
        </p:txBody>
      </p:sp>
      <p:sp>
        <p:nvSpPr>
          <p:cNvPr id="36867" name="Content Placeholder 2"/>
          <p:cNvSpPr>
            <a:spLocks noGrp="1"/>
          </p:cNvSpPr>
          <p:nvPr>
            <p:ph idx="1"/>
          </p:nvPr>
        </p:nvSpPr>
        <p:spPr bwMode="auto">
          <a:xfrm>
            <a:off x="457200" y="1066800"/>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u="sng"/>
              <a:t>Fragmentation Offset</a:t>
            </a:r>
            <a:endParaRPr lang="en-US" u="sng"/>
          </a:p>
          <a:p>
            <a:pPr lvl="1"/>
            <a:r>
              <a:rPr lang="en-US"/>
              <a:t>13 bit Field</a:t>
            </a:r>
            <a:endParaRPr lang="en-US"/>
          </a:p>
          <a:p>
            <a:pPr lvl="1"/>
            <a:r>
              <a:rPr lang="en-US"/>
              <a:t>Shows the relative position of the fragment in the whole datagram.</a:t>
            </a:r>
            <a:endParaRPr lang="en-US"/>
          </a:p>
          <a:p>
            <a:pPr lvl="1"/>
            <a:r>
              <a:rPr lang="en-US"/>
              <a:t>Offset is measured in units of 8 bytes.</a:t>
            </a:r>
            <a:endParaRPr lang="en-US"/>
          </a:p>
          <a:p>
            <a:pPr lvl="1">
              <a:buFont typeface="Wingdings" panose="05000000000000000000" pitchFamily="2" charset="2"/>
              <a:buNone/>
            </a:pPr>
            <a:endParaRPr lang="en-US"/>
          </a:p>
        </p:txBody>
      </p:sp>
      <p:sp>
        <p:nvSpPr>
          <p:cNvPr id="3686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ACAA0125-DC75-495B-A036-2CFAD31CB0C3}" type="slidenum">
              <a:rPr lang="en-US" sz="2000" smtClean="0">
                <a:solidFill>
                  <a:schemeClr val="bg2"/>
                </a:solidFill>
              </a:rPr>
            </a:fld>
            <a:endParaRPr lang="en-US" sz="200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66F0C28B-79FC-47DF-A894-9A54C6CAA047}" type="slidenum">
              <a:rPr lang="en-US" sz="2000" smtClean="0">
                <a:solidFill>
                  <a:schemeClr val="bg2"/>
                </a:solidFill>
              </a:rPr>
            </a:fld>
            <a:endParaRPr lang="en-US" sz="2000">
              <a:solidFill>
                <a:schemeClr val="bg2"/>
              </a:solidFill>
            </a:endParaRPr>
          </a:p>
        </p:txBody>
      </p:sp>
      <p:sp>
        <p:nvSpPr>
          <p:cNvPr id="37891"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7892"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7893" name="Text Box 4"/>
          <p:cNvSpPr txBox="1">
            <a:spLocks noChangeArrowheads="1"/>
          </p:cNvSpPr>
          <p:nvPr/>
        </p:nvSpPr>
        <p:spPr bwMode="auto">
          <a:xfrm>
            <a:off x="304800" y="762000"/>
            <a:ext cx="447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20.11  </a:t>
            </a:r>
            <a:r>
              <a:rPr lang="en-US" sz="2000" i="1">
                <a:latin typeface="Times New Roman" panose="02020603050405020304" pitchFamily="18" charset="0"/>
              </a:rPr>
              <a:t>Fragmentation example</a:t>
            </a:r>
            <a:endParaRPr lang="en-US" sz="2000" i="1">
              <a:latin typeface="Times New Roman" panose="02020603050405020304" pitchFamily="18" charset="0"/>
            </a:endParaRPr>
          </a:p>
        </p:txBody>
      </p:sp>
      <p:sp>
        <p:nvSpPr>
          <p:cNvPr id="37894"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pic>
        <p:nvPicPr>
          <p:cNvPr id="3789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7838" y="2170113"/>
            <a:ext cx="7751762" cy="301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91C1125A-FB09-43EC-B3D1-E286BA099681}" type="slidenum">
              <a:rPr lang="en-US" sz="2000" smtClean="0">
                <a:solidFill>
                  <a:schemeClr val="bg2"/>
                </a:solidFill>
              </a:rPr>
            </a:fld>
            <a:endParaRPr lang="en-US" sz="2000">
              <a:solidFill>
                <a:schemeClr val="bg2"/>
              </a:solidFill>
            </a:endParaRPr>
          </a:p>
        </p:txBody>
      </p:sp>
      <p:sp>
        <p:nvSpPr>
          <p:cNvPr id="38915" name="Line 2"/>
          <p:cNvSpPr>
            <a:spLocks noChangeShapeType="1"/>
          </p:cNvSpPr>
          <p:nvPr/>
        </p:nvSpPr>
        <p:spPr bwMode="auto">
          <a:xfrm>
            <a:off x="152400" y="762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8916" name="Line 3"/>
          <p:cNvSpPr>
            <a:spLocks noChangeShapeType="1"/>
          </p:cNvSpPr>
          <p:nvPr/>
        </p:nvSpPr>
        <p:spPr bwMode="auto">
          <a:xfrm>
            <a:off x="152400" y="9144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8917" name="Text Box 4"/>
          <p:cNvSpPr txBox="1">
            <a:spLocks noChangeArrowheads="1"/>
          </p:cNvSpPr>
          <p:nvPr/>
        </p:nvSpPr>
        <p:spPr bwMode="auto">
          <a:xfrm>
            <a:off x="304800" y="304800"/>
            <a:ext cx="532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20.12  </a:t>
            </a:r>
            <a:r>
              <a:rPr lang="en-US" sz="2000" i="1">
                <a:latin typeface="Times New Roman" panose="02020603050405020304" pitchFamily="18" charset="0"/>
              </a:rPr>
              <a:t>Detailed fragmentation example</a:t>
            </a:r>
            <a:endParaRPr lang="en-US" sz="2000" i="1">
              <a:latin typeface="Times New Roman" panose="02020603050405020304" pitchFamily="18" charset="0"/>
            </a:endParaRPr>
          </a:p>
        </p:txBody>
      </p:sp>
      <p:sp>
        <p:nvSpPr>
          <p:cNvPr id="38918" name="Line 5"/>
          <p:cNvSpPr>
            <a:spLocks noChangeShapeType="1"/>
          </p:cNvSpPr>
          <p:nvPr/>
        </p:nvSpPr>
        <p:spPr bwMode="auto">
          <a:xfrm>
            <a:off x="152400" y="64008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pic>
        <p:nvPicPr>
          <p:cNvPr id="3891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9775" y="1219200"/>
            <a:ext cx="6956425"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F48F006C-C185-4C1E-9067-77F96AC0F1EC}" type="slidenum">
              <a:rPr lang="en-US" sz="2000" smtClean="0">
                <a:solidFill>
                  <a:schemeClr val="bg2"/>
                </a:solidFill>
              </a:rPr>
            </a:fld>
            <a:endParaRPr lang="en-US" sz="2000">
              <a:solidFill>
                <a:schemeClr val="bg2"/>
              </a:solidFill>
            </a:endParaRPr>
          </a:p>
        </p:txBody>
      </p:sp>
      <p:sp>
        <p:nvSpPr>
          <p:cNvPr id="3993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39946" name="Rectangle 9"/>
          <p:cNvSpPr>
            <a:spLocks noChangeArrowheads="1"/>
          </p:cNvSpPr>
          <p:nvPr/>
        </p:nvSpPr>
        <p:spPr bwMode="auto">
          <a:xfrm>
            <a:off x="228600" y="1143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dirty="0">
                <a:latin typeface="Times New Roman" panose="02020603050405020304" pitchFamily="18" charset="0"/>
              </a:rPr>
              <a:t>A packet has arrived with an M bit value of 0. Is this the first fragment, the last fragment, or a middle fragment? Do we know if the packet was fragmented?</a:t>
            </a:r>
            <a:endParaRPr lang="en-US" sz="2800" i="1" dirty="0">
              <a:latin typeface="Times New Roman" panose="02020603050405020304" pitchFamily="18" charset="0"/>
            </a:endParaRPr>
          </a:p>
        </p:txBody>
      </p:sp>
      <p:sp>
        <p:nvSpPr>
          <p:cNvPr id="39947" name="Rectangle 10"/>
          <p:cNvSpPr>
            <a:spLocks noChangeArrowheads="1"/>
          </p:cNvSpPr>
          <p:nvPr/>
        </p:nvSpPr>
        <p:spPr bwMode="auto">
          <a:xfrm>
            <a:off x="228600" y="3106738"/>
            <a:ext cx="8686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chemeClr val="hlink"/>
                </a:solidFill>
                <a:latin typeface="Times New Roman" panose="02020603050405020304" pitchFamily="18" charset="0"/>
              </a:rPr>
              <a:t>Solution</a:t>
            </a:r>
            <a:endParaRPr lang="en-US" sz="2800" i="1">
              <a:solidFill>
                <a:schemeClr val="hlink"/>
              </a:solidFill>
              <a:latin typeface="Times New Roman" panose="02020603050405020304" pitchFamily="18" charset="0"/>
            </a:endParaRPr>
          </a:p>
          <a:p>
            <a:pPr algn="just"/>
            <a:r>
              <a:rPr lang="en-US" sz="2800" i="1">
                <a:latin typeface="Times" panose="02020603050405020304" pitchFamily="18" charset="0"/>
              </a:rPr>
              <a:t>If the M bit is 0, it means that there are no more fragments; the fragment is the last one. However, we cannot say if the original packet was fragmented or not. A non-fragmented packet is considered the last fragment.</a:t>
            </a:r>
            <a:endParaRPr lang="en-US" sz="2800" i="1">
              <a:latin typeface="Times" panose="02020603050405020304" pitchFamily="18" charset="0"/>
            </a:endParaRPr>
          </a:p>
        </p:txBody>
      </p:sp>
      <p:sp>
        <p:nvSpPr>
          <p:cNvPr id="39948"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20.5</a:t>
            </a:r>
            <a:endParaRPr lang="en-US" i="1">
              <a:solidFill>
                <a:schemeClr val="hlink"/>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071BA90E-C7CA-499A-8E29-DB154846B778}" type="slidenum">
              <a:rPr lang="en-US" sz="2000" smtClean="0">
                <a:solidFill>
                  <a:schemeClr val="bg2"/>
                </a:solidFill>
              </a:rPr>
            </a:fld>
            <a:endParaRPr lang="en-US" sz="2000">
              <a:solidFill>
                <a:schemeClr val="bg2"/>
              </a:solidFill>
            </a:endParaRPr>
          </a:p>
        </p:txBody>
      </p:sp>
      <p:sp>
        <p:nvSpPr>
          <p:cNvPr id="4096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0970" name="Rectangle 9"/>
          <p:cNvSpPr>
            <a:spLocks noChangeArrowheads="1"/>
          </p:cNvSpPr>
          <p:nvPr/>
        </p:nvSpPr>
        <p:spPr bwMode="auto">
          <a:xfrm>
            <a:off x="228600" y="1143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latin typeface="Times New Roman" panose="02020603050405020304" pitchFamily="18" charset="0"/>
              </a:rPr>
              <a:t>A packet has arrived with an M bit value of 1. Is this the first fragment, the last fragment, or a middle fragment? Do we know if the packet was fragmented?</a:t>
            </a:r>
            <a:endParaRPr lang="en-US" sz="2800" i="1">
              <a:latin typeface="Times New Roman" panose="02020603050405020304" pitchFamily="18" charset="0"/>
            </a:endParaRPr>
          </a:p>
        </p:txBody>
      </p:sp>
      <p:sp>
        <p:nvSpPr>
          <p:cNvPr id="40971" name="Rectangle 10"/>
          <p:cNvSpPr>
            <a:spLocks noChangeArrowheads="1"/>
          </p:cNvSpPr>
          <p:nvPr/>
        </p:nvSpPr>
        <p:spPr bwMode="auto">
          <a:xfrm>
            <a:off x="228600" y="3106738"/>
            <a:ext cx="86868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chemeClr val="hlink"/>
                </a:solidFill>
                <a:latin typeface="Times New Roman" panose="02020603050405020304" pitchFamily="18" charset="0"/>
              </a:rPr>
              <a:t>Solution</a:t>
            </a:r>
            <a:endParaRPr lang="en-US" sz="2800" i="1">
              <a:solidFill>
                <a:schemeClr val="hlink"/>
              </a:solidFill>
              <a:latin typeface="Times New Roman" panose="02020603050405020304" pitchFamily="18" charset="0"/>
            </a:endParaRPr>
          </a:p>
          <a:p>
            <a:pPr algn="just"/>
            <a:r>
              <a:rPr lang="en-US" sz="2800" i="1">
                <a:latin typeface="Times" panose="02020603050405020304"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endParaRPr lang="en-US" sz="2800" i="1">
              <a:latin typeface="Times" panose="02020603050405020304" pitchFamily="18" charset="0"/>
            </a:endParaRPr>
          </a:p>
        </p:txBody>
      </p:sp>
      <p:sp>
        <p:nvSpPr>
          <p:cNvPr id="40972"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20.6</a:t>
            </a:r>
            <a:endParaRPr lang="en-US" i="1">
              <a:solidFill>
                <a:schemeClr val="hlink"/>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DD2946EC-8DC2-48FB-AFB1-822019903A97}" type="slidenum">
              <a:rPr lang="en-US" sz="2000" smtClean="0">
                <a:solidFill>
                  <a:schemeClr val="bg2"/>
                </a:solidFill>
              </a:rPr>
            </a:fld>
            <a:endParaRPr lang="en-US" sz="2000">
              <a:solidFill>
                <a:schemeClr val="bg2"/>
              </a:solidFill>
            </a:endParaRPr>
          </a:p>
        </p:txBody>
      </p:sp>
      <p:sp>
        <p:nvSpPr>
          <p:cNvPr id="4198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1994" name="Rectangle 9"/>
          <p:cNvSpPr>
            <a:spLocks noChangeArrowheads="1"/>
          </p:cNvSpPr>
          <p:nvPr/>
        </p:nvSpPr>
        <p:spPr bwMode="auto">
          <a:xfrm>
            <a:off x="228600" y="1143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latin typeface="Times New Roman" panose="02020603050405020304" pitchFamily="18" charset="0"/>
              </a:rPr>
              <a:t>A packet has arrived with an M bit value of 1 and a fragmentation offset value of 0. Is this the first fragment, the last fragment, or a middle fragment?</a:t>
            </a:r>
            <a:endParaRPr lang="en-US" sz="2800" i="1">
              <a:latin typeface="Times New Roman" panose="02020603050405020304" pitchFamily="18" charset="0"/>
            </a:endParaRPr>
          </a:p>
        </p:txBody>
      </p:sp>
      <p:sp>
        <p:nvSpPr>
          <p:cNvPr id="41995" name="Rectangle 10"/>
          <p:cNvSpPr>
            <a:spLocks noChangeArrowheads="1"/>
          </p:cNvSpPr>
          <p:nvPr/>
        </p:nvSpPr>
        <p:spPr bwMode="auto">
          <a:xfrm>
            <a:off x="228600" y="3106738"/>
            <a:ext cx="868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solidFill>
                  <a:schemeClr val="hlink"/>
                </a:solidFill>
                <a:latin typeface="Times New Roman" panose="02020603050405020304" pitchFamily="18" charset="0"/>
              </a:rPr>
              <a:t>Solution</a:t>
            </a:r>
            <a:endParaRPr lang="en-US" sz="2800" i="1">
              <a:solidFill>
                <a:schemeClr val="hlink"/>
              </a:solidFill>
              <a:latin typeface="Times New Roman" panose="02020603050405020304" pitchFamily="18" charset="0"/>
            </a:endParaRPr>
          </a:p>
          <a:p>
            <a:pPr algn="just"/>
            <a:r>
              <a:rPr lang="en-US" sz="2800" i="1">
                <a:latin typeface="Times" panose="02020603050405020304" pitchFamily="18" charset="0"/>
              </a:rPr>
              <a:t>Because the M bit is 1, it is either the first fragment or a middle one. Because the offset value is 0, it is the first fragment.</a:t>
            </a:r>
            <a:endParaRPr lang="en-US" sz="2800" i="1">
              <a:latin typeface="Times" panose="02020603050405020304" pitchFamily="18" charset="0"/>
            </a:endParaRPr>
          </a:p>
        </p:txBody>
      </p:sp>
      <p:sp>
        <p:nvSpPr>
          <p:cNvPr id="41996"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20.7</a:t>
            </a:r>
            <a:endParaRPr lang="en-US" i="1">
              <a:solidFill>
                <a:schemeClr val="hlink"/>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04E336E5-76B8-4964-8857-E51129BDBF4E}" type="slidenum">
              <a:rPr lang="en-US" sz="2000" smtClean="0">
                <a:solidFill>
                  <a:schemeClr val="bg2"/>
                </a:solidFill>
              </a:rPr>
            </a:fld>
            <a:endParaRPr lang="en-US" sz="2000">
              <a:solidFill>
                <a:schemeClr val="bg2"/>
              </a:solidFill>
            </a:endParaRPr>
          </a:p>
        </p:txBody>
      </p:sp>
      <p:sp>
        <p:nvSpPr>
          <p:cNvPr id="4301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anose="020B0604030504040204" pitchFamily="34" charset="0"/>
            </a:endParaRPr>
          </a:p>
        </p:txBody>
      </p:sp>
      <p:sp>
        <p:nvSpPr>
          <p:cNvPr id="43018" name="Rectangle 9"/>
          <p:cNvSpPr>
            <a:spLocks noChangeArrowheads="1"/>
          </p:cNvSpPr>
          <p:nvPr/>
        </p:nvSpPr>
        <p:spPr bwMode="auto">
          <a:xfrm>
            <a:off x="228600" y="1143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a:latin typeface="Times New Roman" panose="02020603050405020304" pitchFamily="18" charset="0"/>
              </a:rPr>
              <a:t>A packet has arrived in which the offset value is 100. What is the number of the first byte? Do we know the number of the last byte?</a:t>
            </a:r>
            <a:endParaRPr lang="en-US" sz="2800" i="1">
              <a:latin typeface="Times New Roman" panose="02020603050405020304" pitchFamily="18" charset="0"/>
            </a:endParaRPr>
          </a:p>
        </p:txBody>
      </p:sp>
      <p:sp>
        <p:nvSpPr>
          <p:cNvPr id="43019" name="Rectangle 10"/>
          <p:cNvSpPr>
            <a:spLocks noChangeArrowheads="1"/>
          </p:cNvSpPr>
          <p:nvPr/>
        </p:nvSpPr>
        <p:spPr bwMode="auto">
          <a:xfrm>
            <a:off x="228600" y="3106738"/>
            <a:ext cx="8686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i="1">
                <a:solidFill>
                  <a:schemeClr val="hlink"/>
                </a:solidFill>
                <a:latin typeface="Times New Roman" panose="02020603050405020304" pitchFamily="18" charset="0"/>
              </a:rPr>
              <a:t>Solution</a:t>
            </a:r>
            <a:endParaRPr lang="en-US" sz="2800" i="1">
              <a:solidFill>
                <a:schemeClr val="hlink"/>
              </a:solidFill>
              <a:latin typeface="Times New Roman" panose="02020603050405020304" pitchFamily="18" charset="0"/>
            </a:endParaRPr>
          </a:p>
          <a:p>
            <a:r>
              <a:rPr lang="en-US" sz="2800" i="1">
                <a:latin typeface="Times New Roman" panose="02020603050405020304" pitchFamily="18" charset="0"/>
              </a:rPr>
              <a:t>To find the number of the first byte, we multiply the offset value by 8. This means that the first byte number is 800. We cannot determine the number of the last byte unless we know the length.</a:t>
            </a:r>
            <a:endParaRPr lang="en-US" sz="2800" i="1">
              <a:latin typeface="Times New Roman" panose="02020603050405020304" pitchFamily="18" charset="0"/>
            </a:endParaRPr>
          </a:p>
        </p:txBody>
      </p:sp>
      <p:sp>
        <p:nvSpPr>
          <p:cNvPr id="43020"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a:solidFill>
                  <a:schemeClr val="hlink"/>
                </a:solidFill>
                <a:latin typeface="Times New Roman" panose="02020603050405020304" pitchFamily="18" charset="0"/>
              </a:rPr>
              <a:t>Example 20.8</a:t>
            </a:r>
            <a:endParaRPr lang="en-US" i="1">
              <a:solidFill>
                <a:schemeClr val="hlink"/>
              </a:solidFill>
              <a:latin typeface="Times New Roman" panose="02020603050405020304" pitchFamily="18" charset="0"/>
            </a:endParaRPr>
          </a:p>
        </p:txBody>
      </p:sp>
      <p:sp>
        <p:nvSpPr>
          <p:cNvPr id="3" name="Text Box 2"/>
          <p:cNvSpPr txBox="1"/>
          <p:nvPr/>
        </p:nvSpPr>
        <p:spPr>
          <a:xfrm>
            <a:off x="1670685" y="624205"/>
            <a:ext cx="7174865" cy="645160"/>
          </a:xfrm>
          <a:prstGeom prst="rect">
            <a:avLst/>
          </a:prstGeom>
          <a:noFill/>
        </p:spPr>
        <p:txBody>
          <a:bodyPr wrap="square" rtlCol="0">
            <a:spAutoFit/>
          </a:bodyPr>
          <a:p>
            <a:pPr marL="0" lvl="1"/>
            <a:r>
              <a:rPr lang="en-US" sz="1200" b="0">
                <a:sym typeface="+mn-ea"/>
              </a:rPr>
              <a:t>Offset is measured in units of 8 bytes. so if offset value is 100, we get it by x/8=100 where x is starting position number, or the number of the first byte. s0, x=8*100=800</a:t>
            </a:r>
            <a:endParaRPr lang="en-US" sz="1200" b="0"/>
          </a:p>
          <a:p>
            <a:endParaRPr lang="en-US" sz="12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9F6BBFE9-D898-4DA5-A3D5-89E4B9D2A493}" type="slidenum">
              <a:rPr lang="en-US" sz="2000" smtClean="0">
                <a:solidFill>
                  <a:schemeClr val="bg2"/>
                </a:solidFill>
              </a:rPr>
            </a:fld>
            <a:endParaRPr lang="en-US" sz="2000">
              <a:solidFill>
                <a:schemeClr val="bg2"/>
              </a:solidFill>
            </a:endParaRPr>
          </a:p>
        </p:txBody>
      </p:sp>
      <p:pic>
        <p:nvPicPr>
          <p:cNvPr id="3075" name="Picture 2" descr="Forouzan4e07_banner"/>
          <p:cNvPicPr>
            <a:picLocks noGrp="1"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109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3"/>
          <p:cNvSpPr>
            <a:spLocks noChangeArrowheads="1"/>
          </p:cNvSpPr>
          <p:nvPr/>
        </p:nvSpPr>
        <p:spPr bwMode="auto">
          <a:xfrm>
            <a:off x="1143000" y="2514600"/>
            <a:ext cx="6858000"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4400">
                <a:solidFill>
                  <a:schemeClr val="tx2"/>
                </a:solidFill>
              </a:rPr>
              <a:t>Chapter 20</a:t>
            </a:r>
            <a:endParaRPr lang="en-US" altLang="en-US" sz="4400">
              <a:solidFill>
                <a:schemeClr val="tx2"/>
              </a:solidFill>
            </a:endParaRPr>
          </a:p>
          <a:p>
            <a:pPr algn="ctr"/>
            <a:endParaRPr lang="en-US" altLang="en-US" sz="2000">
              <a:solidFill>
                <a:schemeClr val="tx2"/>
              </a:solidFill>
            </a:endParaRPr>
          </a:p>
          <a:p>
            <a:pPr algn="ctr"/>
            <a:r>
              <a:rPr lang="en-US" sz="4400"/>
              <a:t>Network Layer:</a:t>
            </a:r>
            <a:endParaRPr lang="en-US" sz="4400"/>
          </a:p>
          <a:p>
            <a:pPr algn="ctr"/>
            <a:r>
              <a:rPr lang="en-US" sz="4400"/>
              <a:t>Internet Protocol</a:t>
            </a:r>
            <a:endParaRPr lang="en-US" sz="4400"/>
          </a:p>
        </p:txBody>
      </p:sp>
      <p:sp>
        <p:nvSpPr>
          <p:cNvPr id="3077" name="Text Box 4"/>
          <p:cNvSpPr txBox="1">
            <a:spLocks noChangeArrowheads="1"/>
          </p:cNvSpPr>
          <p:nvPr/>
        </p:nvSpPr>
        <p:spPr bwMode="auto">
          <a:xfrm>
            <a:off x="0" y="6507163"/>
            <a:ext cx="9144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r>
              <a:rPr lang="en-US" sz="1200" b="0">
                <a:latin typeface="Times New Roman" panose="02020603050405020304" pitchFamily="18" charset="0"/>
              </a:rPr>
              <a:t>Copyright © The McGraw-Hill Companies, Inc. Permission required for reproduction or display.</a:t>
            </a:r>
            <a:endParaRPr lang="en-US" sz="1200" b="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bwMode="auto">
          <a:xfrm>
            <a:off x="457200" y="274638"/>
            <a:ext cx="8229600" cy="944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t>Fragmentation</a:t>
            </a:r>
            <a:endParaRPr lang="en-US"/>
          </a:p>
        </p:txBody>
      </p:sp>
      <p:sp>
        <p:nvSpPr>
          <p:cNvPr id="29699" name="Content Placeholder 2"/>
          <p:cNvSpPr>
            <a:spLocks noGrp="1"/>
          </p:cNvSpPr>
          <p:nvPr>
            <p:ph idx="1"/>
          </p:nvPr>
        </p:nvSpPr>
        <p:spPr bwMode="auto">
          <a:xfrm>
            <a:off x="457200" y="990600"/>
            <a:ext cx="82296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u="sng"/>
              <a:t>Why Fragmentation is Required?</a:t>
            </a:r>
            <a:endParaRPr lang="en-US" u="sng"/>
          </a:p>
          <a:p>
            <a:pPr lvl="1"/>
            <a:r>
              <a:rPr lang="en-US" sz="2400"/>
              <a:t>A datagram can travel through different networks whose Protocols are defined by the data link and Physical Layer.</a:t>
            </a:r>
            <a:endParaRPr lang="en-US" sz="2400"/>
          </a:p>
          <a:p>
            <a:pPr lvl="1"/>
            <a:r>
              <a:rPr lang="en-US" sz="2400"/>
              <a:t>We know that at the data link layer we deal with </a:t>
            </a:r>
            <a:r>
              <a:rPr lang="en-US" sz="2400" b="1" i="1"/>
              <a:t>Frames.</a:t>
            </a:r>
            <a:endParaRPr lang="en-US" sz="2400" b="1" i="1"/>
          </a:p>
          <a:p>
            <a:pPr lvl="1"/>
            <a:r>
              <a:rPr lang="en-US" sz="2400"/>
              <a:t>For different network Protocols at data link layer we have different formats and sizes of frames.</a:t>
            </a:r>
            <a:endParaRPr lang="en-US" sz="2400"/>
          </a:p>
          <a:p>
            <a:pPr lvl="1"/>
            <a:r>
              <a:rPr lang="en-US" sz="2400"/>
              <a:t>Now we also know that the Packet from network layer called datagram (Header + data) act completely as data for the data link Frame.</a:t>
            </a:r>
            <a:endParaRPr lang="en-US" sz="2400"/>
          </a:p>
        </p:txBody>
      </p:sp>
      <p:sp>
        <p:nvSpPr>
          <p:cNvPr id="2970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3C1808B4-1C3B-4B8F-8316-4688C91B7F66}" type="slidenum">
              <a:rPr lang="en-US" sz="2000" smtClean="0">
                <a:solidFill>
                  <a:schemeClr val="bg2"/>
                </a:solidFill>
              </a:rPr>
            </a:fld>
            <a:endParaRPr lang="en-US" sz="2000">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BF7E2B2B-D9D5-46C8-8C68-3D473DBA2E73}" type="slidenum">
              <a:rPr lang="en-US" sz="2000" smtClean="0">
                <a:solidFill>
                  <a:schemeClr val="bg2"/>
                </a:solidFill>
              </a:rPr>
            </a:fld>
            <a:endParaRPr lang="en-US" sz="2000">
              <a:solidFill>
                <a:schemeClr val="bg2"/>
              </a:solidFill>
            </a:endParaRPr>
          </a:p>
        </p:txBody>
      </p:sp>
      <p:sp>
        <p:nvSpPr>
          <p:cNvPr id="3072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072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0725" name="Text Box 4"/>
          <p:cNvSpPr txBox="1">
            <a:spLocks noChangeArrowheads="1"/>
          </p:cNvSpPr>
          <p:nvPr/>
        </p:nvSpPr>
        <p:spPr bwMode="auto">
          <a:xfrm>
            <a:off x="304800" y="762000"/>
            <a:ext cx="5068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20.9  </a:t>
            </a:r>
            <a:r>
              <a:rPr lang="en-US" sz="2000" i="1">
                <a:latin typeface="Times New Roman" panose="02020603050405020304" pitchFamily="18" charset="0"/>
              </a:rPr>
              <a:t>Maximum transfer unit (MTU)</a:t>
            </a:r>
            <a:endParaRPr lang="en-US" sz="2000" i="1">
              <a:latin typeface="Times New Roman" panose="02020603050405020304" pitchFamily="18" charset="0"/>
            </a:endParaRP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pic>
        <p:nvPicPr>
          <p:cNvPr id="3072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4563" y="2613025"/>
            <a:ext cx="7056437"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t>Continued</a:t>
            </a:r>
            <a:endParaRPr lang="en-US"/>
          </a:p>
        </p:txBody>
      </p:sp>
      <p:sp>
        <p:nvSpPr>
          <p:cNvPr id="31747" name="Content Placeholder 2"/>
          <p:cNvSpPr>
            <a:spLocks noGrp="1"/>
          </p:cNvSpPr>
          <p:nvPr>
            <p:ph idx="1"/>
          </p:nvPr>
        </p:nvSpPr>
        <p:spPr bwMode="auto">
          <a:xfrm>
            <a:off x="457200" y="1371600"/>
            <a:ext cx="8229600" cy="4754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dirty="0"/>
              <a:t>Different Data link layer Protocols e.g. X.25, Frame Relay, Ethernet </a:t>
            </a:r>
            <a:r>
              <a:rPr lang="en-US" dirty="0" err="1"/>
              <a:t>etc</a:t>
            </a:r>
            <a:r>
              <a:rPr lang="en-US" dirty="0"/>
              <a:t> have different frame formats in which there is a field that limits the size of the Data in the frame called </a:t>
            </a:r>
            <a:r>
              <a:rPr lang="en-US" b="1" i="1" dirty="0"/>
              <a:t>Maximum Transfer Unit.</a:t>
            </a:r>
            <a:endParaRPr lang="en-US" b="1" i="1" dirty="0"/>
          </a:p>
          <a:p>
            <a:r>
              <a:rPr lang="en-US" dirty="0"/>
              <a:t>Thus in many cases (datagram traveling from LAN to WAN) it is required to fragment the datagram according to the MTU of the underlying network.</a:t>
            </a:r>
            <a:endParaRPr lang="en-US" dirty="0"/>
          </a:p>
        </p:txBody>
      </p:sp>
      <p:sp>
        <p:nvSpPr>
          <p:cNvPr id="31748"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A4E5781C-B0E1-4316-9A87-1CA396A49C3D}" type="slidenum">
              <a:rPr lang="en-US" sz="2000" smtClean="0">
                <a:solidFill>
                  <a:schemeClr val="bg2"/>
                </a:solidFill>
              </a:rPr>
            </a:fld>
            <a:endParaRPr lang="en-US" sz="200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3BACBBDB-A370-41EA-AE50-9067315EB8F0}" type="slidenum">
              <a:rPr lang="en-US" sz="2000" smtClean="0">
                <a:solidFill>
                  <a:schemeClr val="bg2"/>
                </a:solidFill>
              </a:rPr>
            </a:fld>
            <a:endParaRPr lang="en-US" sz="2000">
              <a:solidFill>
                <a:schemeClr val="bg2"/>
              </a:solidFill>
            </a:endParaRPr>
          </a:p>
        </p:txBody>
      </p:sp>
      <p:sp>
        <p:nvSpPr>
          <p:cNvPr id="32771" name="Text Box 2"/>
          <p:cNvSpPr txBox="1">
            <a:spLocks noChangeArrowheads="1"/>
          </p:cNvSpPr>
          <p:nvPr/>
        </p:nvSpPr>
        <p:spPr bwMode="auto">
          <a:xfrm>
            <a:off x="1838325" y="762000"/>
            <a:ext cx="433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Table 20.5  </a:t>
            </a:r>
            <a:r>
              <a:rPr lang="en-US" sz="2000" i="1">
                <a:latin typeface="Times New Roman" panose="02020603050405020304" pitchFamily="18" charset="0"/>
              </a:rPr>
              <a:t>MTUs for some networks</a:t>
            </a:r>
            <a:endParaRPr lang="en-US" sz="2000" i="1">
              <a:latin typeface="Times New Roman" panose="02020603050405020304" pitchFamily="18" charset="0"/>
            </a:endParaRPr>
          </a:p>
        </p:txBody>
      </p:sp>
      <p:pic>
        <p:nvPicPr>
          <p:cNvPr id="327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7963" y="1217613"/>
            <a:ext cx="6370637"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457200" y="274638"/>
            <a:ext cx="8229600" cy="79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t>Fields Related To Fragmentation</a:t>
            </a:r>
            <a:endParaRPr lang="en-US"/>
          </a:p>
        </p:txBody>
      </p:sp>
      <p:sp>
        <p:nvSpPr>
          <p:cNvPr id="33795" name="Content Placeholder 2"/>
          <p:cNvSpPr>
            <a:spLocks noGrp="1"/>
          </p:cNvSpPr>
          <p:nvPr>
            <p:ph idx="1"/>
          </p:nvPr>
        </p:nvSpPr>
        <p:spPr bwMode="auto">
          <a:xfrm>
            <a:off x="457200" y="1219200"/>
            <a:ext cx="82296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u="sng" dirty="0"/>
              <a:t>Identification</a:t>
            </a:r>
            <a:endParaRPr lang="en-US" u="sng" dirty="0"/>
          </a:p>
          <a:p>
            <a:pPr lvl="1"/>
            <a:r>
              <a:rPr lang="en-US" dirty="0"/>
              <a:t>16-bit field</a:t>
            </a:r>
            <a:endParaRPr lang="en-US" dirty="0"/>
          </a:p>
          <a:p>
            <a:pPr lvl="1"/>
            <a:r>
              <a:rPr lang="en-US" dirty="0"/>
              <a:t>Each datagram is assigned a unique number</a:t>
            </a:r>
            <a:endParaRPr lang="en-US" dirty="0"/>
          </a:p>
          <a:p>
            <a:pPr lvl="1"/>
            <a:r>
              <a:rPr lang="en-US" dirty="0"/>
              <a:t>When the datagram is fragmented the same identification number is copied to all the fragments.</a:t>
            </a:r>
            <a:endParaRPr lang="en-US" dirty="0"/>
          </a:p>
          <a:p>
            <a:r>
              <a:rPr lang="en-US" u="sng" dirty="0"/>
              <a:t>Flags</a:t>
            </a:r>
            <a:endParaRPr lang="en-US" u="sng" dirty="0"/>
          </a:p>
          <a:p>
            <a:pPr lvl="1"/>
            <a:r>
              <a:rPr lang="en-US" dirty="0"/>
              <a:t>3 bit field</a:t>
            </a:r>
            <a:endParaRPr lang="en-US" dirty="0"/>
          </a:p>
          <a:p>
            <a:pPr lvl="1"/>
            <a:r>
              <a:rPr lang="en-US" dirty="0"/>
              <a:t>1</a:t>
            </a:r>
            <a:r>
              <a:rPr lang="en-US" baseline="30000" dirty="0"/>
              <a:t>st</a:t>
            </a:r>
            <a:r>
              <a:rPr lang="en-US" dirty="0"/>
              <a:t> bit is reserved</a:t>
            </a:r>
            <a:endParaRPr lang="en-US" dirty="0"/>
          </a:p>
          <a:p>
            <a:pPr lvl="1">
              <a:buFont typeface="Wingdings" panose="05000000000000000000" pitchFamily="2" charset="2"/>
              <a:buNone/>
            </a:pPr>
            <a:endParaRPr lang="en-US" dirty="0"/>
          </a:p>
          <a:p>
            <a:pPr lvl="1"/>
            <a:endParaRPr lang="en-US" dirty="0"/>
          </a:p>
        </p:txBody>
      </p:sp>
      <p:sp>
        <p:nvSpPr>
          <p:cNvPr id="3379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95610324-37AD-4D50-B690-B121ECDE37C9}" type="slidenum">
              <a:rPr lang="en-US" sz="2000" smtClean="0">
                <a:solidFill>
                  <a:schemeClr val="bg2"/>
                </a:solidFill>
              </a:rPr>
            </a:fld>
            <a:endParaRPr lang="en-US" sz="200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457200" y="152400"/>
            <a:ext cx="82296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t>Continued…..</a:t>
            </a:r>
            <a:endParaRPr lang="en-US"/>
          </a:p>
        </p:txBody>
      </p:sp>
      <p:sp>
        <p:nvSpPr>
          <p:cNvPr id="34819" name="Content Placeholder 2"/>
          <p:cNvSpPr>
            <a:spLocks noGrp="1"/>
          </p:cNvSpPr>
          <p:nvPr>
            <p:ph idx="1"/>
          </p:nvPr>
        </p:nvSpPr>
        <p:spPr bwMode="auto">
          <a:xfrm>
            <a:off x="457200" y="838200"/>
            <a:ext cx="8229600" cy="601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1"/>
            <a:r>
              <a:rPr lang="en-US" dirty="0"/>
              <a:t>2</a:t>
            </a:r>
            <a:r>
              <a:rPr lang="en-US" baseline="30000" dirty="0"/>
              <a:t>nd</a:t>
            </a:r>
            <a:r>
              <a:rPr lang="en-US" dirty="0"/>
              <a:t> bit is </a:t>
            </a:r>
            <a:r>
              <a:rPr lang="en-US" b="1" i="1" dirty="0"/>
              <a:t>Do not Fragment</a:t>
            </a:r>
            <a:endParaRPr lang="en-US" b="1" i="1" dirty="0"/>
          </a:p>
          <a:p>
            <a:pPr lvl="2"/>
            <a:r>
              <a:rPr lang="en-US" dirty="0"/>
              <a:t>if the value of this field is 1 the machine must not fragment the datagram. If it cannot pass the datagram though any available physical network, it discards the datagram and sends and ICMP error message to the source host.</a:t>
            </a:r>
            <a:endParaRPr lang="en-US" dirty="0"/>
          </a:p>
          <a:p>
            <a:pPr lvl="2"/>
            <a:r>
              <a:rPr lang="en-US" dirty="0"/>
              <a:t>If the value is 0, this means that whenever required the datagram can be fragmented according to the requirement of the physical network it is travelling.</a:t>
            </a:r>
            <a:endParaRPr lang="en-US" dirty="0"/>
          </a:p>
          <a:p>
            <a:pPr lvl="1"/>
            <a:r>
              <a:rPr lang="en-US" dirty="0"/>
              <a:t>3</a:t>
            </a:r>
            <a:r>
              <a:rPr lang="en-US" baseline="30000" dirty="0"/>
              <a:t>rd</a:t>
            </a:r>
            <a:r>
              <a:rPr lang="en-US" dirty="0"/>
              <a:t> bit is </a:t>
            </a:r>
            <a:r>
              <a:rPr lang="en-US" b="1" i="1" dirty="0"/>
              <a:t>More Fragment</a:t>
            </a:r>
            <a:endParaRPr lang="en-US" b="1" i="1" dirty="0"/>
          </a:p>
          <a:p>
            <a:pPr lvl="2"/>
            <a:r>
              <a:rPr lang="en-US" dirty="0"/>
              <a:t>If its value is 1, it means this is not the last fragment more fragments have to come.</a:t>
            </a:r>
            <a:endParaRPr lang="en-US" dirty="0"/>
          </a:p>
          <a:p>
            <a:pPr lvl="2"/>
            <a:r>
              <a:rPr lang="en-US" dirty="0"/>
              <a:t>If its value is 0, it means this is the last fragment or the only fragment.</a:t>
            </a:r>
            <a:endParaRPr lang="en-US" dirty="0"/>
          </a:p>
        </p:txBody>
      </p:sp>
      <p:sp>
        <p:nvSpPr>
          <p:cNvPr id="3482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dirty="0">
                <a:solidFill>
                  <a:schemeClr val="bg2"/>
                </a:solidFill>
              </a:rPr>
              <a:t>20.</a:t>
            </a:r>
            <a:fld id="{D9896830-ADC7-401B-8F66-6AEC165D3AF0}" type="slidenum">
              <a:rPr lang="en-US" sz="2000" smtClean="0">
                <a:solidFill>
                  <a:schemeClr val="bg2"/>
                </a:solidFill>
              </a:rPr>
            </a:fld>
            <a:endParaRPr lang="en-US" sz="200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a:solidFill>
                  <a:schemeClr val="bg2"/>
                </a:solidFill>
              </a:rPr>
              <a:t>20.</a:t>
            </a:r>
            <a:fld id="{3EE30453-D100-448A-9355-DF2CF7023E19}" type="slidenum">
              <a:rPr lang="en-US" sz="2000" smtClean="0">
                <a:solidFill>
                  <a:schemeClr val="bg2"/>
                </a:solidFill>
              </a:rPr>
            </a:fld>
            <a:endParaRPr lang="en-US" sz="2000">
              <a:solidFill>
                <a:schemeClr val="bg2"/>
              </a:solidFill>
            </a:endParaRPr>
          </a:p>
        </p:txBody>
      </p:sp>
      <p:sp>
        <p:nvSpPr>
          <p:cNvPr id="35843" name="Line 2"/>
          <p:cNvSpPr>
            <a:spLocks noChangeShapeType="1"/>
          </p:cNvSpPr>
          <p:nvPr/>
        </p:nvSpPr>
        <p:spPr bwMode="auto">
          <a:xfrm>
            <a:off x="152400" y="533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5844" name="Line 3"/>
          <p:cNvSpPr>
            <a:spLocks noChangeShapeType="1"/>
          </p:cNvSpPr>
          <p:nvPr/>
        </p:nvSpPr>
        <p:spPr bwMode="auto">
          <a:xfrm>
            <a:off x="152400" y="1371600"/>
            <a:ext cx="8763000" cy="0"/>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a:lstStyle/>
          <a:p>
            <a:endParaRPr lang="en-US"/>
          </a:p>
        </p:txBody>
      </p:sp>
      <p:sp>
        <p:nvSpPr>
          <p:cNvPr id="35845" name="Text Box 4"/>
          <p:cNvSpPr txBox="1">
            <a:spLocks noChangeArrowheads="1"/>
          </p:cNvSpPr>
          <p:nvPr/>
        </p:nvSpPr>
        <p:spPr bwMode="auto">
          <a:xfrm>
            <a:off x="304800" y="762000"/>
            <a:ext cx="492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a:solidFill>
                  <a:schemeClr val="folHlink"/>
                </a:solidFill>
                <a:latin typeface="Times New Roman" panose="02020603050405020304" pitchFamily="18" charset="0"/>
              </a:rPr>
              <a:t>Figure 20.10  </a:t>
            </a:r>
            <a:r>
              <a:rPr lang="en-US" sz="2000" i="1">
                <a:latin typeface="Times New Roman" panose="02020603050405020304" pitchFamily="18" charset="0"/>
              </a:rPr>
              <a:t>Flags used in fragmentation</a:t>
            </a:r>
            <a:endParaRPr lang="en-US" sz="2000" i="1">
              <a:latin typeface="Times New Roman" panose="02020603050405020304" pitchFamily="18" charset="0"/>
            </a:endParaRP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a:lstStyle/>
          <a:p>
            <a:endParaRPr lang="en-US"/>
          </a:p>
        </p:txBody>
      </p:sp>
      <p:pic>
        <p:nvPicPr>
          <p:cNvPr id="3584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0" y="3060700"/>
            <a:ext cx="55245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3903</Words>
  <Application>WPS Presentation</Application>
  <PresentationFormat>On-screen Show (4:3)</PresentationFormat>
  <Paragraphs>126</Paragraphs>
  <Slides>16</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Tahoma</vt:lpstr>
      <vt:lpstr>McGrawHill-Italic</vt:lpstr>
      <vt:lpstr>AMGDT</vt:lpstr>
      <vt:lpstr>Times New Roman</vt:lpstr>
      <vt:lpstr>Times</vt:lpstr>
      <vt:lpstr>Microsoft YaHei</vt:lpstr>
      <vt:lpstr>Arial Unicode MS</vt:lpstr>
      <vt:lpstr>Blends</vt:lpstr>
      <vt:lpstr> IOT 4117: IoT Architecture and Technologies</vt:lpstr>
      <vt:lpstr>PowerPoint 演示文稿</vt:lpstr>
      <vt:lpstr>Fragmentation</vt:lpstr>
      <vt:lpstr>PowerPoint 演示文稿</vt:lpstr>
      <vt:lpstr>Continued</vt:lpstr>
      <vt:lpstr>PowerPoint 演示文稿</vt:lpstr>
      <vt:lpstr>Fields Related To Fragmentation</vt:lpstr>
      <vt:lpstr>Continued…..</vt:lpstr>
      <vt:lpstr>PowerPoint 演示文稿</vt:lpstr>
      <vt:lpstr>Continued…..</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MEHRIN FARZANA (2101013)</cp:lastModifiedBy>
  <cp:revision>252</cp:revision>
  <dcterms:created xsi:type="dcterms:W3CDTF">2000-01-15T04:50:00Z</dcterms:created>
  <dcterms:modified xsi:type="dcterms:W3CDTF">2024-12-24T00:44:47Z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593CA7EBFD974E2E8E54E88886603AAC_12</vt:lpwstr>
  </property>
  <property fmtid="{D5CDD505-2E9C-101B-9397-08002B2CF9AE}" pid="3" name="KSOProductBuildVer">
    <vt:lpwstr>1033-12.2.0.19307</vt:lpwstr>
  </property>
</Properties>
</file>