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826" r:id="rId2"/>
    <p:sldId id="797" r:id="rId3"/>
    <p:sldId id="748" r:id="rId4"/>
    <p:sldId id="766" r:id="rId5"/>
    <p:sldId id="823" r:id="rId6"/>
    <p:sldId id="767" r:id="rId7"/>
    <p:sldId id="824" r:id="rId8"/>
    <p:sldId id="768" r:id="rId9"/>
    <p:sldId id="825" r:id="rId10"/>
    <p:sldId id="769" r:id="rId11"/>
    <p:sldId id="78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CC00"/>
    <a:srgbClr val="660066"/>
    <a:srgbClr val="996633"/>
    <a:srgbClr val="66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>
        <p:scale>
          <a:sx n="75" d="100"/>
          <a:sy n="75" d="100"/>
        </p:scale>
        <p:origin x="-11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0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10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0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DA3E5ED-8651-420E-A1DA-949C7440A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7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C47988-7AED-4494-8532-4CAFF5D6213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DFF6718-FD58-4562-8E2D-E88DFF1252D8}" type="slidenum">
              <a:rPr lang="en-US" sz="1200" b="0" smtClean="0">
                <a:latin typeface="Times New Roman" pitchFamily="18" charset="0"/>
              </a:rPr>
              <a:pPr/>
              <a:t>2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6C60360-3B6F-4761-A2DD-3585C91EB0D5}" type="slidenum">
              <a:rPr lang="en-US" sz="1200" b="0" smtClean="0">
                <a:latin typeface="Times New Roman" pitchFamily="18" charset="0"/>
              </a:rPr>
              <a:pPr/>
              <a:t>3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DBC07CB-1821-44A5-8BAB-851DE1E1D5F7}" type="slidenum">
              <a:rPr lang="en-US" sz="1200" b="0" smtClean="0">
                <a:latin typeface="Times New Roman" pitchFamily="18" charset="0"/>
              </a:rPr>
              <a:pPr/>
              <a:t>4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FC7538-E5CE-4D52-9FE6-4DD8BA76ADA9}" type="slidenum">
              <a:rPr lang="en-US" sz="1200" b="0" smtClean="0">
                <a:latin typeface="Times New Roman" pitchFamily="18" charset="0"/>
              </a:rPr>
              <a:pPr/>
              <a:t>6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0EA6A4D-246A-4E9E-BA2D-AA77621254C8}" type="slidenum">
              <a:rPr lang="en-US" sz="1200" b="0" smtClean="0">
                <a:latin typeface="Times New Roman" pitchFamily="18" charset="0"/>
              </a:rPr>
              <a:pPr/>
              <a:t>8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05F07D-E551-4453-B3CF-4F7D134E532B}" type="slidenum">
              <a:rPr lang="en-US" sz="1200" b="0" smtClean="0">
                <a:latin typeface="Times New Roman" pitchFamily="18" charset="0"/>
              </a:rPr>
              <a:pPr/>
              <a:t>10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A215A08-E486-4127-A6B5-3AF858BB78B7}" type="slidenum">
              <a:rPr lang="en-US" sz="1200" b="0" smtClean="0">
                <a:latin typeface="Times New Roman" pitchFamily="18" charset="0"/>
              </a:rPr>
              <a:pPr/>
              <a:t>11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3D39E653-9835-41A3-81F0-4BA063F34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9EB41932-1ED4-47DD-AA32-7A61448E6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A6F72FA3-98CF-4356-93F5-AAABB040E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879EFC2B-081D-4BFE-A408-2617950B0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0CB1B6FD-B760-4B03-9341-879944063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F3A3E02C-83B6-411A-9C08-150D3DA98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0FF49DB9-83C1-444F-8F68-FE9AAA3A7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714C6D1E-3DE5-4179-9C1C-3C36CB14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A41CB0C3-75F7-4C78-AA68-EA7DEF081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648987A2-B4AD-40FC-A9C8-94A13A0D4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7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ADF1D17A-2447-4C83-BC80-69279B2E0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6F91C23F-0F3E-46F5-B1ED-90463F248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20.</a:t>
            </a:r>
            <a:fld id="{142A93AB-94D3-478C-987F-E1CAEC51E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152400" y="443250"/>
            <a:ext cx="8839200" cy="109894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/>
              <a:t/>
            </a:r>
            <a:br>
              <a:rPr dirty="0" smtClean="0"/>
            </a:br>
            <a:r>
              <a:rPr lang="en-US" sz="3300" b="1" dirty="0"/>
              <a:t>IOT 4117: </a:t>
            </a:r>
            <a:r>
              <a:rPr lang="en-US" sz="3300" b="1" dirty="0" err="1"/>
              <a:t>IoT</a:t>
            </a:r>
            <a:r>
              <a:rPr lang="en-US" sz="3300" b="1" dirty="0"/>
              <a:t> Architecture </a:t>
            </a:r>
            <a:r>
              <a:rPr lang="en-US" sz="3300" b="1" dirty="0" smtClean="0"/>
              <a:t>and Technologies</a:t>
            </a:r>
            <a:endParaRPr sz="3300" b="1" dirty="0"/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676400" y="1676400"/>
            <a:ext cx="4800600" cy="1524000"/>
          </a:xfrm>
        </p:spPr>
        <p:txBody>
          <a:bodyPr/>
          <a:lstStyle/>
          <a:p>
            <a:pPr algn="ctr"/>
            <a:r>
              <a:rPr lang="en-US" sz="2700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Md. </a:t>
            </a:r>
            <a:r>
              <a:rPr lang="en-US" sz="2700" b="1" dirty="0" err="1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Habibur</a:t>
            </a:r>
            <a:r>
              <a:rPr lang="en-US" sz="2700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Rahman</a:t>
            </a:r>
            <a:endParaRPr lang="en-US" sz="3000" b="1" dirty="0">
              <a:solidFill>
                <a:srgbClr val="0070C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en-US" sz="2400" dirty="0" smtClean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Lecturer </a:t>
            </a:r>
          </a:p>
          <a:p>
            <a:pPr eaLnBrk="1" hangingPunct="1"/>
            <a:r>
              <a:rPr lang="en-US" sz="2400" dirty="0" smtClean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Department </a:t>
            </a:r>
            <a:r>
              <a:rPr lang="en-US" sz="24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of </a:t>
            </a:r>
            <a:r>
              <a:rPr lang="en-US" sz="2400" dirty="0" smtClean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ICT, BDU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5961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smtClean="0">
                <a:solidFill>
                  <a:schemeClr val="bg2"/>
                </a:solidFill>
              </a:rPr>
              <a:t>20.</a:t>
            </a:r>
            <a:fld id="{CB6C90B9-840E-4811-A4D0-A6F9030BFB99}" type="slidenum">
              <a:rPr lang="en-US" sz="2000" smtClean="0">
                <a:solidFill>
                  <a:schemeClr val="bg2"/>
                </a:solidFill>
              </a:rPr>
              <a:pPr/>
              <a:t>10</a:t>
            </a:fld>
            <a:endParaRPr lang="en-US" sz="2000" smtClean="0">
              <a:solidFill>
                <a:schemeClr val="bg2"/>
              </a:solidFill>
            </a:endParaRPr>
          </a:p>
        </p:txBody>
      </p:sp>
      <p:sp>
        <p:nvSpPr>
          <p:cNvPr id="63491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81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20.21  </a:t>
            </a:r>
            <a:r>
              <a:rPr lang="en-US" sz="2000" i="1">
                <a:latin typeface="Times New Roman" pitchFamily="18" charset="0"/>
              </a:rPr>
              <a:t>Header translation strategy</a:t>
            </a:r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34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611438"/>
            <a:ext cx="8355012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smtClean="0">
                <a:solidFill>
                  <a:schemeClr val="bg2"/>
                </a:solidFill>
              </a:rPr>
              <a:t>20.</a:t>
            </a:r>
            <a:fld id="{6D146925-EA8A-41CB-9753-E0040D46FFBB}" type="slidenum">
              <a:rPr lang="en-US" sz="2000" smtClean="0">
                <a:solidFill>
                  <a:schemeClr val="bg2"/>
                </a:solidFill>
              </a:rPr>
              <a:pPr/>
              <a:t>11</a:t>
            </a:fld>
            <a:endParaRPr lang="en-US" sz="2000" smtClean="0">
              <a:solidFill>
                <a:schemeClr val="bg2"/>
              </a:solidFill>
            </a:endParaRP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3821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Table 20.11  </a:t>
            </a:r>
            <a:r>
              <a:rPr lang="en-US" sz="2000" i="1">
                <a:latin typeface="Times New Roman" pitchFamily="18" charset="0"/>
              </a:rPr>
              <a:t>Header translation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8392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smtClean="0">
                <a:solidFill>
                  <a:schemeClr val="bg2"/>
                </a:solidFill>
              </a:rPr>
              <a:t>20.</a:t>
            </a:r>
            <a:fld id="{F8607D50-90AD-4B81-9C85-7BE934B81B53}" type="slidenum">
              <a:rPr lang="en-US" sz="2000" smtClean="0">
                <a:solidFill>
                  <a:schemeClr val="bg2"/>
                </a:solidFill>
              </a:rPr>
              <a:pPr/>
              <a:t>2</a:t>
            </a:fld>
            <a:endParaRPr lang="en-US" sz="2000" smtClean="0">
              <a:solidFill>
                <a:schemeClr val="bg2"/>
              </a:solidFill>
            </a:endParaRPr>
          </a:p>
        </p:txBody>
      </p:sp>
      <p:pic>
        <p:nvPicPr>
          <p:cNvPr id="3075" name="Picture 2" descr="Forouzan4e07_banner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20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sz="4400"/>
              <a:t>Network Layer:</a:t>
            </a:r>
          </a:p>
          <a:p>
            <a:pPr algn="ctr"/>
            <a:r>
              <a:rPr lang="en-US" sz="4400"/>
              <a:t>Internet Protocol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b="0">
                <a:latin typeface="Times New Roman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smtClean="0">
                <a:solidFill>
                  <a:schemeClr val="bg2"/>
                </a:solidFill>
              </a:rPr>
              <a:t>20.</a:t>
            </a:r>
            <a:fld id="{5B01F4F2-8A6C-41BF-865A-A6354C7B90B4}" type="slidenum">
              <a:rPr lang="en-US" sz="2000" smtClean="0">
                <a:solidFill>
                  <a:schemeClr val="bg2"/>
                </a:solidFill>
              </a:rPr>
              <a:pPr/>
              <a:t>3</a:t>
            </a:fld>
            <a:endParaRPr lang="en-US" sz="2000" smtClean="0">
              <a:solidFill>
                <a:schemeClr val="bg2"/>
              </a:solidFill>
            </a:endParaRPr>
          </a:p>
        </p:txBody>
      </p:sp>
      <p:sp>
        <p:nvSpPr>
          <p:cNvPr id="86016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767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20-4   TRANSITION FROM IPv4 TO IPv6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152400" y="1524000"/>
            <a:ext cx="82296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Because of the huge number of systems on the Internet, the transition from IPv4 to IPv6 cannot happen suddenly. It takes a considerable amount of time before every system in the Internet can move from IPv4 to IPv6. The transition must be smooth to prevent any problems between IPv4 and IPv6 systems. </a:t>
            </a:r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152400" y="5124450"/>
            <a:ext cx="6705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Dual Stack</a:t>
            </a: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Tunneling</a:t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Header Translation</a:t>
            </a:r>
            <a:endParaRPr lang="en-US" sz="24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860167" name="Text Box 7"/>
          <p:cNvSpPr txBox="1">
            <a:spLocks noChangeArrowheads="1"/>
          </p:cNvSpPr>
          <p:nvPr/>
        </p:nvSpPr>
        <p:spPr bwMode="auto">
          <a:xfrm>
            <a:off x="165100" y="46482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smtClean="0">
                <a:solidFill>
                  <a:schemeClr val="bg2"/>
                </a:solidFill>
              </a:rPr>
              <a:t>20.</a:t>
            </a:r>
            <a:fld id="{82E3D9F8-7E5D-41D0-905A-44EFC6ECF531}" type="slidenum">
              <a:rPr lang="en-US" sz="2000" smtClean="0">
                <a:solidFill>
                  <a:schemeClr val="bg2"/>
                </a:solidFill>
              </a:rPr>
              <a:pPr/>
              <a:t>4</a:t>
            </a:fld>
            <a:endParaRPr lang="en-US" sz="2000" smtClean="0">
              <a:solidFill>
                <a:schemeClr val="bg2"/>
              </a:solidFill>
            </a:endParaRPr>
          </a:p>
        </p:txBody>
      </p:sp>
      <p:sp>
        <p:nvSpPr>
          <p:cNvPr id="57347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70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20.18  </a:t>
            </a:r>
            <a:r>
              <a:rPr lang="en-US" sz="2000" i="1">
                <a:latin typeface="Times New Roman" pitchFamily="18" charset="0"/>
              </a:rPr>
              <a:t>Three transition strategies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3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6163"/>
            <a:ext cx="6929438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Dual Stack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0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/>
              <a:t>All hosts before complete migration from IPv6 to IPv4 must have a dual stack of protocols.</a:t>
            </a:r>
          </a:p>
          <a:p>
            <a:r>
              <a:rPr lang="en-US" sz="2800" smtClean="0"/>
              <a:t>A station must run IPv4 and IPv6 simultaneously.</a:t>
            </a:r>
          </a:p>
          <a:p>
            <a:r>
              <a:rPr lang="en-US" sz="2800" smtClean="0"/>
              <a:t>To determine which version a destination host is using, the source host queries the DNS.</a:t>
            </a:r>
          </a:p>
          <a:p>
            <a:r>
              <a:rPr lang="en-US" sz="2800" smtClean="0"/>
              <a:t>If the DNS returns an IPv4 address, the source then send IPv4 packets.</a:t>
            </a:r>
          </a:p>
          <a:p>
            <a:r>
              <a:rPr lang="en-US" sz="2800" smtClean="0"/>
              <a:t>If the DNS returns an IPv6 address, the source then send IPv6 packets.</a:t>
            </a:r>
          </a:p>
          <a:p>
            <a:endParaRPr lang="en-US" sz="280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smtClean="0">
                <a:solidFill>
                  <a:schemeClr val="bg2"/>
                </a:solidFill>
              </a:rPr>
              <a:t>20.</a:t>
            </a:r>
            <a:fld id="{F578F54F-C0D2-4E72-A978-AA600DF31F33}" type="slidenum">
              <a:rPr lang="en-US" sz="2000" smtClean="0">
                <a:solidFill>
                  <a:schemeClr val="bg2"/>
                </a:solidFill>
              </a:rPr>
              <a:pPr/>
              <a:t>5</a:t>
            </a:fld>
            <a:endParaRPr lang="en-US" sz="20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smtClean="0">
                <a:solidFill>
                  <a:schemeClr val="bg2"/>
                </a:solidFill>
              </a:rPr>
              <a:t>20.</a:t>
            </a:r>
            <a:fld id="{EA2F74B8-B084-43DE-AE5D-0A76B0750F49}" type="slidenum">
              <a:rPr lang="en-US" sz="2000" smtClean="0">
                <a:solidFill>
                  <a:schemeClr val="bg2"/>
                </a:solidFill>
              </a:rPr>
              <a:pPr/>
              <a:t>6</a:t>
            </a:fld>
            <a:endParaRPr lang="en-US" sz="2000" smtClean="0">
              <a:solidFill>
                <a:schemeClr val="bg2"/>
              </a:solidFill>
            </a:endParaRPr>
          </a:p>
        </p:txBody>
      </p:sp>
      <p:sp>
        <p:nvSpPr>
          <p:cNvPr id="59395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00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20.19 </a:t>
            </a:r>
            <a:r>
              <a:rPr lang="en-US" sz="2000" i="1">
                <a:latin typeface="Times New Roman" pitchFamily="18" charset="0"/>
              </a:rPr>
              <a:t>Dual stack</a:t>
            </a:r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93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39913"/>
            <a:ext cx="8034338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Tunneling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It is a mechanism used when both sender and receiver hosts use IPv6 but in between a region falls that uses IPv4.</a:t>
            </a:r>
          </a:p>
          <a:p>
            <a:r>
              <a:rPr lang="en-US" smtClean="0"/>
              <a:t>To pass through this region the IPv6 packet is first encapsulated in IPv4 Header and after coming out this header is removed.</a:t>
            </a:r>
          </a:p>
          <a:p>
            <a:r>
              <a:rPr lang="en-US" smtClean="0"/>
              <a:t>The field ‘protocol’ in IPv4 has value 41 when the data it contains is an IPv6 Packet.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smtClean="0">
                <a:solidFill>
                  <a:schemeClr val="bg2"/>
                </a:solidFill>
              </a:rPr>
              <a:t>20.</a:t>
            </a:r>
            <a:fld id="{A8AF7968-DA6D-4C0B-BFFA-BE4EF9A896E3}" type="slidenum">
              <a:rPr lang="en-US" sz="2000" smtClean="0">
                <a:solidFill>
                  <a:schemeClr val="bg2"/>
                </a:solidFill>
              </a:rPr>
              <a:pPr/>
              <a:t>7</a:t>
            </a:fld>
            <a:endParaRPr lang="en-US" sz="20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smtClean="0">
                <a:solidFill>
                  <a:schemeClr val="bg2"/>
                </a:solidFill>
              </a:rPr>
              <a:t>20.</a:t>
            </a:r>
            <a:fld id="{00DA8C28-8DD0-4144-8C42-4F4796E598C8}" type="slidenum">
              <a:rPr lang="en-US" sz="2000" smtClean="0">
                <a:solidFill>
                  <a:schemeClr val="bg2"/>
                </a:solidFill>
              </a:rPr>
              <a:pPr/>
              <a:t>8</a:t>
            </a:fld>
            <a:endParaRPr lang="en-US" sz="2000" smtClean="0">
              <a:solidFill>
                <a:schemeClr val="bg2"/>
              </a:solidFill>
            </a:endParaRPr>
          </a:p>
        </p:txBody>
      </p:sp>
      <p:sp>
        <p:nvSpPr>
          <p:cNvPr id="61443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94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20.20  </a:t>
            </a:r>
            <a:r>
              <a:rPr lang="en-US" sz="2000" i="1">
                <a:latin typeface="Times New Roman" pitchFamily="18" charset="0"/>
              </a:rPr>
              <a:t>Tunneling strategy</a:t>
            </a:r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133600"/>
            <a:ext cx="835501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Header Translation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In this case the header of IPv6 is completely changed in IPv4 header.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smtClean="0">
                <a:solidFill>
                  <a:schemeClr val="bg2"/>
                </a:solidFill>
              </a:rPr>
              <a:t>20.</a:t>
            </a:r>
            <a:fld id="{4CF1E8D2-2C56-45D8-926F-0E44C89BC582}" type="slidenum">
              <a:rPr lang="en-US" sz="2000" smtClean="0">
                <a:solidFill>
                  <a:schemeClr val="bg2"/>
                </a:solidFill>
              </a:rPr>
              <a:pPr/>
              <a:t>9</a:t>
            </a:fld>
            <a:endParaRPr lang="en-US" sz="200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9355</TotalTime>
  <Words>300</Words>
  <Application>Microsoft Office PowerPoint</Application>
  <PresentationFormat>On-screen Show (4:3)</PresentationFormat>
  <Paragraphs>48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Blends</vt:lpstr>
      <vt:lpstr> IOT 4117: IoT Architecture and Technologies</vt:lpstr>
      <vt:lpstr>PowerPoint Presentation</vt:lpstr>
      <vt:lpstr>PowerPoint Presentation</vt:lpstr>
      <vt:lpstr>PowerPoint Presentation</vt:lpstr>
      <vt:lpstr>Dual Stack</vt:lpstr>
      <vt:lpstr>PowerPoint Presentation</vt:lpstr>
      <vt:lpstr>Tunneling</vt:lpstr>
      <vt:lpstr>PowerPoint Presentation</vt:lpstr>
      <vt:lpstr>Header Translation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Habib</cp:lastModifiedBy>
  <cp:revision>256</cp:revision>
  <dcterms:created xsi:type="dcterms:W3CDTF">2000-01-15T04:50:39Z</dcterms:created>
  <dcterms:modified xsi:type="dcterms:W3CDTF">2020-04-12T07:44:31Z</dcterms:modified>
</cp:coreProperties>
</file>