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70" r:id="rId6"/>
    <p:sldId id="271" r:id="rId7"/>
    <p:sldId id="265" r:id="rId8"/>
    <p:sldId id="266" r:id="rId9"/>
    <p:sldId id="267" r:id="rId10"/>
    <p:sldId id="268" r:id="rId11"/>
    <p:sldId id="263" r:id="rId12"/>
    <p:sldId id="261" r:id="rId13"/>
    <p:sldId id="269" r:id="rId14"/>
    <p:sldId id="275" r:id="rId15"/>
    <p:sldId id="283" r:id="rId16"/>
    <p:sldId id="276" r:id="rId17"/>
    <p:sldId id="287" r:id="rId18"/>
    <p:sldId id="277" r:id="rId19"/>
    <p:sldId id="290" r:id="rId20"/>
    <p:sldId id="278"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D496DFA-E974-40D5-87D8-568C31D25C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D496DFA-E974-40D5-87D8-568C31D25C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D496DFA-E974-40D5-87D8-568C31D25C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D496DFA-E974-40D5-87D8-568C31D25C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D496DFA-E974-40D5-87D8-568C31D25C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D496DFA-E974-40D5-87D8-568C31D25C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D496DFA-E974-40D5-87D8-568C31D25C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D496DFA-E974-40D5-87D8-568C31D25C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96DFA-E974-40D5-87D8-568C31D25C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D496DFA-E974-40D5-87D8-568C31D25C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D496DFA-E974-40D5-87D8-568C31D25C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74579-0466-40F1-85D2-9C8975F5F75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96DFA-E974-40D5-87D8-568C31D25C6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74579-0466-40F1-85D2-9C8975F5F75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w3schools.com/python/python_ref_set.asp" TargetMode="External"/><Relationship Id="rId3" Type="http://schemas.openxmlformats.org/officeDocument/2006/relationships/hyperlink" Target="https://www.w3schools.com/python/python_ref_tuple.asp" TargetMode="External"/><Relationship Id="rId2" Type="http://schemas.openxmlformats.org/officeDocument/2006/relationships/hyperlink" Target="https://www.w3schools.com/python/python_ref_dictionary.asp" TargetMode="External"/><Relationship Id="rId1" Type="http://schemas.openxmlformats.org/officeDocument/2006/relationships/hyperlink" Target="https://www.w3schools.com/python/python_ref_list.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edureka.co/blog/what-is-data-science/" TargetMode="External"/><Relationship Id="rId1" Type="http://schemas.openxmlformats.org/officeDocument/2006/relationships/hyperlink" Target="https://www.edureka.co/blog/python-numpy-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4180"/>
            <a:ext cx="9144000" cy="986790"/>
          </a:xfrm>
        </p:spPr>
        <p:txBody>
          <a:bodyPr>
            <a:normAutofit fontScale="90000"/>
          </a:bodyPr>
          <a:lstStyle/>
          <a:p>
            <a:r>
              <a:rPr lang="en-US" dirty="0"/>
              <a:t>Python Collections</a:t>
            </a:r>
            <a:endParaRPr lang="en-US" dirty="0"/>
          </a:p>
        </p:txBody>
      </p:sp>
      <p:pic>
        <p:nvPicPr>
          <p:cNvPr id="6" name="Picture 5"/>
          <p:cNvPicPr>
            <a:picLocks noChangeAspect="1"/>
          </p:cNvPicPr>
          <p:nvPr/>
        </p:nvPicPr>
        <p:blipFill>
          <a:blip r:embed="rId1"/>
          <a:stretch>
            <a:fillRect/>
          </a:stretch>
        </p:blipFill>
        <p:spPr>
          <a:xfrm>
            <a:off x="231140" y="1182370"/>
            <a:ext cx="11729720" cy="5108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5160"/>
            <a:ext cx="10515600" cy="4351338"/>
          </a:xfrm>
        </p:spPr>
        <p:txBody>
          <a:bodyPr>
            <a:normAutofit/>
          </a:bodyPr>
          <a:lstStyle/>
          <a:p>
            <a:pPr marL="0" indent="0">
              <a:buNone/>
            </a:pPr>
            <a:r>
              <a:rPr lang="en-US" dirty="0"/>
              <a:t>There are a few things we typically want to do with list, tuple, set and dictionary :</a:t>
            </a:r>
            <a:endParaRPr lang="en-US" dirty="0"/>
          </a:p>
          <a:p>
            <a:pPr lvl="2" algn="just"/>
            <a:r>
              <a:rPr lang="en-US" sz="2800" dirty="0">
                <a:solidFill>
                  <a:srgbClr val="FF0000"/>
                </a:solidFill>
              </a:rPr>
              <a:t>retrieve</a:t>
            </a:r>
            <a:r>
              <a:rPr lang="en-US" sz="2800" dirty="0"/>
              <a:t> (or </a:t>
            </a:r>
            <a:r>
              <a:rPr lang="en-US" sz="2800" dirty="0">
                <a:solidFill>
                  <a:srgbClr val="FF0000"/>
                </a:solidFill>
              </a:rPr>
              <a:t>set</a:t>
            </a:r>
            <a:r>
              <a:rPr lang="en-US" sz="2800" dirty="0"/>
              <a:t>) an item at a </a:t>
            </a:r>
            <a:r>
              <a:rPr lang="en-US" sz="2800" dirty="0">
                <a:solidFill>
                  <a:srgbClr val="FF0000"/>
                </a:solidFill>
              </a:rPr>
              <a:t>specific position </a:t>
            </a:r>
            <a:r>
              <a:rPr lang="en-US" sz="2800" dirty="0"/>
              <a:t>via indexing.</a:t>
            </a:r>
            <a:endParaRPr lang="en-US" sz="2800" dirty="0"/>
          </a:p>
          <a:p>
            <a:pPr lvl="2" algn="just"/>
            <a:r>
              <a:rPr lang="en-US" sz="2800" dirty="0">
                <a:solidFill>
                  <a:srgbClr val="FF0000"/>
                </a:solidFill>
              </a:rPr>
              <a:t>check</a:t>
            </a:r>
            <a:r>
              <a:rPr lang="en-US" sz="2800" dirty="0"/>
              <a:t> for membership (e.g. does the list/tuple, set/dictionary:  contain the number 5?).</a:t>
            </a:r>
            <a:endParaRPr lang="en-US" sz="2800" dirty="0"/>
          </a:p>
          <a:p>
            <a:pPr lvl="2" algn="just"/>
            <a:r>
              <a:rPr lang="en-US" sz="2800" dirty="0">
                <a:solidFill>
                  <a:srgbClr val="FF0000"/>
                </a:solidFill>
              </a:rPr>
              <a:t>Concatenate/join</a:t>
            </a:r>
            <a:r>
              <a:rPr lang="en-US" sz="2800" dirty="0"/>
              <a:t> two list/tuple/set/dictionary together.</a:t>
            </a:r>
            <a:endParaRPr lang="en-US" sz="2800" dirty="0"/>
          </a:p>
          <a:p>
            <a:pPr lvl="2" algn="just"/>
            <a:r>
              <a:rPr lang="en-US" sz="2800" dirty="0"/>
              <a:t>get the </a:t>
            </a:r>
            <a:r>
              <a:rPr lang="en-US" sz="2800" dirty="0">
                <a:solidFill>
                  <a:srgbClr val="FF0000"/>
                </a:solidFill>
              </a:rPr>
              <a:t>length</a:t>
            </a:r>
            <a:r>
              <a:rPr lang="en-US" sz="2800" dirty="0"/>
              <a:t> of the list/tuple/set/dictionary. </a:t>
            </a:r>
            <a:endParaRPr lang="en-US" sz="2800" dirty="0"/>
          </a:p>
          <a:p>
            <a:pPr lvl="2" algn="just"/>
            <a:r>
              <a:rPr lang="en-US" sz="2800" dirty="0">
                <a:solidFill>
                  <a:srgbClr val="FF0000"/>
                </a:solidFill>
              </a:rPr>
              <a:t>add</a:t>
            </a:r>
            <a:r>
              <a:rPr lang="en-US" sz="2800" dirty="0"/>
              <a:t> an item to the list/tuple/set/dictionary. </a:t>
            </a:r>
            <a:endParaRPr lang="en-US" sz="2800" dirty="0"/>
          </a:p>
          <a:p>
            <a:pPr lvl="2" algn="just"/>
            <a:r>
              <a:rPr lang="en-US" sz="2800" dirty="0">
                <a:solidFill>
                  <a:srgbClr val="FF0000"/>
                </a:solidFill>
              </a:rPr>
              <a:t>remove</a:t>
            </a:r>
            <a:r>
              <a:rPr lang="en-US" sz="2800" dirty="0"/>
              <a:t> an item from the list/tuple/set/dictionary.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077" y="362905"/>
            <a:ext cx="10615864" cy="5273007"/>
          </a:xfrm>
        </p:spPr>
        <p:txBody>
          <a:bodyPr>
            <a:normAutofit lnSpcReduction="10000"/>
          </a:bodyPr>
          <a:lstStyle/>
          <a:p>
            <a:pPr marL="0" indent="0">
              <a:buNone/>
            </a:pPr>
            <a:endParaRPr lang="en-US" dirty="0"/>
          </a:p>
          <a:p>
            <a:pPr algn="just"/>
            <a:r>
              <a:rPr lang="en-US" dirty="0"/>
              <a:t>What is the difference between a list, tuple, set and dictionary?</a:t>
            </a:r>
            <a:endParaRPr lang="en-US" dirty="0"/>
          </a:p>
          <a:p>
            <a:pPr marL="0" indent="0" algn="just">
              <a:buNone/>
            </a:pPr>
            <a:endParaRPr lang="en-US" dirty="0"/>
          </a:p>
          <a:p>
            <a:pPr algn="just"/>
            <a:r>
              <a:rPr lang="en-US" dirty="0"/>
              <a:t>Mutable/immutable : </a:t>
            </a:r>
            <a:r>
              <a:rPr lang="en-US" dirty="0">
                <a:solidFill>
                  <a:srgbClr val="0070C0"/>
                </a:solidFill>
              </a:rPr>
              <a:t>i. list ii. tuple iii. set  iv. dictionary </a:t>
            </a:r>
            <a:endParaRPr lang="en-US" dirty="0">
              <a:solidFill>
                <a:srgbClr val="0070C0"/>
              </a:solidFill>
            </a:endParaRPr>
          </a:p>
          <a:p>
            <a:pPr algn="just"/>
            <a:endParaRPr lang="en-US" dirty="0">
              <a:solidFill>
                <a:srgbClr val="0070C0"/>
              </a:solidFill>
            </a:endParaRPr>
          </a:p>
          <a:p>
            <a:pPr algn="just"/>
            <a:r>
              <a:rPr lang="en-US" dirty="0"/>
              <a:t>How to access a single element/a range of elements from a list/tuple/set/dictionary?</a:t>
            </a:r>
            <a:endParaRPr lang="en-US" dirty="0"/>
          </a:p>
          <a:p>
            <a:pPr algn="just"/>
            <a:endParaRPr lang="en-US" dirty="0"/>
          </a:p>
          <a:p>
            <a:pPr algn="just"/>
            <a:r>
              <a:rPr lang="en-US" dirty="0"/>
              <a:t>How to add elements to list/tuple/set/dictionary?</a:t>
            </a:r>
            <a:endParaRPr lang="en-US" dirty="0"/>
          </a:p>
          <a:p>
            <a:pPr marL="0" indent="0" algn="just">
              <a:buNone/>
            </a:pPr>
            <a:endParaRPr lang="en-US" dirty="0"/>
          </a:p>
          <a:p>
            <a:pPr algn="just"/>
            <a:r>
              <a:rPr lang="en-US" dirty="0"/>
              <a:t>How to delete elements from list/tuple/set/dictionary?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504" y="550277"/>
            <a:ext cx="11253537" cy="5982870"/>
          </a:xfrm>
        </p:spPr>
        <p:txBody>
          <a:bodyPr/>
          <a:lstStyle/>
          <a:p>
            <a:r>
              <a:rPr lang="en-US" dirty="0"/>
              <a:t>Python list Methods:  </a:t>
            </a:r>
            <a:r>
              <a:rPr lang="en-US" dirty="0">
                <a:hlinkClick r:id="rId1"/>
              </a:rPr>
              <a:t>https://www.w3schools.com/python/python_ref_list.asp</a:t>
            </a:r>
            <a:endParaRPr lang="en-US" dirty="0"/>
          </a:p>
          <a:p>
            <a:endParaRPr lang="en-US" dirty="0"/>
          </a:p>
          <a:p>
            <a:r>
              <a:rPr lang="en-US" dirty="0"/>
              <a:t>Python Dictionary Methods:  </a:t>
            </a:r>
            <a:r>
              <a:rPr lang="en-US" dirty="0">
                <a:hlinkClick r:id="rId2"/>
              </a:rPr>
              <a:t>https://www.w3schools.com/python/python_ref_dictionary.asp</a:t>
            </a:r>
            <a:endParaRPr lang="en-US" dirty="0"/>
          </a:p>
          <a:p>
            <a:endParaRPr lang="en-US" dirty="0"/>
          </a:p>
          <a:p>
            <a:r>
              <a:rPr lang="en-US" dirty="0"/>
              <a:t>Python Tuple Methods:  </a:t>
            </a:r>
            <a:r>
              <a:rPr lang="en-US" dirty="0">
                <a:hlinkClick r:id="rId3"/>
              </a:rPr>
              <a:t>https://www.w3schools.com/python/python_ref_tuple.asp</a:t>
            </a:r>
            <a:endParaRPr lang="en-US" dirty="0"/>
          </a:p>
          <a:p>
            <a:endParaRPr lang="en-US" dirty="0"/>
          </a:p>
          <a:p>
            <a:r>
              <a:rPr lang="en-US" dirty="0"/>
              <a:t>Python Set Methods:  </a:t>
            </a:r>
            <a:r>
              <a:rPr lang="en-US" dirty="0">
                <a:hlinkClick r:id="rId4"/>
              </a:rPr>
              <a:t>https://www.w3schools.com/python/python_ref_set.asp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83"/>
          </a:xfrm>
        </p:spPr>
        <p:txBody>
          <a:bodyPr>
            <a:normAutofit fontScale="90000"/>
          </a:bodyPr>
          <a:lstStyle/>
          <a:p>
            <a:pPr algn="ctr"/>
            <a:r>
              <a:rPr lang="en-US" b="1" dirty="0">
                <a:highlight>
                  <a:srgbClr val="FFFF00"/>
                </a:highlight>
              </a:rPr>
              <a:t>Assignment</a:t>
            </a:r>
            <a:endParaRPr lang="en-US" b="1" dirty="0">
              <a:highlight>
                <a:srgbClr val="FFFF00"/>
              </a:highlight>
            </a:endParaRPr>
          </a:p>
        </p:txBody>
      </p:sp>
      <p:sp>
        <p:nvSpPr>
          <p:cNvPr id="3" name="Content Placeholder 2"/>
          <p:cNvSpPr>
            <a:spLocks noGrp="1"/>
          </p:cNvSpPr>
          <p:nvPr>
            <p:ph idx="1"/>
          </p:nvPr>
        </p:nvSpPr>
        <p:spPr>
          <a:xfrm>
            <a:off x="2135156" y="1062458"/>
            <a:ext cx="8427098" cy="5524955"/>
          </a:xfrm>
        </p:spPr>
        <p:txBody>
          <a:bodyPr>
            <a:normAutofit fontScale="92500" lnSpcReduction="10000"/>
          </a:bodyPr>
          <a:lstStyle/>
          <a:p>
            <a:pPr marL="0" marR="0" lvl="0" indent="0">
              <a:lnSpc>
                <a:spcPct val="107000"/>
              </a:lnSpc>
              <a:buNone/>
            </a:pPr>
            <a:r>
              <a:rPr lang="en-US" sz="1900" b="1" kern="100" dirty="0">
                <a:solidFill>
                  <a:srgbClr val="000000"/>
                </a:solidFill>
                <a:latin typeface="Times New Roman" panose="02020603050405020304" pitchFamily="18" charset="0"/>
                <a:cs typeface="Times New Roman" panose="02020603050405020304" pitchFamily="18" charset="0"/>
              </a:rPr>
              <a:t>1. List Questions</a:t>
            </a:r>
            <a:endParaRPr lang="en-US" sz="1900" b="1" kern="100" dirty="0">
              <a:solidFill>
                <a:srgbClr val="000000"/>
              </a:solidFill>
              <a:latin typeface="Times New Roman" panose="02020603050405020304" pitchFamily="18" charset="0"/>
              <a:cs typeface="Times New Roman" panose="02020603050405020304" pitchFamily="18" charset="0"/>
            </a:endParaRPr>
          </a:p>
          <a:p>
            <a:pPr marL="800100" lvl="1" indent="-342900">
              <a:lnSpc>
                <a:spcPct val="107000"/>
              </a:lnSpc>
              <a:buFont typeface="+mj-lt"/>
              <a:buAutoNum type="arabicPeriod"/>
            </a:pPr>
            <a:r>
              <a:rPr lang="en-US" sz="1500" b="1" kern="100" dirty="0">
                <a:solidFill>
                  <a:srgbClr val="000000"/>
                </a:solidFill>
                <a:latin typeface="Times New Roman" panose="02020603050405020304" pitchFamily="18" charset="0"/>
                <a:cs typeface="Times New Roman" panose="02020603050405020304" pitchFamily="18" charset="0"/>
              </a:rPr>
              <a:t>Retrieve an </a:t>
            </a: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item at a specific position via indexing:</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retrieve the 5th element from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Check for membership:</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check if the number 25 is present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Concatenate/join lists: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merge [1, 2, 3, 4, 5] and [6, 7, 8, 9, 10] into one list?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Get the length of a list: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find the number of elements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[15, 25, 35, 45, 55, 65, 75, 85, 95, 105]?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Add an item to the list: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append 110 to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Remove an item from the list: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remove 50 from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Sort a list: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sort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[50, 40, 30, 20, 10, 60, 70, 80, 90, 100] in ascending order?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Slice a list: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retrieve elements from index 3 to 8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 2, 3, 4, 5, 6, 7, 8, 9, 10]?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Calculate sum and average of list elements: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calculate the sum and mean of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[12, 14, 16, 18, 20, 22, 24, 26, 28, 30]?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List comprehension for transformations: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create a new list containing cubes of all numbers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 2, 3, 4, 5, 6, 7, 8, 9, 10]?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Flatten nested lists: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convert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nested_list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 2], [3, 4]] into [1, 2, 3, 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2565" y="144780"/>
            <a:ext cx="3081655" cy="6185535"/>
          </a:xfrm>
          <a:prstGeom prst="rect">
            <a:avLst/>
          </a:prstGeom>
          <a:noFill/>
          <a:ln w="12700" cmpd="sng">
            <a:solidFill>
              <a:schemeClr val="accent1">
                <a:shade val="50000"/>
              </a:schemeClr>
            </a:solidFill>
            <a:prstDash val="solid"/>
          </a:ln>
        </p:spPr>
        <p:txBody>
          <a:bodyPr wrap="square" rtlCol="0">
            <a:noAutofit/>
          </a:bodyPr>
          <a:p>
            <a:r>
              <a:rPr lang="en-US">
                <a:sym typeface="+mn-ea"/>
              </a:rPr>
              <a:t>#1</a:t>
            </a:r>
            <a:endParaRPr lang="en-US"/>
          </a:p>
          <a:p>
            <a:r>
              <a:rPr lang="en-US">
                <a:sym typeface="+mn-ea"/>
              </a:rPr>
              <a:t>my_list = [10, 20, 30, 40, 50, 60, 70, 80, 90, 100]</a:t>
            </a:r>
            <a:endParaRPr lang="en-US"/>
          </a:p>
          <a:p>
            <a:r>
              <a:rPr lang="en-US">
                <a:sym typeface="+mn-ea"/>
              </a:rPr>
              <a:t>my_list[4]</a:t>
            </a:r>
            <a:endParaRPr lang="en-US"/>
          </a:p>
          <a:p>
            <a:endParaRPr lang="en-US"/>
          </a:p>
          <a:p>
            <a:r>
              <a:rPr lang="en-US">
                <a:sym typeface="+mn-ea"/>
              </a:rPr>
              <a:t>#2</a:t>
            </a:r>
            <a:endParaRPr lang="en-US"/>
          </a:p>
          <a:p>
            <a:r>
              <a:rPr lang="en-US">
                <a:sym typeface="+mn-ea"/>
              </a:rPr>
              <a:t>my_list = [10, 20, 30, 40, 50, 60, 70, 80, 90, 100]</a:t>
            </a:r>
            <a:endParaRPr lang="en-US"/>
          </a:p>
          <a:p>
            <a:r>
              <a:rPr lang="en-US">
                <a:sym typeface="+mn-ea"/>
              </a:rPr>
              <a:t>25 in my_list</a:t>
            </a:r>
            <a:endParaRPr lang="en-US"/>
          </a:p>
          <a:p>
            <a:endParaRPr lang="en-US"/>
          </a:p>
          <a:p>
            <a:r>
              <a:rPr lang="en-US">
                <a:sym typeface="+mn-ea"/>
              </a:rPr>
              <a:t>#3</a:t>
            </a:r>
            <a:endParaRPr lang="en-US"/>
          </a:p>
          <a:p>
            <a:r>
              <a:rPr lang="en-US">
                <a:sym typeface="+mn-ea"/>
              </a:rPr>
              <a:t>a=[1, 2, 3, 4, 5] </a:t>
            </a:r>
            <a:endParaRPr lang="en-US"/>
          </a:p>
          <a:p>
            <a:r>
              <a:rPr lang="en-US">
                <a:sym typeface="+mn-ea"/>
              </a:rPr>
              <a:t>b=[6, 7, 8, 9, 10] </a:t>
            </a:r>
            <a:endParaRPr lang="en-US"/>
          </a:p>
          <a:p>
            <a:r>
              <a:rPr lang="en-US">
                <a:sym typeface="+mn-ea"/>
              </a:rPr>
              <a:t>c=a+b</a:t>
            </a:r>
            <a:endParaRPr lang="en-US"/>
          </a:p>
          <a:p>
            <a:r>
              <a:rPr lang="en-US">
                <a:sym typeface="+mn-ea"/>
              </a:rPr>
              <a:t>c</a:t>
            </a:r>
            <a:endParaRPr lang="en-US"/>
          </a:p>
          <a:p>
            <a:endParaRPr lang="en-US"/>
          </a:p>
          <a:p>
            <a:r>
              <a:rPr lang="en-US">
                <a:sym typeface="+mn-ea"/>
              </a:rPr>
              <a:t>#4</a:t>
            </a:r>
            <a:endParaRPr lang="en-US"/>
          </a:p>
          <a:p>
            <a:r>
              <a:rPr lang="en-US">
                <a:sym typeface="+mn-ea"/>
              </a:rPr>
              <a:t>my_list = [15, 25, 35, 45, 55, 65, 75, 85, 95, 105]</a:t>
            </a:r>
            <a:endParaRPr lang="en-US"/>
          </a:p>
          <a:p>
            <a:r>
              <a:rPr lang="en-US">
                <a:sym typeface="+mn-ea"/>
              </a:rPr>
              <a:t>len(my_list)</a:t>
            </a:r>
            <a:endParaRPr lang="en-US"/>
          </a:p>
        </p:txBody>
      </p:sp>
      <p:sp>
        <p:nvSpPr>
          <p:cNvPr id="6" name="Text Box 5"/>
          <p:cNvSpPr txBox="1"/>
          <p:nvPr/>
        </p:nvSpPr>
        <p:spPr>
          <a:xfrm>
            <a:off x="3974465" y="144780"/>
            <a:ext cx="3302000" cy="6185535"/>
          </a:xfrm>
          <a:prstGeom prst="rect">
            <a:avLst/>
          </a:prstGeom>
          <a:noFill/>
          <a:ln w="12700" cmpd="sng">
            <a:solidFill>
              <a:schemeClr val="accent1">
                <a:shade val="50000"/>
              </a:schemeClr>
            </a:solidFill>
            <a:prstDash val="solid"/>
          </a:ln>
        </p:spPr>
        <p:txBody>
          <a:bodyPr wrap="square" rtlCol="0">
            <a:spAutoFit/>
          </a:bodyPr>
          <a:p>
            <a:r>
              <a:rPr lang="en-US">
                <a:sym typeface="+mn-ea"/>
              </a:rPr>
              <a:t>#5</a:t>
            </a:r>
            <a:endParaRPr lang="en-US"/>
          </a:p>
          <a:p>
            <a:r>
              <a:rPr lang="en-US">
                <a:sym typeface="+mn-ea"/>
              </a:rPr>
              <a:t>my_list = [10, 20, 30, 40, 50, 60, 70, 80, 90, 100]</a:t>
            </a:r>
            <a:endParaRPr lang="en-US"/>
          </a:p>
          <a:p>
            <a:r>
              <a:rPr lang="en-US">
                <a:sym typeface="+mn-ea"/>
              </a:rPr>
              <a:t>my_list.append(110)</a:t>
            </a:r>
            <a:endParaRPr lang="en-US"/>
          </a:p>
          <a:p>
            <a:r>
              <a:rPr lang="en-US">
                <a:sym typeface="+mn-ea"/>
              </a:rPr>
              <a:t>my_list</a:t>
            </a:r>
            <a:endParaRPr lang="en-US"/>
          </a:p>
          <a:p>
            <a:endParaRPr lang="en-US"/>
          </a:p>
          <a:p>
            <a:r>
              <a:rPr lang="en-US">
                <a:sym typeface="+mn-ea"/>
              </a:rPr>
              <a:t>#6</a:t>
            </a:r>
            <a:endParaRPr lang="en-US"/>
          </a:p>
          <a:p>
            <a:r>
              <a:rPr lang="en-US">
                <a:sym typeface="+mn-ea"/>
              </a:rPr>
              <a:t>my_list = [10, 20, 30, 40, 50, 60, 70, 80, 90, 100]</a:t>
            </a:r>
            <a:endParaRPr lang="en-US"/>
          </a:p>
          <a:p>
            <a:r>
              <a:rPr lang="en-US">
                <a:sym typeface="+mn-ea"/>
              </a:rPr>
              <a:t>my_list.remove(50)</a:t>
            </a:r>
            <a:endParaRPr lang="en-US"/>
          </a:p>
          <a:p>
            <a:r>
              <a:rPr lang="en-US">
                <a:sym typeface="+mn-ea"/>
              </a:rPr>
              <a:t>my_list</a:t>
            </a:r>
            <a:endParaRPr lang="en-US"/>
          </a:p>
          <a:p>
            <a:endParaRPr lang="en-US"/>
          </a:p>
          <a:p>
            <a:r>
              <a:rPr lang="en-US">
                <a:sym typeface="+mn-ea"/>
              </a:rPr>
              <a:t>#7</a:t>
            </a:r>
            <a:endParaRPr lang="en-US"/>
          </a:p>
          <a:p>
            <a:r>
              <a:rPr lang="en-US">
                <a:sym typeface="+mn-ea"/>
              </a:rPr>
              <a:t>my_list = [50, 40, 30, 20, 10, 60, 70, 80, 90, 100]</a:t>
            </a:r>
            <a:endParaRPr lang="en-US"/>
          </a:p>
          <a:p>
            <a:r>
              <a:rPr lang="en-US">
                <a:sym typeface="+mn-ea"/>
              </a:rPr>
              <a:t>my_list.sort()</a:t>
            </a:r>
            <a:endParaRPr lang="en-US"/>
          </a:p>
          <a:p>
            <a:r>
              <a:rPr lang="en-US">
                <a:sym typeface="+mn-ea"/>
              </a:rPr>
              <a:t>my_list</a:t>
            </a:r>
            <a:endParaRPr lang="en-US"/>
          </a:p>
          <a:p>
            <a:endParaRPr lang="en-US"/>
          </a:p>
          <a:p>
            <a:r>
              <a:rPr lang="en-US">
                <a:sym typeface="+mn-ea"/>
              </a:rPr>
              <a:t>#8</a:t>
            </a:r>
            <a:endParaRPr lang="en-US"/>
          </a:p>
          <a:p>
            <a:r>
              <a:rPr lang="en-US">
                <a:sym typeface="+mn-ea"/>
              </a:rPr>
              <a:t>my_list = [1, 2, 3, 4, 5, 6, 7, 8, 9, 10]</a:t>
            </a:r>
            <a:endParaRPr lang="en-US"/>
          </a:p>
          <a:p>
            <a:r>
              <a:rPr lang="en-US">
                <a:sym typeface="+mn-ea"/>
              </a:rPr>
              <a:t>my_list[3:9]</a:t>
            </a:r>
            <a:endParaRPr lang="en-US"/>
          </a:p>
        </p:txBody>
      </p:sp>
      <p:sp>
        <p:nvSpPr>
          <p:cNvPr id="7" name="Text Box 6"/>
          <p:cNvSpPr txBox="1"/>
          <p:nvPr/>
        </p:nvSpPr>
        <p:spPr>
          <a:xfrm>
            <a:off x="7999095" y="144780"/>
            <a:ext cx="3997325" cy="6185535"/>
          </a:xfrm>
          <a:prstGeom prst="rect">
            <a:avLst/>
          </a:prstGeom>
          <a:noFill/>
          <a:ln w="12700" cmpd="sng">
            <a:solidFill>
              <a:schemeClr val="accent1">
                <a:shade val="50000"/>
              </a:schemeClr>
            </a:solidFill>
            <a:prstDash val="solid"/>
          </a:ln>
        </p:spPr>
        <p:txBody>
          <a:bodyPr wrap="square" rtlCol="0">
            <a:spAutoFit/>
          </a:bodyPr>
          <a:p>
            <a:r>
              <a:rPr lang="en-US">
                <a:sym typeface="+mn-ea"/>
              </a:rPr>
              <a:t>#9</a:t>
            </a:r>
            <a:endParaRPr lang="en-US"/>
          </a:p>
          <a:p>
            <a:r>
              <a:rPr lang="en-US">
                <a:sym typeface="+mn-ea"/>
              </a:rPr>
              <a:t>my_list = [12, 14, 16, 18, 20, 22, 24, 26, 28, 30]</a:t>
            </a:r>
            <a:endParaRPr lang="en-US"/>
          </a:p>
          <a:p>
            <a:r>
              <a:rPr lang="en-US">
                <a:sym typeface="+mn-ea"/>
              </a:rPr>
              <a:t>sum_ = sum(my_list)</a:t>
            </a:r>
            <a:endParaRPr lang="en-US"/>
          </a:p>
          <a:p>
            <a:r>
              <a:rPr lang="en-US">
                <a:sym typeface="+mn-ea"/>
              </a:rPr>
              <a:t>n = len(my_list)</a:t>
            </a:r>
            <a:endParaRPr lang="en-US"/>
          </a:p>
          <a:p>
            <a:r>
              <a:rPr lang="en-US">
                <a:sym typeface="+mn-ea"/>
              </a:rPr>
              <a:t>avg = sum_/n</a:t>
            </a:r>
            <a:endParaRPr lang="en-US"/>
          </a:p>
          <a:p>
            <a:r>
              <a:rPr lang="en-US">
                <a:sym typeface="+mn-ea"/>
              </a:rPr>
              <a:t>print("sum=", sum_, "&amp; average=", avg)</a:t>
            </a:r>
            <a:endParaRPr lang="en-US"/>
          </a:p>
          <a:p>
            <a:endParaRPr lang="en-US"/>
          </a:p>
          <a:p>
            <a:r>
              <a:rPr lang="en-US">
                <a:sym typeface="+mn-ea"/>
              </a:rPr>
              <a:t>#10</a:t>
            </a:r>
            <a:endParaRPr lang="en-US"/>
          </a:p>
          <a:p>
            <a:r>
              <a:rPr lang="en-US">
                <a:sym typeface="+mn-ea"/>
              </a:rPr>
              <a:t>my_list = [1, 2, 3, 4, 5, 6, 7, 8, 9, 10]</a:t>
            </a:r>
            <a:endParaRPr lang="en-US"/>
          </a:p>
          <a:p>
            <a:r>
              <a:rPr lang="en-US">
                <a:sym typeface="+mn-ea"/>
              </a:rPr>
              <a:t>cubes = [i**3 for i in my_list]</a:t>
            </a:r>
            <a:endParaRPr lang="en-US"/>
          </a:p>
          <a:p>
            <a:r>
              <a:rPr lang="en-US">
                <a:sym typeface="+mn-ea"/>
              </a:rPr>
              <a:t>cubes</a:t>
            </a:r>
            <a:endParaRPr lang="en-US"/>
          </a:p>
          <a:p>
            <a:endParaRPr lang="en-US"/>
          </a:p>
          <a:p>
            <a:r>
              <a:rPr lang="en-US">
                <a:sym typeface="+mn-ea"/>
              </a:rPr>
              <a:t>#11</a:t>
            </a:r>
            <a:endParaRPr lang="en-US"/>
          </a:p>
          <a:p>
            <a:r>
              <a:rPr lang="en-US">
                <a:sym typeface="+mn-ea"/>
              </a:rPr>
              <a:t>nested_list = [[1, 2], [3, 4]]</a:t>
            </a:r>
            <a:endParaRPr lang="en-US"/>
          </a:p>
          <a:p>
            <a:r>
              <a:rPr lang="en-US">
                <a:sym typeface="+mn-ea"/>
              </a:rPr>
              <a:t>single_list = []</a:t>
            </a:r>
            <a:endParaRPr lang="en-US"/>
          </a:p>
          <a:p>
            <a:r>
              <a:rPr lang="en-US">
                <a:sym typeface="+mn-ea"/>
              </a:rPr>
              <a:t>for i in range(2):</a:t>
            </a:r>
            <a:endParaRPr lang="en-US"/>
          </a:p>
          <a:p>
            <a:r>
              <a:rPr lang="en-US">
                <a:sym typeface="+mn-ea"/>
              </a:rPr>
              <a:t>  for j in range(2):</a:t>
            </a:r>
            <a:endParaRPr lang="en-US"/>
          </a:p>
          <a:p>
            <a:r>
              <a:rPr lang="en-US">
                <a:sym typeface="+mn-ea"/>
              </a:rPr>
              <a:t>    single_list.append(nested_list[i][j])</a:t>
            </a:r>
            <a:endParaRPr lang="en-US"/>
          </a:p>
          <a:p>
            <a:endParaRPr lang="en-US"/>
          </a:p>
          <a:p>
            <a:r>
              <a:rPr lang="en-US">
                <a:sym typeface="+mn-ea"/>
              </a:rPr>
              <a:t>single_list</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83"/>
          </a:xfrm>
        </p:spPr>
        <p:txBody>
          <a:bodyPr>
            <a:normAutofit fontScale="90000"/>
          </a:bodyPr>
          <a:lstStyle/>
          <a:p>
            <a:pPr algn="ctr"/>
            <a:r>
              <a:rPr lang="en-US" b="1" dirty="0">
                <a:highlight>
                  <a:srgbClr val="FFFF00"/>
                </a:highlight>
              </a:rPr>
              <a:t>Assignment</a:t>
            </a:r>
            <a:endParaRPr lang="en-US" b="1" dirty="0">
              <a:highlight>
                <a:srgbClr val="FFFF00"/>
              </a:highlight>
            </a:endParaRPr>
          </a:p>
        </p:txBody>
      </p:sp>
      <p:sp>
        <p:nvSpPr>
          <p:cNvPr id="3" name="Content Placeholder 2"/>
          <p:cNvSpPr>
            <a:spLocks noGrp="1"/>
          </p:cNvSpPr>
          <p:nvPr>
            <p:ph idx="1"/>
          </p:nvPr>
        </p:nvSpPr>
        <p:spPr>
          <a:xfrm>
            <a:off x="2163147" y="1007705"/>
            <a:ext cx="8427098" cy="5197152"/>
          </a:xfrm>
        </p:spPr>
        <p:txBody>
          <a:bodyPr>
            <a:normAutofit/>
          </a:bodyPr>
          <a:lstStyle/>
          <a:p>
            <a:pPr marL="0" marR="0" indent="0" algn="just">
              <a:lnSpc>
                <a:spcPct val="107000"/>
              </a:lnSpc>
              <a:spcAft>
                <a:spcPts val="800"/>
              </a:spcAft>
              <a:buNone/>
            </a:pPr>
            <a:r>
              <a:rPr lang="en-US" sz="18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2. Tuple Questions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Retrieve an item at a specific position via indexing:</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access the 1st element of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my_tuple</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Check for membership:</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check if the number 15 exists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my_tuple</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(5, 10, 15, 20)?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Concatenate/join tuples: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combine (1, 2) and (3, 4) into one tuple?</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Get the length of a tuple:</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find the number of elements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my_tuple</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(100, 200, 300)?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Convert tuple to list and back:</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modify (1, 2, 3) by first converting it to a list, adding 4, and converting it back to a tuple?</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Tuple unpacking:</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assign elements of (1, 2, 3) to variables a, b, and c?</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Use tuple as a dictionary key:</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use (1, 2) as a key in a dictionary?</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7375" y="336550"/>
            <a:ext cx="4064000" cy="6185535"/>
          </a:xfrm>
          <a:prstGeom prst="rect">
            <a:avLst/>
          </a:prstGeom>
          <a:noFill/>
          <a:ln w="12700" cmpd="sng">
            <a:solidFill>
              <a:schemeClr val="accent1">
                <a:shade val="50000"/>
              </a:schemeClr>
            </a:solidFill>
            <a:prstDash val="solid"/>
          </a:ln>
        </p:spPr>
        <p:txBody>
          <a:bodyPr wrap="square" rtlCol="0">
            <a:spAutoFit/>
          </a:bodyPr>
          <a:p>
            <a:r>
              <a:rPr lang="en-US"/>
              <a:t>#1</a:t>
            </a:r>
            <a:endParaRPr lang="en-US"/>
          </a:p>
          <a:p>
            <a:r>
              <a:rPr lang="en-US"/>
              <a:t>my_tuple = (10, 20, 30)</a:t>
            </a:r>
            <a:endParaRPr lang="en-US"/>
          </a:p>
          <a:p>
            <a:r>
              <a:rPr lang="en-US"/>
              <a:t>my_tuple[0]</a:t>
            </a:r>
            <a:endParaRPr lang="en-US"/>
          </a:p>
          <a:p>
            <a:endParaRPr lang="en-US"/>
          </a:p>
          <a:p>
            <a:r>
              <a:rPr lang="en-US"/>
              <a:t>#2</a:t>
            </a:r>
            <a:endParaRPr lang="en-US"/>
          </a:p>
          <a:p>
            <a:r>
              <a:rPr lang="en-US"/>
              <a:t>my_tuple = (5, 10, 15, 20)</a:t>
            </a:r>
            <a:endParaRPr lang="en-US"/>
          </a:p>
          <a:p>
            <a:r>
              <a:rPr lang="en-US"/>
              <a:t>15 in my_tuple</a:t>
            </a:r>
            <a:endParaRPr lang="en-US"/>
          </a:p>
          <a:p>
            <a:endParaRPr lang="en-US"/>
          </a:p>
          <a:p>
            <a:r>
              <a:rPr lang="en-US"/>
              <a:t>#3</a:t>
            </a:r>
            <a:endParaRPr lang="en-US"/>
          </a:p>
          <a:p>
            <a:r>
              <a:rPr lang="en-US"/>
              <a:t>a=(1, 2) </a:t>
            </a:r>
            <a:endParaRPr lang="en-US"/>
          </a:p>
          <a:p>
            <a:r>
              <a:rPr lang="en-US"/>
              <a:t>b=(3, 4)</a:t>
            </a:r>
            <a:endParaRPr lang="en-US"/>
          </a:p>
          <a:p>
            <a:r>
              <a:rPr lang="en-US"/>
              <a:t>a+b</a:t>
            </a:r>
            <a:endParaRPr lang="en-US"/>
          </a:p>
          <a:p>
            <a:endParaRPr lang="en-US"/>
          </a:p>
          <a:p>
            <a:r>
              <a:rPr lang="en-US"/>
              <a:t>#4</a:t>
            </a:r>
            <a:endParaRPr lang="en-US"/>
          </a:p>
          <a:p>
            <a:r>
              <a:rPr lang="en-US"/>
              <a:t>my_tuple = (100, 200, 300)</a:t>
            </a:r>
            <a:endParaRPr lang="en-US"/>
          </a:p>
          <a:p>
            <a:r>
              <a:rPr lang="en-US"/>
              <a:t>len(my_tuple)</a:t>
            </a:r>
            <a:endParaRPr lang="en-US"/>
          </a:p>
          <a:p>
            <a:endParaRPr lang="en-US"/>
          </a:p>
          <a:p>
            <a:r>
              <a:rPr lang="en-US"/>
              <a:t>#5</a:t>
            </a:r>
            <a:endParaRPr lang="en-US"/>
          </a:p>
          <a:p>
            <a:r>
              <a:rPr lang="en-US"/>
              <a:t>my_tuple=(1, 2, 3)</a:t>
            </a:r>
            <a:endParaRPr lang="en-US"/>
          </a:p>
          <a:p>
            <a:r>
              <a:rPr lang="en-US"/>
              <a:t>my_list=list(my_tuple)</a:t>
            </a:r>
            <a:endParaRPr lang="en-US"/>
          </a:p>
          <a:p>
            <a:r>
              <a:rPr lang="en-US"/>
              <a:t>my_list=(i+4 for i in my_list)</a:t>
            </a:r>
            <a:endParaRPr lang="en-US"/>
          </a:p>
          <a:p>
            <a:r>
              <a:rPr lang="en-US"/>
              <a:t>tuple(my_list)</a:t>
            </a:r>
            <a:endParaRPr lang="en-US"/>
          </a:p>
        </p:txBody>
      </p:sp>
      <p:sp>
        <p:nvSpPr>
          <p:cNvPr id="5" name="Text Box 4"/>
          <p:cNvSpPr txBox="1"/>
          <p:nvPr/>
        </p:nvSpPr>
        <p:spPr>
          <a:xfrm>
            <a:off x="6649085" y="494030"/>
            <a:ext cx="4064000" cy="2306955"/>
          </a:xfrm>
          <a:prstGeom prst="rect">
            <a:avLst/>
          </a:prstGeom>
          <a:noFill/>
          <a:ln w="12700" cmpd="sng">
            <a:solidFill>
              <a:schemeClr val="accent1">
                <a:shade val="50000"/>
              </a:schemeClr>
            </a:solidFill>
            <a:prstDash val="solid"/>
          </a:ln>
        </p:spPr>
        <p:txBody>
          <a:bodyPr wrap="square" rtlCol="0">
            <a:spAutoFit/>
          </a:bodyPr>
          <a:p>
            <a:r>
              <a:rPr lang="en-US">
                <a:sym typeface="+mn-ea"/>
              </a:rPr>
              <a:t>#6</a:t>
            </a:r>
            <a:endParaRPr lang="en-US"/>
          </a:p>
          <a:p>
            <a:r>
              <a:rPr lang="en-US">
                <a:sym typeface="+mn-ea"/>
              </a:rPr>
              <a:t>a,b,c= (1, 2, 3)</a:t>
            </a:r>
            <a:endParaRPr lang="en-US"/>
          </a:p>
          <a:p>
            <a:r>
              <a:rPr lang="en-US">
                <a:sym typeface="+mn-ea"/>
              </a:rPr>
              <a:t>print(a,b,c)</a:t>
            </a:r>
            <a:endParaRPr lang="en-US"/>
          </a:p>
          <a:p>
            <a:endParaRPr lang="en-US"/>
          </a:p>
          <a:p>
            <a:r>
              <a:rPr lang="en-US">
                <a:sym typeface="+mn-ea"/>
              </a:rPr>
              <a:t>#7</a:t>
            </a:r>
            <a:endParaRPr lang="en-US"/>
          </a:p>
          <a:p>
            <a:r>
              <a:rPr lang="en-US">
                <a:sym typeface="+mn-ea"/>
              </a:rPr>
              <a:t>x={(1,2):"a"}</a:t>
            </a:r>
            <a:endParaRPr lang="en-US"/>
          </a:p>
          <a:p>
            <a:r>
              <a:rPr lang="en-US">
                <a:sym typeface="+mn-ea"/>
              </a:rPr>
              <a:t>x</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83"/>
          </a:xfrm>
        </p:spPr>
        <p:txBody>
          <a:bodyPr>
            <a:normAutofit fontScale="90000"/>
          </a:bodyPr>
          <a:lstStyle/>
          <a:p>
            <a:pPr algn="ctr"/>
            <a:r>
              <a:rPr lang="en-US" b="1" dirty="0">
                <a:highlight>
                  <a:srgbClr val="FFFF00"/>
                </a:highlight>
              </a:rPr>
              <a:t>Assignment</a:t>
            </a:r>
            <a:endParaRPr lang="en-US" b="1" dirty="0">
              <a:highlight>
                <a:srgbClr val="FFFF00"/>
              </a:highlight>
            </a:endParaRPr>
          </a:p>
        </p:txBody>
      </p:sp>
      <p:sp>
        <p:nvSpPr>
          <p:cNvPr id="3" name="Content Placeholder 2"/>
          <p:cNvSpPr>
            <a:spLocks noGrp="1"/>
          </p:cNvSpPr>
          <p:nvPr>
            <p:ph idx="1"/>
          </p:nvPr>
        </p:nvSpPr>
        <p:spPr>
          <a:xfrm>
            <a:off x="1567543" y="1007705"/>
            <a:ext cx="9022702" cy="5197152"/>
          </a:xfrm>
        </p:spPr>
        <p:txBody>
          <a:bodyPr>
            <a:normAutofit/>
          </a:bodyPr>
          <a:lstStyle/>
          <a:p>
            <a:pPr marL="0" marR="0" indent="0">
              <a:lnSpc>
                <a:spcPct val="107000"/>
              </a:lnSpc>
              <a:spcAft>
                <a:spcPts val="800"/>
              </a:spcAft>
              <a:buNone/>
            </a:pPr>
            <a:r>
              <a:rPr lang="en-US" sz="18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3. Set Questions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Check for membership:</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check if 8 exists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my_set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 2, 3, 4, 5, 6, 7, 8, 9, 10}?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Concatenate/join sets: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combine set1 = {1, 2, 3, 4, 5} and set2 = {6, 7, 8, 9, 10}?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Get the length of a set: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find the number of elements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my_set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{11, 12, 13, 14, 15, 16, 17, 18, 19, 20}?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Add an item to a set: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add 25 to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my_set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Remove an item from a set:</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remove 30 from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my_set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{10, 20, 30, 40, 50, 60, 70, 80, 90, 100}?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Union, intersection, and difference of sets: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find the union, intersection, and difference of A = {1, 2, 3, 4, 5} and B = {4, 5, 6, 7, 8}?</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605" y="442595"/>
            <a:ext cx="4064000" cy="5908040"/>
          </a:xfrm>
          <a:prstGeom prst="rect">
            <a:avLst/>
          </a:prstGeom>
          <a:noFill/>
        </p:spPr>
        <p:txBody>
          <a:bodyPr wrap="square" rtlCol="0">
            <a:spAutoFit/>
          </a:bodyPr>
          <a:p>
            <a:r>
              <a:rPr lang="en-US"/>
              <a:t>#1</a:t>
            </a:r>
            <a:endParaRPr lang="en-US"/>
          </a:p>
          <a:p>
            <a:r>
              <a:rPr lang="en-US"/>
              <a:t>my_set = {1, 2, 3, 4, 5, 6, 7, 8, 9, 10}</a:t>
            </a:r>
            <a:endParaRPr lang="en-US"/>
          </a:p>
          <a:p>
            <a:r>
              <a:rPr lang="en-US"/>
              <a:t>8 in my_set</a:t>
            </a:r>
            <a:endParaRPr lang="en-US"/>
          </a:p>
          <a:p>
            <a:endParaRPr lang="en-US"/>
          </a:p>
          <a:p>
            <a:r>
              <a:rPr lang="en-US"/>
              <a:t>#2</a:t>
            </a:r>
            <a:endParaRPr lang="en-US"/>
          </a:p>
          <a:p>
            <a:r>
              <a:rPr lang="en-US"/>
              <a:t>set1 = {1, 2, 3, 4, 5}</a:t>
            </a:r>
            <a:endParaRPr lang="en-US"/>
          </a:p>
          <a:p>
            <a:r>
              <a:rPr lang="en-US"/>
              <a:t>set2 = {6, 7, 8, 9, 10}</a:t>
            </a:r>
            <a:endParaRPr lang="en-US"/>
          </a:p>
          <a:p>
            <a:r>
              <a:rPr lang="en-US"/>
              <a:t>set.union(set1,set2)</a:t>
            </a:r>
            <a:endParaRPr lang="en-US"/>
          </a:p>
          <a:p>
            <a:endParaRPr lang="en-US"/>
          </a:p>
          <a:p>
            <a:r>
              <a:rPr lang="en-US"/>
              <a:t>#3</a:t>
            </a:r>
            <a:endParaRPr lang="en-US"/>
          </a:p>
          <a:p>
            <a:r>
              <a:rPr lang="en-US"/>
              <a:t>my_set = {11, 12, 13, 14, 15, 16, 17, 18, 19, 20}</a:t>
            </a:r>
            <a:endParaRPr lang="en-US"/>
          </a:p>
          <a:p>
            <a:r>
              <a:rPr lang="en-US"/>
              <a:t>len(my_set)</a:t>
            </a:r>
            <a:endParaRPr lang="en-US"/>
          </a:p>
          <a:p>
            <a:endParaRPr lang="en-US"/>
          </a:p>
          <a:p>
            <a:r>
              <a:rPr lang="en-US"/>
              <a:t>#4</a:t>
            </a:r>
            <a:endParaRPr lang="en-US"/>
          </a:p>
          <a:p>
            <a:r>
              <a:rPr lang="en-US"/>
              <a:t>my_set = {10, 20, 30, 40, 50, 60, 70, 80, 90, 100}</a:t>
            </a:r>
            <a:endParaRPr lang="en-US"/>
          </a:p>
          <a:p>
            <a:r>
              <a:rPr lang="en-US"/>
              <a:t>my_set.add(25)</a:t>
            </a:r>
            <a:endParaRPr lang="en-US"/>
          </a:p>
          <a:p>
            <a:r>
              <a:rPr lang="en-US"/>
              <a:t>my_set</a:t>
            </a:r>
            <a:endParaRPr lang="en-US"/>
          </a:p>
          <a:p>
            <a:endParaRPr lang="en-US"/>
          </a:p>
          <a:p>
            <a:endParaRPr lang="en-US"/>
          </a:p>
        </p:txBody>
      </p:sp>
      <p:sp>
        <p:nvSpPr>
          <p:cNvPr id="5" name="Text Box 4"/>
          <p:cNvSpPr txBox="1"/>
          <p:nvPr/>
        </p:nvSpPr>
        <p:spPr>
          <a:xfrm>
            <a:off x="6588760" y="442595"/>
            <a:ext cx="4064000" cy="3692525"/>
          </a:xfrm>
          <a:prstGeom prst="rect">
            <a:avLst/>
          </a:prstGeom>
          <a:noFill/>
        </p:spPr>
        <p:txBody>
          <a:bodyPr wrap="square" rtlCol="0">
            <a:spAutoFit/>
          </a:bodyPr>
          <a:p>
            <a:r>
              <a:rPr lang="en-US">
                <a:sym typeface="+mn-ea"/>
              </a:rPr>
              <a:t>#5</a:t>
            </a:r>
            <a:endParaRPr lang="en-US"/>
          </a:p>
          <a:p>
            <a:r>
              <a:rPr lang="en-US">
                <a:sym typeface="+mn-ea"/>
              </a:rPr>
              <a:t>my_set = {10, 20, 30, 40, 50, 60, 70, 80, 90, 100}</a:t>
            </a:r>
            <a:endParaRPr lang="en-US"/>
          </a:p>
          <a:p>
            <a:r>
              <a:rPr lang="en-US">
                <a:sym typeface="+mn-ea"/>
              </a:rPr>
              <a:t>my_set.remove(30)</a:t>
            </a:r>
            <a:endParaRPr lang="en-US"/>
          </a:p>
          <a:p>
            <a:r>
              <a:rPr lang="en-US">
                <a:sym typeface="+mn-ea"/>
              </a:rPr>
              <a:t>my_set</a:t>
            </a:r>
            <a:endParaRPr lang="en-US"/>
          </a:p>
          <a:p>
            <a:endParaRPr lang="en-US"/>
          </a:p>
          <a:p>
            <a:r>
              <a:rPr lang="en-US">
                <a:sym typeface="+mn-ea"/>
              </a:rPr>
              <a:t>#6</a:t>
            </a:r>
            <a:endParaRPr lang="en-US"/>
          </a:p>
          <a:p>
            <a:r>
              <a:rPr lang="en-US">
                <a:sym typeface="+mn-ea"/>
              </a:rPr>
              <a:t>A = {1, 2, 3, 4, 5}</a:t>
            </a:r>
            <a:endParaRPr lang="en-US"/>
          </a:p>
          <a:p>
            <a:r>
              <a:rPr lang="en-US">
                <a:sym typeface="+mn-ea"/>
              </a:rPr>
              <a:t>B = {4, 5, 6, 7, 8}</a:t>
            </a:r>
            <a:endParaRPr lang="en-US"/>
          </a:p>
          <a:p>
            <a:r>
              <a:rPr lang="en-US">
                <a:sym typeface="+mn-ea"/>
              </a:rPr>
              <a:t>print(A.union(B))</a:t>
            </a:r>
            <a:endParaRPr lang="en-US"/>
          </a:p>
          <a:p>
            <a:r>
              <a:rPr lang="en-US">
                <a:sym typeface="+mn-ea"/>
              </a:rPr>
              <a:t>print(A.intersection(B))</a:t>
            </a:r>
            <a:endParaRPr lang="en-US"/>
          </a:p>
          <a:p>
            <a:r>
              <a:rPr lang="en-US">
                <a:sym typeface="+mn-ea"/>
              </a:rPr>
              <a:t>print(A.difference(B))</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83"/>
          </a:xfrm>
        </p:spPr>
        <p:txBody>
          <a:bodyPr>
            <a:normAutofit fontScale="90000"/>
          </a:bodyPr>
          <a:lstStyle/>
          <a:p>
            <a:pPr algn="ctr"/>
            <a:r>
              <a:rPr lang="en-US" b="1" dirty="0">
                <a:highlight>
                  <a:srgbClr val="FFFF00"/>
                </a:highlight>
              </a:rPr>
              <a:t>Assignment</a:t>
            </a:r>
            <a:endParaRPr lang="en-US" b="1" dirty="0">
              <a:highlight>
                <a:srgbClr val="FFFF00"/>
              </a:highlight>
            </a:endParaRPr>
          </a:p>
        </p:txBody>
      </p:sp>
      <p:sp>
        <p:nvSpPr>
          <p:cNvPr id="3" name="Content Placeholder 2"/>
          <p:cNvSpPr>
            <a:spLocks noGrp="1"/>
          </p:cNvSpPr>
          <p:nvPr>
            <p:ph idx="1"/>
          </p:nvPr>
        </p:nvSpPr>
        <p:spPr>
          <a:xfrm>
            <a:off x="1567543" y="1007705"/>
            <a:ext cx="9022702" cy="5197152"/>
          </a:xfrm>
        </p:spPr>
        <p:txBody>
          <a:bodyPr>
            <a:normAutofit/>
          </a:bodyPr>
          <a:lstStyle/>
          <a:p>
            <a:pPr marL="0" marR="0" indent="0" algn="just">
              <a:lnSpc>
                <a:spcPct val="107000"/>
              </a:lnSpc>
              <a:spcAft>
                <a:spcPts val="800"/>
              </a:spcAft>
              <a:buNone/>
            </a:pPr>
            <a:r>
              <a:rPr lang="en-US" sz="18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4. Dictionary Questions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Retrieve a value by key:</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get the value of "key5"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my_dict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{"key1": 1, "key2": 2, "key3": 3, "key4": 4, "key5": 5, "key6": 6, "key7": 7, "key8": 8, "key9": 9, "key10": 10}?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Check for membership:</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would you check if "key12" exists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my_dict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{"key1": 10, "key2": 20, "key3": 30, "key4": 40, "key5": 50, "key6": 60, "key7": 70, "key8": 80, "key9": 90, "key10": 100}?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Add an item to a dictionary:</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add {"key11": 110} to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my_dict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{"key1": 10, "key2": 20, "key3": 30, "key4": 40, "key5": 50, "key6": 60, "key7": 70, "key8": 80, "key9": 90, "key10": 100}?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Update a value in a dictionary:</a:t>
            </a:r>
            <a:b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change the value of "key5" from 50 to 500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my_dict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{"key1": 10, "key2": 20, "key3": 30, "key4": 40, "key5": 50, "key6": 60, "key7": 70, "key8": 80, "key9": 90, "key10": 100}?</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US" sz="14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Iterate through dictionary items:</a:t>
            </a:r>
            <a:b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you iterate over keys and values in </a:t>
            </a:r>
            <a:r>
              <a:rPr lang="en-US" sz="14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my_dict</a:t>
            </a:r>
            <a:r>
              <a:rPr lang="en-US" sz="14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{"key1": "A", "key2": "B", "key3": "C", "key4": "D", "key5": "E", "key6": "F", "key7": "G", "key8": "H", "key9": "I", "key10": "J"}?</a:t>
            </a:r>
            <a:endPar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9821"/>
            <a:ext cx="10515600" cy="970380"/>
          </a:xfrm>
        </p:spPr>
        <p:txBody>
          <a:bodyPr/>
          <a:lstStyle/>
          <a:p>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What is Not a </a:t>
            </a:r>
            <a:r>
              <a:rPr lang="en-US" b="0" i="0" u="none" strike="noStrike" cap="none" dirty="0">
                <a:latin typeface="Arial" panose="020B0604020202020204"/>
                <a:ea typeface="Arial" panose="020B0604020202020204"/>
                <a:cs typeface="Arial" panose="020B0604020202020204"/>
                <a:sym typeface="Arial" panose="020B0604020202020204"/>
              </a:rPr>
              <a:t>“</a:t>
            </a:r>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Collection</a:t>
            </a:r>
            <a:r>
              <a:rPr lang="en-US" b="0" i="0" u="none" strike="noStrike" cap="none" dirty="0">
                <a:latin typeface="Arial" panose="020B0604020202020204"/>
                <a:ea typeface="Arial" panose="020B0604020202020204"/>
                <a:cs typeface="Arial" panose="020B0604020202020204"/>
                <a:sym typeface="Arial" panose="020B0604020202020204"/>
              </a:rPr>
              <a:t>”?</a:t>
            </a:r>
            <a:endParaRPr lang="en-US" dirty="0"/>
          </a:p>
        </p:txBody>
      </p:sp>
      <p:sp>
        <p:nvSpPr>
          <p:cNvPr id="3" name="Content Placeholder 2"/>
          <p:cNvSpPr>
            <a:spLocks noGrp="1"/>
          </p:cNvSpPr>
          <p:nvPr>
            <p:ph idx="1"/>
          </p:nvPr>
        </p:nvSpPr>
        <p:spPr>
          <a:xfrm>
            <a:off x="838200" y="2006099"/>
            <a:ext cx="10515600" cy="4351338"/>
          </a:xfrm>
        </p:spPr>
        <p:txBody>
          <a:bodyPr>
            <a:normAutofit fontScale="85000" lnSpcReduction="20000"/>
          </a:bodyPr>
          <a:lstStyle/>
          <a:p>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Most of our </a:t>
            </a:r>
            <a:r>
              <a:rPr lang="en-US" u="none" strike="noStrike" cap="none" dirty="0">
                <a:solidFill>
                  <a:srgbClr val="FF0000"/>
                </a:solidFill>
                <a:latin typeface="Arial" panose="020B0604020202020204" pitchFamily="34" charset="0"/>
                <a:ea typeface="Arial" panose="020B0604020202020204" pitchFamily="34" charset="0"/>
                <a:cs typeface="Arial" panose="020B0604020202020204" pitchFamily="34" charset="0"/>
                <a:sym typeface="Cabin"/>
              </a:rPr>
              <a:t>variables</a:t>
            </a:r>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 have one value in them - when we put a new value in the </a:t>
            </a:r>
            <a:r>
              <a:rPr lang="en-US" u="none" strike="noStrike" cap="none" dirty="0">
                <a:solidFill>
                  <a:srgbClr val="FF0000"/>
                </a:solidFill>
                <a:latin typeface="Arial" panose="020B0604020202020204" pitchFamily="34" charset="0"/>
                <a:ea typeface="Arial" panose="020B0604020202020204" pitchFamily="34" charset="0"/>
                <a:cs typeface="Arial" panose="020B0604020202020204" pitchFamily="34" charset="0"/>
                <a:sym typeface="Cabin"/>
              </a:rPr>
              <a:t>variable</a:t>
            </a:r>
            <a:r>
              <a:rPr lang="en-US" dirty="0">
                <a:latin typeface="Arial" panose="020B0604020202020204" pitchFamily="34" charset="0"/>
                <a:ea typeface="Arial" panose="020B0604020202020204" pitchFamily="34" charset="0"/>
                <a:cs typeface="Arial" panose="020B0604020202020204" pitchFamily="34" charset="0"/>
                <a:sym typeface="Cabin"/>
              </a:rPr>
              <a:t>,</a:t>
            </a:r>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 the old value is overwritten</a:t>
            </a:r>
            <a:endParaRPr lang="en-US" u="none" strike="noStrike" cap="none" dirty="0">
              <a:latin typeface="Arial" panose="020B0604020202020204" pitchFamily="34" charset="0"/>
              <a:ea typeface="Arial" panose="020B0604020202020204" pitchFamily="34" charset="0"/>
              <a:cs typeface="Arial" panose="020B0604020202020204" pitchFamily="34" charset="0"/>
              <a:sym typeface="Cabin"/>
            </a:endParaRPr>
          </a:p>
          <a:p>
            <a:pPr marL="0" lvl="0" indent="0">
              <a:lnSpc>
                <a:spcPct val="100000"/>
              </a:lnSpc>
              <a:spcBef>
                <a:spcPts val="0"/>
              </a:spcBef>
              <a:buClr>
                <a:schemeClr val="lt1"/>
              </a:buClr>
              <a:buSzPct val="25000"/>
              <a:buNone/>
            </a:pPr>
            <a:endParaRPr lang="en-US" i="0" u="none" strike="noStrike" cap="none" dirty="0">
              <a:latin typeface="Courier"/>
              <a:ea typeface="Courier"/>
              <a:cs typeface="Courier"/>
              <a:sym typeface="Courier New" panose="02070309020205020404"/>
            </a:endParaRPr>
          </a:p>
          <a:p>
            <a:pPr marL="1371600" lvl="3" indent="0">
              <a:lnSpc>
                <a:spcPct val="100000"/>
              </a:lnSpc>
              <a:spcBef>
                <a:spcPts val="0"/>
              </a:spcBef>
              <a:buClr>
                <a:schemeClr val="lt1"/>
              </a:buClr>
              <a:buSzPct val="25000"/>
              <a:buNone/>
            </a:pPr>
            <a:r>
              <a:rPr lang="en-US" sz="3200" b="1" u="none" strike="noStrike" cap="none" dirty="0">
                <a:solidFill>
                  <a:srgbClr val="0070C0"/>
                </a:solidFill>
                <a:latin typeface="Courier"/>
                <a:ea typeface="Courier"/>
                <a:cs typeface="Courier"/>
                <a:sym typeface="Courier New" panose="02070309020205020404"/>
              </a:rPr>
              <a:t>x = 2</a:t>
            </a:r>
            <a:endParaRPr lang="en-US" sz="3200" b="1" u="none" strike="noStrike" cap="none" dirty="0">
              <a:solidFill>
                <a:srgbClr val="0070C0"/>
              </a:solidFill>
              <a:latin typeface="Courier"/>
              <a:ea typeface="Courier"/>
              <a:cs typeface="Courier"/>
              <a:sym typeface="Courier New" panose="02070309020205020404"/>
            </a:endParaRPr>
          </a:p>
          <a:p>
            <a:pPr marL="1371600" lvl="3" indent="0">
              <a:lnSpc>
                <a:spcPct val="100000"/>
              </a:lnSpc>
              <a:spcBef>
                <a:spcPts val="0"/>
              </a:spcBef>
              <a:buClr>
                <a:schemeClr val="lt1"/>
              </a:buClr>
              <a:buSzPct val="25000"/>
              <a:buNone/>
            </a:pPr>
            <a:r>
              <a:rPr lang="en-US" sz="3200" b="1" u="none" strike="noStrike" cap="none" dirty="0">
                <a:latin typeface="Courier"/>
                <a:ea typeface="Courier"/>
                <a:cs typeface="Courier"/>
                <a:sym typeface="Courier New" panose="02070309020205020404"/>
              </a:rPr>
              <a:t>print(x)---</a:t>
            </a:r>
            <a:r>
              <a:rPr lang="en-US" sz="3200" b="1" u="none" strike="noStrike" cap="none" dirty="0">
                <a:latin typeface="Courier"/>
                <a:ea typeface="Courier"/>
                <a:cs typeface="Courier"/>
                <a:sym typeface="Wingdings" panose="05000000000000000000" pitchFamily="2" charset="2"/>
              </a:rPr>
              <a:t> 2</a:t>
            </a:r>
            <a:endParaRPr lang="en-US" sz="3200" b="1" u="none" strike="noStrike" cap="none" dirty="0">
              <a:latin typeface="Courier"/>
              <a:ea typeface="Courier"/>
              <a:cs typeface="Courier"/>
              <a:sym typeface="Courier New" panose="02070309020205020404"/>
            </a:endParaRPr>
          </a:p>
          <a:p>
            <a:pPr marL="1371600" lvl="3" indent="0">
              <a:lnSpc>
                <a:spcPct val="100000"/>
              </a:lnSpc>
              <a:spcBef>
                <a:spcPts val="0"/>
              </a:spcBef>
              <a:buClr>
                <a:schemeClr val="lt1"/>
              </a:buClr>
              <a:buSzPct val="25000"/>
              <a:buNone/>
            </a:pPr>
            <a:r>
              <a:rPr lang="en-US" sz="3200" b="1" u="none" strike="noStrike" cap="none" dirty="0">
                <a:solidFill>
                  <a:srgbClr val="0070C0"/>
                </a:solidFill>
                <a:latin typeface="Courier"/>
                <a:ea typeface="Courier"/>
                <a:cs typeface="Courier"/>
                <a:sym typeface="Courier New" panose="02070309020205020404"/>
              </a:rPr>
              <a:t>x = 4</a:t>
            </a:r>
            <a:endParaRPr lang="en-US" sz="3200" b="1" u="none" strike="noStrike" cap="none" dirty="0">
              <a:solidFill>
                <a:srgbClr val="0070C0"/>
              </a:solidFill>
              <a:latin typeface="Courier"/>
              <a:ea typeface="Courier"/>
              <a:cs typeface="Courier"/>
              <a:sym typeface="Courier New" panose="02070309020205020404"/>
            </a:endParaRPr>
          </a:p>
          <a:p>
            <a:pPr marL="1371600" lvl="3" indent="0">
              <a:lnSpc>
                <a:spcPct val="100000"/>
              </a:lnSpc>
              <a:spcBef>
                <a:spcPts val="0"/>
              </a:spcBef>
              <a:buClr>
                <a:schemeClr val="lt1"/>
              </a:buClr>
              <a:buSzPct val="25000"/>
              <a:buNone/>
            </a:pPr>
            <a:r>
              <a:rPr lang="en-US" sz="3200" b="1" u="none" strike="noStrike" cap="none" dirty="0">
                <a:latin typeface="Courier"/>
                <a:ea typeface="Courier"/>
                <a:cs typeface="Courier"/>
                <a:sym typeface="Courier New" panose="02070309020205020404"/>
              </a:rPr>
              <a:t>print(x)---</a:t>
            </a:r>
            <a:r>
              <a:rPr lang="en-US" sz="3200" b="1" u="none" strike="noStrike" cap="none" dirty="0">
                <a:latin typeface="Courier"/>
                <a:ea typeface="Courier"/>
                <a:cs typeface="Courier"/>
                <a:sym typeface="Wingdings" panose="05000000000000000000" pitchFamily="2" charset="2"/>
              </a:rPr>
              <a:t> 4</a:t>
            </a:r>
            <a:endParaRPr lang="en-US" sz="3200" b="1" u="none" strike="noStrike" cap="none" dirty="0">
              <a:latin typeface="Courier"/>
              <a:ea typeface="Courier"/>
              <a:cs typeface="Courier"/>
              <a:sym typeface="Wingdings" panose="05000000000000000000" pitchFamily="2" charset="2"/>
            </a:endParaRPr>
          </a:p>
          <a:p>
            <a:pPr marL="1371600" lvl="3" indent="0" algn="just">
              <a:lnSpc>
                <a:spcPct val="100000"/>
              </a:lnSpc>
              <a:spcBef>
                <a:spcPts val="0"/>
              </a:spcBef>
              <a:buClr>
                <a:schemeClr val="lt1"/>
              </a:buClr>
              <a:buSzPct val="25000"/>
              <a:buNone/>
            </a:pPr>
            <a:endParaRPr lang="en-US" sz="3200" dirty="0"/>
          </a:p>
          <a:p>
            <a:pPr marL="1371600" lvl="3" indent="0" algn="just">
              <a:lnSpc>
                <a:spcPct val="100000"/>
              </a:lnSpc>
              <a:spcBef>
                <a:spcPts val="0"/>
              </a:spcBef>
              <a:buClr>
                <a:schemeClr val="lt1"/>
              </a:buClr>
              <a:buSzPct val="25000"/>
              <a:buNone/>
            </a:pPr>
            <a:r>
              <a:rPr lang="en-US" sz="3200" i="1" dirty="0"/>
              <a:t>But what if you need to store a </a:t>
            </a:r>
            <a:r>
              <a:rPr lang="en-US" sz="3200" i="1" dirty="0">
                <a:solidFill>
                  <a:srgbClr val="0070C0"/>
                </a:solidFill>
              </a:rPr>
              <a:t>long list of information</a:t>
            </a:r>
            <a:r>
              <a:rPr lang="en-US" sz="3200" i="1" dirty="0"/>
              <a:t>? </a:t>
            </a:r>
            <a:endParaRPr lang="en-US" sz="3200" i="1" dirty="0"/>
          </a:p>
          <a:p>
            <a:pPr marL="1371600" lvl="3" indent="0" algn="just">
              <a:lnSpc>
                <a:spcPct val="100000"/>
              </a:lnSpc>
              <a:spcBef>
                <a:spcPts val="0"/>
              </a:spcBef>
              <a:buClr>
                <a:schemeClr val="lt1"/>
              </a:buClr>
              <a:buSzPct val="25000"/>
              <a:buNone/>
            </a:pPr>
            <a:endParaRPr lang="en-US" sz="3200" i="1" dirty="0"/>
          </a:p>
          <a:p>
            <a:pPr marL="1371600" lvl="3" indent="0" algn="just">
              <a:lnSpc>
                <a:spcPct val="100000"/>
              </a:lnSpc>
              <a:spcBef>
                <a:spcPts val="0"/>
              </a:spcBef>
              <a:buClr>
                <a:schemeClr val="lt1"/>
              </a:buClr>
              <a:buSzPct val="25000"/>
              <a:buNone/>
            </a:pPr>
            <a:r>
              <a:rPr lang="en-US" sz="3200" i="1" dirty="0"/>
              <a:t>Say, for example, the names of the months of the year.</a:t>
            </a:r>
            <a:endParaRPr lang="en-US" sz="3200" i="1" u="none" strike="noStrike" cap="none" dirty="0">
              <a:latin typeface="Courier"/>
              <a:ea typeface="Courier"/>
              <a:cs typeface="Courier"/>
              <a:sym typeface="Courier New" panose="02070309020205020404"/>
            </a:endParaRPr>
          </a:p>
          <a:p>
            <a:pPr marL="1371600" lvl="3" indent="0">
              <a:lnSpc>
                <a:spcPct val="100000"/>
              </a:lnSpc>
              <a:spcBef>
                <a:spcPts val="0"/>
              </a:spcBef>
              <a:buClr>
                <a:schemeClr val="lt1"/>
              </a:buClr>
              <a:buSzPct val="25000"/>
              <a:buNone/>
            </a:pPr>
            <a:endParaRPr lang="en-US" sz="3200" b="1" u="none" strike="noStrike" cap="none" dirty="0">
              <a:latin typeface="Courier"/>
              <a:ea typeface="Courier"/>
              <a:cs typeface="Courier"/>
              <a:sym typeface="Courier New" panose="02070309020205020404"/>
            </a:endParaRPr>
          </a:p>
          <a:p>
            <a:pPr marL="0" lvl="0" indent="0">
              <a:lnSpc>
                <a:spcPct val="100000"/>
              </a:lnSpc>
              <a:spcBef>
                <a:spcPts val="0"/>
              </a:spcBef>
              <a:buClr>
                <a:schemeClr val="lt1"/>
              </a:buClr>
              <a:buSzPct val="25000"/>
              <a:buNone/>
            </a:pPr>
            <a:r>
              <a:rPr lang="en-US" i="0" u="none" strike="noStrike" cap="none" dirty="0">
                <a:solidFill>
                  <a:schemeClr val="lt1"/>
                </a:solidFill>
                <a:latin typeface="Courier"/>
                <a:ea typeface="Courier"/>
                <a:cs typeface="Courier"/>
                <a:sym typeface="Courier New" panose="02070309020205020404"/>
              </a:rPr>
              <a:t>4</a:t>
            </a:r>
            <a:endParaRPr lang="en-US" i="0" u="none" strike="noStrike" cap="none" dirty="0">
              <a:solidFill>
                <a:schemeClr val="lt1"/>
              </a:solidFill>
              <a:latin typeface="Courier"/>
              <a:ea typeface="Courier"/>
              <a:cs typeface="Courier"/>
              <a:sym typeface="Courier New" panose="02070309020205020404"/>
            </a:endParaRPr>
          </a:p>
          <a:p>
            <a:endParaRPr lang="en-US" u="none" strike="noStrike" cap="none" dirty="0">
              <a:latin typeface="Arial" panose="020B0604020202020204" pitchFamily="34" charset="0"/>
              <a:ea typeface="Arial" panose="020B0604020202020204" pitchFamily="34" charset="0"/>
              <a:cs typeface="Arial" panose="020B0604020202020204" pitchFamily="34" charset="0"/>
              <a:sym typeface="Cabin"/>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9115" y="520065"/>
            <a:ext cx="4064000" cy="6185535"/>
          </a:xfrm>
          <a:prstGeom prst="rect">
            <a:avLst/>
          </a:prstGeom>
          <a:noFill/>
        </p:spPr>
        <p:txBody>
          <a:bodyPr wrap="square" rtlCol="0">
            <a:spAutoFit/>
          </a:bodyPr>
          <a:p>
            <a:r>
              <a:rPr lang="en-US"/>
              <a:t>#1</a:t>
            </a:r>
            <a:endParaRPr lang="en-US"/>
          </a:p>
          <a:p>
            <a:r>
              <a:rPr lang="en-US"/>
              <a:t>my_dict = {"key1": 1, "key2": 2, "key3": 3, "key4": 4, "key5": 5, "key6": 6, "key7": 7, "key8": 8, "key9": 9, "key10": 10}</a:t>
            </a:r>
            <a:endParaRPr lang="en-US"/>
          </a:p>
          <a:p>
            <a:r>
              <a:rPr lang="en-US"/>
              <a:t>my_dict["key5"]</a:t>
            </a:r>
            <a:endParaRPr lang="en-US"/>
          </a:p>
          <a:p>
            <a:endParaRPr lang="en-US"/>
          </a:p>
          <a:p>
            <a:r>
              <a:rPr lang="en-US"/>
              <a:t>#2</a:t>
            </a:r>
            <a:endParaRPr lang="en-US"/>
          </a:p>
          <a:p>
            <a:r>
              <a:rPr lang="en-US"/>
              <a:t>my_dict = {"key1": 10, "key2": 20, "key3": 30, "key4": 40, "key5": 50, "key6": 60, "key7": 70, "key8": 80, "key9": 90, "key10": 100}</a:t>
            </a:r>
            <a:endParaRPr lang="en-US"/>
          </a:p>
          <a:p>
            <a:r>
              <a:rPr lang="en-US"/>
              <a:t>"key12" in my_dict </a:t>
            </a:r>
            <a:endParaRPr lang="en-US"/>
          </a:p>
          <a:p>
            <a:endParaRPr lang="en-US"/>
          </a:p>
          <a:p>
            <a:r>
              <a:rPr lang="en-US"/>
              <a:t>#3</a:t>
            </a:r>
            <a:endParaRPr lang="en-US"/>
          </a:p>
          <a:p>
            <a:r>
              <a:rPr lang="en-US"/>
              <a:t>my_dict = {"key1": 10, "key2": 20, "key3": 30, "key4": 40, "key5": 50, "key6": 60, "key7": 70, "key8": 80, "key9": 90, "key10": 100}</a:t>
            </a:r>
            <a:endParaRPr lang="en-US"/>
          </a:p>
          <a:p>
            <a:r>
              <a:rPr lang="en-US"/>
              <a:t>my_dict.update({"key11": 110})</a:t>
            </a:r>
            <a:endParaRPr lang="en-US"/>
          </a:p>
          <a:p>
            <a:r>
              <a:rPr lang="en-US"/>
              <a:t>my_dict</a:t>
            </a:r>
            <a:endParaRPr lang="en-US"/>
          </a:p>
          <a:p>
            <a:endParaRPr lang="en-US"/>
          </a:p>
          <a:p>
            <a:endParaRPr lang="en-US"/>
          </a:p>
        </p:txBody>
      </p:sp>
      <p:sp>
        <p:nvSpPr>
          <p:cNvPr id="5" name="Text Box 4"/>
          <p:cNvSpPr txBox="1"/>
          <p:nvPr/>
        </p:nvSpPr>
        <p:spPr>
          <a:xfrm>
            <a:off x="6178550" y="496570"/>
            <a:ext cx="4064000" cy="4523105"/>
          </a:xfrm>
          <a:prstGeom prst="rect">
            <a:avLst/>
          </a:prstGeom>
          <a:noFill/>
        </p:spPr>
        <p:txBody>
          <a:bodyPr wrap="square" rtlCol="0">
            <a:spAutoFit/>
          </a:bodyPr>
          <a:p>
            <a:r>
              <a:rPr lang="en-US">
                <a:sym typeface="+mn-ea"/>
              </a:rPr>
              <a:t>#4</a:t>
            </a:r>
            <a:endParaRPr lang="en-US"/>
          </a:p>
          <a:p>
            <a:r>
              <a:rPr lang="en-US">
                <a:sym typeface="+mn-ea"/>
              </a:rPr>
              <a:t>my_dict = {"key1": 10, "key2": 20, "key3": 30, "key4": 40, "key5": 50, "key6": 60, "key7": 70, "key8": 80, "key9": 90, "key10": 100}</a:t>
            </a:r>
            <a:endParaRPr lang="en-US"/>
          </a:p>
          <a:p>
            <a:r>
              <a:rPr lang="en-US">
                <a:sym typeface="+mn-ea"/>
              </a:rPr>
              <a:t>my_dict.update({"key5": 500})</a:t>
            </a:r>
            <a:endParaRPr lang="en-US"/>
          </a:p>
          <a:p>
            <a:r>
              <a:rPr lang="en-US">
                <a:sym typeface="+mn-ea"/>
              </a:rPr>
              <a:t>my_dict</a:t>
            </a:r>
            <a:endParaRPr lang="en-US"/>
          </a:p>
          <a:p>
            <a:endParaRPr lang="en-US"/>
          </a:p>
          <a:p>
            <a:r>
              <a:rPr lang="en-US">
                <a:sym typeface="+mn-ea"/>
              </a:rPr>
              <a:t>#5</a:t>
            </a:r>
            <a:endParaRPr lang="en-US"/>
          </a:p>
          <a:p>
            <a:r>
              <a:rPr lang="en-US">
                <a:sym typeface="+mn-ea"/>
              </a:rPr>
              <a:t>my_dict = {"key1": "A", "key2": "B", "key3": "C", "key4": "D", "key5": "E", "key6": "F", "key7": "G", "key8": "H", "key9": "I", "key10": "J"}</a:t>
            </a:r>
            <a:endParaRPr lang="en-US"/>
          </a:p>
          <a:p>
            <a:r>
              <a:rPr lang="en-US">
                <a:sym typeface="+mn-ea"/>
              </a:rPr>
              <a:t>for k,v in my_dict.items():</a:t>
            </a:r>
            <a:endParaRPr lang="en-US"/>
          </a:p>
          <a:p>
            <a:r>
              <a:rPr lang="en-US">
                <a:sym typeface="+mn-ea"/>
              </a:rPr>
              <a:t>  print("key:",k,"   value:", v)</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6276"/>
            <a:ext cx="10651958" cy="5123978"/>
          </a:xfrm>
        </p:spPr>
        <p:txBody>
          <a:bodyPr>
            <a:normAutofit fontScale="72500"/>
          </a:bodyPr>
          <a:lstStyle/>
          <a:p>
            <a:pPr algn="just"/>
            <a:r>
              <a:rPr lang="en-US" sz="2400" dirty="0">
                <a:sym typeface="Cabin"/>
              </a:rPr>
              <a:t>A collection allows us to put many values in a single </a:t>
            </a:r>
            <a:r>
              <a:rPr lang="en-US" sz="2400" dirty="0">
                <a:sym typeface="Arial" panose="020B0604020202020204"/>
              </a:rPr>
              <a:t>“</a:t>
            </a:r>
            <a:r>
              <a:rPr lang="en-US" sz="2400" dirty="0">
                <a:sym typeface="Cabin"/>
              </a:rPr>
              <a:t>variable</a:t>
            </a:r>
            <a:r>
              <a:rPr lang="en-US" sz="2400" dirty="0">
                <a:sym typeface="Arial" panose="020B0604020202020204"/>
              </a:rPr>
              <a:t>”.</a:t>
            </a:r>
            <a:endParaRPr lang="en-US" sz="2400" dirty="0"/>
          </a:p>
          <a:p>
            <a:pPr algn="just"/>
            <a:r>
              <a:rPr lang="en-US" sz="2400" dirty="0"/>
              <a:t>There are four collection data types in the Python programming language:</a:t>
            </a:r>
            <a:endParaRPr lang="en-US" sz="2400" dirty="0"/>
          </a:p>
          <a:p>
            <a:pPr marL="0" indent="0" algn="just">
              <a:buNone/>
            </a:pPr>
            <a:endParaRPr lang="en-US" sz="2400" dirty="0"/>
          </a:p>
          <a:p>
            <a:pPr lvl="1" algn="just"/>
            <a:r>
              <a:rPr lang="en-US" b="1" dirty="0"/>
              <a:t>List</a:t>
            </a:r>
            <a:r>
              <a:rPr lang="en-US" dirty="0"/>
              <a:t> is a collection which is </a:t>
            </a:r>
            <a:r>
              <a:rPr lang="en-US" dirty="0">
                <a:solidFill>
                  <a:srgbClr val="0070C0"/>
                </a:solidFill>
              </a:rPr>
              <a:t>ordered</a:t>
            </a:r>
            <a:r>
              <a:rPr lang="en-US" dirty="0"/>
              <a:t> and </a:t>
            </a:r>
            <a:r>
              <a:rPr lang="en-US" dirty="0">
                <a:solidFill>
                  <a:srgbClr val="0070C0"/>
                </a:solidFill>
              </a:rPr>
              <a:t>changeable/mutable</a:t>
            </a:r>
            <a:r>
              <a:rPr lang="en-US" dirty="0"/>
              <a:t>. </a:t>
            </a:r>
            <a:r>
              <a:rPr lang="en-US" dirty="0">
                <a:solidFill>
                  <a:srgbClr val="0070C0"/>
                </a:solidFill>
              </a:rPr>
              <a:t>Allows</a:t>
            </a:r>
            <a:r>
              <a:rPr lang="en-US" dirty="0"/>
              <a:t> </a:t>
            </a:r>
            <a:r>
              <a:rPr lang="en-US" dirty="0">
                <a:solidFill>
                  <a:srgbClr val="0070C0"/>
                </a:solidFill>
              </a:rPr>
              <a:t>duplicate</a:t>
            </a:r>
            <a:r>
              <a:rPr lang="en-US" dirty="0"/>
              <a:t> members. Example:  </a:t>
            </a:r>
            <a:r>
              <a:rPr lang="en-US" dirty="0">
                <a:solidFill>
                  <a:srgbClr val="FF0000"/>
                </a:solidFill>
              </a:rPr>
              <a:t>a=[1,2,2,”3”];  </a:t>
            </a:r>
            <a:r>
              <a:rPr lang="en-US" b="1" u="sng" dirty="0">
                <a:solidFill>
                  <a:srgbClr val="FF0000"/>
                </a:solidFill>
              </a:rPr>
              <a:t>ok: a[0], a[0]=1, a=[2,2,3] =&gt;out=&gt;[2,2,3]</a:t>
            </a:r>
            <a:endParaRPr lang="en-US" u="sng" dirty="0">
              <a:solidFill>
                <a:srgbClr val="FF0000"/>
              </a:solidFill>
            </a:endParaRPr>
          </a:p>
          <a:p>
            <a:pPr lvl="1" algn="just"/>
            <a:endParaRPr lang="en-US" dirty="0">
              <a:solidFill>
                <a:srgbClr val="FF0000"/>
              </a:solidFill>
            </a:endParaRPr>
          </a:p>
          <a:p>
            <a:pPr lvl="1" algn="just"/>
            <a:r>
              <a:rPr lang="en-US" b="1" dirty="0"/>
              <a:t>Tuple</a:t>
            </a:r>
            <a:r>
              <a:rPr lang="en-US" dirty="0"/>
              <a:t> is a collection which is </a:t>
            </a:r>
            <a:r>
              <a:rPr lang="en-US" dirty="0">
                <a:solidFill>
                  <a:srgbClr val="0070C0"/>
                </a:solidFill>
              </a:rPr>
              <a:t>ordered</a:t>
            </a:r>
            <a:r>
              <a:rPr lang="en-US" dirty="0"/>
              <a:t> and </a:t>
            </a:r>
            <a:r>
              <a:rPr lang="en-US" dirty="0">
                <a:solidFill>
                  <a:srgbClr val="0070C0"/>
                </a:solidFill>
              </a:rPr>
              <a:t>unchangeable/immuatble</a:t>
            </a:r>
            <a:r>
              <a:rPr lang="en-US" dirty="0"/>
              <a:t>. </a:t>
            </a:r>
            <a:r>
              <a:rPr lang="en-US" dirty="0">
                <a:solidFill>
                  <a:srgbClr val="0070C0"/>
                </a:solidFill>
              </a:rPr>
              <a:t>Allows duplicate </a:t>
            </a:r>
            <a:r>
              <a:rPr lang="en-US" dirty="0"/>
              <a:t>members. </a:t>
            </a:r>
            <a:r>
              <a:rPr lang="en-US" dirty="0">
                <a:solidFill>
                  <a:srgbClr val="FF0000"/>
                </a:solidFill>
              </a:rPr>
              <a:t>a=(1,2,2,3). </a:t>
            </a:r>
            <a:r>
              <a:rPr lang="en-US" b="1" u="sng" dirty="0">
                <a:solidFill>
                  <a:srgbClr val="FF0000"/>
                </a:solidFill>
              </a:rPr>
              <a:t>error: a[0]=1</a:t>
            </a:r>
            <a:endParaRPr lang="en-US" dirty="0">
              <a:solidFill>
                <a:srgbClr val="FF0000"/>
              </a:solidFill>
            </a:endParaRPr>
          </a:p>
          <a:p>
            <a:pPr lvl="1" algn="just"/>
            <a:endParaRPr lang="en-US" dirty="0"/>
          </a:p>
          <a:p>
            <a:pPr lvl="1" algn="just"/>
            <a:r>
              <a:rPr lang="en-US" b="1" dirty="0"/>
              <a:t>Set</a:t>
            </a:r>
            <a:r>
              <a:rPr lang="en-US" dirty="0"/>
              <a:t> is a collection which is </a:t>
            </a:r>
            <a:r>
              <a:rPr lang="en-US" dirty="0">
                <a:solidFill>
                  <a:srgbClr val="0070C0"/>
                </a:solidFill>
              </a:rPr>
              <a:t>unordered</a:t>
            </a:r>
            <a:r>
              <a:rPr lang="en-US" dirty="0"/>
              <a:t> and </a:t>
            </a:r>
            <a:r>
              <a:rPr lang="en-US" dirty="0">
                <a:solidFill>
                  <a:srgbClr val="0070C0"/>
                </a:solidFill>
              </a:rPr>
              <a:t>unindexed and </a:t>
            </a:r>
            <a:r>
              <a:rPr lang="en-US" dirty="0">
                <a:solidFill>
                  <a:srgbClr val="0070C0"/>
                </a:solidFill>
                <a:sym typeface="+mn-ea"/>
              </a:rPr>
              <a:t>mutable</a:t>
            </a:r>
            <a:r>
              <a:rPr lang="en-US" dirty="0"/>
              <a:t>. </a:t>
            </a:r>
            <a:r>
              <a:rPr lang="en-US" dirty="0">
                <a:solidFill>
                  <a:srgbClr val="0070C0"/>
                </a:solidFill>
              </a:rPr>
              <a:t>No duplicate </a:t>
            </a:r>
            <a:r>
              <a:rPr lang="en-US" dirty="0"/>
              <a:t>members. </a:t>
            </a:r>
            <a:r>
              <a:rPr lang="en-US" dirty="0">
                <a:solidFill>
                  <a:srgbClr val="FF0000"/>
                </a:solidFill>
              </a:rPr>
              <a:t>a={1,2,3}</a:t>
            </a:r>
            <a:endParaRPr lang="en-US" dirty="0"/>
          </a:p>
          <a:p>
            <a:pPr lvl="1" algn="just"/>
            <a:endParaRPr lang="en-US" dirty="0"/>
          </a:p>
          <a:p>
            <a:pPr lvl="1" algn="just"/>
            <a:r>
              <a:rPr lang="en-US" b="1" dirty="0"/>
              <a:t>Dictionary</a:t>
            </a:r>
            <a:r>
              <a:rPr lang="en-US" dirty="0"/>
              <a:t> is a collection which is </a:t>
            </a:r>
            <a:r>
              <a:rPr lang="en-US" dirty="0">
                <a:solidFill>
                  <a:srgbClr val="FF0000"/>
                </a:solidFill>
              </a:rPr>
              <a:t>*unordered</a:t>
            </a:r>
            <a:r>
              <a:rPr lang="en-US" dirty="0"/>
              <a:t>, </a:t>
            </a:r>
            <a:r>
              <a:rPr lang="en-US" dirty="0">
                <a:solidFill>
                  <a:srgbClr val="0070C0"/>
                </a:solidFill>
              </a:rPr>
              <a:t>changeable/</a:t>
            </a:r>
            <a:r>
              <a:rPr lang="en-US" dirty="0">
                <a:solidFill>
                  <a:srgbClr val="0070C0"/>
                </a:solidFill>
                <a:sym typeface="+mn-ea"/>
              </a:rPr>
              <a:t>mutable</a:t>
            </a:r>
            <a:r>
              <a:rPr lang="en-US" dirty="0"/>
              <a:t> and indexed. </a:t>
            </a:r>
            <a:r>
              <a:rPr lang="en-US" dirty="0">
                <a:solidFill>
                  <a:srgbClr val="0070C0"/>
                </a:solidFill>
              </a:rPr>
              <a:t>No duplicate </a:t>
            </a:r>
            <a:r>
              <a:rPr lang="en-US" dirty="0"/>
              <a:t>members. </a:t>
            </a:r>
            <a:r>
              <a:rPr lang="en-US" dirty="0">
                <a:solidFill>
                  <a:srgbClr val="FF0000"/>
                </a:solidFill>
              </a:rPr>
              <a:t>a={key : value}     i.e. a={ “ID”	     : 1,</a:t>
            </a:r>
            <a:endParaRPr lang="en-US" dirty="0">
              <a:solidFill>
                <a:srgbClr val="FF0000"/>
              </a:solidFill>
            </a:endParaRPr>
          </a:p>
          <a:p>
            <a:pPr marL="457200" lvl="1" indent="0" algn="just">
              <a:buNone/>
            </a:pPr>
            <a:r>
              <a:rPr lang="en-US" dirty="0">
                <a:solidFill>
                  <a:srgbClr val="FF0000"/>
                </a:solidFill>
              </a:rPr>
              <a:t>                                                                 “Name”     : “</a:t>
            </a:r>
            <a:r>
              <a:rPr lang="en-US" dirty="0" err="1">
                <a:solidFill>
                  <a:srgbClr val="FF0000"/>
                </a:solidFill>
              </a:rPr>
              <a:t>Aysha</a:t>
            </a:r>
            <a:r>
              <a:rPr lang="en-US" dirty="0">
                <a:solidFill>
                  <a:srgbClr val="FF0000"/>
                </a:solidFill>
              </a:rPr>
              <a:t>”,</a:t>
            </a:r>
            <a:endParaRPr lang="en-US" dirty="0">
              <a:solidFill>
                <a:srgbClr val="FF0000"/>
              </a:solidFill>
            </a:endParaRPr>
          </a:p>
          <a:p>
            <a:pPr marL="457200" lvl="1" indent="0" algn="just">
              <a:buNone/>
            </a:pPr>
            <a:r>
              <a:rPr lang="en-US" dirty="0">
                <a:solidFill>
                  <a:srgbClr val="FF0000"/>
                </a:solidFill>
              </a:rPr>
              <a:t>                                                                  “Email”     :  “abc@gmail.com” }</a:t>
            </a:r>
            <a:endParaRPr lang="en-US" dirty="0">
              <a:solidFill>
                <a:srgbClr val="FF0000"/>
              </a:solidFill>
            </a:endParaRPr>
          </a:p>
          <a:p>
            <a:pPr lvl="1" algn="just"/>
            <a:endParaRPr lang="en-US" dirty="0">
              <a:solidFill>
                <a:srgbClr val="FF0000"/>
              </a:solidFill>
            </a:endParaRPr>
          </a:p>
          <a:p>
            <a:pPr marL="457200" lvl="1" indent="0" algn="just">
              <a:buNone/>
            </a:pPr>
            <a:r>
              <a:rPr lang="en-US" dirty="0">
                <a:solidFill>
                  <a:srgbClr val="FF0000"/>
                </a:solidFill>
              </a:rPr>
              <a:t>                                                             </a:t>
            </a:r>
            <a:endParaRPr lang="en-US" dirty="0"/>
          </a:p>
        </p:txBody>
      </p:sp>
      <p:sp>
        <p:nvSpPr>
          <p:cNvPr id="4" name="Title 1"/>
          <p:cNvSpPr>
            <a:spLocks noGrp="1"/>
          </p:cNvSpPr>
          <p:nvPr>
            <p:ph type="title"/>
          </p:nvPr>
        </p:nvSpPr>
        <p:spPr>
          <a:xfrm>
            <a:off x="838200" y="365127"/>
            <a:ext cx="10515600" cy="501148"/>
          </a:xfrm>
        </p:spPr>
        <p:txBody>
          <a:bodyPr>
            <a:normAutofit fontScale="90000"/>
          </a:bodyPr>
          <a:lstStyle/>
          <a:p>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What is a </a:t>
            </a:r>
            <a:r>
              <a:rPr lang="en-US" b="0" i="0" u="none" strike="noStrike" cap="none" dirty="0">
                <a:latin typeface="Arial" panose="020B0604020202020204"/>
                <a:ea typeface="Arial" panose="020B0604020202020204"/>
                <a:cs typeface="Arial" panose="020B0604020202020204"/>
                <a:sym typeface="Arial" panose="020B0604020202020204"/>
              </a:rPr>
              <a:t>“</a:t>
            </a:r>
            <a:r>
              <a:rPr lang="en-US" u="none" strike="noStrike" cap="none" dirty="0">
                <a:latin typeface="Arial" panose="020B0604020202020204" pitchFamily="34" charset="0"/>
                <a:ea typeface="Arial" panose="020B0604020202020204" pitchFamily="34" charset="0"/>
                <a:cs typeface="Arial" panose="020B0604020202020204" pitchFamily="34" charset="0"/>
                <a:sym typeface="Cabin"/>
              </a:rPr>
              <a:t>Collection</a:t>
            </a:r>
            <a:r>
              <a:rPr lang="en-US" b="0" i="0" u="none" strike="noStrike" cap="none" dirty="0">
                <a:latin typeface="Arial" panose="020B0604020202020204"/>
                <a:ea typeface="Arial" panose="020B0604020202020204"/>
                <a:cs typeface="Arial" panose="020B0604020202020204"/>
                <a:sym typeface="Arial" panose="020B0604020202020204"/>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650147" y="1291886"/>
            <a:ext cx="5385517" cy="3772484"/>
          </a:xfrm>
          <a:prstGeom prst="rect">
            <a:avLst/>
          </a:prstGeom>
        </p:spPr>
      </p:pic>
      <p:pic>
        <p:nvPicPr>
          <p:cNvPr id="7" name="Picture 6"/>
          <p:cNvPicPr>
            <a:picLocks noChangeAspect="1"/>
          </p:cNvPicPr>
          <p:nvPr/>
        </p:nvPicPr>
        <p:blipFill>
          <a:blip r:embed="rId2"/>
          <a:stretch>
            <a:fillRect/>
          </a:stretch>
        </p:blipFill>
        <p:spPr>
          <a:xfrm>
            <a:off x="6350558" y="1291885"/>
            <a:ext cx="5308526" cy="3772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91206" y="170822"/>
            <a:ext cx="6516033" cy="3739033"/>
          </a:xfrm>
          <a:prstGeom prst="rect">
            <a:avLst/>
          </a:prstGeom>
        </p:spPr>
      </p:pic>
      <p:pic>
        <p:nvPicPr>
          <p:cNvPr id="7" name="Picture 6"/>
          <p:cNvPicPr>
            <a:picLocks noChangeAspect="1"/>
          </p:cNvPicPr>
          <p:nvPr/>
        </p:nvPicPr>
        <p:blipFill>
          <a:blip r:embed="rId2"/>
          <a:stretch>
            <a:fillRect/>
          </a:stretch>
        </p:blipFill>
        <p:spPr>
          <a:xfrm>
            <a:off x="3685471" y="3298197"/>
            <a:ext cx="8315394" cy="34867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4651"/>
            <a:ext cx="10515600" cy="1325563"/>
          </a:xfrm>
        </p:spPr>
        <p:txBody>
          <a:bodyPr/>
          <a:lstStyle/>
          <a:p>
            <a:r>
              <a:rPr lang="en-US" dirty="0"/>
              <a:t>List[]</a:t>
            </a:r>
            <a:endParaRPr lang="en-US" dirty="0"/>
          </a:p>
        </p:txBody>
      </p:sp>
      <p:sp>
        <p:nvSpPr>
          <p:cNvPr id="3" name="Content Placeholder 2"/>
          <p:cNvSpPr>
            <a:spLocks noGrp="1"/>
          </p:cNvSpPr>
          <p:nvPr>
            <p:ph idx="1"/>
          </p:nvPr>
        </p:nvSpPr>
        <p:spPr>
          <a:xfrm>
            <a:off x="838199" y="1621088"/>
            <a:ext cx="11024937" cy="4351338"/>
          </a:xfrm>
        </p:spPr>
        <p:txBody>
          <a:bodyPr>
            <a:normAutofit lnSpcReduction="10000"/>
          </a:bodyPr>
          <a:lstStyle/>
          <a:p>
            <a:pPr algn="just"/>
            <a:r>
              <a:rPr lang="en-US" b="1" dirty="0"/>
              <a:t>Lists</a:t>
            </a:r>
            <a:r>
              <a:rPr lang="en-US" dirty="0"/>
              <a:t> are what they seem - </a:t>
            </a:r>
            <a:r>
              <a:rPr lang="en-US" dirty="0">
                <a:solidFill>
                  <a:srgbClr val="0070C0"/>
                </a:solidFill>
              </a:rPr>
              <a:t>a list of values</a:t>
            </a:r>
            <a:r>
              <a:rPr lang="en-US" dirty="0"/>
              <a:t>.</a:t>
            </a:r>
            <a:endParaRPr lang="en-US" dirty="0"/>
          </a:p>
          <a:p>
            <a:pPr algn="just"/>
            <a:r>
              <a:rPr lang="en-US" dirty="0"/>
              <a:t>Lists are </a:t>
            </a:r>
            <a:r>
              <a:rPr lang="en-US" dirty="0">
                <a:solidFill>
                  <a:srgbClr val="0070C0"/>
                </a:solidFill>
              </a:rPr>
              <a:t>modifiable</a:t>
            </a:r>
            <a:r>
              <a:rPr lang="en-US" dirty="0"/>
              <a:t>.</a:t>
            </a:r>
            <a:endParaRPr lang="en-US" dirty="0"/>
          </a:p>
          <a:p>
            <a:pPr algn="just"/>
            <a:r>
              <a:rPr lang="en-US" dirty="0"/>
              <a:t>We use lists, when we want to change the values of things if we need to.</a:t>
            </a:r>
            <a:endParaRPr lang="en-US" dirty="0"/>
          </a:p>
          <a:p>
            <a:pPr algn="just"/>
            <a:r>
              <a:rPr lang="en-US" dirty="0"/>
              <a:t>Example: A List of all steps necessary to cook a chicken, because Lists support sequential access and we can access the steps in order.</a:t>
            </a:r>
            <a:endParaRPr lang="en-US" dirty="0"/>
          </a:p>
          <a:p>
            <a:pPr marL="0" indent="0" algn="just">
              <a:buNone/>
            </a:pPr>
            <a:endParaRPr lang="en-US" dirty="0"/>
          </a:p>
          <a:p>
            <a:pPr algn="just"/>
            <a:r>
              <a:rPr lang="en-US" sz="2200" i="1" dirty="0"/>
              <a:t>The list elements can be anything and each list element can have a completely different type. This is not allowed in arrays. </a:t>
            </a:r>
            <a:endParaRPr lang="en-US" sz="2200" i="1" dirty="0"/>
          </a:p>
          <a:p>
            <a:pPr algn="just"/>
            <a:r>
              <a:rPr lang="en-US" sz="2200" i="1" dirty="0"/>
              <a:t>Therefore, when we talk about python arrays, we usually mean python Lists.</a:t>
            </a:r>
            <a:endParaRPr lang="en-US" sz="2200" i="1" dirty="0"/>
          </a:p>
          <a:p>
            <a:pPr algn="just"/>
            <a:r>
              <a:rPr lang="en-US" sz="2200" i="1" dirty="0"/>
              <a:t>However, python does provide </a:t>
            </a:r>
            <a:r>
              <a:rPr lang="en-US" sz="2200" i="1" dirty="0" err="1">
                <a:hlinkClick r:id="rId1"/>
              </a:rPr>
              <a:t>Numpy</a:t>
            </a:r>
            <a:r>
              <a:rPr lang="en-US" sz="2200" i="1" dirty="0">
                <a:hlinkClick r:id="rId1"/>
              </a:rPr>
              <a:t> Arrays</a:t>
            </a:r>
            <a:r>
              <a:rPr lang="en-US" sz="2200" i="1" dirty="0"/>
              <a:t> which are a grid of values used in </a:t>
            </a:r>
            <a:r>
              <a:rPr lang="en-US" sz="2200" i="1" dirty="0">
                <a:hlinkClick r:id="rId2"/>
              </a:rPr>
              <a:t>Data Science</a:t>
            </a:r>
            <a:r>
              <a:rPr lang="en-US" sz="2200" i="1" dirty="0">
                <a:hlinkClick r:id="rId1"/>
              </a:rPr>
              <a:t>.</a:t>
            </a:r>
            <a:r>
              <a:rPr lang="en-US" sz="2200" i="1" dirty="0"/>
              <a:t> </a:t>
            </a:r>
            <a:endParaRPr lang="en-US" sz="2200" i="1" dirty="0"/>
          </a:p>
          <a:p>
            <a:pPr algn="just"/>
            <a:endParaRPr lang="en-US" dirty="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endParaRPr lang="en-US" dirty="0"/>
          </a:p>
        </p:txBody>
      </p:sp>
      <p:sp>
        <p:nvSpPr>
          <p:cNvPr id="3" name="Content Placeholder 2"/>
          <p:cNvSpPr>
            <a:spLocks noGrp="1"/>
          </p:cNvSpPr>
          <p:nvPr>
            <p:ph idx="1"/>
          </p:nvPr>
        </p:nvSpPr>
        <p:spPr/>
        <p:txBody>
          <a:bodyPr/>
          <a:lstStyle/>
          <a:p>
            <a:pPr algn="just"/>
            <a:r>
              <a:rPr lang="en-US" b="1" dirty="0"/>
              <a:t>Tuples</a:t>
            </a:r>
            <a:r>
              <a:rPr lang="en-US" dirty="0"/>
              <a:t> are just </a:t>
            </a:r>
            <a:r>
              <a:rPr lang="en-US" dirty="0">
                <a:solidFill>
                  <a:srgbClr val="0070C0"/>
                </a:solidFill>
              </a:rPr>
              <a:t>like lists</a:t>
            </a:r>
            <a:r>
              <a:rPr lang="en-US" dirty="0"/>
              <a:t>, but you </a:t>
            </a:r>
            <a:r>
              <a:rPr lang="en-US" dirty="0">
                <a:solidFill>
                  <a:srgbClr val="0070C0"/>
                </a:solidFill>
              </a:rPr>
              <a:t>can't change </a:t>
            </a:r>
            <a:r>
              <a:rPr lang="en-US" dirty="0"/>
              <a:t>their values.</a:t>
            </a:r>
            <a:endParaRPr lang="en-US" dirty="0"/>
          </a:p>
          <a:p>
            <a:pPr algn="just"/>
            <a:r>
              <a:rPr lang="en-US" dirty="0"/>
              <a:t>So, use a tuple when you know what information goes in the container that it is. </a:t>
            </a:r>
            <a:endParaRPr lang="en-US" dirty="0"/>
          </a:p>
          <a:p>
            <a:pPr algn="just"/>
            <a:r>
              <a:rPr lang="en-US" dirty="0"/>
              <a:t>For example, the names of the months of the year.</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US" dirty="0"/>
          </a:p>
        </p:txBody>
      </p:sp>
      <p:sp>
        <p:nvSpPr>
          <p:cNvPr id="3" name="Content Placeholder 2"/>
          <p:cNvSpPr>
            <a:spLocks noGrp="1"/>
          </p:cNvSpPr>
          <p:nvPr>
            <p:ph idx="1"/>
          </p:nvPr>
        </p:nvSpPr>
        <p:spPr/>
        <p:txBody>
          <a:bodyPr/>
          <a:lstStyle/>
          <a:p>
            <a:pPr algn="just"/>
            <a:r>
              <a:rPr lang="en-US" b="1" dirty="0"/>
              <a:t>Sets</a:t>
            </a:r>
            <a:r>
              <a:rPr lang="en-US" dirty="0"/>
              <a:t> are another standard Python data type that also store values but you </a:t>
            </a:r>
            <a:r>
              <a:rPr lang="en-US" dirty="0">
                <a:solidFill>
                  <a:srgbClr val="0070C0"/>
                </a:solidFill>
              </a:rPr>
              <a:t>can't change </a:t>
            </a:r>
            <a:r>
              <a:rPr lang="en-US" dirty="0"/>
              <a:t>their values. The major </a:t>
            </a:r>
            <a:r>
              <a:rPr lang="en-US" dirty="0">
                <a:solidFill>
                  <a:srgbClr val="0070C0"/>
                </a:solidFill>
              </a:rPr>
              <a:t>difference</a:t>
            </a:r>
            <a:r>
              <a:rPr lang="en-US" dirty="0"/>
              <a:t> is that sets, unlike lists or tuples, </a:t>
            </a:r>
            <a:r>
              <a:rPr lang="en-US" dirty="0">
                <a:solidFill>
                  <a:srgbClr val="0070C0"/>
                </a:solidFill>
              </a:rPr>
              <a:t>cannot have multiple occurrences </a:t>
            </a:r>
            <a:r>
              <a:rPr lang="en-US" dirty="0"/>
              <a:t>of the </a:t>
            </a:r>
            <a:r>
              <a:rPr lang="en-US" dirty="0">
                <a:solidFill>
                  <a:srgbClr val="0070C0"/>
                </a:solidFill>
              </a:rPr>
              <a:t>same element</a:t>
            </a:r>
            <a:r>
              <a:rPr lang="en-US" dirty="0"/>
              <a:t> and store unordered values.</a:t>
            </a:r>
            <a:endParaRPr lang="en-US" dirty="0"/>
          </a:p>
          <a:p>
            <a:pPr marL="0" indent="0" algn="just">
              <a:buNone/>
            </a:pPr>
            <a:endParaRPr lang="en-US" dirty="0"/>
          </a:p>
          <a:p>
            <a:pPr algn="just"/>
            <a:r>
              <a:rPr lang="en-US" dirty="0"/>
              <a:t>You can use a Set to store passport numbers, because a Set enforces uniqueness among its elements. Passport numbers are always unique and two people can't have the same one.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Dictionaries{</a:t>
            </a:r>
            <a:r>
              <a:rPr lang="en-US" b="1" dirty="0" err="1"/>
              <a:t>key:value</a:t>
            </a:r>
            <a:r>
              <a:rPr lang="en-US" b="1" dirty="0"/>
              <a: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Dictionaries</a:t>
            </a:r>
            <a:r>
              <a:rPr lang="en-US" dirty="0"/>
              <a:t> are similar to what their name suggests - </a:t>
            </a:r>
            <a:r>
              <a:rPr lang="en-US" dirty="0">
                <a:solidFill>
                  <a:srgbClr val="0070C0"/>
                </a:solidFill>
              </a:rPr>
              <a:t>a dictionary</a:t>
            </a:r>
            <a:r>
              <a:rPr lang="en-US" dirty="0"/>
              <a:t>.</a:t>
            </a:r>
            <a:endParaRPr lang="en-US" dirty="0"/>
          </a:p>
          <a:p>
            <a:pPr algn="just"/>
            <a:r>
              <a:rPr lang="en-US" dirty="0"/>
              <a:t> In a dictionary, you have an </a:t>
            </a:r>
            <a:r>
              <a:rPr lang="en-US" dirty="0">
                <a:solidFill>
                  <a:srgbClr val="0070C0"/>
                </a:solidFill>
              </a:rPr>
              <a:t>'index'</a:t>
            </a:r>
            <a:r>
              <a:rPr lang="en-US" dirty="0"/>
              <a:t> of words, and for each of them a </a:t>
            </a:r>
            <a:r>
              <a:rPr lang="en-US" dirty="0">
                <a:solidFill>
                  <a:srgbClr val="0070C0"/>
                </a:solidFill>
              </a:rPr>
              <a:t>definition</a:t>
            </a:r>
            <a:r>
              <a:rPr lang="en-US" dirty="0"/>
              <a:t>. </a:t>
            </a:r>
            <a:endParaRPr lang="en-US" dirty="0"/>
          </a:p>
          <a:p>
            <a:pPr algn="just"/>
            <a:r>
              <a:rPr lang="en-US" dirty="0"/>
              <a:t>In python, the word is called a '</a:t>
            </a:r>
            <a:r>
              <a:rPr lang="en-US" dirty="0">
                <a:solidFill>
                  <a:srgbClr val="0070C0"/>
                </a:solidFill>
              </a:rPr>
              <a:t>key</a:t>
            </a:r>
            <a:r>
              <a:rPr lang="en-US" dirty="0"/>
              <a:t>', and the definition a '</a:t>
            </a:r>
            <a:r>
              <a:rPr lang="en-US" dirty="0">
                <a:solidFill>
                  <a:srgbClr val="0070C0"/>
                </a:solidFill>
              </a:rPr>
              <a:t>value</a:t>
            </a:r>
            <a:r>
              <a:rPr lang="en-US" dirty="0"/>
              <a:t>'. You can add, remove, and modify the values in dictionaries. </a:t>
            </a:r>
            <a:endParaRPr lang="en-US" dirty="0"/>
          </a:p>
          <a:p>
            <a:pPr algn="just"/>
            <a:r>
              <a:rPr lang="en-US" dirty="0"/>
              <a:t>Example: telephone book.</a:t>
            </a:r>
            <a:endParaRPr lang="en-US" dirty="0"/>
          </a:p>
          <a:p>
            <a:pPr algn="just"/>
            <a:endParaRPr lang="en-US" dirty="0"/>
          </a:p>
          <a:p>
            <a:r>
              <a:rPr lang="en-US" sz="2300" b="1" i="1" dirty="0"/>
              <a:t>Restrictions on Dictionary Keys </a:t>
            </a:r>
            <a:endParaRPr lang="en-US" sz="2300" b="1" i="1" dirty="0"/>
          </a:p>
          <a:p>
            <a:pPr algn="just"/>
            <a:r>
              <a:rPr lang="en-US" sz="2300" i="1" dirty="0"/>
              <a:t>Almost any type of value can be used as a dictionary key in Python, e.g. integer, float, and Boolean objects just the key should be unique just like you cannot find out the correct information if you have two persons with the exact same name. There are a couple restrictions that dictionary keys must abide by.</a:t>
            </a:r>
            <a:endParaRPr lang="en-US" sz="2300" i="1" dirty="0"/>
          </a:p>
          <a:p>
            <a:pPr algn="just"/>
            <a:r>
              <a:rPr lang="en-US" sz="2300" i="1" dirty="0"/>
              <a:t>First, a given key can appear in a dictionary only once. Duplicate keys are not allowed.</a:t>
            </a:r>
            <a:endParaRPr lang="en-US" sz="2300" i="1" dirty="0"/>
          </a:p>
          <a:p>
            <a:pPr algn="just"/>
            <a:r>
              <a:rPr lang="en-US" sz="2300" i="1" dirty="0"/>
              <a:t>Secondly, a dictionary key must be of a type that is immutable. A tuple can also be a dictionary key, because tuples are immutable. Neither a list nor another dictionary can serve as a dictionary key, because lists and dictionaries are mutable.</a:t>
            </a:r>
            <a:endParaRPr lang="en-US" sz="2300" i="1" dirty="0"/>
          </a:p>
          <a:p>
            <a:pPr algn="just"/>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10681</Words>
  <Application>WPS Presentation</Application>
  <PresentationFormat>Widescreen</PresentationFormat>
  <Paragraphs>300</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Cabin</vt:lpstr>
      <vt:lpstr>AMGDT</vt:lpstr>
      <vt:lpstr>Arial</vt:lpstr>
      <vt:lpstr>Courier</vt:lpstr>
      <vt:lpstr>Courier New</vt:lpstr>
      <vt:lpstr>Calibri Light</vt:lpstr>
      <vt:lpstr>Microsoft YaHei</vt:lpstr>
      <vt:lpstr>Arial Unicode MS</vt:lpstr>
      <vt:lpstr>Calibri</vt:lpstr>
      <vt:lpstr>Times New Roman</vt:lpstr>
      <vt:lpstr>Aptos</vt:lpstr>
      <vt:lpstr>Segoe Print</vt:lpstr>
      <vt:lpstr>Courier New</vt:lpstr>
      <vt:lpstr>Office Theme</vt:lpstr>
      <vt:lpstr>Python Collections </vt:lpstr>
      <vt:lpstr>What is Not a “Collection”?</vt:lpstr>
      <vt:lpstr>What is a “Collection”?</vt:lpstr>
      <vt:lpstr>PowerPoint 演示文稿</vt:lpstr>
      <vt:lpstr>PowerPoint 演示文稿</vt:lpstr>
      <vt:lpstr>List[]</vt:lpstr>
      <vt:lpstr>Tuple()</vt:lpstr>
      <vt:lpstr>Set{}</vt:lpstr>
      <vt:lpstr>Dictionaries{key:value}</vt:lpstr>
      <vt:lpstr>PowerPoint 演示文稿</vt:lpstr>
      <vt:lpstr>PowerPoint 演示文稿</vt:lpstr>
      <vt:lpstr>PowerPoint 演示文稿</vt:lpstr>
      <vt:lpstr>Assignment</vt:lpstr>
      <vt:lpstr>PowerPoint 演示文稿</vt:lpstr>
      <vt:lpstr>Assignment</vt:lpstr>
      <vt:lpstr>PowerPoint 演示文稿</vt:lpstr>
      <vt:lpstr>Assignment</vt:lpstr>
      <vt:lpstr>PowerPoint 演示文稿</vt:lpstr>
      <vt:lpstr>Assignment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Collections</dc:title>
  <dc:creator>Akib Mahmud</dc:creator>
  <cp:lastModifiedBy>MEHRIN FARZANA (2101013)</cp:lastModifiedBy>
  <cp:revision>53</cp:revision>
  <dcterms:created xsi:type="dcterms:W3CDTF">2020-08-22T16:29:00Z</dcterms:created>
  <dcterms:modified xsi:type="dcterms:W3CDTF">2025-01-02T06:03:24Z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6F2C4FBB36A14E42ACE6C95BF1C46555_12</vt:lpwstr>
  </property>
  <property fmtid="{D5CDD505-2E9C-101B-9397-08002B2CF9AE}" pid="3" name="KSOProductBuildVer">
    <vt:lpwstr>1033-12.2.0.19307</vt:lpwstr>
  </property>
</Properties>
</file>