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7" r:id="rId3"/>
    <p:sldId id="298" r:id="rId4"/>
    <p:sldId id="299" r:id="rId5"/>
    <p:sldId id="257" r:id="rId6"/>
    <p:sldId id="284" r:id="rId7"/>
    <p:sldId id="258" r:id="rId8"/>
    <p:sldId id="265" r:id="rId9"/>
    <p:sldId id="287" r:id="rId10"/>
    <p:sldId id="270" r:id="rId11"/>
    <p:sldId id="273" r:id="rId12"/>
    <p:sldId id="274" r:id="rId13"/>
    <p:sldId id="275" r:id="rId14"/>
    <p:sldId id="276" r:id="rId15"/>
    <p:sldId id="259" r:id="rId16"/>
    <p:sldId id="277" r:id="rId17"/>
    <p:sldId id="271" r:id="rId18"/>
    <p:sldId id="293" r:id="rId19"/>
    <p:sldId id="260" r:id="rId20"/>
    <p:sldId id="288" r:id="rId21"/>
    <p:sldId id="289" r:id="rId22"/>
    <p:sldId id="279" r:id="rId23"/>
    <p:sldId id="285" r:id="rId24"/>
    <p:sldId id="290" r:id="rId25"/>
    <p:sldId id="269" r:id="rId26"/>
    <p:sldId id="280" r:id="rId27"/>
    <p:sldId id="291" r:id="rId28"/>
    <p:sldId id="294" r:id="rId29"/>
    <p:sldId id="278" r:id="rId30"/>
    <p:sldId id="292" r:id="rId31"/>
    <p:sldId id="272" r:id="rId32"/>
    <p:sldId id="295" r:id="rId33"/>
    <p:sldId id="261" r:id="rId34"/>
    <p:sldId id="283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6F8"/>
    <a:srgbClr val="F9ECD2"/>
    <a:srgbClr val="C9E7A7"/>
    <a:srgbClr val="FAB7AA"/>
    <a:srgbClr val="FF0066"/>
    <a:srgbClr val="AF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2" autoAdjust="0"/>
  </p:normalViewPr>
  <p:slideViewPr>
    <p:cSldViewPr>
      <p:cViewPr>
        <p:scale>
          <a:sx n="85" d="100"/>
          <a:sy n="85" d="100"/>
        </p:scale>
        <p:origin x="137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9305-AE33-49B2-B885-30EFAAC6E80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6CC27-283E-4724-86D4-85C85E8E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5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D0C0-5514-4D3C-97EC-9816CC4BB5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4AD07-E522-490E-A307-F4F745B8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4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</a:t>
            </a:r>
            <a:r>
              <a:rPr lang="en-US" baseline="0" dirty="0"/>
              <a:t> network flow, scan… </a:t>
            </a:r>
          </a:p>
          <a:p>
            <a:r>
              <a:rPr lang="en-US" baseline="0" dirty="0"/>
              <a:t>Reduce the speed of the links that are not well utilized, or turn them off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0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4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9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Leverages hardware inside most switches today (ACL tables)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4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1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earliest</a:t>
            </a:r>
            <a:r>
              <a:rPr lang="en-US" baseline="0" dirty="0"/>
              <a:t> prototype… just to get an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7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a typeface="ＭＳ Ｐゴシック" pitchFamily="34" charset="-128"/>
              </a:rPr>
              <a:t>Table entries</a:t>
            </a:r>
            <a:r>
              <a:rPr lang="en-US" sz="1200" baseline="0" dirty="0">
                <a:solidFill>
                  <a:srgbClr val="FF0000"/>
                </a:solidFill>
                <a:ea typeface="ＭＳ Ｐゴシック" pitchFamily="34" charset="-128"/>
              </a:rPr>
              <a:t> can be updated</a:t>
            </a:r>
            <a:endParaRPr lang="en-US" sz="1200" dirty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1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Partition</a:t>
            </a:r>
            <a:r>
              <a:rPr lang="en-US" baseline="0" dirty="0"/>
              <a:t>, aggregation, consistency, durability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C00000"/>
                </a:solidFill>
              </a:rPr>
              <a:t>Asynchronous but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eventually consistent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8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9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only switches</a:t>
            </a:r>
            <a:r>
              <a:rPr lang="en-US" baseline="0" dirty="0"/>
              <a:t> but other network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1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9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Nicira</a:t>
            </a:r>
            <a:r>
              <a:rPr lang="en-US" baseline="0" dirty="0"/>
              <a:t> </a:t>
            </a:r>
            <a:r>
              <a:rPr lang="en-US" dirty="0"/>
              <a:t>offers a way to build scale out virtualized networks and uses </a:t>
            </a:r>
            <a:r>
              <a:rPr lang="en-US" dirty="0" err="1"/>
              <a:t>OpenFlow</a:t>
            </a:r>
            <a:r>
              <a:rPr lang="en-US" dirty="0"/>
              <a:t>, but only as a small aspect of its controller product.</a:t>
            </a:r>
          </a:p>
          <a:p>
            <a:r>
              <a:rPr lang="en-US" dirty="0"/>
              <a:t>100+ institutions around the world are using </a:t>
            </a:r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0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2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Transparently changing host IP to avoid attack – </a:t>
            </a:r>
            <a:r>
              <a:rPr lang="en-US" baseline="0" dirty="0" err="1"/>
              <a:t>sdn</a:t>
            </a:r>
            <a:r>
              <a:rPr lang="en-US" baseline="0" dirty="0"/>
              <a:t> provides a namespace interface (a strong mapping mechanism)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access point (AP) association decisions are not made by the infrastructure, but by clients. Have no control to that part… state changes.. Virtual AP for management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Breakpoints and packet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backtraces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6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SDN not about new mechanisms; can use current</a:t>
            </a:r>
          </a:p>
          <a:p>
            <a:pPr lvl="1"/>
            <a:r>
              <a:rPr lang="en-US" dirty="0"/>
              <a:t>Forwarding primitives (</a:t>
            </a:r>
            <a:r>
              <a:rPr lang="en-US" i="1" dirty="0"/>
              <a:t>e.g.</a:t>
            </a:r>
            <a:r>
              <a:rPr lang="en-US" dirty="0"/>
              <a:t>, MPLS)</a:t>
            </a:r>
          </a:p>
          <a:p>
            <a:pPr lvl="1"/>
            <a:r>
              <a:rPr lang="en-US" dirty="0"/>
              <a:t>State distribution primitives (</a:t>
            </a:r>
            <a:r>
              <a:rPr lang="en-US" i="1" dirty="0"/>
              <a:t>e.g.</a:t>
            </a:r>
            <a:r>
              <a:rPr lang="en-US" dirty="0"/>
              <a:t>, flooding as in OSPF)</a:t>
            </a:r>
          </a:p>
          <a:p>
            <a:pPr lvl="1"/>
            <a:r>
              <a:rPr lang="en-US" dirty="0"/>
              <a:t>Operator control programs (</a:t>
            </a:r>
            <a:r>
              <a:rPr lang="en-US" i="1" dirty="0"/>
              <a:t>e.g.</a:t>
            </a:r>
            <a:r>
              <a:rPr lang="en-US" dirty="0"/>
              <a:t>, BGP on scale-out router)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 responsiveness as demand varies according to user needs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firewalls and load balancers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eliminate vulnerability and exposure between users and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 travel inside the network…</a:t>
            </a:r>
          </a:p>
          <a:p>
            <a:r>
              <a:rPr lang="en-US" dirty="0"/>
              <a:t>Switches pass them along…</a:t>
            </a:r>
          </a:p>
          <a:p>
            <a:r>
              <a:rPr lang="en-US" dirty="0"/>
              <a:t>But the decision</a:t>
            </a:r>
            <a:r>
              <a:rPr lang="en-US" baseline="0" dirty="0"/>
              <a:t>s are made individually by the switches.. such as where to pass them</a:t>
            </a:r>
          </a:p>
          <a:p>
            <a:r>
              <a:rPr lang="en-US" dirty="0"/>
              <a:t>No</a:t>
            </a:r>
            <a:r>
              <a:rPr lang="en-US" baseline="0" dirty="0"/>
              <a:t>body is dynamically controlling the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How do we redefine the architecture to open up networking infrastructure and the industry!</a:t>
            </a:r>
          </a:p>
          <a:p>
            <a:pPr>
              <a:buFontTx/>
              <a:buChar char="•"/>
            </a:pPr>
            <a:r>
              <a:rPr lang="en-US" dirty="0"/>
              <a:t>By bring to the networking industry what we did to the computing world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8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The key is to have a standardized control interface that speaks directly to hardware</a:t>
            </a:r>
          </a:p>
          <a:p>
            <a:pPr>
              <a:buFontTx/>
              <a:buChar char="•"/>
            </a:pPr>
            <a:r>
              <a:rPr lang="en-US" dirty="0"/>
              <a:t>A whole</a:t>
            </a:r>
            <a:r>
              <a:rPr lang="en-US" baseline="0" dirty="0"/>
              <a:t> network is like a big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 remote controller has control of a switch’s forwarding decisions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8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scope, the design</a:t>
            </a:r>
            <a:r>
              <a:rPr lang="en-US" baseline="0" dirty="0"/>
              <a:t> goal</a:t>
            </a:r>
          </a:p>
          <a:p>
            <a:r>
              <a:rPr lang="en-US" baseline="0" dirty="0"/>
              <a:t>No need for distance-vector routing if you have a global view – compute </a:t>
            </a:r>
            <a:r>
              <a:rPr lang="en-US" baseline="0" dirty="0" err="1"/>
              <a:t>dijkstra</a:t>
            </a:r>
            <a:r>
              <a:rPr lang="en-US" baseline="0" dirty="0"/>
              <a:t>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75" y="0"/>
            <a:ext cx="3819525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1267485"/>
            <a:ext cx="3651533" cy="5133316"/>
          </a:xfrm>
        </p:spPr>
        <p:txBody>
          <a:bodyPr anchor="ctr" anchorCtr="0"/>
          <a:lstStyle>
            <a:lvl1pPr>
              <a:lnSpc>
                <a:spcPct val="9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02"/>
            <a:ext cx="2605134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9401-3193-4816-8BFE-842A10CF1642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5682-31B5-4E54-8C88-BC968D4B0794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B-5392-467A-8FF7-A88F4981C2A8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4800" baseline="0">
                <a:ln w="12700"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33D-0D1B-456D-8B43-B018B3DD3D35}" type="datetime1">
              <a:rPr lang="en-US" smtClean="0"/>
              <a:t>8/19/2024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/30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5F1A-05CF-4719-A2AF-3F53568BFE9B}" type="datetime1">
              <a:rPr lang="en-US" smtClean="0"/>
              <a:t>8/19/2024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/30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1B5-99ED-4F2A-A99A-820352B63B01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/30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47A-5C90-4326-932E-CB9086D99122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/30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D4A-70CA-4020-A2EF-905CC828300E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8C2E-8500-44B2-8877-5BCF84C33BE0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/30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7E0444-A71E-43A1-AC28-C7F7FC1CAED1}" type="datetime1">
              <a:rPr lang="en-US" smtClean="0"/>
              <a:t>8/19/2024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/30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A3B-E9DB-44B3-9802-265D26002595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/30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113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/30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2326D1-5F2E-4CD0-A8CA-68AEEC81EBCA}" type="datetime1">
              <a:rPr lang="en-US" smtClean="0"/>
              <a:t>8/19/2024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ln w="12700">
            <a:noFill/>
          </a:ln>
          <a:solidFill>
            <a:schemeClr val="tx1"/>
          </a:solidFill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tags" Target="../tags/tag2.xml"/><Relationship Id="rId16" Type="http://schemas.openxmlformats.org/officeDocument/2006/relationships/image" Target="../media/image50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5.jpeg"/><Relationship Id="rId5" Type="http://schemas.openxmlformats.org/officeDocument/2006/relationships/tags" Target="../tags/tag5.xml"/><Relationship Id="rId15" Type="http://schemas.openxmlformats.org/officeDocument/2006/relationships/image" Target="../media/image49.png"/><Relationship Id="rId10" Type="http://schemas.openxmlformats.org/officeDocument/2006/relationships/notesSlide" Target="../notesSlides/notesSlide19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287" y="1267485"/>
            <a:ext cx="4859846" cy="5133316"/>
          </a:xfrm>
        </p:spPr>
        <p:txBody>
          <a:bodyPr/>
          <a:lstStyle/>
          <a:p>
            <a:pPr marL="182880"/>
            <a:br>
              <a:rPr lang="en-US" sz="6600" dirty="0"/>
            </a:br>
            <a:r>
              <a:rPr lang="en-US" sz="6600" dirty="0"/>
              <a:t>Software Defined Networking</a:t>
            </a:r>
            <a:br>
              <a:rPr lang="en-US" sz="6600" dirty="0"/>
            </a:br>
            <a:br>
              <a:rPr lang="en-US" sz="6600" dirty="0">
                <a:solidFill>
                  <a:srgbClr val="0070C0"/>
                </a:solidFill>
              </a:rPr>
            </a:br>
            <a:br>
              <a:rPr lang="en-US" sz="3200" dirty="0">
                <a:cs typeface="Times New Roman" pitchFamily="18" charset="0"/>
              </a:rPr>
            </a:br>
            <a:br>
              <a:rPr lang="en-US" sz="6600" dirty="0"/>
            </a:br>
            <a:endParaRPr lang="en-US" sz="6600" dirty="0"/>
          </a:p>
        </p:txBody>
      </p:sp>
      <p:pic>
        <p:nvPicPr>
          <p:cNvPr id="2056" name="Picture 8" descr="http://cdn.slashgear.com/wp-content/uploads/2012/10/google-datacenter-tech-1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88"/>
          <a:stretch/>
        </p:blipFill>
        <p:spPr bwMode="auto">
          <a:xfrm>
            <a:off x="381000" y="0"/>
            <a:ext cx="3592287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8763000" cy="4419600"/>
          </a:xfrm>
        </p:spPr>
        <p:txBody>
          <a:bodyPr/>
          <a:lstStyle/>
          <a:p>
            <a:r>
              <a:rPr lang="en-US" b="1" dirty="0"/>
              <a:t>No control plane abstraction for the whole network!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It’s like old times – when there was no OS…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34400" cy="1143000"/>
          </a:xfrm>
        </p:spPr>
        <p:txBody>
          <a:bodyPr/>
          <a:lstStyle/>
          <a:p>
            <a:r>
              <a:rPr lang="en-US" dirty="0"/>
              <a:t>Limitations of Current Networks</a:t>
            </a:r>
          </a:p>
        </p:txBody>
      </p:sp>
      <p:pic>
        <p:nvPicPr>
          <p:cNvPr id="4098" name="Picture 2" descr="http://www.computerhistory.org/timeline/images/1949_eds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02313"/>
            <a:ext cx="2133600" cy="274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98241" y="6520190"/>
            <a:ext cx="18357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Wilkes with the EDSAC, 1949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An OS for Networks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5138" y="3748088"/>
            <a:ext cx="1525587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830" y="4548404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565150" y="3836988"/>
            <a:ext cx="1339850" cy="344487"/>
            <a:chOff x="558086" y="3810293"/>
            <a:chExt cx="1339620" cy="343744"/>
          </a:xfrm>
        </p:grpSpPr>
        <p:grpSp>
          <p:nvGrpSpPr>
            <p:cNvPr id="7" name="Rounded Rectangle 4"/>
            <p:cNvGrpSpPr>
              <a:grpSpLocks/>
            </p:cNvGrpSpPr>
            <p:nvPr/>
          </p:nvGrpSpPr>
          <p:grpSpPr bwMode="auto">
            <a:xfrm>
              <a:off x="498224" y="3772708"/>
              <a:ext cx="451104" cy="457200"/>
              <a:chOff x="505968" y="3974592"/>
              <a:chExt cx="451104" cy="457200"/>
            </a:xfrm>
          </p:grpSpPr>
          <p:pic>
            <p:nvPicPr>
              <p:cNvPr id="15" name="Rounded Rectangle 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96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582179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8" name="Rounded Rectangle 5"/>
            <p:cNvGrpSpPr>
              <a:grpSpLocks/>
            </p:cNvGrpSpPr>
            <p:nvPr/>
          </p:nvGrpSpPr>
          <p:grpSpPr bwMode="auto">
            <a:xfrm>
              <a:off x="833504" y="3772708"/>
              <a:ext cx="451104" cy="457200"/>
              <a:chOff x="841248" y="3974592"/>
              <a:chExt cx="451104" cy="457200"/>
            </a:xfrm>
          </p:grpSpPr>
          <p:pic>
            <p:nvPicPr>
              <p:cNvPr id="13" name="Rounded Rectangle 5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24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1708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9" name="Rounded Rectangle 6"/>
            <p:cNvGrpSpPr>
              <a:grpSpLocks/>
            </p:cNvGrpSpPr>
            <p:nvPr/>
          </p:nvGrpSpPr>
          <p:grpSpPr bwMode="auto">
            <a:xfrm>
              <a:off x="1504064" y="3772708"/>
              <a:ext cx="451104" cy="457200"/>
              <a:chOff x="1511808" y="3974592"/>
              <a:chExt cx="451104" cy="457200"/>
            </a:xfrm>
          </p:grpSpPr>
          <p:pic>
            <p:nvPicPr>
              <p:cNvPr id="11" name="Rounded Rectangle 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180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 Box 15"/>
              <p:cNvSpPr txBox="1">
                <a:spLocks noChangeArrowheads="1"/>
              </p:cNvSpPr>
              <p:nvPr/>
            </p:nvSpPr>
            <p:spPr bwMode="auto">
              <a:xfrm>
                <a:off x="158689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10" name="Straight Connector 9"/>
            <p:cNvCxnSpPr>
              <a:cxnSpLocks noChangeShapeType="1"/>
              <a:stCxn id="13" idx="3"/>
              <a:endCxn id="11" idx="1"/>
            </p:cNvCxnSpPr>
            <p:nvPr/>
          </p:nvCxnSpPr>
          <p:spPr bwMode="auto">
            <a:xfrm>
              <a:off x="1227896" y="398216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Rectangle 16"/>
          <p:cNvSpPr/>
          <p:nvPr/>
        </p:nvSpPr>
        <p:spPr>
          <a:xfrm>
            <a:off x="2887663" y="2473325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88148" y="3273021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2987675" y="2562225"/>
            <a:ext cx="1339850" cy="342900"/>
            <a:chOff x="2988148" y="2012694"/>
            <a:chExt cx="1339620" cy="343744"/>
          </a:xfrm>
        </p:grpSpPr>
        <p:grpSp>
          <p:nvGrpSpPr>
            <p:cNvPr id="20" name="Rounded Rectangle 14"/>
            <p:cNvGrpSpPr>
              <a:grpSpLocks/>
            </p:cNvGrpSpPr>
            <p:nvPr/>
          </p:nvGrpSpPr>
          <p:grpSpPr bwMode="auto">
            <a:xfrm>
              <a:off x="2926080" y="1976428"/>
              <a:ext cx="451104" cy="451104"/>
              <a:chOff x="2926080" y="2700528"/>
              <a:chExt cx="451104" cy="451104"/>
            </a:xfrm>
          </p:grpSpPr>
          <p:pic>
            <p:nvPicPr>
              <p:cNvPr id="28" name="Rounded Rectangle 14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608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3004497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1" name="Rounded Rectangle 15"/>
            <p:cNvGrpSpPr>
              <a:grpSpLocks/>
            </p:cNvGrpSpPr>
            <p:nvPr/>
          </p:nvGrpSpPr>
          <p:grpSpPr bwMode="auto">
            <a:xfrm>
              <a:off x="3261360" y="1976428"/>
              <a:ext cx="451104" cy="451104"/>
              <a:chOff x="3261360" y="2700528"/>
              <a:chExt cx="451104" cy="451104"/>
            </a:xfrm>
          </p:grpSpPr>
          <p:pic>
            <p:nvPicPr>
              <p:cNvPr id="26" name="Rounded Rectangle 15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136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33940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2" name="Rounded Rectangle 16"/>
            <p:cNvGrpSpPr>
              <a:grpSpLocks/>
            </p:cNvGrpSpPr>
            <p:nvPr/>
          </p:nvGrpSpPr>
          <p:grpSpPr bwMode="auto">
            <a:xfrm>
              <a:off x="3931920" y="1976428"/>
              <a:ext cx="451104" cy="451104"/>
              <a:chOff x="3931920" y="2700528"/>
              <a:chExt cx="451104" cy="451104"/>
            </a:xfrm>
          </p:grpSpPr>
          <p:pic>
            <p:nvPicPr>
              <p:cNvPr id="24" name="Rounded Rectangle 1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192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 Box 30"/>
              <p:cNvSpPr txBox="1">
                <a:spLocks noChangeArrowheads="1"/>
              </p:cNvSpPr>
              <p:nvPr/>
            </p:nvSpPr>
            <p:spPr bwMode="auto">
              <a:xfrm>
                <a:off x="400921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23" name="Straight Connector 22"/>
            <p:cNvCxnSpPr>
              <a:cxnSpLocks noChangeShapeType="1"/>
              <a:stCxn id="26" idx="3"/>
              <a:endCxn id="24" idx="1"/>
            </p:cNvCxnSpPr>
            <p:nvPr/>
          </p:nvCxnSpPr>
          <p:spPr bwMode="auto">
            <a:xfrm>
              <a:off x="3657958" y="2184567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Rectangle 29"/>
          <p:cNvSpPr/>
          <p:nvPr/>
        </p:nvSpPr>
        <p:spPr>
          <a:xfrm>
            <a:off x="6616700" y="3068638"/>
            <a:ext cx="1525588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717510" y="386858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32" name="Group 57"/>
          <p:cNvGrpSpPr>
            <a:grpSpLocks/>
          </p:cNvGrpSpPr>
          <p:nvPr/>
        </p:nvGrpSpPr>
        <p:grpSpPr bwMode="auto">
          <a:xfrm>
            <a:off x="6718300" y="3157538"/>
            <a:ext cx="1338263" cy="344487"/>
            <a:chOff x="6717510" y="2608253"/>
            <a:chExt cx="1339620" cy="343744"/>
          </a:xfrm>
        </p:grpSpPr>
        <p:grpSp>
          <p:nvGrpSpPr>
            <p:cNvPr id="33" name="Rounded Rectangle 22"/>
            <p:cNvGrpSpPr>
              <a:grpSpLocks/>
            </p:cNvGrpSpPr>
            <p:nvPr/>
          </p:nvGrpSpPr>
          <p:grpSpPr bwMode="auto">
            <a:xfrm>
              <a:off x="6656832" y="2573836"/>
              <a:ext cx="451104" cy="451104"/>
              <a:chOff x="6656832" y="3297936"/>
              <a:chExt cx="451104" cy="451104"/>
            </a:xfrm>
          </p:grpSpPr>
          <p:pic>
            <p:nvPicPr>
              <p:cNvPr id="41" name="Rounded Rectangle 22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683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6733859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4" name="Rounded Rectangle 23"/>
            <p:cNvGrpSpPr>
              <a:grpSpLocks/>
            </p:cNvGrpSpPr>
            <p:nvPr/>
          </p:nvGrpSpPr>
          <p:grpSpPr bwMode="auto">
            <a:xfrm>
              <a:off x="6992112" y="2573836"/>
              <a:ext cx="451104" cy="451104"/>
              <a:chOff x="6992112" y="3297936"/>
              <a:chExt cx="451104" cy="451104"/>
            </a:xfrm>
          </p:grpSpPr>
          <p:pic>
            <p:nvPicPr>
              <p:cNvPr id="39" name="Rounded Rectangle 23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211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 Box 42"/>
              <p:cNvSpPr txBox="1">
                <a:spLocks noChangeArrowheads="1"/>
              </p:cNvSpPr>
              <p:nvPr/>
            </p:nvSpPr>
            <p:spPr bwMode="auto">
              <a:xfrm>
                <a:off x="706876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5" name="Rounded Rectangle 24"/>
            <p:cNvGrpSpPr>
              <a:grpSpLocks/>
            </p:cNvGrpSpPr>
            <p:nvPr/>
          </p:nvGrpSpPr>
          <p:grpSpPr bwMode="auto">
            <a:xfrm>
              <a:off x="7662672" y="2573836"/>
              <a:ext cx="451104" cy="451104"/>
              <a:chOff x="7662672" y="3297936"/>
              <a:chExt cx="451104" cy="451104"/>
            </a:xfrm>
          </p:grpSpPr>
          <p:pic>
            <p:nvPicPr>
              <p:cNvPr id="37" name="Rounded Rectangle 24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267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 Box 45"/>
              <p:cNvSpPr txBox="1">
                <a:spLocks noChangeArrowheads="1"/>
              </p:cNvSpPr>
              <p:nvPr/>
            </p:nvSpPr>
            <p:spPr bwMode="auto">
              <a:xfrm>
                <a:off x="773857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36" name="Straight Connector 35"/>
            <p:cNvCxnSpPr>
              <a:cxnSpLocks noChangeShapeType="1"/>
              <a:stCxn id="39" idx="3"/>
              <a:endCxn id="37" idx="1"/>
            </p:cNvCxnSpPr>
            <p:nvPr/>
          </p:nvCxnSpPr>
          <p:spPr bwMode="auto">
            <a:xfrm>
              <a:off x="7387320" y="278012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ectangle 42"/>
          <p:cNvSpPr/>
          <p:nvPr/>
        </p:nvSpPr>
        <p:spPr>
          <a:xfrm>
            <a:off x="2292350" y="5164138"/>
            <a:ext cx="1525588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92599" y="5965138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45" name="Group 55"/>
          <p:cNvGrpSpPr>
            <a:grpSpLocks/>
          </p:cNvGrpSpPr>
          <p:nvPr/>
        </p:nvGrpSpPr>
        <p:grpSpPr bwMode="auto">
          <a:xfrm>
            <a:off x="2392363" y="5254625"/>
            <a:ext cx="1339850" cy="342900"/>
            <a:chOff x="2995893" y="5485693"/>
            <a:chExt cx="1339620" cy="343744"/>
          </a:xfrm>
        </p:grpSpPr>
        <p:grpSp>
          <p:nvGrpSpPr>
            <p:cNvPr id="46" name="Rounded Rectangle 30"/>
            <p:cNvGrpSpPr>
              <a:grpSpLocks/>
            </p:cNvGrpSpPr>
            <p:nvPr/>
          </p:nvGrpSpPr>
          <p:grpSpPr bwMode="auto">
            <a:xfrm>
              <a:off x="2931966" y="5451742"/>
              <a:ext cx="451104" cy="451104"/>
              <a:chOff x="2328672" y="5394960"/>
              <a:chExt cx="451104" cy="451104"/>
            </a:xfrm>
          </p:grpSpPr>
          <p:pic>
            <p:nvPicPr>
              <p:cNvPr id="54" name="Rounded Rectangle 30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67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 Box 54"/>
              <p:cNvSpPr txBox="1">
                <a:spLocks noChangeArrowheads="1"/>
              </p:cNvSpPr>
              <p:nvPr/>
            </p:nvSpPr>
            <p:spPr bwMode="auto">
              <a:xfrm>
                <a:off x="2408948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7" name="Rounded Rectangle 31"/>
            <p:cNvGrpSpPr>
              <a:grpSpLocks/>
            </p:cNvGrpSpPr>
            <p:nvPr/>
          </p:nvGrpSpPr>
          <p:grpSpPr bwMode="auto">
            <a:xfrm>
              <a:off x="3267246" y="5451742"/>
              <a:ext cx="451104" cy="451104"/>
              <a:chOff x="2663952" y="5394960"/>
              <a:chExt cx="451104" cy="451104"/>
            </a:xfrm>
          </p:grpSpPr>
          <p:pic>
            <p:nvPicPr>
              <p:cNvPr id="52" name="Rounded Rectangle 31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395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 Box 57"/>
              <p:cNvSpPr txBox="1">
                <a:spLocks noChangeArrowheads="1"/>
              </p:cNvSpPr>
              <p:nvPr/>
            </p:nvSpPr>
            <p:spPr bwMode="auto">
              <a:xfrm>
                <a:off x="274385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8" name="Rounded Rectangle 32"/>
            <p:cNvGrpSpPr>
              <a:grpSpLocks/>
            </p:cNvGrpSpPr>
            <p:nvPr/>
          </p:nvGrpSpPr>
          <p:grpSpPr bwMode="auto">
            <a:xfrm>
              <a:off x="3937806" y="5451742"/>
              <a:ext cx="451104" cy="451104"/>
              <a:chOff x="3334512" y="5394960"/>
              <a:chExt cx="451104" cy="451104"/>
            </a:xfrm>
          </p:grpSpPr>
          <p:pic>
            <p:nvPicPr>
              <p:cNvPr id="50" name="Rounded Rectangle 32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451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 Box 60"/>
              <p:cNvSpPr txBox="1">
                <a:spLocks noChangeArrowheads="1"/>
              </p:cNvSpPr>
              <p:nvPr/>
            </p:nvSpPr>
            <p:spPr bwMode="auto">
              <a:xfrm>
                <a:off x="341366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49" name="Straight Connector 48"/>
            <p:cNvCxnSpPr>
              <a:cxnSpLocks noChangeShapeType="1"/>
              <a:stCxn id="52" idx="3"/>
              <a:endCxn id="50" idx="1"/>
            </p:cNvCxnSpPr>
            <p:nvPr/>
          </p:nvCxnSpPr>
          <p:spPr bwMode="auto">
            <a:xfrm>
              <a:off x="3665703" y="565756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55"/>
          <p:cNvSpPr/>
          <p:nvPr/>
        </p:nvSpPr>
        <p:spPr>
          <a:xfrm>
            <a:off x="4421188" y="4289425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521796" y="508913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65829" y="4181296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88147" y="2905913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717509" y="3501472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392598" y="5598030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521795" y="4722022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grpSp>
        <p:nvGrpSpPr>
          <p:cNvPr id="63" name="Group 56"/>
          <p:cNvGrpSpPr>
            <a:grpSpLocks/>
          </p:cNvGrpSpPr>
          <p:nvPr/>
        </p:nvGrpSpPr>
        <p:grpSpPr bwMode="auto">
          <a:xfrm>
            <a:off x="4521200" y="4378325"/>
            <a:ext cx="1339850" cy="344488"/>
            <a:chOff x="4521796" y="3828803"/>
            <a:chExt cx="1339620" cy="343744"/>
          </a:xfrm>
        </p:grpSpPr>
        <p:grpSp>
          <p:nvGrpSpPr>
            <p:cNvPr id="64" name="Rounded Rectangle 38"/>
            <p:cNvGrpSpPr>
              <a:grpSpLocks/>
            </p:cNvGrpSpPr>
            <p:nvPr/>
          </p:nvGrpSpPr>
          <p:grpSpPr bwMode="auto">
            <a:xfrm>
              <a:off x="4462272" y="3793036"/>
              <a:ext cx="451104" cy="451104"/>
              <a:chOff x="4462272" y="4517136"/>
              <a:chExt cx="451104" cy="451104"/>
            </a:xfrm>
          </p:grpSpPr>
          <p:pic>
            <p:nvPicPr>
              <p:cNvPr id="72" name="Rounded Rectangle 38"/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227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Text Box 84"/>
              <p:cNvSpPr txBox="1">
                <a:spLocks noChangeArrowheads="1"/>
              </p:cNvSpPr>
              <p:nvPr/>
            </p:nvSpPr>
            <p:spPr bwMode="auto">
              <a:xfrm>
                <a:off x="4538145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5" name="Rounded Rectangle 39"/>
            <p:cNvGrpSpPr>
              <a:grpSpLocks/>
            </p:cNvGrpSpPr>
            <p:nvPr/>
          </p:nvGrpSpPr>
          <p:grpSpPr bwMode="auto">
            <a:xfrm>
              <a:off x="4797552" y="3793036"/>
              <a:ext cx="451104" cy="451104"/>
              <a:chOff x="4797552" y="4517136"/>
              <a:chExt cx="451104" cy="451104"/>
            </a:xfrm>
          </p:grpSpPr>
          <p:pic>
            <p:nvPicPr>
              <p:cNvPr id="70" name="Rounded Rectangle 39"/>
              <p:cNvPicPr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755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487305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6" name="Rounded Rectangle 40"/>
            <p:cNvGrpSpPr>
              <a:grpSpLocks/>
            </p:cNvGrpSpPr>
            <p:nvPr/>
          </p:nvGrpSpPr>
          <p:grpSpPr bwMode="auto">
            <a:xfrm>
              <a:off x="5468112" y="3793036"/>
              <a:ext cx="451104" cy="451104"/>
              <a:chOff x="5468112" y="4517136"/>
              <a:chExt cx="451104" cy="451104"/>
            </a:xfrm>
          </p:grpSpPr>
          <p:pic>
            <p:nvPicPr>
              <p:cNvPr id="68" name="Rounded Rectangle 40"/>
              <p:cNvPicPr>
                <a:picLocks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11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 Box 90"/>
              <p:cNvSpPr txBox="1">
                <a:spLocks noChangeArrowheads="1"/>
              </p:cNvSpPr>
              <p:nvPr/>
            </p:nvSpPr>
            <p:spPr bwMode="auto">
              <a:xfrm>
                <a:off x="554286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67" name="Straight Connector 66"/>
            <p:cNvCxnSpPr>
              <a:cxnSpLocks noChangeShapeType="1"/>
              <a:stCxn id="70" idx="3"/>
              <a:endCxn id="68" idx="1"/>
            </p:cNvCxnSpPr>
            <p:nvPr/>
          </p:nvCxnSpPr>
          <p:spPr bwMode="auto">
            <a:xfrm>
              <a:off x="5191606" y="400067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4" name="Straight Connector 73"/>
          <p:cNvCxnSpPr>
            <a:stCxn id="4" idx="3"/>
            <a:endCxn id="17" idx="2"/>
          </p:cNvCxnSpPr>
          <p:nvPr/>
        </p:nvCxnSpPr>
        <p:spPr>
          <a:xfrm flipV="1">
            <a:off x="1990725" y="3781425"/>
            <a:ext cx="1658938" cy="620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3"/>
            <a:endCxn id="56" idx="0"/>
          </p:cNvCxnSpPr>
          <p:nvPr/>
        </p:nvCxnSpPr>
        <p:spPr>
          <a:xfrm>
            <a:off x="4413250" y="3127375"/>
            <a:ext cx="769938" cy="1162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3" idx="0"/>
            <a:endCxn id="56" idx="1"/>
          </p:cNvCxnSpPr>
          <p:nvPr/>
        </p:nvCxnSpPr>
        <p:spPr>
          <a:xfrm rot="5400000" flipH="1" flipV="1">
            <a:off x="3627437" y="4370388"/>
            <a:ext cx="220663" cy="1366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" idx="2"/>
            <a:endCxn id="43" idx="1"/>
          </p:cNvCxnSpPr>
          <p:nvPr/>
        </p:nvCxnSpPr>
        <p:spPr>
          <a:xfrm rot="16200000" flipH="1">
            <a:off x="1378744" y="4906169"/>
            <a:ext cx="762000" cy="106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6" idx="3"/>
            <a:endCxn id="30" idx="2"/>
          </p:cNvCxnSpPr>
          <p:nvPr/>
        </p:nvCxnSpPr>
        <p:spPr>
          <a:xfrm flipV="1">
            <a:off x="5946775" y="4376738"/>
            <a:ext cx="1433513" cy="566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887663" y="2473325"/>
            <a:ext cx="1525587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3075" y="3724275"/>
            <a:ext cx="1525588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92350" y="5184775"/>
            <a:ext cx="1525588" cy="130968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429125" y="4313238"/>
            <a:ext cx="1525588" cy="1309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16700" y="3068638"/>
            <a:ext cx="1525588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4" name="TextBox 65"/>
          <p:cNvSpPr txBox="1">
            <a:spLocks noChangeArrowheads="1"/>
          </p:cNvSpPr>
          <p:nvPr/>
        </p:nvSpPr>
        <p:spPr bwMode="auto">
          <a:xfrm>
            <a:off x="4429125" y="2286000"/>
            <a:ext cx="808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Calibri" pitchFamily="34" charset="0"/>
                <a:ea typeface="ＭＳ Ｐゴシック" pitchFamily="34" charset="-128"/>
              </a:rPr>
              <a:t>Closed</a:t>
            </a:r>
          </a:p>
        </p:txBody>
      </p:sp>
      <p:sp>
        <p:nvSpPr>
          <p:cNvPr id="85" name="TextBox 54"/>
          <p:cNvSpPr txBox="1">
            <a:spLocks noChangeArrowheads="1"/>
          </p:cNvSpPr>
          <p:nvPr/>
        </p:nvSpPr>
        <p:spPr bwMode="auto">
          <a:xfrm>
            <a:off x="4060825" y="593566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itchFamily="34" charset="0"/>
              </a:rPr>
              <a:t>OpenFlow</a:t>
            </a:r>
            <a:r>
              <a:rPr lang="en-US" sz="1100" dirty="0">
                <a:latin typeface="Calibri" pitchFamily="34" charset="0"/>
              </a:rPr>
              <a:t>/SDN tutorial, </a:t>
            </a:r>
            <a:r>
              <a:rPr lang="en-US" sz="1100" dirty="0" err="1"/>
              <a:t>Srini</a:t>
            </a:r>
            <a:r>
              <a:rPr lang="en-US" sz="1100" dirty="0"/>
              <a:t> </a:t>
            </a:r>
            <a:r>
              <a:rPr lang="en-US" sz="1100" dirty="0" err="1"/>
              <a:t>Seetharaman</a:t>
            </a:r>
            <a:r>
              <a:rPr lang="en-US" sz="1100" dirty="0"/>
              <a:t>, Deutsche Telekom, Silicon Valley Innovation Center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An OS for Networks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5138" y="3754437"/>
            <a:ext cx="1525587" cy="130968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830" y="4554753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565150" y="3843337"/>
            <a:ext cx="1339850" cy="344487"/>
            <a:chOff x="558086" y="3810293"/>
            <a:chExt cx="1339620" cy="343744"/>
          </a:xfrm>
        </p:grpSpPr>
        <p:grpSp>
          <p:nvGrpSpPr>
            <p:cNvPr id="7" name="Rounded Rectangle 4"/>
            <p:cNvGrpSpPr>
              <a:grpSpLocks/>
            </p:cNvGrpSpPr>
            <p:nvPr/>
          </p:nvGrpSpPr>
          <p:grpSpPr bwMode="auto">
            <a:xfrm>
              <a:off x="498224" y="3772708"/>
              <a:ext cx="445008" cy="457200"/>
              <a:chOff x="505968" y="3974592"/>
              <a:chExt cx="445008" cy="457200"/>
            </a:xfrm>
          </p:grpSpPr>
          <p:pic>
            <p:nvPicPr>
              <p:cNvPr id="15" name="Rounded Rectangle 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968" y="3974592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582179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8" name="Rounded Rectangle 5"/>
            <p:cNvGrpSpPr>
              <a:grpSpLocks/>
            </p:cNvGrpSpPr>
            <p:nvPr/>
          </p:nvGrpSpPr>
          <p:grpSpPr bwMode="auto">
            <a:xfrm>
              <a:off x="833504" y="3772708"/>
              <a:ext cx="445008" cy="457200"/>
              <a:chOff x="841248" y="3974592"/>
              <a:chExt cx="445008" cy="457200"/>
            </a:xfrm>
          </p:grpSpPr>
          <p:pic>
            <p:nvPicPr>
              <p:cNvPr id="13" name="Rounded Rectangle 5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248" y="3974592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1708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9" name="Rounded Rectangle 6"/>
            <p:cNvGrpSpPr>
              <a:grpSpLocks/>
            </p:cNvGrpSpPr>
            <p:nvPr/>
          </p:nvGrpSpPr>
          <p:grpSpPr bwMode="auto">
            <a:xfrm>
              <a:off x="1504064" y="3772708"/>
              <a:ext cx="445008" cy="457200"/>
              <a:chOff x="1511808" y="3974592"/>
              <a:chExt cx="445008" cy="457200"/>
            </a:xfrm>
          </p:grpSpPr>
          <p:pic>
            <p:nvPicPr>
              <p:cNvPr id="11" name="Rounded Rectangle 6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1808" y="3974592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 Box 15"/>
              <p:cNvSpPr txBox="1">
                <a:spLocks noChangeArrowheads="1"/>
              </p:cNvSpPr>
              <p:nvPr/>
            </p:nvSpPr>
            <p:spPr bwMode="auto">
              <a:xfrm>
                <a:off x="158689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10" name="Straight Connector 9"/>
            <p:cNvCxnSpPr>
              <a:cxnSpLocks noChangeShapeType="1"/>
              <a:stCxn id="13" idx="3"/>
              <a:endCxn id="11" idx="1"/>
            </p:cNvCxnSpPr>
            <p:nvPr/>
          </p:nvCxnSpPr>
          <p:spPr bwMode="auto">
            <a:xfrm>
              <a:off x="1227896" y="3982166"/>
              <a:ext cx="334905" cy="91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87663" y="2479674"/>
            <a:ext cx="1525587" cy="13081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88148" y="327937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2987675" y="2568574"/>
            <a:ext cx="1339850" cy="342900"/>
            <a:chOff x="2988148" y="2012694"/>
            <a:chExt cx="1339620" cy="343744"/>
          </a:xfrm>
        </p:grpSpPr>
        <p:grpSp>
          <p:nvGrpSpPr>
            <p:cNvPr id="20" name="Rounded Rectangle 14"/>
            <p:cNvGrpSpPr>
              <a:grpSpLocks/>
            </p:cNvGrpSpPr>
            <p:nvPr/>
          </p:nvGrpSpPr>
          <p:grpSpPr bwMode="auto">
            <a:xfrm>
              <a:off x="2932176" y="1976428"/>
              <a:ext cx="445008" cy="457200"/>
              <a:chOff x="2932176" y="2700528"/>
              <a:chExt cx="445008" cy="457200"/>
            </a:xfrm>
          </p:grpSpPr>
          <p:pic>
            <p:nvPicPr>
              <p:cNvPr id="28" name="Rounded Rectangle 1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176" y="2700528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3004497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1" name="Rounded Rectangle 15"/>
            <p:cNvGrpSpPr>
              <a:grpSpLocks/>
            </p:cNvGrpSpPr>
            <p:nvPr/>
          </p:nvGrpSpPr>
          <p:grpSpPr bwMode="auto">
            <a:xfrm>
              <a:off x="3267456" y="1976428"/>
              <a:ext cx="445008" cy="457200"/>
              <a:chOff x="3267456" y="2700528"/>
              <a:chExt cx="445008" cy="457200"/>
            </a:xfrm>
          </p:grpSpPr>
          <p:pic>
            <p:nvPicPr>
              <p:cNvPr id="26" name="Rounded Rectangle 15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7456" y="2700528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33940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2" name="Rounded Rectangle 16"/>
            <p:cNvGrpSpPr>
              <a:grpSpLocks/>
            </p:cNvGrpSpPr>
            <p:nvPr/>
          </p:nvGrpSpPr>
          <p:grpSpPr bwMode="auto">
            <a:xfrm>
              <a:off x="3931920" y="1976428"/>
              <a:ext cx="445008" cy="457200"/>
              <a:chOff x="3931920" y="2700528"/>
              <a:chExt cx="445008" cy="457200"/>
            </a:xfrm>
          </p:grpSpPr>
          <p:pic>
            <p:nvPicPr>
              <p:cNvPr id="24" name="Rounded Rectangle 16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1920" y="2700528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 Box 30"/>
              <p:cNvSpPr txBox="1">
                <a:spLocks noChangeArrowheads="1"/>
              </p:cNvSpPr>
              <p:nvPr/>
            </p:nvSpPr>
            <p:spPr bwMode="auto">
              <a:xfrm>
                <a:off x="400921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23" name="Straight Connector 22"/>
            <p:cNvCxnSpPr>
              <a:cxnSpLocks noChangeShapeType="1"/>
              <a:stCxn id="26" idx="3"/>
              <a:endCxn id="24" idx="1"/>
            </p:cNvCxnSpPr>
            <p:nvPr/>
          </p:nvCxnSpPr>
          <p:spPr bwMode="auto">
            <a:xfrm>
              <a:off x="3657958" y="2184567"/>
              <a:ext cx="334905" cy="91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616700" y="3074987"/>
            <a:ext cx="1525588" cy="13081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717510" y="3874929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32" name="Group 57"/>
          <p:cNvGrpSpPr>
            <a:grpSpLocks/>
          </p:cNvGrpSpPr>
          <p:nvPr/>
        </p:nvGrpSpPr>
        <p:grpSpPr bwMode="auto">
          <a:xfrm>
            <a:off x="6718300" y="3163887"/>
            <a:ext cx="1338263" cy="344487"/>
            <a:chOff x="6717510" y="2608253"/>
            <a:chExt cx="1339620" cy="343744"/>
          </a:xfrm>
        </p:grpSpPr>
        <p:grpSp>
          <p:nvGrpSpPr>
            <p:cNvPr id="33" name="Rounded Rectangle 22"/>
            <p:cNvGrpSpPr>
              <a:grpSpLocks/>
            </p:cNvGrpSpPr>
            <p:nvPr/>
          </p:nvGrpSpPr>
          <p:grpSpPr bwMode="auto">
            <a:xfrm>
              <a:off x="6656832" y="2573836"/>
              <a:ext cx="445008" cy="451104"/>
              <a:chOff x="6656832" y="3297936"/>
              <a:chExt cx="445008" cy="451104"/>
            </a:xfrm>
          </p:grpSpPr>
          <p:pic>
            <p:nvPicPr>
              <p:cNvPr id="41" name="Rounded Rectangle 22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6832" y="3297936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6733859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4" name="Rounded Rectangle 23"/>
            <p:cNvGrpSpPr>
              <a:grpSpLocks/>
            </p:cNvGrpSpPr>
            <p:nvPr/>
          </p:nvGrpSpPr>
          <p:grpSpPr bwMode="auto">
            <a:xfrm>
              <a:off x="6992112" y="2573836"/>
              <a:ext cx="445008" cy="451104"/>
              <a:chOff x="6992112" y="3297936"/>
              <a:chExt cx="445008" cy="451104"/>
            </a:xfrm>
          </p:grpSpPr>
          <p:pic>
            <p:nvPicPr>
              <p:cNvPr id="39" name="Rounded Rectangle 23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2112" y="3297936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 Box 42"/>
              <p:cNvSpPr txBox="1">
                <a:spLocks noChangeArrowheads="1"/>
              </p:cNvSpPr>
              <p:nvPr/>
            </p:nvSpPr>
            <p:spPr bwMode="auto">
              <a:xfrm>
                <a:off x="706876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5" name="Rounded Rectangle 24"/>
            <p:cNvGrpSpPr>
              <a:grpSpLocks/>
            </p:cNvGrpSpPr>
            <p:nvPr/>
          </p:nvGrpSpPr>
          <p:grpSpPr bwMode="auto">
            <a:xfrm>
              <a:off x="7662672" y="2573836"/>
              <a:ext cx="445008" cy="451104"/>
              <a:chOff x="7662672" y="3297936"/>
              <a:chExt cx="445008" cy="451104"/>
            </a:xfrm>
          </p:grpSpPr>
          <p:pic>
            <p:nvPicPr>
              <p:cNvPr id="37" name="Rounded Rectangle 24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2672" y="3297936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 Box 45"/>
              <p:cNvSpPr txBox="1">
                <a:spLocks noChangeArrowheads="1"/>
              </p:cNvSpPr>
              <p:nvPr/>
            </p:nvSpPr>
            <p:spPr bwMode="auto">
              <a:xfrm>
                <a:off x="773857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36" name="Straight Connector 35"/>
            <p:cNvCxnSpPr>
              <a:cxnSpLocks noChangeShapeType="1"/>
              <a:stCxn id="39" idx="3"/>
              <a:endCxn id="37" idx="1"/>
            </p:cNvCxnSpPr>
            <p:nvPr/>
          </p:nvCxnSpPr>
          <p:spPr bwMode="auto">
            <a:xfrm>
              <a:off x="7387320" y="2780126"/>
              <a:ext cx="334905" cy="91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292350" y="5170487"/>
            <a:ext cx="1525588" cy="130968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92599" y="5971487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45" name="Group 55"/>
          <p:cNvGrpSpPr>
            <a:grpSpLocks/>
          </p:cNvGrpSpPr>
          <p:nvPr/>
        </p:nvGrpSpPr>
        <p:grpSpPr bwMode="auto">
          <a:xfrm>
            <a:off x="2392363" y="5260974"/>
            <a:ext cx="1339850" cy="342900"/>
            <a:chOff x="2995893" y="5485693"/>
            <a:chExt cx="1339620" cy="343744"/>
          </a:xfrm>
        </p:grpSpPr>
        <p:grpSp>
          <p:nvGrpSpPr>
            <p:cNvPr id="46" name="Rounded Rectangle 30"/>
            <p:cNvGrpSpPr>
              <a:grpSpLocks/>
            </p:cNvGrpSpPr>
            <p:nvPr/>
          </p:nvGrpSpPr>
          <p:grpSpPr bwMode="auto">
            <a:xfrm>
              <a:off x="2938062" y="5451742"/>
              <a:ext cx="445008" cy="451104"/>
              <a:chOff x="2334768" y="5394960"/>
              <a:chExt cx="445008" cy="451104"/>
            </a:xfrm>
          </p:grpSpPr>
          <p:pic>
            <p:nvPicPr>
              <p:cNvPr id="54" name="Rounded Rectangle 30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768" y="5394960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 Box 54"/>
              <p:cNvSpPr txBox="1">
                <a:spLocks noChangeArrowheads="1"/>
              </p:cNvSpPr>
              <p:nvPr/>
            </p:nvSpPr>
            <p:spPr bwMode="auto">
              <a:xfrm>
                <a:off x="2408948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7" name="Rounded Rectangle 31"/>
            <p:cNvGrpSpPr>
              <a:grpSpLocks/>
            </p:cNvGrpSpPr>
            <p:nvPr/>
          </p:nvGrpSpPr>
          <p:grpSpPr bwMode="auto">
            <a:xfrm>
              <a:off x="3273342" y="5451742"/>
              <a:ext cx="445008" cy="451104"/>
              <a:chOff x="2670048" y="5394960"/>
              <a:chExt cx="445008" cy="451104"/>
            </a:xfrm>
          </p:grpSpPr>
          <p:pic>
            <p:nvPicPr>
              <p:cNvPr id="52" name="Rounded Rectangle 31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0048" y="5394960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 Box 57"/>
              <p:cNvSpPr txBox="1">
                <a:spLocks noChangeArrowheads="1"/>
              </p:cNvSpPr>
              <p:nvPr/>
            </p:nvSpPr>
            <p:spPr bwMode="auto">
              <a:xfrm>
                <a:off x="274385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8" name="Rounded Rectangle 32"/>
            <p:cNvGrpSpPr>
              <a:grpSpLocks/>
            </p:cNvGrpSpPr>
            <p:nvPr/>
          </p:nvGrpSpPr>
          <p:grpSpPr bwMode="auto">
            <a:xfrm>
              <a:off x="3943902" y="5451742"/>
              <a:ext cx="445008" cy="451104"/>
              <a:chOff x="3340608" y="5394960"/>
              <a:chExt cx="445008" cy="451104"/>
            </a:xfrm>
          </p:grpSpPr>
          <p:pic>
            <p:nvPicPr>
              <p:cNvPr id="50" name="Rounded Rectangle 32"/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5394960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 Box 60"/>
              <p:cNvSpPr txBox="1">
                <a:spLocks noChangeArrowheads="1"/>
              </p:cNvSpPr>
              <p:nvPr/>
            </p:nvSpPr>
            <p:spPr bwMode="auto">
              <a:xfrm>
                <a:off x="341366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49" name="Straight Connector 48"/>
            <p:cNvCxnSpPr>
              <a:cxnSpLocks noChangeShapeType="1"/>
              <a:stCxn id="52" idx="3"/>
              <a:endCxn id="50" idx="1"/>
            </p:cNvCxnSpPr>
            <p:nvPr/>
          </p:nvCxnSpPr>
          <p:spPr bwMode="auto">
            <a:xfrm>
              <a:off x="3665703" y="5657566"/>
              <a:ext cx="334905" cy="91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421188" y="4295774"/>
            <a:ext cx="1525587" cy="13081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521796" y="5095479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65829" y="4187645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Operating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System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88147" y="2912262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Operating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System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717509" y="3507821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Operating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System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392598" y="5604379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Operating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System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521795" y="4728371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Operating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System</a:t>
            </a:r>
          </a:p>
        </p:txBody>
      </p:sp>
      <p:grpSp>
        <p:nvGrpSpPr>
          <p:cNvPr id="63" name="Group 56"/>
          <p:cNvGrpSpPr>
            <a:grpSpLocks/>
          </p:cNvGrpSpPr>
          <p:nvPr/>
        </p:nvGrpSpPr>
        <p:grpSpPr bwMode="auto">
          <a:xfrm>
            <a:off x="4521200" y="4384674"/>
            <a:ext cx="1339850" cy="344488"/>
            <a:chOff x="4521796" y="3828803"/>
            <a:chExt cx="1339620" cy="343744"/>
          </a:xfrm>
        </p:grpSpPr>
        <p:grpSp>
          <p:nvGrpSpPr>
            <p:cNvPr id="64" name="Rounded Rectangle 38"/>
            <p:cNvGrpSpPr>
              <a:grpSpLocks/>
            </p:cNvGrpSpPr>
            <p:nvPr/>
          </p:nvGrpSpPr>
          <p:grpSpPr bwMode="auto">
            <a:xfrm>
              <a:off x="4462272" y="3793036"/>
              <a:ext cx="445008" cy="457200"/>
              <a:chOff x="4462272" y="4517136"/>
              <a:chExt cx="445008" cy="457200"/>
            </a:xfrm>
          </p:grpSpPr>
          <p:pic>
            <p:nvPicPr>
              <p:cNvPr id="72" name="Rounded Rectangle 38"/>
              <p:cNvPicPr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2272" y="4517136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Text Box 84"/>
              <p:cNvSpPr txBox="1">
                <a:spLocks noChangeArrowheads="1"/>
              </p:cNvSpPr>
              <p:nvPr/>
            </p:nvSpPr>
            <p:spPr bwMode="auto">
              <a:xfrm>
                <a:off x="4538145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5" name="Rounded Rectangle 39"/>
            <p:cNvGrpSpPr>
              <a:grpSpLocks/>
            </p:cNvGrpSpPr>
            <p:nvPr/>
          </p:nvGrpSpPr>
          <p:grpSpPr bwMode="auto">
            <a:xfrm>
              <a:off x="4797552" y="3793036"/>
              <a:ext cx="445008" cy="457200"/>
              <a:chOff x="4797552" y="4517136"/>
              <a:chExt cx="445008" cy="457200"/>
            </a:xfrm>
          </p:grpSpPr>
          <p:pic>
            <p:nvPicPr>
              <p:cNvPr id="70" name="Rounded Rectangle 39"/>
              <p:cNvPicPr>
                <a:picLocks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7552" y="4517136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487305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6" name="Rounded Rectangle 40"/>
            <p:cNvGrpSpPr>
              <a:grpSpLocks/>
            </p:cNvGrpSpPr>
            <p:nvPr/>
          </p:nvGrpSpPr>
          <p:grpSpPr bwMode="auto">
            <a:xfrm>
              <a:off x="5468112" y="3793036"/>
              <a:ext cx="445008" cy="457200"/>
              <a:chOff x="5468112" y="4517136"/>
              <a:chExt cx="445008" cy="457200"/>
            </a:xfrm>
          </p:grpSpPr>
          <p:pic>
            <p:nvPicPr>
              <p:cNvPr id="68" name="Rounded Rectangle 40"/>
              <p:cNvPicPr>
                <a:picLocks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112" y="4517136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 Box 90"/>
              <p:cNvSpPr txBox="1">
                <a:spLocks noChangeArrowheads="1"/>
              </p:cNvSpPr>
              <p:nvPr/>
            </p:nvSpPr>
            <p:spPr bwMode="auto">
              <a:xfrm>
                <a:off x="554286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67" name="Straight Connector 66"/>
            <p:cNvCxnSpPr>
              <a:cxnSpLocks noChangeShapeType="1"/>
              <a:stCxn id="70" idx="3"/>
              <a:endCxn id="68" idx="1"/>
            </p:cNvCxnSpPr>
            <p:nvPr/>
          </p:nvCxnSpPr>
          <p:spPr bwMode="auto">
            <a:xfrm>
              <a:off x="5191606" y="4000676"/>
              <a:ext cx="334905" cy="91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4" name="Straight Connector 73"/>
          <p:cNvCxnSpPr>
            <a:cxnSpLocks noChangeShapeType="1"/>
            <a:stCxn id="4" idx="3"/>
            <a:endCxn id="17" idx="2"/>
          </p:cNvCxnSpPr>
          <p:nvPr/>
        </p:nvCxnSpPr>
        <p:spPr bwMode="auto">
          <a:xfrm flipV="1">
            <a:off x="1990725" y="3787774"/>
            <a:ext cx="1658938" cy="6207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  <a:stCxn id="17" idx="3"/>
            <a:endCxn id="56" idx="0"/>
          </p:cNvCxnSpPr>
          <p:nvPr/>
        </p:nvCxnSpPr>
        <p:spPr bwMode="auto">
          <a:xfrm>
            <a:off x="4413250" y="3133724"/>
            <a:ext cx="769938" cy="1162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Connector 75"/>
          <p:cNvCxnSpPr>
            <a:cxnSpLocks noChangeShapeType="1"/>
            <a:stCxn id="43" idx="0"/>
            <a:endCxn id="56" idx="1"/>
          </p:cNvCxnSpPr>
          <p:nvPr/>
        </p:nvCxnSpPr>
        <p:spPr bwMode="auto">
          <a:xfrm rot="5400000" flipH="1" flipV="1">
            <a:off x="3627437" y="4376737"/>
            <a:ext cx="220663" cy="13668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76"/>
          <p:cNvCxnSpPr>
            <a:cxnSpLocks noChangeShapeType="1"/>
            <a:stCxn id="4" idx="2"/>
            <a:endCxn id="43" idx="1"/>
          </p:cNvCxnSpPr>
          <p:nvPr/>
        </p:nvCxnSpPr>
        <p:spPr bwMode="auto">
          <a:xfrm rot="16200000" flipH="1">
            <a:off x="1378744" y="4912518"/>
            <a:ext cx="762000" cy="10652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7"/>
          <p:cNvCxnSpPr>
            <a:cxnSpLocks noChangeShapeType="1"/>
            <a:stCxn id="56" idx="3"/>
            <a:endCxn id="30" idx="2"/>
          </p:cNvCxnSpPr>
          <p:nvPr/>
        </p:nvCxnSpPr>
        <p:spPr bwMode="auto">
          <a:xfrm flipV="1">
            <a:off x="5946775" y="4383087"/>
            <a:ext cx="1433513" cy="5667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821267" y="1823598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Network Operating  System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3013449" y="1219200"/>
            <a:ext cx="2091951" cy="492103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Control Programs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itchFamily="34" charset="0"/>
              </a:rPr>
              <a:t>OpenFlow</a:t>
            </a:r>
            <a:r>
              <a:rPr lang="en-US" sz="1100" dirty="0">
                <a:latin typeface="Calibri" pitchFamily="34" charset="0"/>
              </a:rPr>
              <a:t>/SDN tutorial, </a:t>
            </a:r>
            <a:r>
              <a:rPr lang="en-US" sz="1100" dirty="0" err="1"/>
              <a:t>Srini</a:t>
            </a:r>
            <a:r>
              <a:rPr lang="en-US" sz="1100" dirty="0"/>
              <a:t> </a:t>
            </a:r>
            <a:r>
              <a:rPr lang="en-US" sz="1100" dirty="0" err="1"/>
              <a:t>Seetharaman</a:t>
            </a:r>
            <a:r>
              <a:rPr lang="en-US" sz="1100" dirty="0"/>
              <a:t>, Deutsche Telekom, Silicon Valley Innovation Center</a:t>
            </a: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3.80842E-6 L 1.70228E-7 -0.323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581E-6 -2.11013E-6 L 0.00087 -0.137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1.12911E-6 L 0.00296 -0.224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1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14E-7 2.59139E-7 L -3.4914E-7 -0.5296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884E-6 -4.38223E-6 L 0.00018 -0.4018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581E-6 2.16566E-6 L 1.5581E-6 -0.08654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1.4484E-6 L 0.00017 -0.3477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4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14E-7 1.24479E-6 L -3.4914E-7 -0.5543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884E-6 -1.06432E-7 L -4.16884E-6 -0.4266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-3.22073E-6 L -3.45492E-6 -0.24872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An OS for Networks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 flipV="1">
            <a:off x="1982788" y="3762375"/>
            <a:ext cx="1666875" cy="12763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4413250" y="3308350"/>
            <a:ext cx="769938" cy="1162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5400000" flipH="1" flipV="1">
            <a:off x="3675063" y="5019675"/>
            <a:ext cx="1154112" cy="5730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16200000" flipH="1">
            <a:off x="1967707" y="4964906"/>
            <a:ext cx="603250" cy="18367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5946775" y="4191000"/>
            <a:ext cx="1433513" cy="5667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ounded Rectangle 8"/>
          <p:cNvSpPr/>
          <p:nvPr/>
        </p:nvSpPr>
        <p:spPr>
          <a:xfrm>
            <a:off x="574291" y="4977709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Simple Packet Forwarding Hardware</a:t>
            </a:r>
            <a:endParaRPr lang="en-US" sz="11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38001" y="4428083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Simple Packet Forwarding Hardware</a:t>
            </a:r>
            <a:endParaRPr lang="en-US" sz="11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87850" y="5883241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Simple Packet Forwarding Hardware</a:t>
            </a:r>
            <a:endParaRPr lang="en-US" sz="11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16200000" flipH="1">
            <a:off x="-453231" y="3590132"/>
            <a:ext cx="2776537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5400000">
            <a:off x="2836863" y="2695575"/>
            <a:ext cx="989012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rot="5400000">
            <a:off x="4368800" y="3335338"/>
            <a:ext cx="2268537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rot="5400000">
            <a:off x="6665912" y="2916238"/>
            <a:ext cx="1427163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/>
          <p:nvPr/>
        </p:nvSpPr>
        <p:spPr>
          <a:xfrm>
            <a:off x="3037775" y="3191250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Simple Packet Forwarding Hardware</a:t>
            </a:r>
            <a:endParaRPr lang="en-US" sz="11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11164" y="3630849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Simple Packet Forwarding Hardware</a:t>
            </a:r>
            <a:endParaRPr lang="en-US" sz="11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21267" y="1828800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Network Operating  System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013449" y="1219200"/>
            <a:ext cx="2091951" cy="492103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Control Programs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itchFamily="34" charset="0"/>
              </a:rPr>
              <a:t>OpenFlow</a:t>
            </a:r>
            <a:r>
              <a:rPr lang="en-US" sz="1100" dirty="0">
                <a:latin typeface="Calibri" pitchFamily="34" charset="0"/>
              </a:rPr>
              <a:t>/SDN tutorial, </a:t>
            </a:r>
            <a:r>
              <a:rPr lang="en-US" sz="1100" dirty="0" err="1"/>
              <a:t>Srini</a:t>
            </a:r>
            <a:r>
              <a:rPr lang="en-US" sz="1100" dirty="0"/>
              <a:t> </a:t>
            </a:r>
            <a:r>
              <a:rPr lang="en-US" sz="1100" dirty="0" err="1"/>
              <a:t>Seetharaman</a:t>
            </a:r>
            <a:r>
              <a:rPr lang="en-US" sz="1100" dirty="0"/>
              <a:t>, Deutsche Telekom, Silicon Valley Innovation Center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An OS for Networks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8077200" cy="4419600"/>
          </a:xfrm>
        </p:spPr>
        <p:txBody>
          <a:bodyPr/>
          <a:lstStyle/>
          <a:p>
            <a:r>
              <a:rPr lang="en-US" b="1" dirty="0"/>
              <a:t>“NOX: Towards an Operating System for Networks”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47800" y="3897868"/>
            <a:ext cx="6248400" cy="369332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0070C0"/>
                </a:solidFill>
              </a:rPr>
              <a:t>Global Network View</a:t>
            </a:r>
          </a:p>
        </p:txBody>
      </p:sp>
      <p:cxnSp>
        <p:nvCxnSpPr>
          <p:cNvPr id="9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1409701" y="5218112"/>
            <a:ext cx="685800" cy="3175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4306094" y="5218906"/>
            <a:ext cx="685800" cy="158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7125494" y="5218906"/>
            <a:ext cx="685800" cy="158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2057406" y="5484817"/>
            <a:ext cx="5105395" cy="458788"/>
            <a:chOff x="3124200" y="2819400"/>
            <a:chExt cx="3699565" cy="458788"/>
          </a:xfrm>
        </p:grpSpPr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3124200" y="2819400"/>
              <a:ext cx="1600200" cy="458788"/>
              <a:chOff x="963168" y="914400"/>
              <a:chExt cx="1600200" cy="458788"/>
            </a:xfrm>
          </p:grpSpPr>
          <p:cxnSp>
            <p:nvCxnSpPr>
              <p:cNvPr id="17" name="Straight Arrow Connector 36"/>
              <p:cNvCxnSpPr>
                <a:cxnSpLocks noChangeShapeType="1"/>
              </p:cNvCxnSpPr>
              <p:nvPr/>
            </p:nvCxnSpPr>
            <p:spPr bwMode="auto">
              <a:xfrm>
                <a:off x="1371600" y="1371600"/>
                <a:ext cx="762000" cy="1588"/>
              </a:xfrm>
              <a:prstGeom prst="straightConnector1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TextBox 39"/>
              <p:cNvSpPr txBox="1">
                <a:spLocks noChangeArrowheads="1"/>
              </p:cNvSpPr>
              <p:nvPr/>
            </p:nvSpPr>
            <p:spPr bwMode="auto">
              <a:xfrm>
                <a:off x="963168" y="914400"/>
                <a:ext cx="1600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/>
                  <a:t>Protocols</a:t>
                </a:r>
              </a:p>
            </p:txBody>
          </p: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5223565" y="2819400"/>
              <a:ext cx="1600200" cy="458788"/>
              <a:chOff x="852733" y="914400"/>
              <a:chExt cx="1600200" cy="458788"/>
            </a:xfrm>
          </p:grpSpPr>
          <p:cxnSp>
            <p:nvCxnSpPr>
              <p:cNvPr id="15" name="Straight Arrow Connector 36"/>
              <p:cNvCxnSpPr>
                <a:cxnSpLocks noChangeShapeType="1"/>
              </p:cNvCxnSpPr>
              <p:nvPr/>
            </p:nvCxnSpPr>
            <p:spPr bwMode="auto">
              <a:xfrm>
                <a:off x="1238150" y="1371600"/>
                <a:ext cx="762000" cy="1588"/>
              </a:xfrm>
              <a:prstGeom prst="straightConnector1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Box 39"/>
              <p:cNvSpPr txBox="1">
                <a:spLocks noChangeArrowheads="1"/>
              </p:cNvSpPr>
              <p:nvPr/>
            </p:nvSpPr>
            <p:spPr bwMode="auto">
              <a:xfrm>
                <a:off x="852733" y="914400"/>
                <a:ext cx="1600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/>
                  <a:t>Protocols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28600" y="4800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via forwarding </a:t>
            </a:r>
          </a:p>
          <a:p>
            <a:r>
              <a:rPr lang="en-US" dirty="0"/>
              <a:t>interface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261534" y="4384289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Network Operating 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657600" y="3241697"/>
            <a:ext cx="2034779" cy="492103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Control Programs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95785" y="2310825"/>
            <a:ext cx="6352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Software-Defined Networking (SDN)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581001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The Future of Networking,  and the Past of Protocols, </a:t>
            </a:r>
            <a:r>
              <a:rPr lang="en-US" sz="1200" dirty="0"/>
              <a:t>Scott </a:t>
            </a:r>
            <a:r>
              <a:rPr lang="en-US" sz="1200" dirty="0" err="1"/>
              <a:t>Shenker</a:t>
            </a:r>
            <a:r>
              <a:rPr lang="en-US" sz="1200" dirty="0"/>
              <a:t>, </a:t>
            </a:r>
            <a:r>
              <a:rPr lang="en-US" sz="1100" i="1" dirty="0"/>
              <a:t>with Martin </a:t>
            </a:r>
            <a:r>
              <a:rPr lang="en-US" sz="1100" i="1" dirty="0" err="1"/>
              <a:t>Casado</a:t>
            </a:r>
            <a:r>
              <a:rPr lang="en-US" sz="1100" i="1" dirty="0"/>
              <a:t>, </a:t>
            </a:r>
            <a:r>
              <a:rPr lang="en-US" sz="1100" i="1" dirty="0" err="1"/>
              <a:t>Teemu</a:t>
            </a:r>
            <a:r>
              <a:rPr lang="en-US" sz="1100" i="1" dirty="0"/>
              <a:t> </a:t>
            </a:r>
            <a:r>
              <a:rPr lang="en-US" sz="1100" i="1" dirty="0" err="1"/>
              <a:t>Koponen</a:t>
            </a:r>
            <a:r>
              <a:rPr lang="en-US" sz="1100" i="1" dirty="0"/>
              <a:t>, Nick </a:t>
            </a:r>
            <a:r>
              <a:rPr lang="en-US" sz="1100" i="1" dirty="0" err="1"/>
              <a:t>McKeown</a:t>
            </a:r>
            <a:endParaRPr lang="en-US" sz="1100" i="1" dirty="0"/>
          </a:p>
        </p:txBody>
      </p:sp>
      <p:pic>
        <p:nvPicPr>
          <p:cNvPr id="2050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5705474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and.com.hk/images/stories/Icon-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5698200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and.com.hk/images/stories/Icon-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5705474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839200" cy="1143000"/>
          </a:xfrm>
        </p:spPr>
        <p:txBody>
          <a:bodyPr/>
          <a:lstStyle/>
          <a:p>
            <a:r>
              <a:rPr lang="en-US" dirty="0"/>
              <a:t>Software Defined Networking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8686800" cy="4419600"/>
          </a:xfrm>
        </p:spPr>
        <p:txBody>
          <a:bodyPr>
            <a:noAutofit/>
          </a:bodyPr>
          <a:lstStyle/>
          <a:p>
            <a:r>
              <a:rPr lang="en-US" b="1" dirty="0"/>
              <a:t>No longer designing distributed control protocols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Much easier to write, verify, maintain, …</a:t>
            </a:r>
          </a:p>
          <a:p>
            <a:pPr lvl="1"/>
            <a:r>
              <a:rPr lang="en-US" sz="2800" dirty="0"/>
              <a:t>An interface for programming</a:t>
            </a:r>
          </a:p>
          <a:p>
            <a:endParaRPr lang="en-US" dirty="0"/>
          </a:p>
          <a:p>
            <a:r>
              <a:rPr lang="en-US" b="1" dirty="0"/>
              <a:t>NOS serves as fundamental control block</a:t>
            </a:r>
          </a:p>
          <a:p>
            <a:pPr lvl="1"/>
            <a:r>
              <a:rPr lang="en-US" sz="2800" dirty="0"/>
              <a:t>With a global view of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15</a:t>
            </a:fld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52400" y="1676400"/>
            <a:ext cx="5334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1143000"/>
          </a:xfrm>
        </p:spPr>
        <p:txBody>
          <a:bodyPr/>
          <a:lstStyle/>
          <a:p>
            <a:r>
              <a:rPr lang="en-US" dirty="0"/>
              <a:t>Software Defined Networking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  <a:p>
            <a:endParaRPr lang="en-US" b="1" dirty="0"/>
          </a:p>
          <a:p>
            <a:pPr lvl="1"/>
            <a:r>
              <a:rPr lang="en-US" sz="2800" dirty="0"/>
              <a:t>Ethane: network-wide access-control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Power Management</a:t>
            </a:r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r>
              <a:rPr lang="en-US" dirty="0"/>
              <a:t>Software Defined Networking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85800" y="1508760"/>
            <a:ext cx="7467600" cy="4419600"/>
          </a:xfrm>
        </p:spPr>
        <p:txBody>
          <a:bodyPr>
            <a:normAutofit/>
          </a:bodyPr>
          <a:lstStyle/>
          <a:p>
            <a:r>
              <a:rPr lang="en-US" b="1" dirty="0"/>
              <a:t>Questions: </a:t>
            </a:r>
          </a:p>
          <a:p>
            <a:endParaRPr lang="en-US" b="1" dirty="0"/>
          </a:p>
          <a:p>
            <a:pPr lvl="1"/>
            <a:r>
              <a:rPr lang="en-US" sz="2800" dirty="0"/>
              <a:t>How to obtain global information?</a:t>
            </a:r>
          </a:p>
          <a:p>
            <a:pPr lvl="1"/>
            <a:r>
              <a:rPr lang="en-US" sz="2800" dirty="0"/>
              <a:t>What are the configurations? </a:t>
            </a:r>
          </a:p>
          <a:p>
            <a:pPr lvl="1"/>
            <a:r>
              <a:rPr lang="en-US" sz="2800" dirty="0"/>
              <a:t>How to implement? </a:t>
            </a:r>
          </a:p>
          <a:p>
            <a:pPr lvl="1"/>
            <a:r>
              <a:rPr lang="en-US" sz="2800" dirty="0"/>
              <a:t>How is the scalability?</a:t>
            </a:r>
          </a:p>
          <a:p>
            <a:pPr lvl="1"/>
            <a:r>
              <a:rPr lang="en-US" sz="2800" dirty="0"/>
              <a:t>How does it really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4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What is SDN?</a:t>
            </a:r>
          </a:p>
          <a:p>
            <a:pPr lvl="1"/>
            <a:r>
              <a:rPr lang="en-US" sz="2800" dirty="0"/>
              <a:t>Limitations of current networks</a:t>
            </a:r>
          </a:p>
          <a:p>
            <a:pPr lvl="1"/>
            <a:r>
              <a:rPr lang="en-US" sz="2800" dirty="0"/>
              <a:t>The idea of Network OS</a:t>
            </a:r>
          </a:p>
          <a:p>
            <a:pPr lvl="1"/>
            <a:endParaRPr lang="en-US" sz="2800" dirty="0"/>
          </a:p>
          <a:p>
            <a:r>
              <a:rPr lang="en-US" b="1" dirty="0"/>
              <a:t>What is </a:t>
            </a:r>
            <a:r>
              <a:rPr lang="en-US" b="1" dirty="0" err="1"/>
              <a:t>OpenFlow</a:t>
            </a:r>
            <a:r>
              <a:rPr lang="en-US" b="1" dirty="0"/>
              <a:t>?</a:t>
            </a:r>
          </a:p>
          <a:p>
            <a:pPr lvl="1"/>
            <a:r>
              <a:rPr lang="en-US" sz="2800" dirty="0"/>
              <a:t>How it helps SDN</a:t>
            </a:r>
          </a:p>
          <a:p>
            <a:pPr lvl="1"/>
            <a:endParaRPr lang="en-US" sz="2800" dirty="0"/>
          </a:p>
          <a:p>
            <a:r>
              <a:rPr lang="en-US" b="1" dirty="0"/>
              <a:t>The current status &amp; the future of SDN</a:t>
            </a:r>
          </a:p>
          <a:p>
            <a:endParaRPr lang="en-US" dirty="0"/>
          </a:p>
          <a:p>
            <a:r>
              <a:rPr lang="en-US" b="1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18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52400" y="3733800"/>
            <a:ext cx="5334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8686800" cy="4419600"/>
          </a:xfrm>
        </p:spPr>
        <p:txBody>
          <a:bodyPr/>
          <a:lstStyle/>
          <a:p>
            <a:r>
              <a:rPr lang="en-US" b="1" dirty="0"/>
              <a:t>“</a:t>
            </a:r>
            <a:r>
              <a:rPr lang="en-US" b="1" dirty="0" err="1"/>
              <a:t>OpenFlow</a:t>
            </a:r>
            <a:r>
              <a:rPr lang="en-US" b="1" dirty="0"/>
              <a:t>: Enabling Innovation in Campus Networks”</a:t>
            </a:r>
          </a:p>
          <a:p>
            <a:endParaRPr lang="en-US" b="1" dirty="0"/>
          </a:p>
          <a:p>
            <a:r>
              <a:rPr lang="en-US" b="1" dirty="0"/>
              <a:t>Like hardware drivers </a:t>
            </a:r>
          </a:p>
          <a:p>
            <a:pPr marL="0" indent="0">
              <a:buNone/>
            </a:pPr>
            <a:r>
              <a:rPr lang="en-US" dirty="0"/>
              <a:t>	– interface between switches and Network 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C6D0-25CC-5963-0889-FF82A18C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8760"/>
            <a:ext cx="7239000" cy="13106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400" dirty="0"/>
              <a:t>SDN vs Traditional Network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E8F13-E4C0-EB9F-155B-3DB01D123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7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"/>
          <p:cNvSpPr>
            <a:spLocks/>
          </p:cNvSpPr>
          <p:nvPr/>
        </p:nvSpPr>
        <p:spPr bwMode="auto">
          <a:xfrm>
            <a:off x="874713" y="3544888"/>
            <a:ext cx="7385050" cy="3027362"/>
          </a:xfrm>
          <a:prstGeom prst="roundRect">
            <a:avLst>
              <a:gd name="adj" fmla="val 648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itchFamily="34" charset="0"/>
              </a:rPr>
              <a:t>OpenFlow</a:t>
            </a:r>
            <a:r>
              <a:rPr lang="en-US" sz="1100" dirty="0">
                <a:latin typeface="Calibri" pitchFamily="34" charset="0"/>
              </a:rPr>
              <a:t>/SDN tutorial, </a:t>
            </a:r>
            <a:r>
              <a:rPr lang="en-US" sz="1100" dirty="0" err="1"/>
              <a:t>Srini</a:t>
            </a:r>
            <a:r>
              <a:rPr lang="en-US" sz="1100" dirty="0"/>
              <a:t> </a:t>
            </a:r>
            <a:r>
              <a:rPr lang="en-US" sz="1100" dirty="0" err="1"/>
              <a:t>Seetharaman</a:t>
            </a:r>
            <a:r>
              <a:rPr lang="en-US" sz="1100" dirty="0"/>
              <a:t>, Deutsche Telekom, Silicon Valley Innovation Center</a:t>
            </a:r>
          </a:p>
        </p:txBody>
      </p:sp>
      <p:sp>
        <p:nvSpPr>
          <p:cNvPr id="12" name="AutoShape 2"/>
          <p:cNvSpPr>
            <a:spLocks/>
          </p:cNvSpPr>
          <p:nvPr/>
        </p:nvSpPr>
        <p:spPr bwMode="auto">
          <a:xfrm>
            <a:off x="1106488" y="5259388"/>
            <a:ext cx="6894512" cy="1054100"/>
          </a:xfrm>
          <a:prstGeom prst="roundRect">
            <a:avLst>
              <a:gd name="adj" fmla="val 8472"/>
            </a:avLst>
          </a:prstGeom>
          <a:solidFill>
            <a:srgbClr val="0070C0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Data Path (Hardware)</a:t>
            </a: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1106488" y="3794125"/>
            <a:ext cx="6894512" cy="1036638"/>
          </a:xfrm>
          <a:prstGeom prst="roundRect">
            <a:avLst>
              <a:gd name="adj" fmla="val 6894"/>
            </a:avLst>
          </a:prstGeom>
          <a:solidFill>
            <a:srgbClr val="FAB7AA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Control Path (Software)</a:t>
            </a: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rot="10800000" flipH="1">
            <a:off x="1036638" y="5018088"/>
            <a:ext cx="7072312" cy="17462"/>
          </a:xfrm>
          <a:prstGeom prst="line">
            <a:avLst/>
          </a:prstGeom>
          <a:noFill/>
          <a:ln w="63500">
            <a:solidFill>
              <a:srgbClr val="00194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21</a:t>
            </a:fld>
            <a:endParaRPr lang="en-US"/>
          </a:p>
        </p:txBody>
      </p:sp>
      <p:sp>
        <p:nvSpPr>
          <p:cNvPr id="5" name="AutoShape 1"/>
          <p:cNvSpPr>
            <a:spLocks/>
          </p:cNvSpPr>
          <p:nvPr/>
        </p:nvSpPr>
        <p:spPr bwMode="auto">
          <a:xfrm>
            <a:off x="874713" y="3544888"/>
            <a:ext cx="7385050" cy="3027362"/>
          </a:xfrm>
          <a:prstGeom prst="roundRect">
            <a:avLst>
              <a:gd name="adj" fmla="val 648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" name="AutoShape 2"/>
          <p:cNvSpPr>
            <a:spLocks/>
          </p:cNvSpPr>
          <p:nvPr/>
        </p:nvSpPr>
        <p:spPr bwMode="auto">
          <a:xfrm>
            <a:off x="1106488" y="5259388"/>
            <a:ext cx="6894512" cy="1054100"/>
          </a:xfrm>
          <a:prstGeom prst="roundRect">
            <a:avLst>
              <a:gd name="adj" fmla="val 8472"/>
            </a:avLst>
          </a:prstGeom>
          <a:solidFill>
            <a:srgbClr val="0070C0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Data Path (Hardware)</a:t>
            </a:r>
          </a:p>
        </p:txBody>
      </p:sp>
      <p:sp>
        <p:nvSpPr>
          <p:cNvPr id="7" name="AutoShape 3"/>
          <p:cNvSpPr>
            <a:spLocks/>
          </p:cNvSpPr>
          <p:nvPr/>
        </p:nvSpPr>
        <p:spPr bwMode="auto">
          <a:xfrm>
            <a:off x="1106488" y="3794125"/>
            <a:ext cx="3394075" cy="1036638"/>
          </a:xfrm>
          <a:prstGeom prst="roundRect">
            <a:avLst>
              <a:gd name="adj" fmla="val 6894"/>
            </a:avLst>
          </a:prstGeom>
          <a:solidFill>
            <a:srgbClr val="FAB7AA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Control Path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rot="10800000" flipH="1">
            <a:off x="1036638" y="5018088"/>
            <a:ext cx="7072312" cy="17462"/>
          </a:xfrm>
          <a:prstGeom prst="line">
            <a:avLst/>
          </a:prstGeom>
          <a:noFill/>
          <a:ln w="63500">
            <a:solidFill>
              <a:srgbClr val="00194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652963" y="3794125"/>
            <a:ext cx="3348037" cy="1036638"/>
          </a:xfrm>
          <a:prstGeom prst="roundRect">
            <a:avLst>
              <a:gd name="adj" fmla="val 6894"/>
            </a:avLst>
          </a:prstGeom>
          <a:solidFill>
            <a:srgbClr val="92D050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 err="1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OpenFlow</a:t>
            </a:r>
            <a:endParaRPr lang="en-US" sz="4500" dirty="0">
              <a:solidFill>
                <a:srgbClr val="00194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1847850" y="1143000"/>
            <a:ext cx="5581650" cy="117792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>
            <a:off x="1928813" y="1214438"/>
            <a:ext cx="5429250" cy="1035050"/>
          </a:xfrm>
          <a:prstGeom prst="roundRect">
            <a:avLst>
              <a:gd name="adj" fmla="val 14653"/>
            </a:avLst>
          </a:prstGeom>
          <a:solidFill>
            <a:srgbClr val="92D050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 err="1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OpenFlow</a:t>
            </a:r>
            <a:r>
              <a:rPr lang="en-US" sz="4500" dirty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 Controller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286500" y="2320925"/>
            <a:ext cx="0" cy="1223963"/>
          </a:xfrm>
          <a:prstGeom prst="line">
            <a:avLst/>
          </a:prstGeom>
          <a:noFill/>
          <a:ln w="139700">
            <a:solidFill>
              <a:srgbClr val="FF7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904875" y="2633663"/>
            <a:ext cx="5130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400">
                <a:latin typeface="Calibri" pitchFamily="34" charset="0"/>
              </a:rPr>
              <a:t>OpenFlow Protocol (SSL/TCP)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itchFamily="34" charset="0"/>
              </a:rPr>
              <a:t>OpenFlow</a:t>
            </a:r>
            <a:r>
              <a:rPr lang="en-US" sz="1100" dirty="0">
                <a:latin typeface="Calibri" pitchFamily="34" charset="0"/>
              </a:rPr>
              <a:t>/SDN tutorial, </a:t>
            </a:r>
            <a:r>
              <a:rPr lang="en-US" sz="1100" dirty="0" err="1"/>
              <a:t>Srini</a:t>
            </a:r>
            <a:r>
              <a:rPr lang="en-US" sz="1100" dirty="0"/>
              <a:t> </a:t>
            </a:r>
            <a:r>
              <a:rPr lang="en-US" sz="1100" dirty="0" err="1"/>
              <a:t>Seetharaman</a:t>
            </a:r>
            <a:r>
              <a:rPr lang="en-US" sz="1100" dirty="0"/>
              <a:t>, Deutsche Telekom, Silicon Valley Innovation Center</a:t>
            </a:r>
          </a:p>
        </p:txBody>
      </p:sp>
    </p:spTree>
    <p:extLst>
      <p:ext uri="{BB962C8B-B14F-4D97-AF65-F5344CB8AC3E}">
        <p14:creationId xmlns:p14="http://schemas.microsoft.com/office/powerpoint/2010/main" val="24903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 autoUpdateAnimBg="0"/>
      <p:bldP spid="12" grpId="0" animBg="1"/>
      <p:bldP spid="1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 Switching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/>
        </p:nvSpPr>
        <p:spPr bwMode="auto">
          <a:xfrm>
            <a:off x="0" y="6629400"/>
            <a:ext cx="792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100" dirty="0">
                <a:latin typeface="+mj-lt"/>
              </a:rPr>
              <a:t>The Stanford Clean Slate Program, http://</a:t>
            </a:r>
            <a:r>
              <a:rPr lang="en-US" sz="1100" u="sng" dirty="0">
                <a:solidFill>
                  <a:schemeClr val="accent2"/>
                </a:solidFill>
                <a:latin typeface="+mj-lt"/>
              </a:rPr>
              <a:t>cleanslate.stanford.edu</a:t>
            </a:r>
            <a:r>
              <a:rPr lang="en-US" sz="1100" dirty="0">
                <a:latin typeface="+mj-lt"/>
              </a:rPr>
              <a:t>	</a:t>
            </a:r>
          </a:p>
        </p:txBody>
      </p:sp>
      <p:pic>
        <p:nvPicPr>
          <p:cNvPr id="30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626100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626100"/>
            <a:ext cx="1143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5635625"/>
            <a:ext cx="1143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5626100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Line 5"/>
          <p:cNvSpPr>
            <a:spLocks noChangeShapeType="1"/>
          </p:cNvSpPr>
          <p:nvPr/>
        </p:nvSpPr>
        <p:spPr bwMode="auto">
          <a:xfrm flipH="1">
            <a:off x="1303338" y="4786313"/>
            <a:ext cx="536575" cy="965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 flipH="1">
            <a:off x="2714625" y="4776788"/>
            <a:ext cx="284163" cy="9286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4286250" y="4786313"/>
            <a:ext cx="125413" cy="9286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5643563" y="4803775"/>
            <a:ext cx="223837" cy="9731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Rectangle 9"/>
          <p:cNvSpPr>
            <a:spLocks/>
          </p:cNvSpPr>
          <p:nvPr/>
        </p:nvSpPr>
        <p:spPr bwMode="auto">
          <a:xfrm>
            <a:off x="7518400" y="528195"/>
            <a:ext cx="1409873" cy="37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92D050"/>
                </a:solidFill>
                <a:latin typeface="Calibri" pitchFamily="34" charset="0"/>
              </a:rPr>
              <a:t>Controller</a:t>
            </a:r>
          </a:p>
        </p:txBody>
      </p:sp>
      <p:pic>
        <p:nvPicPr>
          <p:cNvPr id="39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1000125"/>
            <a:ext cx="144621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11"/>
          <p:cNvSpPr>
            <a:spLocks/>
          </p:cNvSpPr>
          <p:nvPr/>
        </p:nvSpPr>
        <p:spPr bwMode="auto">
          <a:xfrm>
            <a:off x="8255000" y="1482725"/>
            <a:ext cx="319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rgbClr val="FFFFFF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3027363" y="3313113"/>
            <a:ext cx="1749425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Rectangle 13"/>
          <p:cNvSpPr>
            <a:spLocks/>
          </p:cNvSpPr>
          <p:nvPr/>
        </p:nvSpPr>
        <p:spPr bwMode="auto">
          <a:xfrm>
            <a:off x="312738" y="3357563"/>
            <a:ext cx="8651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solidFill>
                  <a:srgbClr val="163F88"/>
                </a:solidFill>
                <a:latin typeface="Calibri" pitchFamily="34" charset="0"/>
              </a:rPr>
              <a:t>Hardware</a:t>
            </a:r>
          </a:p>
          <a:p>
            <a:r>
              <a:rPr lang="en-US" sz="1700">
                <a:solidFill>
                  <a:srgbClr val="163F88"/>
                </a:solidFill>
                <a:latin typeface="Calibri" pitchFamily="34" charset="0"/>
              </a:rPr>
              <a:t>Layer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360363" y="1758950"/>
            <a:ext cx="7921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solidFill>
                  <a:srgbClr val="163F88"/>
                </a:solidFill>
                <a:latin typeface="Calibri" pitchFamily="34" charset="0"/>
              </a:rPr>
              <a:t>Software</a:t>
            </a:r>
          </a:p>
          <a:p>
            <a:r>
              <a:rPr lang="en-US" sz="1700">
                <a:solidFill>
                  <a:srgbClr val="163F88"/>
                </a:solidFill>
                <a:latin typeface="Calibri" pitchFamily="34" charset="0"/>
              </a:rPr>
              <a:t>Layer</a:t>
            </a:r>
          </a:p>
        </p:txBody>
      </p:sp>
      <p:sp>
        <p:nvSpPr>
          <p:cNvPr id="44" name="AutoShape 15"/>
          <p:cNvSpPr>
            <a:spLocks/>
          </p:cNvSpPr>
          <p:nvPr/>
        </p:nvSpPr>
        <p:spPr bwMode="auto">
          <a:xfrm>
            <a:off x="1258888" y="1312863"/>
            <a:ext cx="5037137" cy="3455987"/>
          </a:xfrm>
          <a:prstGeom prst="roundRect">
            <a:avLst>
              <a:gd name="adj" fmla="val 387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163F88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Rectangle 16"/>
          <p:cNvSpPr>
            <a:spLocks/>
          </p:cNvSpPr>
          <p:nvPr/>
        </p:nvSpPr>
        <p:spPr bwMode="auto">
          <a:xfrm>
            <a:off x="2819400" y="2619375"/>
            <a:ext cx="1830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 dirty="0" err="1">
                <a:latin typeface="Calibri" pitchFamily="34" charset="0"/>
              </a:rPr>
              <a:t>OpenFlow</a:t>
            </a:r>
            <a:r>
              <a:rPr lang="en-US" sz="1300" dirty="0">
                <a:latin typeface="Calibri" pitchFamily="34" charset="0"/>
              </a:rPr>
              <a:t> Table</a:t>
            </a: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rot="10800000" flipH="1">
            <a:off x="6323013" y="1446213"/>
            <a:ext cx="1574800" cy="544512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7" name="Group 18"/>
          <p:cNvGrpSpPr>
            <a:grpSpLocks/>
          </p:cNvGrpSpPr>
          <p:nvPr/>
        </p:nvGrpSpPr>
        <p:grpSpPr bwMode="auto">
          <a:xfrm>
            <a:off x="1352550" y="2851150"/>
            <a:ext cx="4827588" cy="571500"/>
            <a:chOff x="0" y="0"/>
            <a:chExt cx="4323" cy="512"/>
          </a:xfrm>
        </p:grpSpPr>
        <p:sp>
          <p:nvSpPr>
            <p:cNvPr id="48" name="Rectangle 19"/>
            <p:cNvSpPr>
              <a:spLocks/>
            </p:cNvSpPr>
            <p:nvPr/>
          </p:nvSpPr>
          <p:spPr bwMode="auto">
            <a:xfrm>
              <a:off x="4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9" name="Rectangle 20"/>
            <p:cNvSpPr>
              <a:spLocks/>
            </p:cNvSpPr>
            <p:nvPr/>
          </p:nvSpPr>
          <p:spPr bwMode="auto">
            <a:xfrm>
              <a:off x="0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50" name="Rectangle 21"/>
            <p:cNvSpPr>
              <a:spLocks/>
            </p:cNvSpPr>
            <p:nvPr/>
          </p:nvSpPr>
          <p:spPr bwMode="auto">
            <a:xfrm>
              <a:off x="597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/>
            </p:cNvSpPr>
            <p:nvPr/>
          </p:nvSpPr>
          <p:spPr bwMode="auto">
            <a:xfrm>
              <a:off x="623" y="0"/>
              <a:ext cx="56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52" name="Rectangle 23"/>
            <p:cNvSpPr>
              <a:spLocks/>
            </p:cNvSpPr>
            <p:nvPr/>
          </p:nvSpPr>
          <p:spPr bwMode="auto">
            <a:xfrm>
              <a:off x="1191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3" name="Rectangle 24"/>
            <p:cNvSpPr>
              <a:spLocks/>
            </p:cNvSpPr>
            <p:nvPr/>
          </p:nvSpPr>
          <p:spPr bwMode="auto">
            <a:xfrm>
              <a:off x="1196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54" name="Rectangle 25"/>
            <p:cNvSpPr>
              <a:spLocks/>
            </p:cNvSpPr>
            <p:nvPr/>
          </p:nvSpPr>
          <p:spPr bwMode="auto">
            <a:xfrm>
              <a:off x="1790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5" name="Rectangle 26"/>
            <p:cNvSpPr>
              <a:spLocks/>
            </p:cNvSpPr>
            <p:nvPr/>
          </p:nvSpPr>
          <p:spPr bwMode="auto">
            <a:xfrm>
              <a:off x="178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56" name="Rectangle 27"/>
            <p:cNvSpPr>
              <a:spLocks/>
            </p:cNvSpPr>
            <p:nvPr/>
          </p:nvSpPr>
          <p:spPr bwMode="auto">
            <a:xfrm>
              <a:off x="237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" name="Rectangle 28"/>
            <p:cNvSpPr>
              <a:spLocks/>
            </p:cNvSpPr>
            <p:nvPr/>
          </p:nvSpPr>
          <p:spPr bwMode="auto">
            <a:xfrm>
              <a:off x="238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58" name="Rectangle 29"/>
            <p:cNvSpPr>
              <a:spLocks/>
            </p:cNvSpPr>
            <p:nvPr/>
          </p:nvSpPr>
          <p:spPr bwMode="auto">
            <a:xfrm>
              <a:off x="297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9" name="Rectangle 30"/>
            <p:cNvSpPr>
              <a:spLocks/>
            </p:cNvSpPr>
            <p:nvPr/>
          </p:nvSpPr>
          <p:spPr bwMode="auto">
            <a:xfrm>
              <a:off x="2971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60" name="Rectangle 31"/>
            <p:cNvSpPr>
              <a:spLocks/>
            </p:cNvSpPr>
            <p:nvPr/>
          </p:nvSpPr>
          <p:spPr bwMode="auto">
            <a:xfrm>
              <a:off x="3576" y="12"/>
              <a:ext cx="747" cy="483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" name="Rectangle 32"/>
            <p:cNvSpPr>
              <a:spLocks/>
            </p:cNvSpPr>
            <p:nvPr/>
          </p:nvSpPr>
          <p:spPr bwMode="auto">
            <a:xfrm>
              <a:off x="356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62" name="AutoShape 33"/>
          <p:cNvSpPr>
            <a:spLocks/>
          </p:cNvSpPr>
          <p:nvPr/>
        </p:nvSpPr>
        <p:spPr bwMode="auto">
          <a:xfrm>
            <a:off x="1500188" y="1581150"/>
            <a:ext cx="4537075" cy="785813"/>
          </a:xfrm>
          <a:prstGeom prst="roundRect">
            <a:avLst>
              <a:gd name="adj" fmla="val 17042"/>
            </a:avLst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800">
                <a:latin typeface="Calibri" pitchFamily="34" charset="0"/>
              </a:rPr>
              <a:t>OpenFlow Client</a:t>
            </a: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>
            <a:off x="1339850" y="2616200"/>
            <a:ext cx="483076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64" name="Group 36"/>
          <p:cNvGrpSpPr>
            <a:grpSpLocks/>
          </p:cNvGrpSpPr>
          <p:nvPr/>
        </p:nvGrpSpPr>
        <p:grpSpPr bwMode="auto">
          <a:xfrm>
            <a:off x="1357313" y="3490913"/>
            <a:ext cx="4822825" cy="312737"/>
            <a:chOff x="0" y="0"/>
            <a:chExt cx="4320" cy="280"/>
          </a:xfrm>
        </p:grpSpPr>
        <p:sp>
          <p:nvSpPr>
            <p:cNvPr id="65" name="Rectangle 37"/>
            <p:cNvSpPr>
              <a:spLocks/>
            </p:cNvSpPr>
            <p:nvPr/>
          </p:nvSpPr>
          <p:spPr bwMode="auto">
            <a:xfrm>
              <a:off x="0" y="0"/>
              <a:ext cx="4320" cy="28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" name="Rectangle 38"/>
            <p:cNvSpPr>
              <a:spLocks/>
            </p:cNvSpPr>
            <p:nvPr/>
          </p:nvSpPr>
          <p:spPr bwMode="auto">
            <a:xfrm>
              <a:off x="2990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*</a:t>
              </a:r>
            </a:p>
          </p:txBody>
        </p:sp>
        <p:sp>
          <p:nvSpPr>
            <p:cNvPr id="67" name="Rectangle 39"/>
            <p:cNvSpPr>
              <a:spLocks/>
            </p:cNvSpPr>
            <p:nvPr/>
          </p:nvSpPr>
          <p:spPr bwMode="auto">
            <a:xfrm>
              <a:off x="2390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*</a:t>
              </a:r>
            </a:p>
          </p:txBody>
        </p:sp>
        <p:sp>
          <p:nvSpPr>
            <p:cNvPr id="68" name="Rectangle 40"/>
            <p:cNvSpPr>
              <a:spLocks/>
            </p:cNvSpPr>
            <p:nvPr/>
          </p:nvSpPr>
          <p:spPr bwMode="auto">
            <a:xfrm>
              <a:off x="1790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5.6.7.8</a:t>
              </a:r>
            </a:p>
          </p:txBody>
        </p:sp>
        <p:sp>
          <p:nvSpPr>
            <p:cNvPr id="69" name="Rectangle 41"/>
            <p:cNvSpPr>
              <a:spLocks/>
            </p:cNvSpPr>
            <p:nvPr/>
          </p:nvSpPr>
          <p:spPr bwMode="auto">
            <a:xfrm>
              <a:off x="1198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*</a:t>
              </a:r>
            </a:p>
          </p:txBody>
        </p:sp>
        <p:sp>
          <p:nvSpPr>
            <p:cNvPr id="70" name="Rectangle 42"/>
            <p:cNvSpPr>
              <a:spLocks/>
            </p:cNvSpPr>
            <p:nvPr/>
          </p:nvSpPr>
          <p:spPr bwMode="auto">
            <a:xfrm>
              <a:off x="606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*</a:t>
              </a:r>
            </a:p>
          </p:txBody>
        </p:sp>
        <p:sp>
          <p:nvSpPr>
            <p:cNvPr id="71" name="Rectangle 43"/>
            <p:cNvSpPr>
              <a:spLocks/>
            </p:cNvSpPr>
            <p:nvPr/>
          </p:nvSpPr>
          <p:spPr bwMode="auto">
            <a:xfrm>
              <a:off x="22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*</a:t>
              </a:r>
            </a:p>
          </p:txBody>
        </p:sp>
        <p:sp>
          <p:nvSpPr>
            <p:cNvPr id="72" name="Rectangle 44"/>
            <p:cNvSpPr>
              <a:spLocks/>
            </p:cNvSpPr>
            <p:nvPr/>
          </p:nvSpPr>
          <p:spPr bwMode="auto">
            <a:xfrm>
              <a:off x="3566" y="21"/>
              <a:ext cx="74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port 1</a:t>
              </a:r>
            </a:p>
          </p:txBody>
        </p:sp>
      </p:grpSp>
      <p:sp>
        <p:nvSpPr>
          <p:cNvPr id="73" name="Rectangle 45"/>
          <p:cNvSpPr>
            <a:spLocks/>
          </p:cNvSpPr>
          <p:nvPr/>
        </p:nvSpPr>
        <p:spPr bwMode="auto">
          <a:xfrm>
            <a:off x="5622925" y="4783138"/>
            <a:ext cx="8302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port 4</a:t>
            </a:r>
          </a:p>
        </p:txBody>
      </p:sp>
      <p:sp>
        <p:nvSpPr>
          <p:cNvPr id="74" name="Rectangle 46"/>
          <p:cNvSpPr>
            <a:spLocks/>
          </p:cNvSpPr>
          <p:nvPr/>
        </p:nvSpPr>
        <p:spPr bwMode="auto">
          <a:xfrm>
            <a:off x="4257675" y="4783138"/>
            <a:ext cx="8302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port 3</a:t>
            </a:r>
          </a:p>
        </p:txBody>
      </p:sp>
      <p:sp>
        <p:nvSpPr>
          <p:cNvPr id="75" name="Rectangle 47"/>
          <p:cNvSpPr>
            <a:spLocks/>
          </p:cNvSpPr>
          <p:nvPr/>
        </p:nvSpPr>
        <p:spPr bwMode="auto">
          <a:xfrm>
            <a:off x="2908300" y="4746625"/>
            <a:ext cx="830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port 2</a:t>
            </a:r>
          </a:p>
        </p:txBody>
      </p:sp>
      <p:sp>
        <p:nvSpPr>
          <p:cNvPr id="76" name="Rectangle 48"/>
          <p:cNvSpPr>
            <a:spLocks/>
          </p:cNvSpPr>
          <p:nvPr/>
        </p:nvSpPr>
        <p:spPr bwMode="auto">
          <a:xfrm>
            <a:off x="1641475" y="4783138"/>
            <a:ext cx="8302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port 1</a:t>
            </a:r>
          </a:p>
        </p:txBody>
      </p:sp>
      <p:sp>
        <p:nvSpPr>
          <p:cNvPr id="77" name="Rectangle 51"/>
          <p:cNvSpPr>
            <a:spLocks/>
          </p:cNvSpPr>
          <p:nvPr/>
        </p:nvSpPr>
        <p:spPr bwMode="auto">
          <a:xfrm>
            <a:off x="5881688" y="6345238"/>
            <a:ext cx="831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1.2.3.4</a:t>
            </a:r>
          </a:p>
        </p:txBody>
      </p:sp>
      <p:sp>
        <p:nvSpPr>
          <p:cNvPr id="78" name="Rectangle 52"/>
          <p:cNvSpPr>
            <a:spLocks/>
          </p:cNvSpPr>
          <p:nvPr/>
        </p:nvSpPr>
        <p:spPr bwMode="auto">
          <a:xfrm>
            <a:off x="738188" y="6345238"/>
            <a:ext cx="831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5.6.7.8</a:t>
            </a:r>
          </a:p>
        </p:txBody>
      </p:sp>
      <p:sp>
        <p:nvSpPr>
          <p:cNvPr id="79" name="Slide Number Placeholder 5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BCCA6A5D-5F53-48F1-8899-56CC0B63138B}" type="slidenum">
              <a:rPr lang="en-US" smtClean="0">
                <a:solidFill>
                  <a:srgbClr val="898989"/>
                </a:solidFill>
                <a:latin typeface="Calibri" pitchFamily="34" charset="0"/>
              </a:rPr>
              <a:pPr/>
              <a:t>22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 Table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0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Switch</a:t>
            </a:r>
          </a:p>
          <a:p>
            <a:pPr algn="ctr"/>
            <a:r>
              <a:rPr lang="en-US"/>
              <a:t>Port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2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MAC</a:t>
            </a:r>
          </a:p>
          <a:p>
            <a:pPr algn="ctr"/>
            <a:r>
              <a:rPr lang="en-US"/>
              <a:t>src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24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MAC</a:t>
            </a:r>
          </a:p>
          <a:p>
            <a:pPr algn="ctr"/>
            <a:r>
              <a:rPr lang="en-US"/>
              <a:t>dst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6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Eth</a:t>
            </a:r>
          </a:p>
          <a:p>
            <a:pPr algn="ctr"/>
            <a:r>
              <a:rPr lang="en-US"/>
              <a:t>type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48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VLAN</a:t>
            </a:r>
          </a:p>
          <a:p>
            <a:pPr algn="ctr"/>
            <a:r>
              <a:rPr lang="en-US"/>
              <a:t>ID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10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IP</a:t>
            </a:r>
          </a:p>
          <a:p>
            <a:pPr algn="ctr"/>
            <a:r>
              <a:rPr lang="en-US"/>
              <a:t>Src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72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IP</a:t>
            </a:r>
          </a:p>
          <a:p>
            <a:pPr algn="ctr"/>
            <a:r>
              <a:rPr lang="en-US"/>
              <a:t>Dst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34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IP</a:t>
            </a:r>
          </a:p>
          <a:p>
            <a:pPr algn="ctr"/>
            <a:r>
              <a:rPr lang="en-US"/>
              <a:t>Prot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96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TCP</a:t>
            </a:r>
          </a:p>
          <a:p>
            <a:pPr algn="ctr"/>
            <a:r>
              <a:rPr lang="en-US"/>
              <a:t>sport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58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TCP</a:t>
            </a:r>
          </a:p>
          <a:p>
            <a:pPr algn="ctr"/>
            <a:r>
              <a:rPr lang="en-US"/>
              <a:t>dport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00100" y="1524000"/>
            <a:ext cx="14478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Rule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247900" y="1524000"/>
            <a:ext cx="1447800" cy="685800"/>
          </a:xfrm>
          <a:prstGeom prst="rect">
            <a:avLst/>
          </a:prstGeom>
          <a:solidFill>
            <a:srgbClr val="C9E7A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Action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695700" y="1524000"/>
            <a:ext cx="1447800" cy="685800"/>
          </a:xfrm>
          <a:prstGeom prst="rect">
            <a:avLst/>
          </a:prstGeom>
          <a:solidFill>
            <a:srgbClr val="F9ECD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Stats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23900" y="5729288"/>
            <a:ext cx="92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+ mask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800100" y="2286000"/>
            <a:ext cx="0" cy="2895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781300" y="2209800"/>
            <a:ext cx="0" cy="1371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229100" y="2667000"/>
            <a:ext cx="3048000" cy="381000"/>
          </a:xfrm>
          <a:prstGeom prst="rect">
            <a:avLst/>
          </a:prstGeom>
          <a:solidFill>
            <a:srgbClr val="F9ECD2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Packet + byte counters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4229100" y="2209800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ooter Placeholder 2"/>
          <p:cNvSpPr>
            <a:spLocks noGrp="1"/>
          </p:cNvSpPr>
          <p:nvPr/>
        </p:nvSpPr>
        <p:spPr bwMode="auto">
          <a:xfrm>
            <a:off x="0" y="6629400"/>
            <a:ext cx="792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100" dirty="0">
                <a:latin typeface="+mj-lt"/>
              </a:rPr>
              <a:t>The Stanford Clean Slate Program, http://</a:t>
            </a:r>
            <a:r>
              <a:rPr lang="en-US" sz="1100" u="sng" dirty="0">
                <a:solidFill>
                  <a:schemeClr val="accent2"/>
                </a:solidFill>
                <a:latin typeface="+mj-lt"/>
              </a:rPr>
              <a:t>cleanslate.stanford.edu</a:t>
            </a:r>
            <a:r>
              <a:rPr lang="en-US" sz="1100" dirty="0">
                <a:latin typeface="+mj-lt"/>
              </a:rPr>
              <a:t>	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748782" y="3352800"/>
            <a:ext cx="4642618" cy="1631216"/>
          </a:xfrm>
          <a:prstGeom prst="rect">
            <a:avLst/>
          </a:prstGeom>
          <a:solidFill>
            <a:srgbClr val="C9E7A7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2000" dirty="0"/>
              <a:t>Forward packet to port(s)</a:t>
            </a:r>
          </a:p>
          <a:p>
            <a:pPr eaLnBrk="1" hangingPunct="1">
              <a:buFontTx/>
              <a:buAutoNum type="arabicPeriod"/>
            </a:pPr>
            <a:r>
              <a:rPr lang="en-US" sz="2000" dirty="0"/>
              <a:t>Encapsulate and forward to controller</a:t>
            </a:r>
          </a:p>
          <a:p>
            <a:pPr eaLnBrk="1" hangingPunct="1">
              <a:buFontTx/>
              <a:buAutoNum type="arabicPeriod"/>
            </a:pPr>
            <a:r>
              <a:rPr lang="en-US" sz="2000" dirty="0"/>
              <a:t>Drop packet</a:t>
            </a:r>
          </a:p>
          <a:p>
            <a:pPr eaLnBrk="1" hangingPunct="1">
              <a:buFontTx/>
              <a:buAutoNum type="arabicPeriod"/>
            </a:pPr>
            <a:r>
              <a:rPr lang="en-US" sz="2000" dirty="0"/>
              <a:t>Send to normal processing pipeline</a:t>
            </a:r>
          </a:p>
          <a:p>
            <a:pPr eaLnBrk="1" hangingPunct="1">
              <a:buFontTx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0834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563563" y="1346200"/>
            <a:ext cx="895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Switching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6858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87388" y="1878013"/>
            <a:ext cx="7483475" cy="571500"/>
            <a:chOff x="0" y="0"/>
            <a:chExt cx="6704" cy="512"/>
          </a:xfrm>
        </p:grpSpPr>
        <p:sp>
          <p:nvSpPr>
            <p:cNvPr id="8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Switch</a:t>
              </a:r>
            </a:p>
            <a:p>
              <a:r>
                <a:rPr 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0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Eth</a:t>
              </a:r>
            </a:p>
            <a:p>
              <a:r>
                <a:rPr 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6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VLAN</a:t>
              </a:r>
            </a:p>
            <a:p>
              <a:r>
                <a:rPr 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8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9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20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22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24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5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26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28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9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 dirty="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30" name="Rectangle 27"/>
          <p:cNvSpPr>
            <a:spLocks/>
          </p:cNvSpPr>
          <p:nvPr/>
        </p:nvSpPr>
        <p:spPr bwMode="auto">
          <a:xfrm>
            <a:off x="13462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1" name="Rectangle 28"/>
          <p:cNvSpPr>
            <a:spLocks/>
          </p:cNvSpPr>
          <p:nvPr/>
        </p:nvSpPr>
        <p:spPr bwMode="auto">
          <a:xfrm>
            <a:off x="1943100" y="2525713"/>
            <a:ext cx="11350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00:1f:..</a:t>
            </a:r>
          </a:p>
        </p:txBody>
      </p:sp>
      <p:sp>
        <p:nvSpPr>
          <p:cNvPr id="32" name="Rectangle 29"/>
          <p:cNvSpPr>
            <a:spLocks/>
          </p:cNvSpPr>
          <p:nvPr/>
        </p:nvSpPr>
        <p:spPr bwMode="auto">
          <a:xfrm>
            <a:off x="2667000" y="2546350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3" name="Rectangle 30"/>
          <p:cNvSpPr>
            <a:spLocks/>
          </p:cNvSpPr>
          <p:nvPr/>
        </p:nvSpPr>
        <p:spPr bwMode="auto">
          <a:xfrm>
            <a:off x="33289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4" name="Rectangle 31"/>
          <p:cNvSpPr>
            <a:spLocks/>
          </p:cNvSpPr>
          <p:nvPr/>
        </p:nvSpPr>
        <p:spPr bwMode="auto">
          <a:xfrm>
            <a:off x="39893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5" name="Rectangle 32"/>
          <p:cNvSpPr>
            <a:spLocks/>
          </p:cNvSpPr>
          <p:nvPr/>
        </p:nvSpPr>
        <p:spPr bwMode="auto">
          <a:xfrm>
            <a:off x="46497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6" name="Rectangle 33"/>
          <p:cNvSpPr>
            <a:spLocks/>
          </p:cNvSpPr>
          <p:nvPr/>
        </p:nvSpPr>
        <p:spPr bwMode="auto">
          <a:xfrm>
            <a:off x="5319713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7" name="Rectangle 34"/>
          <p:cNvSpPr>
            <a:spLocks/>
          </p:cNvSpPr>
          <p:nvPr/>
        </p:nvSpPr>
        <p:spPr bwMode="auto">
          <a:xfrm>
            <a:off x="5980113" y="2546350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8" name="Rectangle 35"/>
          <p:cNvSpPr>
            <a:spLocks/>
          </p:cNvSpPr>
          <p:nvPr/>
        </p:nvSpPr>
        <p:spPr bwMode="auto">
          <a:xfrm>
            <a:off x="66421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9" name="Rectangle 36"/>
          <p:cNvSpPr>
            <a:spLocks/>
          </p:cNvSpPr>
          <p:nvPr/>
        </p:nvSpPr>
        <p:spPr bwMode="auto">
          <a:xfrm>
            <a:off x="7400925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port6</a:t>
            </a:r>
          </a:p>
        </p:txBody>
      </p:sp>
      <p:sp>
        <p:nvSpPr>
          <p:cNvPr id="75" name="Rectangle 72"/>
          <p:cNvSpPr>
            <a:spLocks/>
          </p:cNvSpPr>
          <p:nvPr/>
        </p:nvSpPr>
        <p:spPr bwMode="auto">
          <a:xfrm>
            <a:off x="561975" y="4730750"/>
            <a:ext cx="728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Firewall</a:t>
            </a:r>
          </a:p>
        </p:txBody>
      </p:sp>
      <p:sp>
        <p:nvSpPr>
          <p:cNvPr id="76" name="Rectangle 73"/>
          <p:cNvSpPr>
            <a:spLocks/>
          </p:cNvSpPr>
          <p:nvPr/>
        </p:nvSpPr>
        <p:spPr bwMode="auto">
          <a:xfrm>
            <a:off x="685800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77" name="Group 74"/>
          <p:cNvGrpSpPr>
            <a:grpSpLocks/>
          </p:cNvGrpSpPr>
          <p:nvPr/>
        </p:nvGrpSpPr>
        <p:grpSpPr bwMode="auto">
          <a:xfrm>
            <a:off x="687388" y="5272088"/>
            <a:ext cx="7483475" cy="571500"/>
            <a:chOff x="0" y="0"/>
            <a:chExt cx="6704" cy="512"/>
          </a:xfrm>
        </p:grpSpPr>
        <p:sp>
          <p:nvSpPr>
            <p:cNvPr id="78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9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Switch</a:t>
              </a:r>
            </a:p>
            <a:p>
              <a:r>
                <a:rPr 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80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1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82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3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84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5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Eth</a:t>
              </a:r>
            </a:p>
            <a:p>
              <a:r>
                <a:rPr 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86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7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VLAN</a:t>
              </a:r>
            </a:p>
            <a:p>
              <a:r>
                <a:rPr 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88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9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90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1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92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94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5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96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7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98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9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100" name="Rectangle 97"/>
          <p:cNvSpPr>
            <a:spLocks/>
          </p:cNvSpPr>
          <p:nvPr/>
        </p:nvSpPr>
        <p:spPr bwMode="auto">
          <a:xfrm>
            <a:off x="1346200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1" name="Rectangle 98"/>
          <p:cNvSpPr>
            <a:spLocks/>
          </p:cNvSpPr>
          <p:nvPr/>
        </p:nvSpPr>
        <p:spPr bwMode="auto">
          <a:xfrm>
            <a:off x="1774825" y="5938838"/>
            <a:ext cx="11334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2" name="Rectangle 99"/>
          <p:cNvSpPr>
            <a:spLocks/>
          </p:cNvSpPr>
          <p:nvPr/>
        </p:nvSpPr>
        <p:spPr bwMode="auto">
          <a:xfrm>
            <a:off x="2667000" y="5938838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3" name="Rectangle 100"/>
          <p:cNvSpPr>
            <a:spLocks/>
          </p:cNvSpPr>
          <p:nvPr/>
        </p:nvSpPr>
        <p:spPr bwMode="auto">
          <a:xfrm>
            <a:off x="3328988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4" name="Rectangle 101"/>
          <p:cNvSpPr>
            <a:spLocks/>
          </p:cNvSpPr>
          <p:nvPr/>
        </p:nvSpPr>
        <p:spPr bwMode="auto">
          <a:xfrm>
            <a:off x="3989388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5" name="Rectangle 102"/>
          <p:cNvSpPr>
            <a:spLocks/>
          </p:cNvSpPr>
          <p:nvPr/>
        </p:nvSpPr>
        <p:spPr bwMode="auto">
          <a:xfrm>
            <a:off x="4649788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6" name="Rectangle 103"/>
          <p:cNvSpPr>
            <a:spLocks/>
          </p:cNvSpPr>
          <p:nvPr/>
        </p:nvSpPr>
        <p:spPr bwMode="auto">
          <a:xfrm>
            <a:off x="5319713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7" name="Rectangle 104"/>
          <p:cNvSpPr>
            <a:spLocks/>
          </p:cNvSpPr>
          <p:nvPr/>
        </p:nvSpPr>
        <p:spPr bwMode="auto">
          <a:xfrm>
            <a:off x="5980113" y="5938838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8" name="Rectangle 105"/>
          <p:cNvSpPr>
            <a:spLocks/>
          </p:cNvSpPr>
          <p:nvPr/>
        </p:nvSpPr>
        <p:spPr bwMode="auto">
          <a:xfrm>
            <a:off x="6642100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22</a:t>
            </a:r>
          </a:p>
        </p:txBody>
      </p:sp>
      <p:sp>
        <p:nvSpPr>
          <p:cNvPr id="109" name="Rectangle 106"/>
          <p:cNvSpPr>
            <a:spLocks/>
          </p:cNvSpPr>
          <p:nvPr/>
        </p:nvSpPr>
        <p:spPr bwMode="auto">
          <a:xfrm>
            <a:off x="7400925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drop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itchFamily="34" charset="0"/>
              </a:rPr>
              <a:t>OpenFlow</a:t>
            </a:r>
            <a:r>
              <a:rPr lang="en-US" sz="1100" dirty="0">
                <a:latin typeface="Calibri" pitchFamily="34" charset="0"/>
              </a:rPr>
              <a:t>/SDN tutorial, </a:t>
            </a:r>
            <a:r>
              <a:rPr lang="en-US" sz="1100" dirty="0" err="1"/>
              <a:t>Srini</a:t>
            </a:r>
            <a:r>
              <a:rPr lang="en-US" sz="1100" dirty="0"/>
              <a:t> </a:t>
            </a:r>
            <a:r>
              <a:rPr lang="en-US" sz="1100" dirty="0" err="1"/>
              <a:t>Seetharaman</a:t>
            </a:r>
            <a:r>
              <a:rPr lang="en-US" sz="1100" dirty="0"/>
              <a:t>, Deutsche Telekom, Silicon Valley Innovation Center</a:t>
            </a:r>
          </a:p>
        </p:txBody>
      </p:sp>
      <p:sp>
        <p:nvSpPr>
          <p:cNvPr id="111" name="Rectangle 2"/>
          <p:cNvSpPr>
            <a:spLocks/>
          </p:cNvSpPr>
          <p:nvPr/>
        </p:nvSpPr>
        <p:spPr bwMode="auto">
          <a:xfrm>
            <a:off x="533400" y="2971800"/>
            <a:ext cx="722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Routing</a:t>
            </a:r>
          </a:p>
        </p:txBody>
      </p:sp>
      <p:sp>
        <p:nvSpPr>
          <p:cNvPr id="112" name="Rectangle 3"/>
          <p:cNvSpPr>
            <a:spLocks/>
          </p:cNvSpPr>
          <p:nvPr/>
        </p:nvSpPr>
        <p:spPr bwMode="auto">
          <a:xfrm>
            <a:off x="655637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13" name="Group 4"/>
          <p:cNvGrpSpPr>
            <a:grpSpLocks/>
          </p:cNvGrpSpPr>
          <p:nvPr/>
        </p:nvGrpSpPr>
        <p:grpSpPr bwMode="auto">
          <a:xfrm>
            <a:off x="657225" y="3503613"/>
            <a:ext cx="7483475" cy="571500"/>
            <a:chOff x="0" y="0"/>
            <a:chExt cx="6704" cy="512"/>
          </a:xfrm>
        </p:grpSpPr>
        <p:sp>
          <p:nvSpPr>
            <p:cNvPr id="114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5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Switch</a:t>
              </a:r>
            </a:p>
            <a:p>
              <a:r>
                <a:rPr 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16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7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18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9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0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1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Eth</a:t>
              </a:r>
            </a:p>
            <a:p>
              <a:r>
                <a:rPr 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22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3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VLAN</a:t>
              </a:r>
            </a:p>
            <a:p>
              <a:r>
                <a:rPr 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4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5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6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7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8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9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30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1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32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3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34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5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136" name="Rectangle 27"/>
          <p:cNvSpPr>
            <a:spLocks/>
          </p:cNvSpPr>
          <p:nvPr/>
        </p:nvSpPr>
        <p:spPr bwMode="auto">
          <a:xfrm>
            <a:off x="1316037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37" name="Rectangle 28"/>
          <p:cNvSpPr>
            <a:spLocks/>
          </p:cNvSpPr>
          <p:nvPr/>
        </p:nvSpPr>
        <p:spPr bwMode="auto">
          <a:xfrm>
            <a:off x="1744662" y="4171950"/>
            <a:ext cx="1133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38" name="Rectangle 29"/>
          <p:cNvSpPr>
            <a:spLocks/>
          </p:cNvSpPr>
          <p:nvPr/>
        </p:nvSpPr>
        <p:spPr bwMode="auto">
          <a:xfrm>
            <a:off x="2636837" y="4171950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39" name="Rectangle 30"/>
          <p:cNvSpPr>
            <a:spLocks/>
          </p:cNvSpPr>
          <p:nvPr/>
        </p:nvSpPr>
        <p:spPr bwMode="auto">
          <a:xfrm>
            <a:off x="3298825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0" name="Rectangle 31"/>
          <p:cNvSpPr>
            <a:spLocks/>
          </p:cNvSpPr>
          <p:nvPr/>
        </p:nvSpPr>
        <p:spPr bwMode="auto">
          <a:xfrm>
            <a:off x="3959225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1" name="Rectangle 32"/>
          <p:cNvSpPr>
            <a:spLocks/>
          </p:cNvSpPr>
          <p:nvPr/>
        </p:nvSpPr>
        <p:spPr bwMode="auto">
          <a:xfrm>
            <a:off x="4619625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5.6.7.8</a:t>
            </a:r>
          </a:p>
        </p:txBody>
      </p:sp>
      <p:sp>
        <p:nvSpPr>
          <p:cNvPr id="142" name="Rectangle 33"/>
          <p:cNvSpPr>
            <a:spLocks/>
          </p:cNvSpPr>
          <p:nvPr/>
        </p:nvSpPr>
        <p:spPr bwMode="auto">
          <a:xfrm>
            <a:off x="5289550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3" name="Rectangle 34"/>
          <p:cNvSpPr>
            <a:spLocks/>
          </p:cNvSpPr>
          <p:nvPr/>
        </p:nvSpPr>
        <p:spPr bwMode="auto">
          <a:xfrm>
            <a:off x="5949950" y="4171950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4" name="Rectangle 35"/>
          <p:cNvSpPr>
            <a:spLocks/>
          </p:cNvSpPr>
          <p:nvPr/>
        </p:nvSpPr>
        <p:spPr bwMode="auto">
          <a:xfrm>
            <a:off x="6611937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5" name="Rectangle 36"/>
          <p:cNvSpPr>
            <a:spLocks/>
          </p:cNvSpPr>
          <p:nvPr/>
        </p:nvSpPr>
        <p:spPr bwMode="auto">
          <a:xfrm>
            <a:off x="7370762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port6</a:t>
            </a:r>
          </a:p>
        </p:txBody>
      </p:sp>
    </p:spTree>
    <p:extLst>
      <p:ext uri="{BB962C8B-B14F-4D97-AF65-F5344CB8AC3E}">
        <p14:creationId xmlns:p14="http://schemas.microsoft.com/office/powerpoint/2010/main" val="486570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 Usage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1403350" y="2205038"/>
            <a:ext cx="1368425" cy="180022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6300788" y="4797425"/>
            <a:ext cx="350837" cy="4699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8"/>
          <p:cNvSpPr>
            <a:spLocks/>
          </p:cNvSpPr>
          <p:nvPr/>
        </p:nvSpPr>
        <p:spPr bwMode="auto">
          <a:xfrm>
            <a:off x="7848600" y="1416050"/>
            <a:ext cx="942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 defTabSz="914400">
              <a:lnSpc>
                <a:spcPct val="90000"/>
              </a:lnSpc>
            </a:pPr>
            <a:r>
              <a:rPr lang="en-US"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Controller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596188" y="1700213"/>
            <a:ext cx="1447800" cy="1447800"/>
            <a:chOff x="4656" y="1207"/>
            <a:chExt cx="912" cy="912"/>
          </a:xfrm>
        </p:grpSpPr>
        <p:pic>
          <p:nvPicPr>
            <p:cNvPr id="8" name="Picture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207"/>
              <a:ext cx="912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5"/>
            <p:cNvSpPr>
              <a:spLocks/>
            </p:cNvSpPr>
            <p:nvPr/>
          </p:nvSpPr>
          <p:spPr bwMode="auto">
            <a:xfrm>
              <a:off x="5148" y="1576"/>
              <a:ext cx="2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defTabSz="914400"/>
              <a:r>
                <a:rPr lang="en-US">
                  <a:solidFill>
                    <a:srgbClr val="FFFFFF"/>
                  </a:solidFill>
                  <a:latin typeface="Tele-GroteskFet" pitchFamily="2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PC</a:t>
              </a:r>
            </a:p>
          </p:txBody>
        </p:sp>
      </p:grpSp>
      <p:sp>
        <p:nvSpPr>
          <p:cNvPr id="10" name="Rectangle 27"/>
          <p:cNvSpPr>
            <a:spLocks/>
          </p:cNvSpPr>
          <p:nvPr/>
        </p:nvSpPr>
        <p:spPr bwMode="auto">
          <a:xfrm>
            <a:off x="3543300" y="19018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4400"/>
            <a:endParaRPr lang="en-US">
              <a:solidFill>
                <a:srgbClr val="000000"/>
              </a:solidFill>
              <a:ea typeface="ヒラギノ角ゴ ProN W3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>
            <a:off x="4787900" y="2133600"/>
            <a:ext cx="1439863" cy="1871663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971550" y="4797425"/>
            <a:ext cx="287338" cy="4699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0538" y="5195888"/>
            <a:ext cx="9255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50000" y="5195888"/>
            <a:ext cx="9255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42"/>
          <p:cNvSpPr>
            <a:spLocks noChangeArrowheads="1"/>
          </p:cNvSpPr>
          <p:nvPr/>
        </p:nvSpPr>
        <p:spPr bwMode="auto">
          <a:xfrm>
            <a:off x="2762250" y="1485900"/>
            <a:ext cx="2016125" cy="792163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dir="5400000" algn="t" rotWithShape="0">
                    <a:srgbClr val="102944">
                      <a:alpha val="39998"/>
                    </a:srgbClr>
                  </a:outerShdw>
                </a:effectLst>
              </a14:hiddenEffects>
            </a:ext>
          </a:extLst>
        </p:spPr>
        <p:txBody>
          <a:bodyPr lIns="68553" tIns="34276" rIns="68553" bIns="34276" anchor="ctr"/>
          <a:lstStyle/>
          <a:p>
            <a:pPr algn="ctr" defTabSz="685800">
              <a:lnSpc>
                <a:spcPct val="90000"/>
              </a:lnSpc>
            </a:pPr>
            <a:endParaRPr lang="fr-FR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16" name="Rectangle 28"/>
          <p:cNvSpPr>
            <a:spLocks/>
          </p:cNvSpPr>
          <p:nvPr/>
        </p:nvSpPr>
        <p:spPr bwMode="auto">
          <a:xfrm>
            <a:off x="3249613" y="1876425"/>
            <a:ext cx="152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/>
          <a:p>
            <a:pPr marL="39688" defTabSz="914400"/>
            <a:r>
              <a:rPr lang="en-US" sz="160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17" name="AutoShape 42"/>
          <p:cNvSpPr>
            <a:spLocks noChangeArrowheads="1"/>
          </p:cNvSpPr>
          <p:nvPr/>
        </p:nvSpPr>
        <p:spPr bwMode="auto">
          <a:xfrm>
            <a:off x="304800" y="4005263"/>
            <a:ext cx="2016125" cy="792162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dir="5400000" algn="t" rotWithShape="0">
                    <a:srgbClr val="102944">
                      <a:alpha val="39998"/>
                    </a:srgbClr>
                  </a:outerShdw>
                </a:effectLst>
              </a14:hiddenEffects>
            </a:ext>
          </a:extLst>
        </p:spPr>
        <p:txBody>
          <a:bodyPr lIns="68553" tIns="34276" rIns="68553" bIns="34276" anchor="ctr"/>
          <a:lstStyle/>
          <a:p>
            <a:pPr algn="ctr" defTabSz="685800">
              <a:lnSpc>
                <a:spcPct val="90000"/>
              </a:lnSpc>
            </a:pPr>
            <a:endParaRPr lang="fr-FR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18" name="Rectangle 28"/>
          <p:cNvSpPr>
            <a:spLocks/>
          </p:cNvSpPr>
          <p:nvPr/>
        </p:nvSpPr>
        <p:spPr bwMode="auto">
          <a:xfrm>
            <a:off x="792163" y="4395788"/>
            <a:ext cx="152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/>
          <a:p>
            <a:pPr marL="39688" defTabSz="914400"/>
            <a:r>
              <a:rPr lang="en-US" sz="160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19" name="AutoShape 42"/>
          <p:cNvSpPr>
            <a:spLocks noChangeArrowheads="1"/>
          </p:cNvSpPr>
          <p:nvPr/>
        </p:nvSpPr>
        <p:spPr bwMode="auto">
          <a:xfrm>
            <a:off x="5219700" y="4005263"/>
            <a:ext cx="2016125" cy="792162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dir="5400000" algn="t" rotWithShape="0">
                    <a:srgbClr val="102944">
                      <a:alpha val="39998"/>
                    </a:srgbClr>
                  </a:outerShdw>
                </a:effectLst>
              </a14:hiddenEffects>
            </a:ext>
          </a:extLst>
        </p:spPr>
        <p:txBody>
          <a:bodyPr lIns="68553" tIns="34276" rIns="68553" bIns="34276" anchor="ctr"/>
          <a:lstStyle/>
          <a:p>
            <a:pPr algn="ctr" defTabSz="685800">
              <a:lnSpc>
                <a:spcPct val="90000"/>
              </a:lnSpc>
            </a:pPr>
            <a:endParaRPr lang="fr-FR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20" name="Rectangle 28"/>
          <p:cNvSpPr>
            <a:spLocks/>
          </p:cNvSpPr>
          <p:nvPr/>
        </p:nvSpPr>
        <p:spPr bwMode="auto">
          <a:xfrm>
            <a:off x="5707063" y="4395788"/>
            <a:ext cx="152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/>
          <a:p>
            <a:pPr marL="39688" defTabSz="914400"/>
            <a:r>
              <a:rPr lang="en-US" sz="160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6292850" y="1789113"/>
            <a:ext cx="1439863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A8D1"/>
              </a:gs>
              <a:gs pos="39999">
                <a:srgbClr val="EF39A1"/>
              </a:gs>
              <a:gs pos="41000">
                <a:srgbClr val="E20074"/>
              </a:gs>
              <a:gs pos="100000">
                <a:srgbClr val="A80058"/>
              </a:gs>
            </a:gsLst>
            <a:lin ang="5400000" scaled="1"/>
          </a:gradFill>
          <a:ln w="9525" algn="ctr">
            <a:solidFill>
              <a:srgbClr val="A80058"/>
            </a:solidFill>
            <a:round/>
            <a:headEnd/>
            <a:tailEnd/>
          </a:ln>
          <a:effectLst>
            <a:outerShdw dist="50800" dir="5400000" algn="t" rotWithShape="0">
              <a:srgbClr val="58002E">
                <a:alpha val="39998"/>
              </a:srgbClr>
            </a:outerShdw>
          </a:effectLst>
        </p:spPr>
        <p:txBody>
          <a:bodyPr lIns="68553" tIns="34276" rIns="68553" bIns="34276" anchor="ctr"/>
          <a:lstStyle/>
          <a:p>
            <a:pPr algn="ctr" defTabSz="685800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Tele-GroteskFet" pitchFamily="2" charset="0"/>
                <a:ea typeface="ＭＳ Ｐゴシック" pitchFamily="34" charset="-128"/>
                <a:cs typeface="Times New Roman" pitchFamily="18" charset="0"/>
                <a:sym typeface="Arial" pitchFamily="34" charset="0"/>
              </a:rPr>
              <a:t>Alice’s code</a:t>
            </a:r>
          </a:p>
        </p:txBody>
      </p:sp>
      <p:sp>
        <p:nvSpPr>
          <p:cNvPr id="22" name="AutoShape 38"/>
          <p:cNvSpPr>
            <a:spLocks/>
          </p:cNvSpPr>
          <p:nvPr/>
        </p:nvSpPr>
        <p:spPr bwMode="auto">
          <a:xfrm>
            <a:off x="7010400" y="4852988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defTabSz="914400"/>
            <a:endParaRPr lang="en-US">
              <a:solidFill>
                <a:srgbClr val="000000"/>
              </a:solidFill>
              <a:ea typeface="ヒラギノ角ゴ ProN W3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6227763" y="2924175"/>
            <a:ext cx="1512887" cy="1081088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" name="Rectangle 41"/>
          <p:cNvSpPr>
            <a:spLocks/>
          </p:cNvSpPr>
          <p:nvPr/>
        </p:nvSpPr>
        <p:spPr bwMode="auto">
          <a:xfrm>
            <a:off x="6219825" y="3227388"/>
            <a:ext cx="804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algn="ctr" defTabSz="914400"/>
            <a:r>
              <a:rPr lang="en-US" sz="1600">
                <a:latin typeface="Tele-GroteskFet" pitchFamily="2" charset="0"/>
                <a:ea typeface="ヒラギノ角ゴ ProN W3"/>
                <a:cs typeface="Arial" pitchFamily="34" charset="0"/>
                <a:sym typeface="Arial" pitchFamily="34" charset="0"/>
              </a:rPr>
              <a:t>Decision?</a:t>
            </a:r>
          </a:p>
        </p:txBody>
      </p:sp>
      <p:sp>
        <p:nvSpPr>
          <p:cNvPr id="25" name="Rectangle 33"/>
          <p:cNvSpPr>
            <a:spLocks/>
          </p:cNvSpPr>
          <p:nvPr/>
        </p:nvSpPr>
        <p:spPr bwMode="auto">
          <a:xfrm>
            <a:off x="7061200" y="3371850"/>
            <a:ext cx="8620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defTabSz="914400"/>
            <a:r>
              <a:rPr lang="en-US" sz="1600">
                <a:latin typeface="Tele-GroteskFet" pitchFamily="2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OpenFlow</a:t>
            </a:r>
          </a:p>
          <a:p>
            <a:pPr marL="39688" defTabSz="914400"/>
            <a:r>
              <a:rPr lang="en-US" sz="1600">
                <a:latin typeface="Tele-GroteskFet" pitchFamily="2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Protocol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343150" y="2070100"/>
            <a:ext cx="5441950" cy="2363788"/>
            <a:chOff x="1476" y="1304"/>
            <a:chExt cx="3428" cy="1489"/>
          </a:xfrm>
        </p:grpSpPr>
        <p:sp>
          <p:nvSpPr>
            <p:cNvPr id="27" name="Line 35"/>
            <p:cNvSpPr>
              <a:spLocks noChangeShapeType="1"/>
            </p:cNvSpPr>
            <p:nvPr/>
          </p:nvSpPr>
          <p:spPr bwMode="auto">
            <a:xfrm rot="10800000" flipH="1">
              <a:off x="3953" y="1843"/>
              <a:ext cx="951" cy="65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 rot="10800000" flipH="1" flipV="1">
              <a:off x="3030" y="1304"/>
              <a:ext cx="1846" cy="4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 rot="10800000" flipH="1">
              <a:off x="1476" y="1766"/>
              <a:ext cx="3400" cy="10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822325" y="1812925"/>
            <a:ext cx="6257925" cy="2881313"/>
            <a:chOff x="518" y="1142"/>
            <a:chExt cx="3942" cy="1815"/>
          </a:xfrm>
        </p:grpSpPr>
        <p:sp>
          <p:nvSpPr>
            <p:cNvPr id="31" name="AutoShape 60"/>
            <p:cNvSpPr>
              <a:spLocks/>
            </p:cNvSpPr>
            <p:nvPr/>
          </p:nvSpPr>
          <p:spPr bwMode="auto">
            <a:xfrm>
              <a:off x="2074" y="1142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685800">
                <a:lnSpc>
                  <a:spcPct val="90000"/>
                </a:lnSpc>
              </a:pPr>
              <a:r>
                <a:rPr lang="en-US">
                  <a:latin typeface="Tele-GroteskFet" pitchFamily="2" charset="0"/>
                  <a:ea typeface="ヒラギノ角ゴ ProN W3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  <p:sp>
          <p:nvSpPr>
            <p:cNvPr id="32" name="AutoShape 60"/>
            <p:cNvSpPr>
              <a:spLocks/>
            </p:cNvSpPr>
            <p:nvPr/>
          </p:nvSpPr>
          <p:spPr bwMode="auto">
            <a:xfrm>
              <a:off x="518" y="2730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685800">
                <a:lnSpc>
                  <a:spcPct val="90000"/>
                </a:lnSpc>
              </a:pPr>
              <a:r>
                <a:rPr lang="en-US">
                  <a:latin typeface="Tele-GroteskFet" pitchFamily="2" charset="0"/>
                  <a:ea typeface="ヒラギノ角ゴ ProN W3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  <p:sp>
          <p:nvSpPr>
            <p:cNvPr id="33" name="AutoShape 60"/>
            <p:cNvSpPr>
              <a:spLocks/>
            </p:cNvSpPr>
            <p:nvPr/>
          </p:nvSpPr>
          <p:spPr bwMode="auto">
            <a:xfrm>
              <a:off x="3621" y="2730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685800">
                <a:lnSpc>
                  <a:spcPct val="90000"/>
                </a:lnSpc>
              </a:pPr>
              <a:r>
                <a:rPr lang="en-US">
                  <a:latin typeface="Tele-GroteskFet" pitchFamily="2" charset="0"/>
                  <a:ea typeface="ヒラギノ角ゴ ProN W3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</p:grpSp>
      <p:pic>
        <p:nvPicPr>
          <p:cNvPr id="34" name="Picture 33" descr="Logo-openflow Kopi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4354513"/>
            <a:ext cx="360362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Logo-openflow Kopi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1819275"/>
            <a:ext cx="360362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Logo-openflow Kopi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4341813"/>
            <a:ext cx="360363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4772025"/>
            <a:ext cx="893762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25</a:t>
            </a:fld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itchFamily="34" charset="0"/>
              </a:rPr>
              <a:t>OpenFlow</a:t>
            </a:r>
            <a:r>
              <a:rPr lang="en-US" sz="1100" dirty="0">
                <a:latin typeface="Calibri" pitchFamily="34" charset="0"/>
              </a:rPr>
              <a:t>/SDN tutorial, </a:t>
            </a:r>
            <a:r>
              <a:rPr lang="en-US" sz="1100" dirty="0" err="1"/>
              <a:t>Srini</a:t>
            </a:r>
            <a:r>
              <a:rPr lang="en-US" sz="1100" dirty="0"/>
              <a:t> </a:t>
            </a:r>
            <a:r>
              <a:rPr lang="en-US" sz="1100" dirty="0" err="1"/>
              <a:t>Seetharaman</a:t>
            </a:r>
            <a:r>
              <a:rPr lang="en-US" sz="1100" dirty="0"/>
              <a:t>, Deutsche Telekom, Silicon Valley Innovation Center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>
          <a:xfrm>
            <a:off x="917575" y="1600200"/>
            <a:ext cx="4797425" cy="4532313"/>
          </a:xfrm>
          <a:prstGeom prst="rect">
            <a:avLst/>
          </a:prstGeom>
          <a:solidFill>
            <a:srgbClr val="00B0F0"/>
          </a:solidFill>
        </p:spPr>
        <p:txBody>
          <a:bodyPr vert="horz" lIns="50800" tIns="50800" rIns="132080" bIns="50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>
              <a:lnSpc>
                <a:spcPct val="80000"/>
              </a:lnSpc>
            </a:pPr>
            <a:r>
              <a:rPr lang="en-US" dirty="0"/>
              <a:t>Alice’s code: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/>
              <a:t>Simple learning switch 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/>
              <a:t>Per Flow switching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/>
              <a:t>Network access control/firewall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/>
              <a:t>Static “VLANs”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/>
              <a:t>Her own new routing protocol: </a:t>
            </a:r>
            <a:br>
              <a:rPr lang="en-US" sz="2400" dirty="0"/>
            </a:br>
            <a:r>
              <a:rPr lang="en-US" sz="2400" dirty="0"/>
              <a:t>unicast, multicast, multipath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/>
              <a:t>Home network manager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/>
              <a:t>Packet processor (in controller)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 err="1"/>
              <a:t>IPvAlice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8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684 -0.1303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13033 L -0.37465 -0.4768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9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65 -0.47686 L -0.71319 0.07963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 animBg="1"/>
      <p:bldP spid="12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3" grpId="1" animBg="1"/>
      <p:bldP spid="23" grpId="2" animBg="1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3" grpId="0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way to control flow-tables in commercial switches and routers</a:t>
            </a:r>
          </a:p>
          <a:p>
            <a:endParaRPr lang="en-US" dirty="0"/>
          </a:p>
          <a:p>
            <a:r>
              <a:rPr lang="en-US" dirty="0"/>
              <a:t>Just need to update firmware</a:t>
            </a:r>
          </a:p>
          <a:p>
            <a:endParaRPr lang="en-US" dirty="0"/>
          </a:p>
          <a:p>
            <a:r>
              <a:rPr lang="en-US" dirty="0"/>
              <a:t>Essential to the implementation of SDN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http://broadbandworldforum.files.wordpress.com/2012/09/openflow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"/>
            <a:ext cx="990600" cy="9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53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9601200" cy="114300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Centralized/Distributed Control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465138" y="2057400"/>
            <a:ext cx="3892550" cy="4572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651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27050" y="2041525"/>
            <a:ext cx="3759200" cy="55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700"/>
              <a:t>Centralized Control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027113" y="3700462"/>
            <a:ext cx="1358900" cy="465138"/>
            <a:chOff x="0" y="0"/>
            <a:chExt cx="1217" cy="416"/>
          </a:xfrm>
        </p:grpSpPr>
        <p:sp>
          <p:nvSpPr>
            <p:cNvPr id="10" name="AutoShape 5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6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12" name="Picture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1795463" y="5861050"/>
            <a:ext cx="1357312" cy="465137"/>
            <a:chOff x="0" y="0"/>
            <a:chExt cx="1217" cy="416"/>
          </a:xfrm>
        </p:grpSpPr>
        <p:sp>
          <p:nvSpPr>
            <p:cNvPr id="14" name="AutoShape 9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Rectangle 10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16" name="Picture 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758825" y="4932362"/>
            <a:ext cx="1358900" cy="465138"/>
            <a:chOff x="0" y="0"/>
            <a:chExt cx="1217" cy="416"/>
          </a:xfrm>
        </p:grpSpPr>
        <p:sp>
          <p:nvSpPr>
            <p:cNvPr id="18" name="AutoShape 13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20" name="Picture 1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3044825" y="3030537"/>
            <a:ext cx="911225" cy="911225"/>
            <a:chOff x="0" y="0"/>
            <a:chExt cx="816" cy="816"/>
          </a:xfrm>
        </p:grpSpPr>
        <p:pic>
          <p:nvPicPr>
            <p:cNvPr id="22" name="Picture 1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18"/>
          <p:cNvSpPr>
            <a:spLocks/>
          </p:cNvSpPr>
          <p:nvPr/>
        </p:nvSpPr>
        <p:spPr bwMode="auto">
          <a:xfrm>
            <a:off x="2952750" y="2700337"/>
            <a:ext cx="938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Controller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2390775" y="3600450"/>
            <a:ext cx="739775" cy="330200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>
            <a:off x="2125663" y="3875087"/>
            <a:ext cx="1095375" cy="1290638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2976563" y="3949700"/>
            <a:ext cx="409575" cy="1836737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1357313" y="4173537"/>
            <a:ext cx="42862" cy="75882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2003425" y="4183062"/>
            <a:ext cx="673100" cy="16065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4795838" y="2057400"/>
            <a:ext cx="3892550" cy="4572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651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4857750" y="2057400"/>
            <a:ext cx="37592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spcBef>
                <a:spcPts val="1688"/>
              </a:spcBef>
            </a:pPr>
            <a:r>
              <a:rPr lang="en-US" sz="2700">
                <a:latin typeface="Calibri" pitchFamily="34" charset="0"/>
              </a:rPr>
              <a:t>Distributed Control</a:t>
            </a:r>
          </a:p>
        </p:txBody>
      </p: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5357813" y="3700462"/>
            <a:ext cx="1358900" cy="465138"/>
            <a:chOff x="0" y="0"/>
            <a:chExt cx="1217" cy="416"/>
          </a:xfrm>
        </p:grpSpPr>
        <p:sp>
          <p:nvSpPr>
            <p:cNvPr id="32" name="AutoShape 27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28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 dirty="0" err="1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</a:t>
              </a:r>
              <a:r>
                <a:rPr lang="en-US" sz="1300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 </a:t>
              </a:r>
            </a:p>
            <a:p>
              <a:pPr marL="38100"/>
              <a:r>
                <a:rPr lang="en-US" sz="1300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34" name="Picture 2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6126163" y="5861050"/>
            <a:ext cx="1357312" cy="465137"/>
            <a:chOff x="0" y="0"/>
            <a:chExt cx="1217" cy="416"/>
          </a:xfrm>
        </p:grpSpPr>
        <p:sp>
          <p:nvSpPr>
            <p:cNvPr id="36" name="AutoShape 31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2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38" name="Picture 3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5089525" y="4932362"/>
            <a:ext cx="1358900" cy="465138"/>
            <a:chOff x="0" y="0"/>
            <a:chExt cx="1217" cy="416"/>
          </a:xfrm>
        </p:grpSpPr>
        <p:sp>
          <p:nvSpPr>
            <p:cNvPr id="40" name="AutoShape 35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" name="Rectangle 36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42" name="Picture 3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Rectangle 40"/>
          <p:cNvSpPr>
            <a:spLocks/>
          </p:cNvSpPr>
          <p:nvPr/>
        </p:nvSpPr>
        <p:spPr bwMode="auto">
          <a:xfrm>
            <a:off x="7086600" y="2647950"/>
            <a:ext cx="7842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">
                <a:latin typeface="Calibri" pitchFamily="34" charset="0"/>
              </a:rPr>
              <a:t>Controller</a:t>
            </a: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 flipH="1">
            <a:off x="6045200" y="3249613"/>
            <a:ext cx="1392548" cy="419100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H="1">
            <a:off x="5688013" y="4173537"/>
            <a:ext cx="42862" cy="75882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6248400" y="4183062"/>
            <a:ext cx="671513" cy="16065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Rectangle 44"/>
          <p:cNvSpPr>
            <a:spLocks/>
          </p:cNvSpPr>
          <p:nvPr/>
        </p:nvSpPr>
        <p:spPr bwMode="auto">
          <a:xfrm>
            <a:off x="7370763" y="4089400"/>
            <a:ext cx="782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>
                <a:latin typeface="Calibri" pitchFamily="34" charset="0"/>
              </a:rPr>
              <a:t>Controller</a:t>
            </a:r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 flipH="1">
            <a:off x="6426199" y="4702175"/>
            <a:ext cx="1057275" cy="414337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 flipH="1">
            <a:off x="7250905" y="4868068"/>
            <a:ext cx="283369" cy="992982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5" name="Group 50"/>
          <p:cNvGrpSpPr>
            <a:grpSpLocks/>
          </p:cNvGrpSpPr>
          <p:nvPr/>
        </p:nvGrpSpPr>
        <p:grpSpPr bwMode="auto">
          <a:xfrm>
            <a:off x="7373454" y="4325937"/>
            <a:ext cx="677863" cy="669925"/>
            <a:chOff x="0" y="0"/>
            <a:chExt cx="608" cy="600"/>
          </a:xfrm>
        </p:grpSpPr>
        <p:pic>
          <p:nvPicPr>
            <p:cNvPr id="56" name="Picture 5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9144000" cy="4419600"/>
          </a:xfrm>
        </p:spPr>
        <p:txBody>
          <a:bodyPr>
            <a:normAutofit/>
          </a:bodyPr>
          <a:lstStyle/>
          <a:p>
            <a:r>
              <a:rPr lang="en-US" sz="2000" b="1" dirty="0"/>
              <a:t>“</a:t>
            </a:r>
            <a:r>
              <a:rPr lang="en-US" sz="2000" b="1" dirty="0" err="1"/>
              <a:t>Onix</a:t>
            </a:r>
            <a:r>
              <a:rPr lang="en-US" sz="2000" b="1" dirty="0"/>
              <a:t>: A Distributed Control Platform for Large-scale Production Networks”</a:t>
            </a:r>
          </a:p>
        </p:txBody>
      </p:sp>
      <p:sp>
        <p:nvSpPr>
          <p:cNvPr id="57" name="Line 41"/>
          <p:cNvSpPr>
            <a:spLocks noChangeShapeType="1"/>
          </p:cNvSpPr>
          <p:nvPr/>
        </p:nvSpPr>
        <p:spPr bwMode="auto">
          <a:xfrm flipH="1">
            <a:off x="6934200" y="3402012"/>
            <a:ext cx="503548" cy="2459037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" name="Group 38"/>
          <p:cNvGrpSpPr>
            <a:grpSpLocks/>
          </p:cNvGrpSpPr>
          <p:nvPr/>
        </p:nvGrpSpPr>
        <p:grpSpPr bwMode="auto">
          <a:xfrm>
            <a:off x="7232650" y="2914650"/>
            <a:ext cx="677862" cy="669925"/>
            <a:chOff x="0" y="0"/>
            <a:chExt cx="608" cy="600"/>
          </a:xfrm>
        </p:grpSpPr>
        <p:pic>
          <p:nvPicPr>
            <p:cNvPr id="44" name="Picture 3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509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45" grpId="0"/>
      <p:bldP spid="46" grpId="0" animBg="1"/>
      <p:bldP spid="47" grpId="0" animBg="1"/>
      <p:bldP spid="48" grpId="0" animBg="1"/>
      <p:bldP spid="49" grpId="0"/>
      <p:bldP spid="50" grpId="0" animBg="1"/>
      <p:bldP spid="54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What is SDN?</a:t>
            </a:r>
          </a:p>
          <a:p>
            <a:pPr lvl="1"/>
            <a:r>
              <a:rPr lang="en-US" sz="2800" dirty="0"/>
              <a:t>Limitations of current networks</a:t>
            </a:r>
          </a:p>
          <a:p>
            <a:pPr lvl="1"/>
            <a:r>
              <a:rPr lang="en-US" sz="2800" dirty="0"/>
              <a:t>The idea of Network OS</a:t>
            </a:r>
          </a:p>
          <a:p>
            <a:pPr lvl="1"/>
            <a:endParaRPr lang="en-US" sz="2800" dirty="0"/>
          </a:p>
          <a:p>
            <a:r>
              <a:rPr lang="en-US" b="1" dirty="0"/>
              <a:t>What is </a:t>
            </a:r>
            <a:r>
              <a:rPr lang="en-US" b="1" dirty="0" err="1"/>
              <a:t>OpenFlow</a:t>
            </a:r>
            <a:r>
              <a:rPr lang="en-US" b="1" dirty="0"/>
              <a:t>?</a:t>
            </a:r>
          </a:p>
          <a:p>
            <a:pPr lvl="1"/>
            <a:r>
              <a:rPr lang="en-US" sz="2800" dirty="0"/>
              <a:t>How it helps SDN</a:t>
            </a:r>
          </a:p>
          <a:p>
            <a:pPr lvl="1"/>
            <a:endParaRPr lang="en-US" sz="2800" dirty="0"/>
          </a:p>
          <a:p>
            <a:r>
              <a:rPr lang="en-US" b="1" dirty="0"/>
              <a:t>The current status &amp; the future of SDN</a:t>
            </a:r>
          </a:p>
          <a:p>
            <a:endParaRPr lang="en-US" dirty="0"/>
          </a:p>
          <a:p>
            <a:r>
              <a:rPr lang="en-US" b="1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28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52400" y="5257800"/>
            <a:ext cx="5334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5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467600" cy="4419600"/>
          </a:xfrm>
        </p:spPr>
        <p:txBody>
          <a:bodyPr/>
          <a:lstStyle/>
          <a:p>
            <a:r>
              <a:rPr lang="en-US" dirty="0"/>
              <a:t>Hardware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29</a:t>
            </a:fld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276600" y="5265737"/>
            <a:ext cx="2519363" cy="1366838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6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276600" y="5194300"/>
            <a:ext cx="2519363" cy="360362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Ciena Coredirector</a:t>
            </a:r>
          </a:p>
        </p:txBody>
      </p:sp>
      <p:sp>
        <p:nvSpPr>
          <p:cNvPr id="7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316663" y="3738563"/>
            <a:ext cx="2519362" cy="1366837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303588" y="2279650"/>
            <a:ext cx="2519362" cy="1366838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9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303588" y="2279650"/>
            <a:ext cx="2519362" cy="360363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NEC IP8800</a:t>
            </a:r>
          </a:p>
        </p:txBody>
      </p:sp>
      <p:sp>
        <p:nvSpPr>
          <p:cNvPr id="10" name="AutoShape 7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316663" y="2290763"/>
            <a:ext cx="2519362" cy="1366837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07975" y="3727450"/>
            <a:ext cx="2519363" cy="1366838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07975" y="5194300"/>
            <a:ext cx="2519363" cy="1366837"/>
          </a:xfrm>
          <a:prstGeom prst="roundRect">
            <a:avLst>
              <a:gd name="adj" fmla="val 4528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087813"/>
            <a:ext cx="149701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2717800"/>
            <a:ext cx="21463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9"/>
          <p:cNvSpPr>
            <a:spLocks/>
          </p:cNvSpPr>
          <p:nvPr/>
        </p:nvSpPr>
        <p:spPr bwMode="auto">
          <a:xfrm>
            <a:off x="1066800" y="3303588"/>
            <a:ext cx="2286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8" bIns="0"/>
          <a:lstStyle/>
          <a:p>
            <a:pPr marL="39688" defTabSz="914400"/>
            <a:endParaRPr lang="en-US"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151313"/>
            <a:ext cx="7366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2720975"/>
            <a:ext cx="13081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" name="Picture 14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816600"/>
            <a:ext cx="20637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" name="Rectangle 16"/>
          <p:cNvSpPr>
            <a:spLocks/>
          </p:cNvSpPr>
          <p:nvPr/>
        </p:nvSpPr>
        <p:spPr bwMode="auto">
          <a:xfrm>
            <a:off x="5486400" y="5770562"/>
            <a:ext cx="282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9688" algn="r" defTabSz="914400"/>
            <a:r>
              <a:rPr lang="en-US" sz="2600" dirty="0">
                <a:solidFill>
                  <a:schemeClr val="tx2"/>
                </a:solidFill>
                <a:latin typeface="Tele-GroteskFet" pitchFamily="2" charset="0"/>
                <a:ea typeface="ＭＳ Ｐゴシック" pitchFamily="34" charset="-128"/>
                <a:cs typeface="Times New Roman" pitchFamily="18" charset="0"/>
              </a:rPr>
              <a:t>More coming soon...</a:t>
            </a:r>
          </a:p>
        </p:txBody>
      </p:sp>
      <p:sp>
        <p:nvSpPr>
          <p:cNvPr id="21" name="AutoShape 1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07975" y="2279650"/>
            <a:ext cx="2519363" cy="1366838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pic>
        <p:nvPicPr>
          <p:cNvPr id="22" name="Picture 2"/>
          <p:cNvPicPr>
            <a:picLocks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711450"/>
            <a:ext cx="10128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07975" y="2279650"/>
            <a:ext cx="2519363" cy="360363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Juniper MX-series</a:t>
            </a:r>
          </a:p>
        </p:txBody>
      </p:sp>
      <p:sp>
        <p:nvSpPr>
          <p:cNvPr id="24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07975" y="3727450"/>
            <a:ext cx="2519363" cy="360363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HP Procurve 5400</a:t>
            </a:r>
          </a:p>
        </p:txBody>
      </p:sp>
      <p:sp>
        <p:nvSpPr>
          <p:cNvPr id="25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07975" y="5194300"/>
            <a:ext cx="2519363" cy="360362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Pronto 3240/3290</a:t>
            </a:r>
          </a:p>
        </p:txBody>
      </p:sp>
      <p:sp>
        <p:nvSpPr>
          <p:cNvPr id="26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6316663" y="2290763"/>
            <a:ext cx="2519362" cy="360362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WiMax (NEC)</a:t>
            </a:r>
          </a:p>
        </p:txBody>
      </p:sp>
      <p:sp>
        <p:nvSpPr>
          <p:cNvPr id="27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6316663" y="3738563"/>
            <a:ext cx="2519362" cy="360362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PC Engines</a:t>
            </a:r>
          </a:p>
        </p:txBody>
      </p:sp>
      <p:pic>
        <p:nvPicPr>
          <p:cNvPr id="28" name="Picture 25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5554662"/>
            <a:ext cx="76835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AutoShape 2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276600" y="3736975"/>
            <a:ext cx="2519363" cy="1366838"/>
          </a:xfrm>
          <a:prstGeom prst="roundRect">
            <a:avLst>
              <a:gd name="adj" fmla="val 4528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30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276600" y="3736975"/>
            <a:ext cx="2519363" cy="360363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Netgear 7324</a:t>
            </a:r>
          </a:p>
        </p:txBody>
      </p:sp>
      <p:pic>
        <p:nvPicPr>
          <p:cNvPr id="31" name="Picture 28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386263"/>
            <a:ext cx="22209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5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3132B-4EB6-D00F-C5AF-68B72D25E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A54E66-AA7C-427A-9D5A-6DDD67B23E54}"/>
              </a:ext>
            </a:extLst>
          </p:cNvPr>
          <p:cNvSpPr/>
          <p:nvPr/>
        </p:nvSpPr>
        <p:spPr>
          <a:xfrm>
            <a:off x="533400" y="3124200"/>
            <a:ext cx="12192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83747C-A57C-EF8F-9E2E-49A0C679DF68}"/>
              </a:ext>
            </a:extLst>
          </p:cNvPr>
          <p:cNvSpPr/>
          <p:nvPr/>
        </p:nvSpPr>
        <p:spPr>
          <a:xfrm>
            <a:off x="2133600" y="2275332"/>
            <a:ext cx="12192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Router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99242E-2177-DAB3-FA78-39C91D9FB964}"/>
              </a:ext>
            </a:extLst>
          </p:cNvPr>
          <p:cNvSpPr/>
          <p:nvPr/>
        </p:nvSpPr>
        <p:spPr>
          <a:xfrm>
            <a:off x="2514600" y="3886200"/>
            <a:ext cx="12192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Router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8F58AB-EE9C-A550-AE29-06B56EF3E95B}"/>
              </a:ext>
            </a:extLst>
          </p:cNvPr>
          <p:cNvSpPr/>
          <p:nvPr/>
        </p:nvSpPr>
        <p:spPr>
          <a:xfrm>
            <a:off x="3962400" y="3124200"/>
            <a:ext cx="12192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Router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DDAB75-1E05-A40B-7658-E941A6456C13}"/>
              </a:ext>
            </a:extLst>
          </p:cNvPr>
          <p:cNvSpPr/>
          <p:nvPr/>
        </p:nvSpPr>
        <p:spPr>
          <a:xfrm>
            <a:off x="6019800" y="2781300"/>
            <a:ext cx="12192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7B8EE2-529D-C522-39A5-6CAA24DBCCAF}"/>
              </a:ext>
            </a:extLst>
          </p:cNvPr>
          <p:cNvCxnSpPr>
            <a:stCxn id="5" idx="6"/>
            <a:endCxn id="6" idx="3"/>
          </p:cNvCxnSpPr>
          <p:nvPr/>
        </p:nvCxnSpPr>
        <p:spPr>
          <a:xfrm flipV="1">
            <a:off x="1752600" y="2860699"/>
            <a:ext cx="559548" cy="606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B3AA14-FCAF-249D-08D1-E9F5741303C7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3174252" y="2860699"/>
            <a:ext cx="966696" cy="363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DE1838-2700-389F-3C9C-2E5ED6B1E058}"/>
              </a:ext>
            </a:extLst>
          </p:cNvPr>
          <p:cNvCxnSpPr>
            <a:stCxn id="6" idx="5"/>
            <a:endCxn id="7" idx="0"/>
          </p:cNvCxnSpPr>
          <p:nvPr/>
        </p:nvCxnSpPr>
        <p:spPr>
          <a:xfrm flipH="1">
            <a:off x="3124200" y="2860699"/>
            <a:ext cx="50052" cy="1025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B72B71-B716-9D2A-F739-313C612D7C2B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3733800" y="3709567"/>
            <a:ext cx="407148" cy="5195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DC7ED-939E-5683-896B-2D9F19A7D12F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5181600" y="3366667"/>
            <a:ext cx="1016748" cy="100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30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/>
          <a:lstStyle/>
          <a:p>
            <a:r>
              <a:rPr lang="en-US" dirty="0"/>
              <a:t>Current status of SDN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419600"/>
          </a:xfrm>
        </p:spPr>
        <p:txBody>
          <a:bodyPr/>
          <a:lstStyle/>
          <a:p>
            <a:r>
              <a:rPr lang="en-US" dirty="0"/>
              <a:t>Industry support</a:t>
            </a:r>
          </a:p>
          <a:p>
            <a:pPr lvl="1" algn="just"/>
            <a:r>
              <a:rPr lang="en-US" sz="2800" dirty="0"/>
              <a:t>Google built hardware and software based on the </a:t>
            </a:r>
            <a:r>
              <a:rPr lang="en-US" sz="2800" dirty="0" err="1"/>
              <a:t>OpenFlow</a:t>
            </a:r>
            <a:r>
              <a:rPr lang="en-US" sz="2800" dirty="0"/>
              <a:t> protocol</a:t>
            </a:r>
          </a:p>
          <a:p>
            <a:pPr lvl="1" algn="just"/>
            <a:r>
              <a:rPr lang="en-US" sz="2800" dirty="0"/>
              <a:t>VMware purchased </a:t>
            </a:r>
            <a:r>
              <a:rPr lang="en-US" sz="2800" dirty="0" err="1"/>
              <a:t>Nicira</a:t>
            </a:r>
            <a:r>
              <a:rPr lang="en-US" sz="2800" dirty="0"/>
              <a:t> for $1.26 billion in 2012</a:t>
            </a:r>
          </a:p>
          <a:p>
            <a:pPr lvl="1" algn="just"/>
            <a:r>
              <a:rPr lang="en-US" sz="2800" dirty="0"/>
              <a:t>IBM, HP, NEC, Cisco and Juniper also are offering SDNs that may incorporate </a:t>
            </a:r>
            <a:r>
              <a:rPr lang="en-US" sz="2800" dirty="0" err="1"/>
              <a:t>OpenFlow</a:t>
            </a:r>
            <a:r>
              <a:rPr lang="en-US" sz="2800" dirty="0"/>
              <a:t>, but also have other elements that are specific to that vendor and their gear. 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96390"/>
            <a:ext cx="8686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http://www.extremetech.com/internet/140459-networking-is-getting-better-and-thats-partly-thanks-to-google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43990"/>
            <a:ext cx="6400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http://gigaom.com/2012/12/17/2012-the-year-software-defined-networking-sold-out/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73" y="62915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http://gigaom.com/2012/03/19/are-vendors-closing-openflow/</a:t>
            </a:r>
          </a:p>
        </p:txBody>
      </p:sp>
    </p:spTree>
    <p:extLst>
      <p:ext uri="{BB962C8B-B14F-4D97-AF65-F5344CB8AC3E}">
        <p14:creationId xmlns:p14="http://schemas.microsoft.com/office/powerpoint/2010/main" val="3737833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Focuses of SDN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467600" cy="4419600"/>
          </a:xfrm>
        </p:spPr>
        <p:txBody>
          <a:bodyPr/>
          <a:lstStyle/>
          <a:p>
            <a:r>
              <a:rPr lang="en-US" dirty="0"/>
              <a:t>Research focuses</a:t>
            </a:r>
          </a:p>
          <a:p>
            <a:pPr lvl="1"/>
            <a:r>
              <a:rPr lang="en-US" altLang="zh-TW" sz="2800" dirty="0"/>
              <a:t>SIGCOMM </a:t>
            </a:r>
            <a:r>
              <a:rPr lang="en-US" altLang="zh-TW" sz="2800" dirty="0" err="1"/>
              <a:t>HotSDN</a:t>
            </a:r>
            <a:r>
              <a:rPr lang="en-US" altLang="zh-TW" sz="2800" dirty="0"/>
              <a:t> 2012</a:t>
            </a:r>
          </a:p>
          <a:p>
            <a:pPr lvl="1"/>
            <a:r>
              <a:rPr lang="en-US" altLang="zh-TW" sz="2800" dirty="0"/>
              <a:t>Mostly implementations of newly proposed systems, frameworks, or applications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96390"/>
            <a:ext cx="6553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/>
              <a:t>SDN Concepts and Applications, Survey of SIGCOMM </a:t>
            </a:r>
            <a:r>
              <a:rPr lang="en-US" altLang="zh-TW" sz="1100" dirty="0" err="1"/>
              <a:t>HotSDN</a:t>
            </a:r>
            <a:r>
              <a:rPr lang="en-US" altLang="zh-TW" sz="1100" dirty="0"/>
              <a:t> 2012, Jason, </a:t>
            </a:r>
            <a:r>
              <a:rPr lang="en-US" altLang="zh-TW" sz="1100" dirty="0" err="1"/>
              <a:t>Tsung</a:t>
            </a:r>
            <a:r>
              <a:rPr lang="en-US" altLang="zh-TW" sz="1100" dirty="0"/>
              <a:t>-Cheng, HOU, </a:t>
            </a:r>
            <a:r>
              <a:rPr lang="en-US" altLang="zh-TW" sz="1100" dirty="0" err="1"/>
              <a:t>Wanjiun</a:t>
            </a:r>
            <a:r>
              <a:rPr lang="en-US" altLang="zh-TW" sz="1100" dirty="0"/>
              <a:t> Liao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260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Focuses of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policies for security</a:t>
            </a:r>
          </a:p>
          <a:p>
            <a:r>
              <a:rPr lang="en-US" dirty="0"/>
              <a:t>Programmable WLANs</a:t>
            </a:r>
          </a:p>
          <a:p>
            <a:r>
              <a:rPr lang="en-US" dirty="0"/>
              <a:t>The placement of controllers (amount; location; centralized/distributed)</a:t>
            </a:r>
          </a:p>
          <a:p>
            <a:r>
              <a:rPr lang="en-US" dirty="0"/>
              <a:t>Debugger for SDN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96390"/>
            <a:ext cx="6553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/>
              <a:t>* All references are listed in the last slide. </a:t>
            </a:r>
            <a:endParaRPr lang="en-US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6" t="11352" r="29827" b="17361"/>
          <a:stretch/>
        </p:blipFill>
        <p:spPr bwMode="auto">
          <a:xfrm>
            <a:off x="609600" y="1207129"/>
            <a:ext cx="7391400" cy="545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66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SDN? </a:t>
            </a:r>
            <a:endParaRPr lang="en-US" altLang="zh-TW" dirty="0"/>
          </a:p>
          <a:p>
            <a:pPr lvl="1"/>
            <a:r>
              <a:rPr lang="en-US" altLang="zh-TW" sz="2800" dirty="0"/>
              <a:t>A system-layered abstraction</a:t>
            </a:r>
          </a:p>
          <a:p>
            <a:pPr lvl="1"/>
            <a:r>
              <a:rPr lang="en-US" altLang="zh-TW" sz="2800" dirty="0"/>
              <a:t>Programmable, flexible, and extensible</a:t>
            </a:r>
          </a:p>
          <a:p>
            <a:pPr lvl="1"/>
            <a:endParaRPr lang="en-US" sz="2800" dirty="0"/>
          </a:p>
          <a:p>
            <a:r>
              <a:rPr lang="en-US" dirty="0"/>
              <a:t>What is </a:t>
            </a:r>
            <a:r>
              <a:rPr lang="en-US" dirty="0" err="1"/>
              <a:t>OpenFlow</a:t>
            </a:r>
            <a:r>
              <a:rPr lang="en-US" dirty="0"/>
              <a:t>?</a:t>
            </a:r>
          </a:p>
          <a:p>
            <a:pPr lvl="1"/>
            <a:r>
              <a:rPr lang="en-US" sz="2800" dirty="0"/>
              <a:t>Interface between switches and controllers</a:t>
            </a:r>
          </a:p>
          <a:p>
            <a:pPr lvl="1"/>
            <a:r>
              <a:rPr lang="en-US" sz="2800" dirty="0"/>
              <a:t>Enabling SDN</a:t>
            </a:r>
          </a:p>
          <a:p>
            <a:endParaRPr lang="en-US" dirty="0"/>
          </a:p>
          <a:p>
            <a:r>
              <a:rPr lang="en-US" dirty="0"/>
              <a:t>Future SDN</a:t>
            </a:r>
          </a:p>
          <a:p>
            <a:pPr lvl="1"/>
            <a:r>
              <a:rPr lang="en-US" sz="2800" dirty="0"/>
              <a:t>Enabling innovation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48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857500"/>
            <a:ext cx="7239000" cy="114300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br>
              <a:rPr lang="en-US" dirty="0"/>
            </a:br>
            <a:r>
              <a:rPr lang="en-US" sz="2000" b="0" dirty="0">
                <a:effectLst/>
                <a:latin typeface="Miriam Fixed" pitchFamily="49" charset="-79"/>
                <a:cs typeface="Miriam Fixed" pitchFamily="49" charset="-79"/>
              </a:rPr>
              <a:t>songchun.fan@duke.edu</a:t>
            </a:r>
            <a:endParaRPr lang="en-US" sz="4400" b="0" dirty="0">
              <a:effectLst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2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Natasha </a:t>
            </a:r>
            <a:r>
              <a:rPr lang="en-US" sz="1800" dirty="0" err="1"/>
              <a:t>Gude</a:t>
            </a:r>
            <a:r>
              <a:rPr lang="en-US" sz="1800" dirty="0"/>
              <a:t> et al., “NOX: Towards an Operating System for Networks”</a:t>
            </a:r>
          </a:p>
          <a:p>
            <a:r>
              <a:rPr lang="en-US" sz="1800" dirty="0"/>
              <a:t>Nick </a:t>
            </a:r>
            <a:r>
              <a:rPr lang="en-US" sz="1800" dirty="0" err="1"/>
              <a:t>McKeown</a:t>
            </a:r>
            <a:r>
              <a:rPr lang="en-US" sz="1800" dirty="0"/>
              <a:t> et al., “</a:t>
            </a:r>
            <a:r>
              <a:rPr lang="en-US" sz="1800" dirty="0" err="1"/>
              <a:t>OpenFlow</a:t>
            </a:r>
            <a:r>
              <a:rPr lang="en-US" sz="1800" dirty="0"/>
              <a:t>: Enabling Innovation in Campus Networks”</a:t>
            </a:r>
            <a:endParaRPr lang="en-US" altLang="zh-TW" sz="1800" dirty="0"/>
          </a:p>
          <a:p>
            <a:r>
              <a:rPr lang="en-US" altLang="zh-TW" sz="1800" dirty="0" err="1"/>
              <a:t>Teemu</a:t>
            </a:r>
            <a:r>
              <a:rPr lang="en-US" altLang="zh-TW" sz="1800" dirty="0"/>
              <a:t> </a:t>
            </a:r>
            <a:r>
              <a:rPr lang="en-US" altLang="zh-TW" sz="1800" dirty="0" err="1"/>
              <a:t>Koponen</a:t>
            </a:r>
            <a:r>
              <a:rPr lang="en-US" altLang="zh-TW" sz="1800" dirty="0"/>
              <a:t> et al., “</a:t>
            </a:r>
            <a:r>
              <a:rPr lang="en-US" altLang="zh-TW" sz="1800" dirty="0" err="1"/>
              <a:t>Onix</a:t>
            </a:r>
            <a:r>
              <a:rPr lang="en-US" altLang="zh-TW" sz="1800" dirty="0"/>
              <a:t>: A distributed control platform for large-scale production networks”, OSDI, Oct, 2010</a:t>
            </a:r>
          </a:p>
          <a:p>
            <a:r>
              <a:rPr lang="en-US" altLang="zh-TW" sz="1800" dirty="0"/>
              <a:t>D Levin et. al., “Logically centralized?: state distribution trade-offs in software defined networks”, </a:t>
            </a:r>
            <a:r>
              <a:rPr lang="en-US" altLang="zh-TW" sz="1800" dirty="0" err="1"/>
              <a:t>HotSDN</a:t>
            </a:r>
            <a:r>
              <a:rPr lang="en-US" altLang="zh-TW" sz="1800" dirty="0"/>
              <a:t> 2012</a:t>
            </a:r>
          </a:p>
          <a:p>
            <a:r>
              <a:rPr lang="en-US" altLang="zh-TW" sz="1800" dirty="0"/>
              <a:t>Brandon Heller et al., “The controller placement problem”</a:t>
            </a:r>
          </a:p>
          <a:p>
            <a:r>
              <a:rPr lang="en-US" altLang="zh-TW" sz="1800" dirty="0"/>
              <a:t>N </a:t>
            </a:r>
            <a:r>
              <a:rPr lang="en-US" altLang="zh-TW" sz="1800" dirty="0" err="1"/>
              <a:t>Handigol</a:t>
            </a:r>
            <a:r>
              <a:rPr lang="en-US" altLang="zh-TW" sz="1800" dirty="0"/>
              <a:t> et. al., “Where is the debugger for my Software-Defined Network?”, </a:t>
            </a:r>
            <a:r>
              <a:rPr lang="en-US" altLang="zh-TW" sz="1800" dirty="0" err="1"/>
              <a:t>HotSDN</a:t>
            </a:r>
            <a:r>
              <a:rPr lang="en-US" altLang="zh-TW" sz="1800" dirty="0"/>
              <a:t> 2012</a:t>
            </a:r>
          </a:p>
          <a:p>
            <a:r>
              <a:rPr lang="en-US" altLang="zh-TW" sz="1800" dirty="0"/>
              <a:t>L Suresh et. al., “Towards programmable enterprise WLANS with Odin”, </a:t>
            </a:r>
            <a:r>
              <a:rPr lang="en-US" altLang="zh-TW" sz="1800" dirty="0" err="1"/>
              <a:t>HotSDN</a:t>
            </a:r>
            <a:r>
              <a:rPr lang="en-US" altLang="zh-TW" sz="1800" dirty="0"/>
              <a:t> 2012</a:t>
            </a:r>
          </a:p>
          <a:p>
            <a:endParaRPr lang="en-US" altLang="zh-TW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4858-DE7D-90D1-523D-37FE7072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8E0C-5A13-45DF-2022-C232039CC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077AF5-0634-3FB1-BF96-22E323ABC8D2}"/>
              </a:ext>
            </a:extLst>
          </p:cNvPr>
          <p:cNvSpPr/>
          <p:nvPr/>
        </p:nvSpPr>
        <p:spPr>
          <a:xfrm>
            <a:off x="990600" y="3124200"/>
            <a:ext cx="12954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26F40A-43E0-2444-FC48-7D8A51DA96C7}"/>
              </a:ext>
            </a:extLst>
          </p:cNvPr>
          <p:cNvSpPr/>
          <p:nvPr/>
        </p:nvSpPr>
        <p:spPr>
          <a:xfrm>
            <a:off x="3200400" y="3124200"/>
            <a:ext cx="16764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SDN Controller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21259C-5B5A-519C-81DF-134E15BB5064}"/>
              </a:ext>
            </a:extLst>
          </p:cNvPr>
          <p:cNvSpPr/>
          <p:nvPr/>
        </p:nvSpPr>
        <p:spPr>
          <a:xfrm>
            <a:off x="5715000" y="3124200"/>
            <a:ext cx="12954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4A0EC2-C80A-FF35-1B44-C22DA9B5D39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286000" y="3543300"/>
            <a:ext cx="914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4C86B3-202B-E1E8-0A5D-1BC6582B88F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876800" y="3543300"/>
            <a:ext cx="838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0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What is SDN?</a:t>
            </a:r>
          </a:p>
          <a:p>
            <a:pPr lvl="1"/>
            <a:r>
              <a:rPr lang="en-US" sz="2800" dirty="0"/>
              <a:t>Background</a:t>
            </a:r>
          </a:p>
          <a:p>
            <a:pPr lvl="1"/>
            <a:r>
              <a:rPr lang="en-US" sz="2800" dirty="0"/>
              <a:t>An OS for networks</a:t>
            </a:r>
          </a:p>
          <a:p>
            <a:pPr lvl="1"/>
            <a:endParaRPr lang="en-US" sz="2800" dirty="0"/>
          </a:p>
          <a:p>
            <a:r>
              <a:rPr lang="en-US" b="1" dirty="0"/>
              <a:t>What is </a:t>
            </a:r>
            <a:r>
              <a:rPr lang="en-US" b="1" dirty="0" err="1"/>
              <a:t>OpenFlow</a:t>
            </a:r>
            <a:r>
              <a:rPr lang="en-US" b="1" dirty="0"/>
              <a:t>?</a:t>
            </a:r>
          </a:p>
          <a:p>
            <a:pPr lvl="1"/>
            <a:r>
              <a:rPr lang="en-US" sz="2800" dirty="0"/>
              <a:t>How it helps SDN</a:t>
            </a:r>
          </a:p>
          <a:p>
            <a:pPr lvl="1"/>
            <a:endParaRPr lang="en-US" sz="2800" dirty="0"/>
          </a:p>
          <a:p>
            <a:r>
              <a:rPr lang="en-US" b="1" dirty="0"/>
              <a:t>The current </a:t>
            </a:r>
            <a:r>
              <a:rPr lang="en-US" b="1"/>
              <a:t>status and </a:t>
            </a:r>
            <a:r>
              <a:rPr lang="en-US" b="1" dirty="0"/>
              <a:t>the future of SDN</a:t>
            </a:r>
          </a:p>
          <a:p>
            <a:endParaRPr lang="en-US" dirty="0"/>
          </a:p>
          <a:p>
            <a:r>
              <a:rPr lang="en-US" b="1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3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915400" cy="1143000"/>
          </a:xfrm>
        </p:spPr>
        <p:txBody>
          <a:bodyPr/>
          <a:lstStyle/>
          <a:p>
            <a:r>
              <a:rPr lang="en-US" dirty="0"/>
              <a:t>Limitations of Current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://www.excitingip.net/wp-content/uploads/2010/09/LANArchitectureDiag1.jpe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57637"/>
            <a:ext cx="6477000" cy="50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596390"/>
            <a:ext cx="800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http://www.excitingip.net/27/a-basic-enterprise-lan-network-architecture-block-diagram-and-components/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181100" y="4724400"/>
            <a:ext cx="5334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4659868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Switches</a:t>
            </a:r>
          </a:p>
        </p:txBody>
      </p:sp>
    </p:spTree>
    <p:extLst>
      <p:ext uri="{BB962C8B-B14F-4D97-AF65-F5344CB8AC3E}">
        <p14:creationId xmlns:p14="http://schemas.microsoft.com/office/powerpoint/2010/main" val="40444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839200" cy="1143000"/>
          </a:xfrm>
        </p:spPr>
        <p:txBody>
          <a:bodyPr/>
          <a:lstStyle/>
          <a:p>
            <a:r>
              <a:rPr lang="en-US" dirty="0"/>
              <a:t>Limitations of Current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Enterprise networks are difficult to manage</a:t>
            </a:r>
          </a:p>
          <a:p>
            <a:endParaRPr lang="en-US" dirty="0"/>
          </a:p>
          <a:p>
            <a:r>
              <a:rPr lang="en-US" b="1" dirty="0"/>
              <a:t>“New control requirements have arisen”:</a:t>
            </a:r>
          </a:p>
          <a:p>
            <a:pPr lvl="1"/>
            <a:r>
              <a:rPr lang="en-US" sz="2800" dirty="0"/>
              <a:t>Greater scale</a:t>
            </a:r>
          </a:p>
          <a:p>
            <a:pPr lvl="1"/>
            <a:r>
              <a:rPr lang="en-US" sz="2800" dirty="0"/>
              <a:t>Migration of VMS</a:t>
            </a:r>
          </a:p>
          <a:p>
            <a:pPr lvl="1"/>
            <a:endParaRPr lang="en-US" sz="2800" dirty="0"/>
          </a:p>
          <a:p>
            <a:r>
              <a:rPr lang="en-US" b="1" dirty="0"/>
              <a:t>How to easily configure huge networks?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 flipV="1">
            <a:off x="1962471" y="3352801"/>
            <a:ext cx="1687192" cy="1000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13250" y="3181350"/>
            <a:ext cx="769938" cy="1162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3930649" y="4159249"/>
            <a:ext cx="220663" cy="1366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H="1">
            <a:off x="1378744" y="4420394"/>
            <a:ext cx="762000" cy="106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91200" y="3962400"/>
            <a:ext cx="1433513" cy="566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Old ways to configure a network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34400" cy="1143000"/>
          </a:xfrm>
        </p:spPr>
        <p:txBody>
          <a:bodyPr/>
          <a:lstStyle/>
          <a:p>
            <a:r>
              <a:rPr lang="en-US" dirty="0"/>
              <a:t>Limitations of Current Networks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138" y="3443288"/>
            <a:ext cx="1525587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5830" y="4243604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565150" y="3532188"/>
            <a:ext cx="1339850" cy="344487"/>
            <a:chOff x="558086" y="3810293"/>
            <a:chExt cx="1339620" cy="343744"/>
          </a:xfrm>
        </p:grpSpPr>
        <p:grpSp>
          <p:nvGrpSpPr>
            <p:cNvPr id="8" name="Rounded Rectangle 4"/>
            <p:cNvGrpSpPr>
              <a:grpSpLocks/>
            </p:cNvGrpSpPr>
            <p:nvPr/>
          </p:nvGrpSpPr>
          <p:grpSpPr bwMode="auto">
            <a:xfrm>
              <a:off x="498224" y="3772708"/>
              <a:ext cx="451104" cy="457200"/>
              <a:chOff x="505968" y="3974592"/>
              <a:chExt cx="451104" cy="457200"/>
            </a:xfrm>
          </p:grpSpPr>
          <p:pic>
            <p:nvPicPr>
              <p:cNvPr id="16" name="Rounded Rectangle 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96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582179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9" name="Rounded Rectangle 5"/>
            <p:cNvGrpSpPr>
              <a:grpSpLocks/>
            </p:cNvGrpSpPr>
            <p:nvPr/>
          </p:nvGrpSpPr>
          <p:grpSpPr bwMode="auto">
            <a:xfrm>
              <a:off x="833504" y="3772708"/>
              <a:ext cx="451104" cy="457200"/>
              <a:chOff x="841248" y="3974592"/>
              <a:chExt cx="451104" cy="457200"/>
            </a:xfrm>
          </p:grpSpPr>
          <p:pic>
            <p:nvPicPr>
              <p:cNvPr id="14" name="Rounded Rectangle 5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24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91708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10" name="Rounded Rectangle 6"/>
            <p:cNvGrpSpPr>
              <a:grpSpLocks/>
            </p:cNvGrpSpPr>
            <p:nvPr/>
          </p:nvGrpSpPr>
          <p:grpSpPr bwMode="auto">
            <a:xfrm>
              <a:off x="1504064" y="3772708"/>
              <a:ext cx="451104" cy="457200"/>
              <a:chOff x="1511808" y="3974592"/>
              <a:chExt cx="451104" cy="457200"/>
            </a:xfrm>
          </p:grpSpPr>
          <p:pic>
            <p:nvPicPr>
              <p:cNvPr id="12" name="Rounded Rectangle 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180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158689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11" name="Straight Connector 10"/>
            <p:cNvCxnSpPr>
              <a:cxnSpLocks noChangeShapeType="1"/>
              <a:stCxn id="14" idx="3"/>
              <a:endCxn id="12" idx="1"/>
            </p:cNvCxnSpPr>
            <p:nvPr/>
          </p:nvCxnSpPr>
          <p:spPr bwMode="auto">
            <a:xfrm>
              <a:off x="1227896" y="398216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Rectangle 17"/>
          <p:cNvSpPr/>
          <p:nvPr/>
        </p:nvSpPr>
        <p:spPr>
          <a:xfrm>
            <a:off x="2887663" y="2168525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8148" y="2968221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0" name="Group 58"/>
          <p:cNvGrpSpPr>
            <a:grpSpLocks/>
          </p:cNvGrpSpPr>
          <p:nvPr/>
        </p:nvGrpSpPr>
        <p:grpSpPr bwMode="auto">
          <a:xfrm>
            <a:off x="2987675" y="2257425"/>
            <a:ext cx="1339850" cy="342900"/>
            <a:chOff x="2988148" y="2012694"/>
            <a:chExt cx="1339620" cy="343744"/>
          </a:xfrm>
        </p:grpSpPr>
        <p:grpSp>
          <p:nvGrpSpPr>
            <p:cNvPr id="21" name="Rounded Rectangle 14"/>
            <p:cNvGrpSpPr>
              <a:grpSpLocks/>
            </p:cNvGrpSpPr>
            <p:nvPr/>
          </p:nvGrpSpPr>
          <p:grpSpPr bwMode="auto">
            <a:xfrm>
              <a:off x="2926080" y="1976428"/>
              <a:ext cx="451104" cy="451104"/>
              <a:chOff x="2926080" y="2700528"/>
              <a:chExt cx="451104" cy="451104"/>
            </a:xfrm>
          </p:grpSpPr>
          <p:pic>
            <p:nvPicPr>
              <p:cNvPr id="29" name="Rounded Rectangle 14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608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3004497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2" name="Rounded Rectangle 15"/>
            <p:cNvGrpSpPr>
              <a:grpSpLocks/>
            </p:cNvGrpSpPr>
            <p:nvPr/>
          </p:nvGrpSpPr>
          <p:grpSpPr bwMode="auto">
            <a:xfrm>
              <a:off x="3261360" y="1976428"/>
              <a:ext cx="451104" cy="451104"/>
              <a:chOff x="3261360" y="2700528"/>
              <a:chExt cx="451104" cy="451104"/>
            </a:xfrm>
          </p:grpSpPr>
          <p:pic>
            <p:nvPicPr>
              <p:cNvPr id="27" name="Rounded Rectangle 15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136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333940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3" name="Rounded Rectangle 16"/>
            <p:cNvGrpSpPr>
              <a:grpSpLocks/>
            </p:cNvGrpSpPr>
            <p:nvPr/>
          </p:nvGrpSpPr>
          <p:grpSpPr bwMode="auto">
            <a:xfrm>
              <a:off x="3931920" y="1976428"/>
              <a:ext cx="451104" cy="451104"/>
              <a:chOff x="3931920" y="2700528"/>
              <a:chExt cx="451104" cy="451104"/>
            </a:xfrm>
          </p:grpSpPr>
          <p:pic>
            <p:nvPicPr>
              <p:cNvPr id="25" name="Rounded Rectangle 1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192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>
                <a:off x="400921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24" name="Straight Connector 23"/>
            <p:cNvCxnSpPr>
              <a:cxnSpLocks noChangeShapeType="1"/>
              <a:stCxn id="27" idx="3"/>
              <a:endCxn id="25" idx="1"/>
            </p:cNvCxnSpPr>
            <p:nvPr/>
          </p:nvCxnSpPr>
          <p:spPr bwMode="auto">
            <a:xfrm>
              <a:off x="3657958" y="2184567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Rectangle 30"/>
          <p:cNvSpPr/>
          <p:nvPr/>
        </p:nvSpPr>
        <p:spPr>
          <a:xfrm>
            <a:off x="6616700" y="2763838"/>
            <a:ext cx="1525588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17510" y="356378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33" name="Group 57"/>
          <p:cNvGrpSpPr>
            <a:grpSpLocks/>
          </p:cNvGrpSpPr>
          <p:nvPr/>
        </p:nvGrpSpPr>
        <p:grpSpPr bwMode="auto">
          <a:xfrm>
            <a:off x="6718300" y="2852738"/>
            <a:ext cx="1338263" cy="344487"/>
            <a:chOff x="6717510" y="2608253"/>
            <a:chExt cx="1339620" cy="343744"/>
          </a:xfrm>
        </p:grpSpPr>
        <p:grpSp>
          <p:nvGrpSpPr>
            <p:cNvPr id="34" name="Rounded Rectangle 22"/>
            <p:cNvGrpSpPr>
              <a:grpSpLocks/>
            </p:cNvGrpSpPr>
            <p:nvPr/>
          </p:nvGrpSpPr>
          <p:grpSpPr bwMode="auto">
            <a:xfrm>
              <a:off x="6656832" y="2573836"/>
              <a:ext cx="451104" cy="451104"/>
              <a:chOff x="6656832" y="3297936"/>
              <a:chExt cx="451104" cy="451104"/>
            </a:xfrm>
          </p:grpSpPr>
          <p:pic>
            <p:nvPicPr>
              <p:cNvPr id="42" name="Rounded Rectangle 22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683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 Box 39"/>
              <p:cNvSpPr txBox="1">
                <a:spLocks noChangeArrowheads="1"/>
              </p:cNvSpPr>
              <p:nvPr/>
            </p:nvSpPr>
            <p:spPr bwMode="auto">
              <a:xfrm>
                <a:off x="6733859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5" name="Rounded Rectangle 23"/>
            <p:cNvGrpSpPr>
              <a:grpSpLocks/>
            </p:cNvGrpSpPr>
            <p:nvPr/>
          </p:nvGrpSpPr>
          <p:grpSpPr bwMode="auto">
            <a:xfrm>
              <a:off x="6992112" y="2573836"/>
              <a:ext cx="451104" cy="451104"/>
              <a:chOff x="6992112" y="3297936"/>
              <a:chExt cx="451104" cy="451104"/>
            </a:xfrm>
          </p:grpSpPr>
          <p:pic>
            <p:nvPicPr>
              <p:cNvPr id="40" name="Rounded Rectangle 23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211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 Box 42"/>
              <p:cNvSpPr txBox="1">
                <a:spLocks noChangeArrowheads="1"/>
              </p:cNvSpPr>
              <p:nvPr/>
            </p:nvSpPr>
            <p:spPr bwMode="auto">
              <a:xfrm>
                <a:off x="706876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6" name="Rounded Rectangle 24"/>
            <p:cNvGrpSpPr>
              <a:grpSpLocks/>
            </p:cNvGrpSpPr>
            <p:nvPr/>
          </p:nvGrpSpPr>
          <p:grpSpPr bwMode="auto">
            <a:xfrm>
              <a:off x="7662672" y="2573836"/>
              <a:ext cx="451104" cy="451104"/>
              <a:chOff x="7662672" y="3297936"/>
              <a:chExt cx="451104" cy="451104"/>
            </a:xfrm>
          </p:grpSpPr>
          <p:pic>
            <p:nvPicPr>
              <p:cNvPr id="38" name="Rounded Rectangle 24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267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 Box 45"/>
              <p:cNvSpPr txBox="1">
                <a:spLocks noChangeArrowheads="1"/>
              </p:cNvSpPr>
              <p:nvPr/>
            </p:nvSpPr>
            <p:spPr bwMode="auto">
              <a:xfrm>
                <a:off x="773857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37" name="Straight Connector 36"/>
            <p:cNvCxnSpPr>
              <a:cxnSpLocks noChangeShapeType="1"/>
              <a:stCxn id="40" idx="3"/>
              <a:endCxn id="38" idx="1"/>
            </p:cNvCxnSpPr>
            <p:nvPr/>
          </p:nvCxnSpPr>
          <p:spPr bwMode="auto">
            <a:xfrm>
              <a:off x="7387320" y="278012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Rectangle 43"/>
          <p:cNvSpPr/>
          <p:nvPr/>
        </p:nvSpPr>
        <p:spPr>
          <a:xfrm>
            <a:off x="2292350" y="4859338"/>
            <a:ext cx="1525588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392599" y="5660338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46" name="Group 55"/>
          <p:cNvGrpSpPr>
            <a:grpSpLocks/>
          </p:cNvGrpSpPr>
          <p:nvPr/>
        </p:nvGrpSpPr>
        <p:grpSpPr bwMode="auto">
          <a:xfrm>
            <a:off x="2392363" y="4949825"/>
            <a:ext cx="1339850" cy="342900"/>
            <a:chOff x="2995893" y="5485693"/>
            <a:chExt cx="1339620" cy="343744"/>
          </a:xfrm>
        </p:grpSpPr>
        <p:grpSp>
          <p:nvGrpSpPr>
            <p:cNvPr id="47" name="Rounded Rectangle 30"/>
            <p:cNvGrpSpPr>
              <a:grpSpLocks/>
            </p:cNvGrpSpPr>
            <p:nvPr/>
          </p:nvGrpSpPr>
          <p:grpSpPr bwMode="auto">
            <a:xfrm>
              <a:off x="2931966" y="5451742"/>
              <a:ext cx="451104" cy="451104"/>
              <a:chOff x="2328672" y="5394960"/>
              <a:chExt cx="451104" cy="451104"/>
            </a:xfrm>
          </p:grpSpPr>
          <p:pic>
            <p:nvPicPr>
              <p:cNvPr id="55" name="Rounded Rectangle 30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67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 Box 54"/>
              <p:cNvSpPr txBox="1">
                <a:spLocks noChangeArrowheads="1"/>
              </p:cNvSpPr>
              <p:nvPr/>
            </p:nvSpPr>
            <p:spPr bwMode="auto">
              <a:xfrm>
                <a:off x="2408948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8" name="Rounded Rectangle 31"/>
            <p:cNvGrpSpPr>
              <a:grpSpLocks/>
            </p:cNvGrpSpPr>
            <p:nvPr/>
          </p:nvGrpSpPr>
          <p:grpSpPr bwMode="auto">
            <a:xfrm>
              <a:off x="3267246" y="5451742"/>
              <a:ext cx="451104" cy="451104"/>
              <a:chOff x="2663952" y="5394960"/>
              <a:chExt cx="451104" cy="451104"/>
            </a:xfrm>
          </p:grpSpPr>
          <p:pic>
            <p:nvPicPr>
              <p:cNvPr id="53" name="Rounded Rectangle 31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395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 Box 57"/>
              <p:cNvSpPr txBox="1">
                <a:spLocks noChangeArrowheads="1"/>
              </p:cNvSpPr>
              <p:nvPr/>
            </p:nvSpPr>
            <p:spPr bwMode="auto">
              <a:xfrm>
                <a:off x="274385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9" name="Rounded Rectangle 32"/>
            <p:cNvGrpSpPr>
              <a:grpSpLocks/>
            </p:cNvGrpSpPr>
            <p:nvPr/>
          </p:nvGrpSpPr>
          <p:grpSpPr bwMode="auto">
            <a:xfrm>
              <a:off x="3937806" y="5451742"/>
              <a:ext cx="451104" cy="451104"/>
              <a:chOff x="3334512" y="5394960"/>
              <a:chExt cx="451104" cy="451104"/>
            </a:xfrm>
          </p:grpSpPr>
          <p:pic>
            <p:nvPicPr>
              <p:cNvPr id="51" name="Rounded Rectangle 32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451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 Box 60"/>
              <p:cNvSpPr txBox="1">
                <a:spLocks noChangeArrowheads="1"/>
              </p:cNvSpPr>
              <p:nvPr/>
            </p:nvSpPr>
            <p:spPr bwMode="auto">
              <a:xfrm>
                <a:off x="341366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50" name="Straight Connector 49"/>
            <p:cNvCxnSpPr>
              <a:cxnSpLocks noChangeShapeType="1"/>
              <a:stCxn id="53" idx="3"/>
              <a:endCxn id="51" idx="1"/>
            </p:cNvCxnSpPr>
            <p:nvPr/>
          </p:nvCxnSpPr>
          <p:spPr bwMode="auto">
            <a:xfrm>
              <a:off x="3665703" y="565756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" name="Rectangle 56"/>
          <p:cNvSpPr/>
          <p:nvPr/>
        </p:nvSpPr>
        <p:spPr>
          <a:xfrm>
            <a:off x="4421188" y="3984625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521796" y="478433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65829" y="3876496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988147" y="2601113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17509" y="3196672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392598" y="5293230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521795" y="4417222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grpSp>
        <p:nvGrpSpPr>
          <p:cNvPr id="64" name="Group 56"/>
          <p:cNvGrpSpPr>
            <a:grpSpLocks/>
          </p:cNvGrpSpPr>
          <p:nvPr/>
        </p:nvGrpSpPr>
        <p:grpSpPr bwMode="auto">
          <a:xfrm>
            <a:off x="4521200" y="4073525"/>
            <a:ext cx="1339850" cy="344488"/>
            <a:chOff x="4521796" y="3828803"/>
            <a:chExt cx="1339620" cy="343744"/>
          </a:xfrm>
        </p:grpSpPr>
        <p:grpSp>
          <p:nvGrpSpPr>
            <p:cNvPr id="65" name="Rounded Rectangle 38"/>
            <p:cNvGrpSpPr>
              <a:grpSpLocks/>
            </p:cNvGrpSpPr>
            <p:nvPr/>
          </p:nvGrpSpPr>
          <p:grpSpPr bwMode="auto">
            <a:xfrm>
              <a:off x="4462272" y="3793036"/>
              <a:ext cx="451104" cy="451104"/>
              <a:chOff x="4462272" y="4517136"/>
              <a:chExt cx="451104" cy="451104"/>
            </a:xfrm>
          </p:grpSpPr>
          <p:pic>
            <p:nvPicPr>
              <p:cNvPr id="73" name="Rounded Rectangle 38"/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227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Text Box 84"/>
              <p:cNvSpPr txBox="1">
                <a:spLocks noChangeArrowheads="1"/>
              </p:cNvSpPr>
              <p:nvPr/>
            </p:nvSpPr>
            <p:spPr bwMode="auto">
              <a:xfrm>
                <a:off x="4538145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6" name="Rounded Rectangle 39"/>
            <p:cNvGrpSpPr>
              <a:grpSpLocks/>
            </p:cNvGrpSpPr>
            <p:nvPr/>
          </p:nvGrpSpPr>
          <p:grpSpPr bwMode="auto">
            <a:xfrm>
              <a:off x="4797552" y="3793036"/>
              <a:ext cx="451104" cy="451104"/>
              <a:chOff x="4797552" y="4517136"/>
              <a:chExt cx="451104" cy="451104"/>
            </a:xfrm>
          </p:grpSpPr>
          <p:pic>
            <p:nvPicPr>
              <p:cNvPr id="71" name="Rounded Rectangle 39"/>
              <p:cNvPicPr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755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 Box 87"/>
              <p:cNvSpPr txBox="1">
                <a:spLocks noChangeArrowheads="1"/>
              </p:cNvSpPr>
              <p:nvPr/>
            </p:nvSpPr>
            <p:spPr bwMode="auto">
              <a:xfrm>
                <a:off x="487305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7" name="Rounded Rectangle 40"/>
            <p:cNvGrpSpPr>
              <a:grpSpLocks/>
            </p:cNvGrpSpPr>
            <p:nvPr/>
          </p:nvGrpSpPr>
          <p:grpSpPr bwMode="auto">
            <a:xfrm>
              <a:off x="5468112" y="3793036"/>
              <a:ext cx="451104" cy="451104"/>
              <a:chOff x="5468112" y="4517136"/>
              <a:chExt cx="451104" cy="451104"/>
            </a:xfrm>
          </p:grpSpPr>
          <p:pic>
            <p:nvPicPr>
              <p:cNvPr id="69" name="Rounded Rectangle 40"/>
              <p:cNvPicPr>
                <a:picLocks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11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 Box 90"/>
              <p:cNvSpPr txBox="1">
                <a:spLocks noChangeArrowheads="1"/>
              </p:cNvSpPr>
              <p:nvPr/>
            </p:nvSpPr>
            <p:spPr bwMode="auto">
              <a:xfrm>
                <a:off x="554286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68" name="Straight Connector 67"/>
            <p:cNvCxnSpPr>
              <a:cxnSpLocks noChangeShapeType="1"/>
              <a:stCxn id="71" idx="3"/>
              <a:endCxn id="69" idx="1"/>
            </p:cNvCxnSpPr>
            <p:nvPr/>
          </p:nvCxnSpPr>
          <p:spPr bwMode="auto">
            <a:xfrm>
              <a:off x="5191606" y="400067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" name="Rectangle 79"/>
          <p:cNvSpPr/>
          <p:nvPr/>
        </p:nvSpPr>
        <p:spPr>
          <a:xfrm>
            <a:off x="2887663" y="2168525"/>
            <a:ext cx="1525587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3075" y="3419475"/>
            <a:ext cx="1525588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92350" y="4879975"/>
            <a:ext cx="1525588" cy="130968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29125" y="4008438"/>
            <a:ext cx="1525588" cy="1309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16700" y="2763838"/>
            <a:ext cx="1525588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6" name="TextBox 54"/>
          <p:cNvSpPr txBox="1">
            <a:spLocks noChangeArrowheads="1"/>
          </p:cNvSpPr>
          <p:nvPr/>
        </p:nvSpPr>
        <p:spPr bwMode="auto">
          <a:xfrm>
            <a:off x="4060825" y="563086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itchFamily="34" charset="0"/>
              </a:rPr>
              <a:t>OpenFlow</a:t>
            </a:r>
            <a:r>
              <a:rPr lang="en-US" sz="1100" dirty="0">
                <a:latin typeface="Calibri" pitchFamily="34" charset="0"/>
              </a:rPr>
              <a:t>/SDN tutorial, </a:t>
            </a:r>
            <a:r>
              <a:rPr lang="en-US" sz="1100" dirty="0" err="1"/>
              <a:t>Srini</a:t>
            </a:r>
            <a:r>
              <a:rPr lang="en-US" sz="1100" dirty="0"/>
              <a:t> </a:t>
            </a:r>
            <a:r>
              <a:rPr lang="en-US" sz="1100" dirty="0" err="1"/>
              <a:t>Seetharaman</a:t>
            </a:r>
            <a:r>
              <a:rPr lang="en-US" sz="1100" dirty="0"/>
              <a:t>, Deutsche Telekom, Silicon Valley Innovation Center</a:t>
            </a:r>
          </a:p>
        </p:txBody>
      </p:sp>
      <p:pic>
        <p:nvPicPr>
          <p:cNvPr id="8194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3" y="4316412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09" y="4823027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34" y="2968221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887" y="4358151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88" y="3555205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Slide Number Placeholder 9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31" grpId="0" animBg="1"/>
      <p:bldP spid="32" grpId="0" animBg="1"/>
      <p:bldP spid="44" grpId="0" animBg="1"/>
      <p:bldP spid="4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9525000" cy="1143000"/>
          </a:xfrm>
        </p:spPr>
        <p:txBody>
          <a:bodyPr/>
          <a:lstStyle/>
          <a:p>
            <a:r>
              <a:rPr lang="en-US" dirty="0"/>
              <a:t>Limitations of Current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79725" y="1652588"/>
            <a:ext cx="2065338" cy="1482725"/>
            <a:chOff x="1728" y="1416"/>
            <a:chExt cx="1301" cy="672"/>
          </a:xfrm>
        </p:grpSpPr>
        <p:sp>
          <p:nvSpPr>
            <p:cNvPr id="6" name="AutoShape 22"/>
            <p:cNvSpPr>
              <a:spLocks/>
            </p:cNvSpPr>
            <p:nvPr/>
          </p:nvSpPr>
          <p:spPr bwMode="auto">
            <a:xfrm>
              <a:off x="1728" y="1416"/>
              <a:ext cx="192" cy="672"/>
            </a:xfrm>
            <a:prstGeom prst="rightBrace">
              <a:avLst>
                <a:gd name="adj1" fmla="val 45306"/>
                <a:gd name="adj2" fmla="val 4851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1968" y="1585"/>
              <a:ext cx="10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ＭＳ Ｐゴシック" charset="-128"/>
                  <a:cs typeface="ＭＳ Ｐゴシック" charset="-128"/>
                </a:rPr>
                <a:t>Million of lines</a:t>
              </a:r>
              <a:br>
                <a:rPr lang="en-US" dirty="0">
                  <a:latin typeface="+mj-lt"/>
                  <a:ea typeface="ＭＳ Ｐゴシック" charset="-128"/>
                  <a:cs typeface="ＭＳ Ｐゴシック" charset="-128"/>
                </a:rPr>
              </a:br>
              <a:r>
                <a:rPr lang="en-US" dirty="0">
                  <a:latin typeface="+mj-lt"/>
                  <a:ea typeface="ＭＳ Ｐゴシック" charset="-128"/>
                  <a:cs typeface="ＭＳ Ｐゴシック" charset="-128"/>
                </a:rPr>
                <a:t>of source code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2879725" y="3238500"/>
            <a:ext cx="2114550" cy="952500"/>
            <a:chOff x="1728" y="2232"/>
            <a:chExt cx="1332" cy="672"/>
          </a:xfrm>
        </p:grpSpPr>
        <p:sp>
          <p:nvSpPr>
            <p:cNvPr id="11" name="AutoShape 27"/>
            <p:cNvSpPr>
              <a:spLocks/>
            </p:cNvSpPr>
            <p:nvPr/>
          </p:nvSpPr>
          <p:spPr bwMode="auto">
            <a:xfrm>
              <a:off x="1728" y="2232"/>
              <a:ext cx="192" cy="672"/>
            </a:xfrm>
            <a:prstGeom prst="rightBrace">
              <a:avLst>
                <a:gd name="adj1" fmla="val 45306"/>
                <a:gd name="adj2" fmla="val 4851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1968" y="2430"/>
              <a:ext cx="109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ＭＳ Ｐゴシック" charset="-128"/>
                  <a:cs typeface="ＭＳ Ｐゴシック" charset="-128"/>
                </a:rPr>
                <a:t>Billions of gates</a:t>
              </a:r>
            </a:p>
          </p:txBody>
        </p:sp>
      </p:grp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4953000" y="1600200"/>
            <a:ext cx="4114800" cy="27823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457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sz="2400" dirty="0">
              <a:latin typeface="Calibri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  <a:ea typeface="ＭＳ Ｐゴシック" pitchFamily="34" charset="-128"/>
              </a:rPr>
              <a:t>Many complex functions baked into infrastructure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sz="2400" dirty="0">
              <a:latin typeface="Calibri" pitchFamily="34" charset="0"/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i="1" dirty="0">
                <a:solidFill>
                  <a:srgbClr val="00B0F0"/>
                </a:solidFill>
                <a:latin typeface="Calibri" pitchFamily="34" charset="0"/>
                <a:ea typeface="ＭＳ Ｐゴシック" pitchFamily="34" charset="-128"/>
              </a:rPr>
              <a:t>OSPF, BGP, multicast, differentiated services,</a:t>
            </a:r>
            <a:br>
              <a:rPr lang="en-US" sz="2000" i="1" dirty="0">
                <a:solidFill>
                  <a:srgbClr val="00B0F0"/>
                </a:solidFill>
                <a:latin typeface="Calibri" pitchFamily="34" charset="0"/>
                <a:ea typeface="ＭＳ Ｐゴシック" pitchFamily="34" charset="-128"/>
              </a:rPr>
            </a:br>
            <a:r>
              <a:rPr lang="en-US" sz="2000" i="1" dirty="0">
                <a:solidFill>
                  <a:srgbClr val="00B0F0"/>
                </a:solidFill>
                <a:latin typeface="Calibri" pitchFamily="34" charset="0"/>
                <a:ea typeface="ＭＳ Ｐゴシック" pitchFamily="34" charset="-128"/>
              </a:rPr>
              <a:t>Traffic Engineering, NAT, firewalls, …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2000" i="1" dirty="0">
              <a:solidFill>
                <a:srgbClr val="00B0F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1" y="3238261"/>
            <a:ext cx="2366984" cy="9525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600" b="1">
                <a:solidFill>
                  <a:srgbClr val="C3D69B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1400" b="1">
              <a:solidFill>
                <a:srgbClr val="C3D69B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2347097"/>
            <a:ext cx="2366985" cy="788185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57200" y="1653139"/>
            <a:ext cx="895927" cy="593699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Feature</a:t>
            </a:r>
          </a:p>
        </p:txBody>
      </p:sp>
      <p:grpSp>
        <p:nvGrpSpPr>
          <p:cNvPr id="19" name="Rounded Rectangle 29"/>
          <p:cNvGrpSpPr>
            <a:grpSpLocks/>
          </p:cNvGrpSpPr>
          <p:nvPr/>
        </p:nvGrpSpPr>
        <p:grpSpPr bwMode="auto">
          <a:xfrm>
            <a:off x="1889125" y="1620838"/>
            <a:ext cx="987425" cy="700087"/>
            <a:chOff x="1190" y="1283"/>
            <a:chExt cx="622" cy="441"/>
          </a:xfrm>
        </p:grpSpPr>
        <p:pic>
          <p:nvPicPr>
            <p:cNvPr id="20" name="Rounded Rectangle 2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1283"/>
              <a:ext cx="6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244" y="1322"/>
              <a:ext cx="517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600">
                  <a:solidFill>
                    <a:srgbClr val="FFFFFF"/>
                  </a:solidFill>
                  <a:latin typeface="Calibri" pitchFamily="34" charset="0"/>
                  <a:ea typeface="ＭＳ Ｐゴシック" pitchFamily="34" charset="-128"/>
                </a:rPr>
                <a:t>Feature</a:t>
              </a:r>
            </a:p>
          </p:txBody>
        </p:sp>
      </p:grp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1357313" y="1949450"/>
            <a:ext cx="590550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itchFamily="34" charset="0"/>
              </a:rPr>
              <a:t>OpenFlow</a:t>
            </a:r>
            <a:r>
              <a:rPr lang="en-US" sz="1100" dirty="0">
                <a:latin typeface="Calibri" pitchFamily="34" charset="0"/>
              </a:rPr>
              <a:t>/SDN tutorial, </a:t>
            </a:r>
            <a:r>
              <a:rPr lang="en-US" sz="1100" dirty="0" err="1"/>
              <a:t>Srini</a:t>
            </a:r>
            <a:r>
              <a:rPr lang="en-US" sz="1100" dirty="0"/>
              <a:t> </a:t>
            </a:r>
            <a:r>
              <a:rPr lang="en-US" sz="1100" dirty="0" err="1"/>
              <a:t>Seetharaman</a:t>
            </a:r>
            <a:r>
              <a:rPr lang="en-US" sz="1100" dirty="0"/>
              <a:t>, Deutsche Telekom, Silicon Valley Innovation Center</a:t>
            </a: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533400" y="4953000"/>
            <a:ext cx="7924800" cy="387798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457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  <a:ea typeface="ＭＳ Ｐゴシック" pitchFamily="34" charset="-128"/>
              </a:rPr>
              <a:t>Cannot dynamically change according to network conditions</a:t>
            </a:r>
            <a:endParaRPr 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27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0 Class Presentation_AFTER_2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TS102264332</Template>
  <TotalTime>1280</TotalTime>
  <Words>1847</Words>
  <Application>Microsoft Office PowerPoint</Application>
  <PresentationFormat>On-screen Show (4:3)</PresentationFormat>
  <Paragraphs>588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ＭＳ Ｐゴシック</vt:lpstr>
      <vt:lpstr>Arial</vt:lpstr>
      <vt:lpstr>Calibri</vt:lpstr>
      <vt:lpstr>Miriam Fixed</vt:lpstr>
      <vt:lpstr>Tahoma</vt:lpstr>
      <vt:lpstr>Tele-GroteskFet</vt:lpstr>
      <vt:lpstr>Tele-GroteskNor</vt:lpstr>
      <vt:lpstr>Times New Roman</vt:lpstr>
      <vt:lpstr>Wingdings</vt:lpstr>
      <vt:lpstr>ヒラギノ角ゴ ProN W3</vt:lpstr>
      <vt:lpstr>10 Class Presentation_AFTER_2</vt:lpstr>
      <vt:lpstr> Software Defined Networking    </vt:lpstr>
      <vt:lpstr>PowerPoint Presentation</vt:lpstr>
      <vt:lpstr>PowerPoint Presentation</vt:lpstr>
      <vt:lpstr>PowerPoint Presentation</vt:lpstr>
      <vt:lpstr>Outline</vt:lpstr>
      <vt:lpstr>Limitations of Current Networks</vt:lpstr>
      <vt:lpstr>Limitations of Current Networks</vt:lpstr>
      <vt:lpstr>Limitations of Current Networks</vt:lpstr>
      <vt:lpstr>Limitations of Current Networks</vt:lpstr>
      <vt:lpstr>Limitations of Current Networks</vt:lpstr>
      <vt:lpstr>Idea: An OS for Networks</vt:lpstr>
      <vt:lpstr>Idea: An OS for Networks</vt:lpstr>
      <vt:lpstr>Idea: An OS for Networks</vt:lpstr>
      <vt:lpstr>Idea: An OS for Networks</vt:lpstr>
      <vt:lpstr>Software Defined Networking</vt:lpstr>
      <vt:lpstr>Software Defined Networking</vt:lpstr>
      <vt:lpstr>Software Defined Networking</vt:lpstr>
      <vt:lpstr>Outline</vt:lpstr>
      <vt:lpstr>OpenFlow</vt:lpstr>
      <vt:lpstr>OpenFlow</vt:lpstr>
      <vt:lpstr>OpenFlow</vt:lpstr>
      <vt:lpstr>OpenFlow Switching</vt:lpstr>
      <vt:lpstr>OpenFlow Table Entry</vt:lpstr>
      <vt:lpstr>OpenFlow Examples</vt:lpstr>
      <vt:lpstr>OpenFlow Usage</vt:lpstr>
      <vt:lpstr>OpenFlow</vt:lpstr>
      <vt:lpstr>Centralized/Distributed Control</vt:lpstr>
      <vt:lpstr>Outline</vt:lpstr>
      <vt:lpstr>Current status of SDN</vt:lpstr>
      <vt:lpstr>Current status of SDN</vt:lpstr>
      <vt:lpstr>Future Focuses of SDN</vt:lpstr>
      <vt:lpstr>Future Focuses of SDN</vt:lpstr>
      <vt:lpstr>Conclusions</vt:lpstr>
      <vt:lpstr>Thanks!  songchun.fan@duke.edu</vt:lpstr>
      <vt:lpstr>References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Defined Networks</dc:title>
  <dc:creator>Songchun Fan</dc:creator>
  <cp:lastModifiedBy>Farzana Akter</cp:lastModifiedBy>
  <cp:revision>177</cp:revision>
  <dcterms:created xsi:type="dcterms:W3CDTF">2013-02-28T02:58:35Z</dcterms:created>
  <dcterms:modified xsi:type="dcterms:W3CDTF">2024-08-19T09:01:13Z</dcterms:modified>
</cp:coreProperties>
</file>