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1"/>
  </p:notesMasterIdLst>
  <p:sldIdLst>
    <p:sldId id="281" r:id="rId2"/>
    <p:sldId id="257" r:id="rId3"/>
    <p:sldId id="258" r:id="rId4"/>
    <p:sldId id="259" r:id="rId5"/>
    <p:sldId id="261" r:id="rId6"/>
    <p:sldId id="260" r:id="rId7"/>
    <p:sldId id="262" r:id="rId8"/>
    <p:sldId id="263" r:id="rId9"/>
    <p:sldId id="264" r:id="rId10"/>
    <p:sldId id="280" r:id="rId11"/>
    <p:sldId id="265" r:id="rId12"/>
    <p:sldId id="266" r:id="rId13"/>
    <p:sldId id="267" r:id="rId14"/>
    <p:sldId id="268" r:id="rId15"/>
    <p:sldId id="276" r:id="rId16"/>
    <p:sldId id="277" r:id="rId17"/>
    <p:sldId id="270" r:id="rId18"/>
    <p:sldId id="279"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82" d="100"/>
          <a:sy n="82" d="100"/>
        </p:scale>
        <p:origin x="49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AEC9E-0D54-44D9-BFDC-7A3814926254}" type="datetimeFigureOut">
              <a:rPr lang="en-US" smtClean="0"/>
              <a:pPr/>
              <a:t>9/1/2024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E9DFA-7CEC-4BC9-B179-A8A99C4EFCB5}" type="slidenum">
              <a:rPr lang="en-US" smtClean="0"/>
              <a:pPr/>
              <a:t>‹#›</a:t>
            </a:fld>
            <a:endParaRPr lang="en-US"/>
          </a:p>
        </p:txBody>
      </p:sp>
    </p:spTree>
    <p:extLst>
      <p:ext uri="{BB962C8B-B14F-4D97-AF65-F5344CB8AC3E}">
        <p14:creationId xmlns:p14="http://schemas.microsoft.com/office/powerpoint/2010/main" val="346055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C47988-7AED-4494-8532-4CAFF5D6213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9637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11</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0588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12</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79686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13</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45425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0D593A-89BB-490E-B724-2C1AC32BE6D6}" type="slidenum">
              <a:rPr lang="en-US" altLang="en-US"/>
              <a:pPr/>
              <a:t>14</a:t>
            </a:fld>
            <a:endParaRPr lang="en-US" altLang="en-US"/>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5917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15</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14550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16</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0007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17</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92794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B55EA-1C55-4F7F-B921-6856E4E1BE61}" type="slidenum">
              <a:rPr lang="en-US" altLang="en-US"/>
              <a:pPr/>
              <a:t>18</a:t>
            </a:fld>
            <a:endParaRPr lang="en-US" altLang="en-US"/>
          </a:p>
        </p:txBody>
      </p:sp>
      <p:sp>
        <p:nvSpPr>
          <p:cNvPr id="575490" name="Rectangle 2"/>
          <p:cNvSpPr>
            <a:spLocks noGrp="1" noRot="1" noChangeAspect="1" noChangeArrowheads="1" noTextEdit="1"/>
          </p:cNvSpPr>
          <p:nvPr>
            <p:ph type="sldImg"/>
          </p:nvPr>
        </p:nvSpPr>
        <p:spPr>
          <a:ln/>
        </p:spPr>
      </p:sp>
      <p:sp>
        <p:nvSpPr>
          <p:cNvPr id="575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5948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5B2EDD-C113-481E-ABD1-A3D03FC342C7}" type="slidenum">
              <a:rPr lang="en-US" altLang="en-US"/>
              <a:pPr/>
              <a:t>2</a:t>
            </a:fld>
            <a:endParaRPr lang="en-US" altLang="en-US"/>
          </a:p>
        </p:txBody>
      </p:sp>
      <p:sp>
        <p:nvSpPr>
          <p:cNvPr id="567298" name="Rectangle 2"/>
          <p:cNvSpPr>
            <a:spLocks noGrp="1" noRot="1" noChangeAspect="1" noChangeArrowheads="1" noTextEdit="1"/>
          </p:cNvSpPr>
          <p:nvPr>
            <p:ph type="sldImg"/>
          </p:nvPr>
        </p:nvSpPr>
        <p:spPr>
          <a:ln/>
        </p:spPr>
      </p:sp>
      <p:sp>
        <p:nvSpPr>
          <p:cNvPr id="567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694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3E22B-04B0-47ED-956B-B925B606D6AA}" type="slidenum">
              <a:rPr lang="en-US" altLang="en-US"/>
              <a:pPr/>
              <a:t>3</a:t>
            </a:fld>
            <a:endParaRPr lang="en-US" altLang="en-US"/>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1181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D7DB8F-C785-4440-8DA9-6AB090C3A041}" type="slidenum">
              <a:rPr lang="en-US" altLang="en-US"/>
              <a:pPr/>
              <a:t>4</a:t>
            </a:fld>
            <a:endParaRPr lang="en-US" altLang="en-US"/>
          </a:p>
        </p:txBody>
      </p:sp>
      <p:sp>
        <p:nvSpPr>
          <p:cNvPr id="571394" name="Rectangle 2"/>
          <p:cNvSpPr>
            <a:spLocks noGrp="1" noRot="1" noChangeAspect="1" noChangeArrowheads="1" noTextEdit="1"/>
          </p:cNvSpPr>
          <p:nvPr>
            <p:ph type="sldImg"/>
          </p:nvPr>
        </p:nvSpPr>
        <p:spPr>
          <a:ln/>
        </p:spPr>
      </p:sp>
      <p:sp>
        <p:nvSpPr>
          <p:cNvPr id="571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6729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EBBC43-9BCC-4AEE-8B38-9D0AA9AFFB1F}" type="slidenum">
              <a:rPr lang="en-US" altLang="en-US"/>
              <a:pPr/>
              <a:t>5</a:t>
            </a:fld>
            <a:endParaRPr lang="en-US" altLang="en-US"/>
          </a:p>
        </p:txBody>
      </p:sp>
      <p:sp>
        <p:nvSpPr>
          <p:cNvPr id="544770" name="Rectangle 2"/>
          <p:cNvSpPr>
            <a:spLocks noGrp="1" noRot="1" noChangeAspect="1" noChangeArrowheads="1" noTextEdit="1"/>
          </p:cNvSpPr>
          <p:nvPr>
            <p:ph type="sldImg"/>
          </p:nvPr>
        </p:nvSpPr>
        <p:spPr>
          <a:ln/>
        </p:spPr>
      </p:sp>
      <p:sp>
        <p:nvSpPr>
          <p:cNvPr id="544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49722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8A6130-67D1-41B5-9202-B1461364BF0A}" type="slidenum">
              <a:rPr lang="en-US" altLang="en-US"/>
              <a:pPr/>
              <a:t>6</a:t>
            </a:fld>
            <a:endParaRPr lang="en-US" alt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255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67C98-A602-4614-9EB6-9D0C59AE32BB}" type="slidenum">
              <a:rPr lang="en-US" altLang="en-US"/>
              <a:pPr/>
              <a:t>7</a:t>
            </a:fld>
            <a:endParaRPr lang="en-US" alt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8552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13A9F8-1682-49FD-951C-E235D2C1BB2D}" type="slidenum">
              <a:rPr lang="en-US" altLang="en-US"/>
              <a:pPr/>
              <a:t>8</a:t>
            </a:fld>
            <a:endParaRPr lang="en-US" altLang="en-U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2458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F67C98-A602-4614-9EB6-9D0C59AE32BB}" type="slidenum">
              <a:rPr lang="en-US" altLang="en-US"/>
              <a:pPr/>
              <a:t>9</a:t>
            </a:fld>
            <a:endParaRPr lang="en-US" alt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65208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66356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61621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83348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2812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198746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BA486B-6D70-4DAC-AD83-DFBDE460F01D}"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1751839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BA486B-6D70-4DAC-AD83-DFBDE460F01D}"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616529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909073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181211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A486B-6D70-4DAC-AD83-DFBDE460F01D}"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798853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A486B-6D70-4DAC-AD83-DFBDE460F01D}" type="datetimeFigureOut">
              <a:rPr lang="en-US" smtClean="0"/>
              <a:pPr/>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76818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A486B-6D70-4DAC-AD83-DFBDE460F01D}"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129838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A486B-6D70-4DAC-AD83-DFBDE460F01D}" type="datetimeFigureOut">
              <a:rPr lang="en-US" smtClean="0"/>
              <a:pPr/>
              <a:t>9/1/2024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17357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A486B-6D70-4DAC-AD83-DFBDE460F01D}" type="datetimeFigureOut">
              <a:rPr lang="en-US" smtClean="0"/>
              <a:pPr/>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177316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9BA486B-6D70-4DAC-AD83-DFBDE460F01D}" type="datetimeFigureOut">
              <a:rPr lang="en-US" smtClean="0"/>
              <a:pPr/>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281195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963371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A486B-6D70-4DAC-AD83-DFBDE460F01D}" type="datetimeFigureOut">
              <a:rPr lang="en-US" smtClean="0"/>
              <a:pPr/>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36A74-7D1C-4A56-A995-E871199C743C}" type="slidenum">
              <a:rPr lang="en-US" smtClean="0"/>
              <a:pPr/>
              <a:t>‹#›</a:t>
            </a:fld>
            <a:endParaRPr lang="en-US"/>
          </a:p>
        </p:txBody>
      </p:sp>
    </p:spTree>
    <p:extLst>
      <p:ext uri="{BB962C8B-B14F-4D97-AF65-F5344CB8AC3E}">
        <p14:creationId xmlns:p14="http://schemas.microsoft.com/office/powerpoint/2010/main" val="3271032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9BA486B-6D70-4DAC-AD83-DFBDE460F01D}" type="datetimeFigureOut">
              <a:rPr lang="en-US" smtClean="0"/>
              <a:pPr/>
              <a:t>9/1/2024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3136A74-7D1C-4A56-A995-E871199C743C}" type="slidenum">
              <a:rPr lang="en-US" smtClean="0"/>
              <a:pPr/>
              <a:t>‹#›</a:t>
            </a:fld>
            <a:endParaRPr lang="en-US"/>
          </a:p>
        </p:txBody>
      </p:sp>
    </p:spTree>
    <p:extLst>
      <p:ext uri="{BB962C8B-B14F-4D97-AF65-F5344CB8AC3E}">
        <p14:creationId xmlns:p14="http://schemas.microsoft.com/office/powerpoint/2010/main" val="12861423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itle 1"/>
          <p:cNvSpPr>
            <a:spLocks noGrp="1"/>
          </p:cNvSpPr>
          <p:nvPr>
            <p:ph type="ctrTitle"/>
          </p:nvPr>
        </p:nvSpPr>
        <p:spPr>
          <a:xfrm>
            <a:off x="2425958" y="2429175"/>
            <a:ext cx="8024328" cy="850536"/>
          </a:xfrm>
        </p:spPr>
        <p:txBody>
          <a:bodyPr>
            <a:normAutofit fontScale="90000"/>
          </a:bodyPr>
          <a:lstStyle/>
          <a:p>
            <a:r>
              <a:rPr lang="en-US" sz="3300" b="1" dirty="0">
                <a:latin typeface="Times New Roman" pitchFamily="18" charset="0"/>
                <a:cs typeface="Times New Roman" pitchFamily="18" charset="0"/>
              </a:rPr>
              <a:t>IoT 4113</a:t>
            </a:r>
            <a:r>
              <a:rPr sz="3300" b="1" dirty="0">
                <a:latin typeface="Times New Roman" pitchFamily="18" charset="0"/>
                <a:cs typeface="Times New Roman" pitchFamily="18" charset="0"/>
              </a:rPr>
              <a:t>: </a:t>
            </a:r>
            <a:r>
              <a:rPr lang="en-US" sz="3300" b="1" cap="none" dirty="0">
                <a:latin typeface="Times New Roman" pitchFamily="18" charset="0"/>
                <a:cs typeface="Times New Roman" pitchFamily="18" charset="0"/>
              </a:rPr>
              <a:t>IoT Architecture and Technologies</a:t>
            </a:r>
            <a:endParaRPr sz="3300" b="1" dirty="0">
              <a:latin typeface="Times New Roman" pitchFamily="18" charset="0"/>
              <a:cs typeface="Times New Roman" pitchFamily="18" charset="0"/>
            </a:endParaRPr>
          </a:p>
        </p:txBody>
      </p:sp>
    </p:spTree>
    <p:extLst>
      <p:ext uri="{BB962C8B-B14F-4D97-AF65-F5344CB8AC3E}">
        <p14:creationId xmlns:p14="http://schemas.microsoft.com/office/powerpoint/2010/main" val="1999227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58" y="1485495"/>
            <a:ext cx="9003121" cy="4696365"/>
          </a:xfrm>
          <a:prstGeom prst="rect">
            <a:avLst/>
          </a:prstGeom>
        </p:spPr>
      </p:pic>
      <p:grpSp>
        <p:nvGrpSpPr>
          <p:cNvPr id="3" name="Group 3"/>
          <p:cNvGrpSpPr>
            <a:grpSpLocks/>
          </p:cNvGrpSpPr>
          <p:nvPr/>
        </p:nvGrpSpPr>
        <p:grpSpPr bwMode="auto">
          <a:xfrm>
            <a:off x="1981200" y="381000"/>
            <a:ext cx="8001000" cy="609600"/>
            <a:chOff x="0" y="2448"/>
            <a:chExt cx="5760" cy="384"/>
          </a:xfrm>
        </p:grpSpPr>
        <p:sp>
          <p:nvSpPr>
            <p:cNvPr id="4" name="Rectangle 4"/>
            <p:cNvSpPr>
              <a:spLocks noChangeArrowheads="1"/>
            </p:cNvSpPr>
            <p:nvPr/>
          </p:nvSpPr>
          <p:spPr bwMode="auto">
            <a:xfrm>
              <a:off x="0" y="2448"/>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5"/>
            <p:cNvSpPr txBox="1">
              <a:spLocks noChangeArrowheads="1"/>
            </p:cNvSpPr>
            <p:nvPr/>
          </p:nvSpPr>
          <p:spPr bwMode="auto">
            <a:xfrm>
              <a:off x="0" y="2448"/>
              <a:ext cx="1541"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a:solidFill>
                    <a:schemeClr val="bg1"/>
                  </a:solidFill>
                  <a:effectLst>
                    <a:outerShdw blurRad="38100" dist="38100" dir="2700000" algn="tl">
                      <a:srgbClr val="000000"/>
                    </a:outerShdw>
                  </a:effectLst>
                  <a:latin typeface="Times New Roman" panose="02020603050405020304" pitchFamily="18" charset="0"/>
                </a:rPr>
                <a:t>Example 3</a:t>
              </a:r>
              <a:endParaRPr lang="en-US" altLang="en-US" sz="3200" i="1" dirty="0">
                <a:solidFill>
                  <a:schemeClr val="bg1"/>
                </a:solidFill>
                <a:latin typeface="Times New Roman" panose="02020603050405020304" pitchFamily="18" charset="0"/>
              </a:endParaRPr>
            </a:p>
          </p:txBody>
        </p:sp>
      </p:grpSp>
    </p:spTree>
    <p:extLst>
      <p:ext uri="{BB962C8B-B14F-4D97-AF65-F5344CB8AC3E}">
        <p14:creationId xmlns:p14="http://schemas.microsoft.com/office/powerpoint/2010/main" val="355184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11</a:t>
            </a:fld>
            <a:endParaRPr lang="en-US" altLang="en-US"/>
          </a:p>
        </p:txBody>
      </p:sp>
      <p:sp>
        <p:nvSpPr>
          <p:cNvPr id="574467" name="Text Box 3"/>
          <p:cNvSpPr txBox="1">
            <a:spLocks noChangeArrowheads="1"/>
          </p:cNvSpPr>
          <p:nvPr/>
        </p:nvSpPr>
        <p:spPr bwMode="auto">
          <a:xfrm>
            <a:off x="1752600" y="355601"/>
            <a:ext cx="305295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UDP 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688247" y="1007613"/>
            <a:ext cx="8674953" cy="5201424"/>
          </a:xfrm>
          <a:prstGeom prst="rect">
            <a:avLst/>
          </a:prstGeom>
        </p:spPr>
        <p:txBody>
          <a:bodyPr wrap="square">
            <a:spAutoFit/>
          </a:bodyPr>
          <a:lstStyle/>
          <a:p>
            <a:pPr marL="457200" indent="-457200">
              <a:buFont typeface="+mj-lt"/>
              <a:buAutoNum type="arabicPeriod"/>
            </a:pPr>
            <a:r>
              <a:rPr lang="en-US" sz="3200" b="1" dirty="0">
                <a:latin typeface="Times New Roman" panose="02020603050405020304" pitchFamily="18" charset="0"/>
              </a:rPr>
              <a:t>Connectionless Services</a:t>
            </a:r>
          </a:p>
          <a:p>
            <a:pPr marL="800100" lvl="1" indent="-342900">
              <a:buFont typeface="Wingdings" panose="05000000000000000000" pitchFamily="2" charset="2"/>
              <a:buChar char="§"/>
            </a:pPr>
            <a:r>
              <a:rPr lang="en-US" sz="2500" dirty="0">
                <a:latin typeface="Times New Roman" panose="02020603050405020304" pitchFamily="18" charset="0"/>
              </a:rPr>
              <a:t>UDP provides a connectionless service. </a:t>
            </a:r>
          </a:p>
          <a:p>
            <a:pPr marL="800100" lvl="1" indent="-342900">
              <a:buFont typeface="Wingdings" panose="05000000000000000000" pitchFamily="2" charset="2"/>
              <a:buChar char="§"/>
            </a:pPr>
            <a:r>
              <a:rPr lang="en-US" sz="2500" dirty="0">
                <a:latin typeface="Times New Roman" panose="02020603050405020304" pitchFamily="18" charset="0"/>
              </a:rPr>
              <a:t>Each user datagram sent by UDP is an independent datagram. </a:t>
            </a:r>
          </a:p>
          <a:p>
            <a:pPr marL="800100" lvl="1" indent="-342900">
              <a:buFont typeface="Wingdings" panose="05000000000000000000" pitchFamily="2" charset="2"/>
              <a:buChar char="§"/>
            </a:pPr>
            <a:r>
              <a:rPr lang="en-US" sz="2500" dirty="0">
                <a:latin typeface="Times New Roman" panose="02020603050405020304" pitchFamily="18" charset="0"/>
              </a:rPr>
              <a:t>There is no relationship between the different user datagrams even if they are coming from the same source process and going to the same destination program. </a:t>
            </a:r>
          </a:p>
          <a:p>
            <a:pPr marL="800100" lvl="1" indent="-342900">
              <a:buFont typeface="Wingdings" panose="05000000000000000000" pitchFamily="2" charset="2"/>
              <a:buChar char="§"/>
            </a:pPr>
            <a:r>
              <a:rPr lang="en-US" sz="2500" dirty="0">
                <a:latin typeface="Times New Roman" panose="02020603050405020304" pitchFamily="18" charset="0"/>
              </a:rPr>
              <a:t>The user datagrams are not numbered. </a:t>
            </a:r>
          </a:p>
          <a:p>
            <a:pPr marL="800100" lvl="1" indent="-342900">
              <a:buFont typeface="Wingdings" panose="05000000000000000000" pitchFamily="2" charset="2"/>
              <a:buChar char="§"/>
            </a:pPr>
            <a:r>
              <a:rPr lang="en-US" sz="2500" dirty="0">
                <a:latin typeface="Times New Roman" panose="02020603050405020304" pitchFamily="18" charset="0"/>
              </a:rPr>
              <a:t>Also, there is no connection establishment and no connection termination, as is the case for TCP. So each user datagram can travel on a different path. </a:t>
            </a:r>
          </a:p>
          <a:p>
            <a:pPr marL="800100" lvl="1" indent="-342900">
              <a:buFont typeface="Wingdings" panose="05000000000000000000" pitchFamily="2" charset="2"/>
              <a:buChar char="§"/>
            </a:pPr>
            <a:r>
              <a:rPr lang="en-US" sz="2500" dirty="0">
                <a:latin typeface="Times New Roman" panose="02020603050405020304" pitchFamily="18" charset="0"/>
              </a:rPr>
              <a:t>Only those processes sending short messages should use UDP.</a:t>
            </a:r>
            <a:endParaRPr lang="en-US" sz="2500" dirty="0"/>
          </a:p>
        </p:txBody>
      </p:sp>
    </p:spTree>
    <p:extLst>
      <p:ext uri="{BB962C8B-B14F-4D97-AF65-F5344CB8AC3E}">
        <p14:creationId xmlns:p14="http://schemas.microsoft.com/office/powerpoint/2010/main" val="3608929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12</a:t>
            </a:fld>
            <a:endParaRPr lang="en-US" altLang="en-US"/>
          </a:p>
        </p:txBody>
      </p:sp>
      <p:sp>
        <p:nvSpPr>
          <p:cNvPr id="574467" name="Text Box 3"/>
          <p:cNvSpPr txBox="1">
            <a:spLocks noChangeArrowheads="1"/>
          </p:cNvSpPr>
          <p:nvPr/>
        </p:nvSpPr>
        <p:spPr bwMode="auto">
          <a:xfrm>
            <a:off x="1752600" y="355601"/>
            <a:ext cx="305295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UDP 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898650" y="1134409"/>
            <a:ext cx="8458200" cy="4278094"/>
          </a:xfrm>
          <a:prstGeom prst="rect">
            <a:avLst/>
          </a:prstGeom>
        </p:spPr>
        <p:txBody>
          <a:bodyPr wrap="square">
            <a:spAutoFit/>
          </a:bodyPr>
          <a:lstStyle/>
          <a:p>
            <a:pPr marL="457200" indent="-457200">
              <a:buFont typeface="+mj-lt"/>
              <a:buAutoNum type="arabicPeriod" startAt="2"/>
            </a:pPr>
            <a:r>
              <a:rPr lang="en-US" sz="3200" b="1" dirty="0">
                <a:latin typeface="Times New Roman" panose="02020603050405020304" pitchFamily="18" charset="0"/>
              </a:rPr>
              <a:t>Flow and Error Control</a:t>
            </a:r>
          </a:p>
          <a:p>
            <a:pPr marL="800100" lvl="1" indent="-342900">
              <a:buFont typeface="Arial" panose="020B0604020202020204" pitchFamily="34" charset="0"/>
              <a:buChar char="•"/>
            </a:pPr>
            <a:r>
              <a:rPr lang="en-US" sz="2400" dirty="0">
                <a:latin typeface="Times New Roman" panose="02020603050405020304" pitchFamily="18" charset="0"/>
              </a:rPr>
              <a:t>UDP is a very simple, unreliable transport protocol. There is no flow control and hence no window mechanism. The receiver may overflow with incoming messages. There is no error control mechanism in UDP except for the checksum. This means that the sender does not know if a message has been lost or duplicated. When the receiver detects an error through the checksum, the user datagram is silently discarded. The lack of flow control and error control means that the process using UDP should provide these mechanisms.</a:t>
            </a:r>
            <a:endParaRPr lang="en-US" sz="2400" dirty="0"/>
          </a:p>
        </p:txBody>
      </p:sp>
    </p:spTree>
    <p:extLst>
      <p:ext uri="{BB962C8B-B14F-4D97-AF65-F5344CB8AC3E}">
        <p14:creationId xmlns:p14="http://schemas.microsoft.com/office/powerpoint/2010/main" val="891343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13</a:t>
            </a:fld>
            <a:endParaRPr lang="en-US" altLang="en-US"/>
          </a:p>
        </p:txBody>
      </p:sp>
      <p:sp>
        <p:nvSpPr>
          <p:cNvPr id="574467" name="Text Box 3"/>
          <p:cNvSpPr txBox="1">
            <a:spLocks noChangeArrowheads="1"/>
          </p:cNvSpPr>
          <p:nvPr/>
        </p:nvSpPr>
        <p:spPr bwMode="auto">
          <a:xfrm>
            <a:off x="1752600" y="355601"/>
            <a:ext cx="305295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UDP 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3" name="Rectangle 2"/>
          <p:cNvSpPr/>
          <p:nvPr/>
        </p:nvSpPr>
        <p:spPr>
          <a:xfrm>
            <a:off x="2147722" y="1219855"/>
            <a:ext cx="8215478" cy="3908762"/>
          </a:xfrm>
          <a:prstGeom prst="rect">
            <a:avLst/>
          </a:prstGeom>
        </p:spPr>
        <p:txBody>
          <a:bodyPr wrap="square">
            <a:spAutoFit/>
          </a:bodyPr>
          <a:lstStyle/>
          <a:p>
            <a:pPr marL="514350" indent="-514350">
              <a:buFont typeface="+mj-lt"/>
              <a:buAutoNum type="arabicPeriod" startAt="3"/>
            </a:pPr>
            <a:r>
              <a:rPr lang="en-US" sz="3200" b="1" dirty="0">
                <a:latin typeface="Times New Roman" panose="02020603050405020304" pitchFamily="18" charset="0"/>
                <a:cs typeface="Times New Roman" panose="02020603050405020304" pitchFamily="18" charset="0"/>
              </a:rPr>
              <a:t>Encapsulation and Decapsulation</a:t>
            </a:r>
          </a:p>
          <a:p>
            <a:r>
              <a:rPr lang="en-US" sz="2400" dirty="0">
                <a:latin typeface="Times New Roman" panose="02020603050405020304" pitchFamily="18" charset="0"/>
                <a:cs typeface="Times New Roman" panose="02020603050405020304" pitchFamily="18" charset="0"/>
              </a:rPr>
              <a:t>To send a message from one process to another, the UDP protocol encapsulates and decapsulates messages in an IP datagram.</a:t>
            </a:r>
          </a:p>
          <a:p>
            <a:endParaRPr lang="en-US" sz="1600" dirty="0">
              <a:latin typeface="Times New Roman" panose="02020603050405020304" pitchFamily="18" charset="0"/>
              <a:cs typeface="Times New Roman" panose="02020603050405020304" pitchFamily="18" charset="0"/>
            </a:endParaRPr>
          </a:p>
          <a:p>
            <a:pPr marL="514350" indent="-514350">
              <a:buFont typeface="+mj-lt"/>
              <a:buAutoNum type="arabicPeriod" startAt="4"/>
            </a:pPr>
            <a:r>
              <a:rPr lang="en-US" sz="3200" b="1" dirty="0">
                <a:latin typeface="Times New Roman" panose="02020603050405020304" pitchFamily="18" charset="0"/>
                <a:cs typeface="Times New Roman" panose="02020603050405020304" pitchFamily="18" charset="0"/>
              </a:rPr>
              <a:t>Queuing</a:t>
            </a:r>
          </a:p>
          <a:p>
            <a:r>
              <a:rPr lang="en-US" sz="2400" dirty="0">
                <a:latin typeface="Times New Roman" panose="02020603050405020304" pitchFamily="18" charset="0"/>
                <a:cs typeface="Times New Roman" panose="02020603050405020304" pitchFamily="18" charset="0"/>
              </a:rPr>
              <a:t>At the client site, when a process starts, it requests a port number from the operating system. Some implementations create both an incoming and an outgoing queue associated with each process. Other implementations create only an incoming queue associated with each process.</a:t>
            </a:r>
          </a:p>
        </p:txBody>
      </p:sp>
    </p:spTree>
    <p:extLst>
      <p:ext uri="{BB962C8B-B14F-4D97-AF65-F5344CB8AC3E}">
        <p14:creationId xmlns:p14="http://schemas.microsoft.com/office/powerpoint/2010/main" val="2508394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p:cNvSpPr>
            <a:spLocks noGrp="1"/>
          </p:cNvSpPr>
          <p:nvPr>
            <p:ph type="sldNum" sz="quarter" idx="12"/>
          </p:nvPr>
        </p:nvSpPr>
        <p:spPr/>
        <p:txBody>
          <a:bodyPr/>
          <a:lstStyle/>
          <a:p>
            <a:fld id="{5742899A-CD05-4AC6-A10F-A828892E0ACE}" type="slidenum">
              <a:rPr lang="en-US" altLang="en-US"/>
              <a:pPr/>
              <a:t>14</a:t>
            </a:fld>
            <a:endParaRPr lang="en-US" altLang="en-US"/>
          </a:p>
        </p:txBody>
      </p:sp>
      <p:sp>
        <p:nvSpPr>
          <p:cNvPr id="549890" name="Text Box 2"/>
          <p:cNvSpPr txBox="1">
            <a:spLocks noChangeArrowheads="1"/>
          </p:cNvSpPr>
          <p:nvPr/>
        </p:nvSpPr>
        <p:spPr bwMode="auto">
          <a:xfrm>
            <a:off x="2413793" y="868410"/>
            <a:ext cx="7085049" cy="646331"/>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b="1" i="1" dirty="0">
                <a:latin typeface="Times New Roman" panose="02020603050405020304" pitchFamily="18" charset="0"/>
              </a:rPr>
              <a:t>Encapsulation and </a:t>
            </a:r>
            <a:r>
              <a:rPr lang="en-US" altLang="en-US" sz="3600" b="1" i="1" dirty="0" err="1">
                <a:latin typeface="Times New Roman" panose="02020603050405020304" pitchFamily="18" charset="0"/>
              </a:rPr>
              <a:t>Decapsulation</a:t>
            </a:r>
            <a:endParaRPr lang="en-US" altLang="en-US" sz="3600" b="1" i="1" dirty="0">
              <a:latin typeface="Times New Roman" panose="02020603050405020304" pitchFamily="18" charset="0"/>
            </a:endParaRPr>
          </a:p>
        </p:txBody>
      </p:sp>
      <p:pic>
        <p:nvPicPr>
          <p:cNvPr id="54989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311" y="2085975"/>
            <a:ext cx="34925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899"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6005512"/>
            <a:ext cx="63023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990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5412" y="2089150"/>
            <a:ext cx="3565525"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44040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49898"/>
                                        </p:tgtEl>
                                        <p:attrNameLst>
                                          <p:attrName>style.visibility</p:attrName>
                                        </p:attrNameLst>
                                      </p:cBhvr>
                                      <p:to>
                                        <p:strVal val="visible"/>
                                      </p:to>
                                    </p:set>
                                    <p:animEffect transition="in" filter="wipe(up)">
                                      <p:cBhvr>
                                        <p:cTn id="7" dur="2000"/>
                                        <p:tgtEl>
                                          <p:spTgt spid="549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49899"/>
                                        </p:tgtEl>
                                        <p:attrNameLst>
                                          <p:attrName>style.visibility</p:attrName>
                                        </p:attrNameLst>
                                      </p:cBhvr>
                                      <p:to>
                                        <p:strVal val="visible"/>
                                      </p:to>
                                    </p:set>
                                    <p:animEffect transition="in" filter="wipe(left)">
                                      <p:cBhvr>
                                        <p:cTn id="12" dur="2000"/>
                                        <p:tgtEl>
                                          <p:spTgt spid="549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49900"/>
                                        </p:tgtEl>
                                        <p:attrNameLst>
                                          <p:attrName>style.visibility</p:attrName>
                                        </p:attrNameLst>
                                      </p:cBhvr>
                                      <p:to>
                                        <p:strVal val="visible"/>
                                      </p:to>
                                    </p:set>
                                    <p:animEffect transition="in" filter="wipe(down)">
                                      <p:cBhvr>
                                        <p:cTn id="17" dur="2000"/>
                                        <p:tgtEl>
                                          <p:spTgt spid="549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15</a:t>
            </a:fld>
            <a:endParaRPr lang="en-US" altLang="en-US"/>
          </a:p>
        </p:txBody>
      </p:sp>
      <p:sp>
        <p:nvSpPr>
          <p:cNvPr id="574467" name="Text Box 3"/>
          <p:cNvSpPr txBox="1">
            <a:spLocks noChangeArrowheads="1"/>
          </p:cNvSpPr>
          <p:nvPr/>
        </p:nvSpPr>
        <p:spPr bwMode="auto">
          <a:xfrm>
            <a:off x="1232696" y="573522"/>
            <a:ext cx="4442242"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b="1" dirty="0">
                <a:solidFill>
                  <a:schemeClr val="bg1"/>
                </a:solidFill>
                <a:latin typeface="Arial" panose="020B0604020202020204" pitchFamily="34" charset="0"/>
              </a:rPr>
              <a:t>Advantages of </a:t>
            </a:r>
            <a:r>
              <a:rPr lang="en-US" altLang="en-US" sz="3600" b="1" dirty="0">
                <a:solidFill>
                  <a:schemeClr val="bg1"/>
                </a:solidFill>
                <a:latin typeface="Times" panose="02020603050405020304" pitchFamily="18" charset="0"/>
              </a:rPr>
              <a:t>UDP</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4" name="Rectangle 3"/>
          <p:cNvSpPr/>
          <p:nvPr/>
        </p:nvSpPr>
        <p:spPr>
          <a:xfrm>
            <a:off x="1091821" y="1219854"/>
            <a:ext cx="10186405" cy="4524315"/>
          </a:xfrm>
          <a:prstGeom prst="rect">
            <a:avLst/>
          </a:prstGeom>
        </p:spPr>
        <p:txBody>
          <a:bodyPr wrap="square">
            <a:spAutoFit/>
          </a:bodyPr>
          <a:lstStyle/>
          <a:p>
            <a:pPr marL="285750" lvl="0" indent="-28575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rPr>
              <a:t>Broadcast and multicast transmission are available with UDP which is not the case with TCP.</a:t>
            </a:r>
          </a:p>
          <a:p>
            <a:pPr marL="285750" lvl="0" indent="-28575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rPr>
              <a:t>It doesn't restrict to a connection based communication model, so startup latency in distributed applications is much lower, as is operating system overhead FAST. </a:t>
            </a:r>
          </a:p>
          <a:p>
            <a:pPr marL="285750" lvl="0" indent="-28575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rPr>
              <a:t>All flow control, acknowledging, transaction logging, etc. is up to user programs; a broken OS implementation is not going to get in your way. Additionally, you only need to implement and use the features you need.</a:t>
            </a:r>
          </a:p>
          <a:p>
            <a:pPr marL="285750" lvl="0" indent="-28575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rPr>
              <a:t>The recipient of UDP packets gets them unmingled, including block boundaries.</a:t>
            </a:r>
          </a:p>
          <a:p>
            <a:pPr marL="285750" lvl="0" indent="-28575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rPr>
              <a:t>Much faster than TCP.</a:t>
            </a:r>
          </a:p>
        </p:txBody>
      </p:sp>
    </p:spTree>
    <p:extLst>
      <p:ext uri="{BB962C8B-B14F-4D97-AF65-F5344CB8AC3E}">
        <p14:creationId xmlns:p14="http://schemas.microsoft.com/office/powerpoint/2010/main" val="1364595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16</a:t>
            </a:fld>
            <a:endParaRPr lang="en-US" altLang="en-US"/>
          </a:p>
        </p:txBody>
      </p:sp>
      <p:sp>
        <p:nvSpPr>
          <p:cNvPr id="574467" name="Text Box 3"/>
          <p:cNvSpPr txBox="1">
            <a:spLocks noChangeArrowheads="1"/>
          </p:cNvSpPr>
          <p:nvPr/>
        </p:nvSpPr>
        <p:spPr bwMode="auto">
          <a:xfrm>
            <a:off x="1449222" y="819556"/>
            <a:ext cx="7199600" cy="646331"/>
          </a:xfrm>
          <a:prstGeom prst="rect">
            <a:avLst/>
          </a:prstGeom>
          <a:solidFill>
            <a:srgbClr val="002060"/>
          </a:solidFill>
          <a:ln w="9525">
            <a:solidFill>
              <a:schemeClr val="folHlink"/>
            </a:solidFill>
            <a:miter lim="800000"/>
            <a:headEnd/>
            <a:tailEnd/>
          </a:ln>
          <a:effectLst/>
        </p:spPr>
        <p:txBody>
          <a:bodyPr wrap="none">
            <a:spAutoFit/>
          </a:bodyPr>
          <a:lstStyle/>
          <a:p>
            <a:r>
              <a:rPr kumimoji="0" lang="en-US" altLang="en-US" sz="3600" b="1" i="0" u="none" strike="noStrike" cap="none" normalizeH="0" baseline="0" dirty="0">
                <a:ln>
                  <a:noFill/>
                </a:ln>
                <a:solidFill>
                  <a:schemeClr val="bg1"/>
                </a:solidFill>
                <a:effectLst/>
                <a:latin typeface="Arial" panose="020B0604020202020204" pitchFamily="34" charset="0"/>
              </a:rPr>
              <a:t>Disadvantages of </a:t>
            </a:r>
            <a:r>
              <a:rPr lang="en-US" altLang="en-US" sz="3600" b="1" dirty="0">
                <a:solidFill>
                  <a:schemeClr val="bg1"/>
                </a:solidFill>
                <a:latin typeface="Times" panose="02020603050405020304" pitchFamily="18" charset="0"/>
              </a:rPr>
              <a:t>UDP Operation</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a:spLocks noChangeArrowheads="1"/>
          </p:cNvSpPr>
          <p:nvPr/>
        </p:nvSpPr>
        <p:spPr bwMode="auto">
          <a:xfrm>
            <a:off x="1353688" y="1747515"/>
            <a:ext cx="1016502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There are no guarantees with UDP.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A packet may not be delivered, or delivered twice, or delivered out of order; you get no indication of this unless the listening program at the other end decides to say something.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UDP has no flow control, Congestion Control, implementation is the duty of user programs.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Routers are quite careless with UDP. They never retransmit it if it collides, and it seems to be the first thing dropped when a router is short on memory.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Manually breaking of data into packets.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UDP suffers from worse packet loss than TCP</a:t>
            </a:r>
          </a:p>
        </p:txBody>
      </p:sp>
    </p:spTree>
    <p:extLst>
      <p:ext uri="{BB962C8B-B14F-4D97-AF65-F5344CB8AC3E}">
        <p14:creationId xmlns:p14="http://schemas.microsoft.com/office/powerpoint/2010/main" val="2812503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17</a:t>
            </a:fld>
            <a:endParaRPr lang="en-US" altLang="en-US"/>
          </a:p>
        </p:txBody>
      </p:sp>
      <p:sp>
        <p:nvSpPr>
          <p:cNvPr id="574467" name="Text Box 3"/>
          <p:cNvSpPr txBox="1">
            <a:spLocks noChangeArrowheads="1"/>
          </p:cNvSpPr>
          <p:nvPr/>
        </p:nvSpPr>
        <p:spPr bwMode="auto">
          <a:xfrm>
            <a:off x="1187354" y="296700"/>
            <a:ext cx="2743201" cy="707886"/>
          </a:xfrm>
          <a:prstGeom prst="rect">
            <a:avLst/>
          </a:prstGeom>
          <a:solidFill>
            <a:srgbClr val="002060"/>
          </a:solidFill>
          <a:ln w="9525">
            <a:solidFill>
              <a:schemeClr val="folHlink"/>
            </a:solidFill>
            <a:miter lim="800000"/>
            <a:headEnd/>
            <a:tailEnd/>
          </a:ln>
          <a:effectLst/>
        </p:spPr>
        <p:txBody>
          <a:bodyPr wrap="square">
            <a:spAutoFit/>
          </a:bodyPr>
          <a:lstStyle/>
          <a:p>
            <a:r>
              <a:rPr lang="en-US" sz="4000" b="1" dirty="0">
                <a:solidFill>
                  <a:schemeClr val="bg1"/>
                </a:solidFill>
                <a:latin typeface="Times" panose="02020603050405020304" pitchFamily="18" charset="0"/>
              </a:rPr>
              <a:t>Use of UDP</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187354" y="1004586"/>
            <a:ext cx="9771797" cy="489364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following lists some uses of the UDP protocol:</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suitable for a process that requires simple request-response communication with little concern for flow and error control. It is not usually used for a process such as FTP that needs to send bulk data</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suitable for a process with internal flow and error control mechanisms. For example, the Trivial File Transfer Protocol (TFTP) process includes flow and error control. It can easily use UDP</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a suitable transport protocol for multicasting. Multicasting capability is embedded in the UDP software but not in the TCP software.</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used for management processes such as SNMP (Simple Network Management Protocol)</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UDP is used for some route updating protocols such as Routing Information Protocol (RIP)</a:t>
            </a:r>
          </a:p>
        </p:txBody>
      </p:sp>
    </p:spTree>
    <p:extLst>
      <p:ext uri="{BB962C8B-B14F-4D97-AF65-F5344CB8AC3E}">
        <p14:creationId xmlns:p14="http://schemas.microsoft.com/office/powerpoint/2010/main" val="1443081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B851A1A8-2F0D-4D47-A3C3-FB04572B8094}" type="slidenum">
              <a:rPr lang="en-US" altLang="en-US"/>
              <a:pPr/>
              <a:t>18</a:t>
            </a:fld>
            <a:endParaRPr lang="en-US" altLang="en-US"/>
          </a:p>
        </p:txBody>
      </p:sp>
      <p:sp>
        <p:nvSpPr>
          <p:cNvPr id="574467" name="Text Box 3"/>
          <p:cNvSpPr txBox="1">
            <a:spLocks noChangeArrowheads="1"/>
          </p:cNvSpPr>
          <p:nvPr/>
        </p:nvSpPr>
        <p:spPr bwMode="auto">
          <a:xfrm>
            <a:off x="1032807" y="695945"/>
            <a:ext cx="4633897" cy="707886"/>
          </a:xfrm>
          <a:prstGeom prst="rect">
            <a:avLst/>
          </a:prstGeom>
          <a:solidFill>
            <a:srgbClr val="002060"/>
          </a:solidFill>
          <a:ln w="9525">
            <a:solidFill>
              <a:schemeClr val="folHlink"/>
            </a:solidFill>
            <a:miter lim="800000"/>
            <a:headEnd/>
            <a:tailEnd/>
          </a:ln>
          <a:effectLst/>
        </p:spPr>
        <p:txBody>
          <a:bodyPr wrap="square">
            <a:spAutoFit/>
          </a:bodyPr>
          <a:lstStyle/>
          <a:p>
            <a:r>
              <a:rPr lang="en-US" sz="4000" b="1" dirty="0">
                <a:solidFill>
                  <a:schemeClr val="bg1"/>
                </a:solidFill>
                <a:latin typeface="Times" panose="02020603050405020304" pitchFamily="18" charset="0"/>
              </a:rPr>
              <a:t>Example of UDP</a:t>
            </a:r>
          </a:p>
        </p:txBody>
      </p:sp>
      <p:sp>
        <p:nvSpPr>
          <p:cNvPr id="574468"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2" name="Rectangle 1"/>
          <p:cNvSpPr/>
          <p:nvPr/>
        </p:nvSpPr>
        <p:spPr>
          <a:xfrm>
            <a:off x="1380537" y="1403831"/>
            <a:ext cx="9771797" cy="3785652"/>
          </a:xfrm>
          <a:prstGeom prst="rect">
            <a:avLst/>
          </a:prstGeom>
        </p:spPr>
        <p:txBody>
          <a:bodyPr wrap="square">
            <a:spAutoFit/>
          </a:bodyPr>
          <a:lstStyle/>
          <a:p>
            <a:r>
              <a:rPr lang="en-US" sz="2400" dirty="0"/>
              <a:t>- </a:t>
            </a:r>
            <a:r>
              <a:rPr lang="en-US" sz="2400" dirty="0">
                <a:latin typeface="Times New Roman" panose="02020603050405020304" pitchFamily="18" charset="0"/>
                <a:cs typeface="Times New Roman" panose="02020603050405020304" pitchFamily="18" charset="0"/>
              </a:rPr>
              <a:t>Your web browser uses TCP to load webpages but before that uses UDP to translate an URL into an IP address.</a:t>
            </a:r>
          </a:p>
          <a:p>
            <a:r>
              <a:rPr lang="en-US" sz="2400" dirty="0">
                <a:latin typeface="Times New Roman" panose="02020603050405020304" pitchFamily="18" charset="0"/>
                <a:cs typeface="Times New Roman" panose="02020603050405020304" pitchFamily="18" charset="0"/>
              </a:rPr>
              <a:t>- UDP is use for voice because even if some packets are lost this is not a problem. for Example if you call someone and you hire some rumors it's  not a problem because you understand . This rumors may be lost packets.</a:t>
            </a:r>
          </a:p>
          <a:p>
            <a:r>
              <a:rPr lang="en-US" sz="2400" dirty="0">
                <a:latin typeface="Times New Roman" panose="02020603050405020304" pitchFamily="18" charset="0"/>
                <a:cs typeface="Times New Roman" panose="02020603050405020304" pitchFamily="18" charset="0"/>
              </a:rPr>
              <a:t>- Playing a game video online </a:t>
            </a:r>
          </a:p>
          <a:p>
            <a:r>
              <a:rPr lang="en-US" sz="2400" dirty="0">
                <a:latin typeface="Times New Roman" panose="02020603050405020304" pitchFamily="18" charset="0"/>
                <a:cs typeface="Times New Roman" panose="02020603050405020304" pitchFamily="18" charset="0"/>
              </a:rPr>
              <a:t>- Streaming movies online</a:t>
            </a:r>
          </a:p>
          <a:p>
            <a:r>
              <a:rPr lang="en-US" sz="2400" dirty="0">
                <a:latin typeface="Times New Roman" panose="02020603050405020304" pitchFamily="18" charset="0"/>
                <a:cs typeface="Times New Roman" panose="02020603050405020304" pitchFamily="18" charset="0"/>
              </a:rPr>
              <a:t>- UDP is used with RTOS (Real time operating systems), which is a high availability control software in civil aircraft.</a:t>
            </a:r>
          </a:p>
          <a:p>
            <a:r>
              <a:rPr lang="en-US" sz="2400" dirty="0">
                <a:latin typeface="Times New Roman" panose="02020603050405020304" pitchFamily="18" charset="0"/>
                <a:cs typeface="Times New Roman" panose="02020603050405020304" pitchFamily="18" charset="0"/>
              </a:rPr>
              <a:t>- Video conference</a:t>
            </a:r>
          </a:p>
        </p:txBody>
      </p:sp>
    </p:spTree>
    <p:extLst>
      <p:ext uri="{BB962C8B-B14F-4D97-AF65-F5344CB8AC3E}">
        <p14:creationId xmlns:p14="http://schemas.microsoft.com/office/powerpoint/2010/main" val="217546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sz="quarter" idx="13"/>
          </p:nvPr>
        </p:nvSpPr>
        <p:spPr>
          <a:xfrm>
            <a:off x="2438400" y="2286000"/>
            <a:ext cx="7772400" cy="3962400"/>
          </a:xfrm>
        </p:spPr>
        <p:txBody>
          <a:bodyPr/>
          <a:lstStyle/>
          <a:p>
            <a:pPr algn="ctr">
              <a:buFont typeface="Wingdings 2" panose="05020102010507070707" pitchFamily="18" charset="2"/>
              <a:buNone/>
            </a:pPr>
            <a:r>
              <a:rPr lang="en-US" altLang="en-US" sz="6600" b="1"/>
              <a:t>Thank You !!!</a:t>
            </a:r>
          </a:p>
          <a:p>
            <a:pPr algn="ctr">
              <a:buFont typeface="Wingdings 2" panose="05020102010507070707" pitchFamily="18" charset="2"/>
              <a:buNone/>
            </a:pPr>
            <a:r>
              <a:rPr lang="en-US" altLang="en-US" sz="6600" b="1"/>
              <a:t>Any Questions ???</a:t>
            </a:r>
          </a:p>
        </p:txBody>
      </p:sp>
      <p:sp>
        <p:nvSpPr>
          <p:cNvPr id="4" name="Slide Number Placeholder 3"/>
          <p:cNvSpPr>
            <a:spLocks noGrp="1"/>
          </p:cNvSpPr>
          <p:nvPr>
            <p:ph type="sldNum" sz="quarter" idx="12"/>
          </p:nvPr>
        </p:nvSpPr>
        <p:spPr/>
        <p:txBody>
          <a:bodyPr/>
          <a:lstStyle/>
          <a:p>
            <a:pPr>
              <a:defRPr/>
            </a:pPr>
            <a:fld id="{BCD20E8B-3F3E-4AF8-B1EF-6709B4E81257}" type="slidenum">
              <a:rPr lang="en-US" smtClean="0"/>
              <a:pPr>
                <a:defRPr/>
              </a:pPr>
              <a:t>19</a:t>
            </a:fld>
            <a:endParaRPr lang="en-US" dirty="0"/>
          </a:p>
        </p:txBody>
      </p:sp>
    </p:spTree>
    <p:extLst>
      <p:ext uri="{BB962C8B-B14F-4D97-AF65-F5344CB8AC3E}">
        <p14:creationId xmlns:p14="http://schemas.microsoft.com/office/powerpoint/2010/main" val="56309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A24E3702-244C-43A9-8543-E7135A876B16}" type="slidenum">
              <a:rPr lang="en-US" altLang="en-US"/>
              <a:pPr/>
              <a:t>2</a:t>
            </a:fld>
            <a:endParaRPr lang="en-US" altLang="en-US"/>
          </a:p>
        </p:txBody>
      </p:sp>
      <p:sp>
        <p:nvSpPr>
          <p:cNvPr id="566275" name="Text Box 3"/>
          <p:cNvSpPr txBox="1">
            <a:spLocks noChangeArrowheads="1"/>
          </p:cNvSpPr>
          <p:nvPr/>
        </p:nvSpPr>
        <p:spPr bwMode="auto">
          <a:xfrm>
            <a:off x="1751011" y="492078"/>
            <a:ext cx="8686800" cy="646331"/>
          </a:xfrm>
          <a:prstGeom prst="rect">
            <a:avLst/>
          </a:prstGeom>
          <a:solidFill>
            <a:srgbClr val="002060"/>
          </a:solidFill>
          <a:ln w="9525">
            <a:solidFill>
              <a:schemeClr val="folHlink"/>
            </a:solidFill>
            <a:miter lim="800000"/>
            <a:headEnd/>
            <a:tailEnd/>
          </a:ln>
          <a:effectLst/>
        </p:spPr>
        <p:txBody>
          <a:bodyPr wrap="square">
            <a:spAutoFit/>
          </a:bodyPr>
          <a:lstStyle/>
          <a:p>
            <a:r>
              <a:rPr lang="en-US" altLang="en-US" sz="3600" dirty="0">
                <a:solidFill>
                  <a:schemeClr val="bg1"/>
                </a:solidFill>
                <a:latin typeface="Times" panose="02020603050405020304" pitchFamily="18" charset="0"/>
              </a:rPr>
              <a:t>INTRODUCTION</a:t>
            </a:r>
          </a:p>
        </p:txBody>
      </p:sp>
      <p:sp>
        <p:nvSpPr>
          <p:cNvPr id="566276"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6277" name="Rectangle 5"/>
          <p:cNvSpPr>
            <a:spLocks noChangeArrowheads="1"/>
          </p:cNvSpPr>
          <p:nvPr/>
        </p:nvSpPr>
        <p:spPr bwMode="auto">
          <a:xfrm>
            <a:off x="1752600" y="1310263"/>
            <a:ext cx="8534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Clr>
                <a:srgbClr val="0070C0"/>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User Datagram Protocol (UDP) is called a connectionless, unreliable transport protocol.</a:t>
            </a:r>
          </a:p>
          <a:p>
            <a:pPr marL="342900" indent="-342900" algn="just">
              <a:buClr>
                <a:srgbClr val="0070C0"/>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used primarily for establishing low-latency and loss tolerating connections between applications on the Internet.</a:t>
            </a:r>
          </a:p>
          <a:p>
            <a:pPr marL="342900" indent="-342900" algn="just">
              <a:buClr>
                <a:srgbClr val="0070C0"/>
              </a:buCl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UDP is located between the application layer and the IP layer, and serves as the intermediary between the application programs and the network operations.    </a:t>
            </a:r>
          </a:p>
          <a:p>
            <a:pPr marL="342900" indent="-342900" algn="just">
              <a:buClr>
                <a:srgbClr val="0070C0"/>
              </a:buCl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It performs very limited error checking.</a:t>
            </a:r>
          </a:p>
          <a:p>
            <a:pPr marL="342900" indent="-342900" algn="just">
              <a:buClr>
                <a:srgbClr val="0070C0"/>
              </a:buCl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UDP is a very simple protocol using a minimum of overhead</a:t>
            </a:r>
          </a:p>
        </p:txBody>
      </p:sp>
    </p:spTree>
    <p:extLst>
      <p:ext uri="{BB962C8B-B14F-4D97-AF65-F5344CB8AC3E}">
        <p14:creationId xmlns:p14="http://schemas.microsoft.com/office/powerpoint/2010/main" val="4015827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p:cNvSpPr>
            <a:spLocks noGrp="1"/>
          </p:cNvSpPr>
          <p:nvPr>
            <p:ph type="sldNum" sz="quarter" idx="12"/>
          </p:nvPr>
        </p:nvSpPr>
        <p:spPr/>
        <p:txBody>
          <a:bodyPr/>
          <a:lstStyle/>
          <a:p>
            <a:fld id="{22561311-D1B8-4D72-9A4F-5584B1C59483}" type="slidenum">
              <a:rPr lang="en-US" altLang="en-US"/>
              <a:pPr/>
              <a:t>3</a:t>
            </a:fld>
            <a:endParaRPr lang="en-US" altLang="en-US"/>
          </a:p>
        </p:txBody>
      </p:sp>
      <p:sp>
        <p:nvSpPr>
          <p:cNvPr id="480258" name="Text Box 2"/>
          <p:cNvSpPr txBox="1">
            <a:spLocks noChangeArrowheads="1"/>
          </p:cNvSpPr>
          <p:nvPr/>
        </p:nvSpPr>
        <p:spPr bwMode="auto">
          <a:xfrm>
            <a:off x="2187053" y="319751"/>
            <a:ext cx="76962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b="1" i="1" dirty="0">
                <a:latin typeface="Times New Roman" panose="02020603050405020304" pitchFamily="18" charset="0"/>
              </a:rPr>
              <a:t>Position of UDP in the TCP/IP protocol suite</a:t>
            </a:r>
          </a:p>
        </p:txBody>
      </p:sp>
      <p:pic>
        <p:nvPicPr>
          <p:cNvPr id="48026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990600"/>
            <a:ext cx="8437562" cy="499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03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A60BD7B2-FD7F-4A6E-A162-081606A13D5A}" type="slidenum">
              <a:rPr lang="en-US" altLang="en-US"/>
              <a:pPr/>
              <a:t>4</a:t>
            </a:fld>
            <a:endParaRPr lang="en-US" altLang="en-US"/>
          </a:p>
        </p:txBody>
      </p:sp>
      <p:sp>
        <p:nvSpPr>
          <p:cNvPr id="570371" name="Text Box 3"/>
          <p:cNvSpPr txBox="1">
            <a:spLocks noChangeArrowheads="1"/>
          </p:cNvSpPr>
          <p:nvPr/>
        </p:nvSpPr>
        <p:spPr bwMode="auto">
          <a:xfrm>
            <a:off x="1752601" y="355601"/>
            <a:ext cx="4059125" cy="646331"/>
          </a:xfrm>
          <a:prstGeom prst="rect">
            <a:avLst/>
          </a:prstGeom>
          <a:solidFill>
            <a:srgbClr val="002060"/>
          </a:solidFill>
          <a:ln w="9525">
            <a:solidFill>
              <a:schemeClr val="folHlink"/>
            </a:solidFill>
            <a:miter lim="800000"/>
            <a:headEnd/>
            <a:tailEnd/>
          </a:ln>
          <a:effectLst/>
        </p:spPr>
        <p:txBody>
          <a:bodyPr wrap="none">
            <a:spAutoFit/>
          </a:bodyPr>
          <a:lstStyle/>
          <a:p>
            <a:r>
              <a:rPr lang="en-US" altLang="en-US" sz="3600" dirty="0">
                <a:solidFill>
                  <a:schemeClr val="bg1"/>
                </a:solidFill>
                <a:latin typeface="Times" panose="02020603050405020304" pitchFamily="18" charset="0"/>
              </a:rPr>
              <a:t>USER DATAGRAM</a:t>
            </a:r>
          </a:p>
        </p:txBody>
      </p:sp>
      <p:sp>
        <p:nvSpPr>
          <p:cNvPr id="570372" name="Text Box 4"/>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70373" name="Rectangle 5"/>
          <p:cNvSpPr>
            <a:spLocks noChangeArrowheads="1"/>
          </p:cNvSpPr>
          <p:nvPr/>
        </p:nvSpPr>
        <p:spPr bwMode="auto">
          <a:xfrm>
            <a:off x="1188098" y="1469572"/>
            <a:ext cx="8305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buClr>
                <a:srgbClr val="0070C0"/>
              </a:buClr>
            </a:pPr>
            <a:r>
              <a:rPr lang="en-US" altLang="en-US" sz="2400" dirty="0">
                <a:latin typeface="Times New Roman" panose="02020603050405020304" pitchFamily="18" charset="0"/>
                <a:cs typeface="Times New Roman" panose="02020603050405020304" pitchFamily="18" charset="0"/>
              </a:rPr>
              <a:t>UDP packets, called user datagrams, have a fixed-size header of 8 </a:t>
            </a:r>
            <a:r>
              <a:rPr lang="en-US" altLang="en-US" sz="2400">
                <a:latin typeface="Times New Roman" panose="02020603050405020304" pitchFamily="18" charset="0"/>
                <a:cs typeface="Times New Roman" panose="02020603050405020304" pitchFamily="18" charset="0"/>
              </a:rPr>
              <a:t>bytes.</a:t>
            </a:r>
          </a:p>
          <a:p>
            <a:pPr algn="just">
              <a:buClr>
                <a:srgbClr val="0070C0"/>
              </a:buClr>
            </a:pPr>
            <a:r>
              <a:rPr lang="en-US" altLang="en-US" sz="240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457200" indent="-457200" algn="just">
              <a:buClr>
                <a:srgbClr val="0070C0"/>
              </a:buClr>
              <a:buFont typeface="Arial Unicode MS" panose="020B0604020202020204" pitchFamily="34" charset="-128"/>
              <a:buChar char="※"/>
            </a:pPr>
            <a:r>
              <a:rPr lang="en-US" altLang="en-US" sz="2400" b="1" dirty="0">
                <a:latin typeface="Times New Roman" panose="02020603050405020304" pitchFamily="18" charset="0"/>
                <a:cs typeface="Times New Roman" panose="02020603050405020304" pitchFamily="18" charset="0"/>
              </a:rPr>
              <a:t>Source port number.</a:t>
            </a:r>
            <a:r>
              <a:rPr lang="en-US" altLang="en-US" sz="2400" dirty="0">
                <a:latin typeface="Times New Roman" panose="02020603050405020304" pitchFamily="18" charset="0"/>
                <a:cs typeface="Times New Roman" panose="02020603050405020304" pitchFamily="18" charset="0"/>
              </a:rPr>
              <a:t> This is the port number used by the process running on the source host. It is 16 bits long, which means that the port number can range from 0 to 65,535.</a:t>
            </a:r>
          </a:p>
          <a:p>
            <a:pPr marL="457200" indent="-457200" algn="just">
              <a:buClr>
                <a:srgbClr val="0070C0"/>
              </a:buClr>
              <a:buFont typeface="Arial Unicode MS" panose="020B0604020202020204" pitchFamily="34" charset="-128"/>
              <a:buChar char="※"/>
            </a:pPr>
            <a:r>
              <a:rPr lang="en-US" altLang="en-US" sz="2400" b="1" dirty="0">
                <a:latin typeface="Times New Roman" panose="02020603050405020304" pitchFamily="18" charset="0"/>
                <a:cs typeface="Times New Roman" panose="02020603050405020304" pitchFamily="18" charset="0"/>
              </a:rPr>
              <a:t>Destination port number.</a:t>
            </a:r>
            <a:r>
              <a:rPr lang="en-US" altLang="en-US" sz="2400" dirty="0">
                <a:latin typeface="Times New Roman" panose="02020603050405020304" pitchFamily="18" charset="0"/>
                <a:cs typeface="Times New Roman" panose="02020603050405020304" pitchFamily="18" charset="0"/>
              </a:rPr>
              <a:t> This is the port number used by the process running on the destination host. It is also 16 bits long.</a:t>
            </a:r>
          </a:p>
          <a:p>
            <a:pPr marL="457200" indent="-457200" algn="just">
              <a:buClr>
                <a:srgbClr val="0070C0"/>
              </a:buClr>
              <a:buFont typeface="Arial Unicode MS" panose="020B0604020202020204" pitchFamily="34" charset="-128"/>
              <a:buChar char="※"/>
            </a:pPr>
            <a:r>
              <a:rPr lang="en-US" altLang="en-US" sz="2400" b="1" dirty="0">
                <a:latin typeface="Times New Roman" panose="02020603050405020304" pitchFamily="18" charset="0"/>
                <a:cs typeface="Times New Roman" panose="02020603050405020304" pitchFamily="18" charset="0"/>
              </a:rPr>
              <a:t>Length.</a:t>
            </a:r>
            <a:r>
              <a:rPr lang="en-US" altLang="en-US" sz="2400" dirty="0">
                <a:latin typeface="Times New Roman" panose="02020603050405020304" pitchFamily="18" charset="0"/>
                <a:cs typeface="Times New Roman" panose="02020603050405020304" pitchFamily="18" charset="0"/>
              </a:rPr>
              <a:t> This is a 16-bit field that defines the total length of the user datagram, header plus data.</a:t>
            </a:r>
          </a:p>
          <a:p>
            <a:pPr marL="457200" indent="-457200" algn="just">
              <a:buClr>
                <a:srgbClr val="0070C0"/>
              </a:buClr>
              <a:buFont typeface="Arial Unicode MS" panose="020B0604020202020204" pitchFamily="34" charset="-128"/>
              <a:buChar char="※"/>
            </a:pPr>
            <a:r>
              <a:rPr lang="en-US" altLang="en-US" sz="2400" b="1" dirty="0">
                <a:latin typeface="Times New Roman" panose="02020603050405020304" pitchFamily="18" charset="0"/>
                <a:cs typeface="Times New Roman" panose="02020603050405020304" pitchFamily="18" charset="0"/>
              </a:rPr>
              <a:t>Checksum.</a:t>
            </a:r>
            <a:r>
              <a:rPr lang="en-US" altLang="en-US" sz="2400" dirty="0">
                <a:latin typeface="Times New Roman" panose="02020603050405020304" pitchFamily="18" charset="0"/>
                <a:cs typeface="Times New Roman" panose="02020603050405020304" pitchFamily="18" charset="0"/>
              </a:rPr>
              <a:t> This field is used to detect errors over the entire user datagram (header plus data).</a:t>
            </a:r>
          </a:p>
        </p:txBody>
      </p:sp>
    </p:spTree>
    <p:extLst>
      <p:ext uri="{BB962C8B-B14F-4D97-AF65-F5344CB8AC3E}">
        <p14:creationId xmlns:p14="http://schemas.microsoft.com/office/powerpoint/2010/main" val="1196057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2"/>
          </p:nvPr>
        </p:nvSpPr>
        <p:spPr/>
        <p:txBody>
          <a:bodyPr/>
          <a:lstStyle/>
          <a:p>
            <a:fld id="{B61851DE-7E8F-4BDA-BF7D-66F4C26F281F}" type="slidenum">
              <a:rPr lang="en-US" altLang="en-US"/>
              <a:pPr/>
              <a:t>5</a:t>
            </a:fld>
            <a:endParaRPr lang="en-US" altLang="en-US"/>
          </a:p>
        </p:txBody>
      </p:sp>
      <p:sp>
        <p:nvSpPr>
          <p:cNvPr id="543746" name="Text Box 2"/>
          <p:cNvSpPr txBox="1">
            <a:spLocks noChangeArrowheads="1"/>
          </p:cNvSpPr>
          <p:nvPr/>
        </p:nvSpPr>
        <p:spPr bwMode="auto">
          <a:xfrm>
            <a:off x="4101153" y="458498"/>
            <a:ext cx="5715000" cy="58477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i="1" dirty="0">
                <a:latin typeface="Times New Roman" panose="02020603050405020304" pitchFamily="18" charset="0"/>
              </a:rPr>
              <a:t>User datagram format</a:t>
            </a:r>
          </a:p>
        </p:txBody>
      </p:sp>
      <p:pic>
        <p:nvPicPr>
          <p:cNvPr id="5437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7176" y="1403350"/>
            <a:ext cx="5813425"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37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5176" y="4005264"/>
            <a:ext cx="8099425" cy="178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666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543755"/>
                                        </p:tgtEl>
                                        <p:attrNameLst>
                                          <p:attrName>style.visibility</p:attrName>
                                        </p:attrNameLst>
                                      </p:cBhvr>
                                      <p:to>
                                        <p:strVal val="visible"/>
                                      </p:to>
                                    </p:set>
                                    <p:anim calcmode="lin" valueType="num">
                                      <p:cBhvr>
                                        <p:cTn id="7" dur="500" fill="hold"/>
                                        <p:tgtEl>
                                          <p:spTgt spid="543755"/>
                                        </p:tgtEl>
                                        <p:attrNameLst>
                                          <p:attrName>ppt_w</p:attrName>
                                        </p:attrNameLst>
                                      </p:cBhvr>
                                      <p:tavLst>
                                        <p:tav tm="0">
                                          <p:val>
                                            <p:fltVal val="0"/>
                                          </p:val>
                                        </p:tav>
                                        <p:tav tm="100000">
                                          <p:val>
                                            <p:strVal val="#ppt_w"/>
                                          </p:val>
                                        </p:tav>
                                      </p:tavLst>
                                    </p:anim>
                                    <p:anim calcmode="lin" valueType="num">
                                      <p:cBhvr>
                                        <p:cTn id="8" dur="500" fill="hold"/>
                                        <p:tgtEl>
                                          <p:spTgt spid="543755"/>
                                        </p:tgtEl>
                                        <p:attrNameLst>
                                          <p:attrName>ppt_h</p:attrName>
                                        </p:attrNameLst>
                                      </p:cBhvr>
                                      <p:tavLst>
                                        <p:tav tm="0">
                                          <p:val>
                                            <p:fltVal val="0"/>
                                          </p:val>
                                        </p:tav>
                                        <p:tav tm="100000">
                                          <p:val>
                                            <p:strVal val="#ppt_h"/>
                                          </p:val>
                                        </p:tav>
                                      </p:tavLst>
                                    </p:anim>
                                    <p:animEffect transition="in" filter="fade">
                                      <p:cBhvr>
                                        <p:cTn id="9" dur="500"/>
                                        <p:tgtEl>
                                          <p:spTgt spid="54375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543756"/>
                                        </p:tgtEl>
                                        <p:attrNameLst>
                                          <p:attrName>style.visibility</p:attrName>
                                        </p:attrNameLst>
                                      </p:cBhvr>
                                      <p:to>
                                        <p:strVal val="visible"/>
                                      </p:to>
                                    </p:set>
                                    <p:animEffect transition="in" filter="checkerboard(across)">
                                      <p:cBhvr>
                                        <p:cTn id="14" dur="500"/>
                                        <p:tgtEl>
                                          <p:spTgt spid="543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lide Number Placeholder 2"/>
          <p:cNvSpPr>
            <a:spLocks noGrp="1"/>
          </p:cNvSpPr>
          <p:nvPr>
            <p:ph type="sldNum" sz="quarter" idx="12"/>
          </p:nvPr>
        </p:nvSpPr>
        <p:spPr/>
        <p:txBody>
          <a:bodyPr/>
          <a:lstStyle/>
          <a:p>
            <a:fld id="{452DBF9F-08AF-44EA-818F-FBCD6FF01BCC}" type="slidenum">
              <a:rPr lang="en-US" altLang="en-US"/>
              <a:pPr/>
              <a:t>6</a:t>
            </a:fld>
            <a:endParaRPr lang="en-US" altLang="en-US"/>
          </a:p>
        </p:txBody>
      </p:sp>
      <p:pic>
        <p:nvPicPr>
          <p:cNvPr id="605210" name="Picture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828676"/>
            <a:ext cx="7331075" cy="549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7086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2"/>
          </p:nvPr>
        </p:nvSpPr>
        <p:spPr/>
        <p:txBody>
          <a:bodyPr/>
          <a:lstStyle/>
          <a:p>
            <a:fld id="{E0937F50-E3D5-4390-9EBC-CF9B61AB17C2}" type="slidenum">
              <a:rPr lang="en-US" altLang="en-US"/>
              <a:pPr/>
              <a:t>7</a:t>
            </a:fld>
            <a:endParaRPr lang="en-US" altLang="en-US"/>
          </a:p>
        </p:txBody>
      </p:sp>
      <p:sp>
        <p:nvSpPr>
          <p:cNvPr id="599042" name="Text Box 2"/>
          <p:cNvSpPr txBox="1">
            <a:spLocks noChangeArrowheads="1"/>
          </p:cNvSpPr>
          <p:nvPr/>
        </p:nvSpPr>
        <p:spPr bwMode="auto">
          <a:xfrm>
            <a:off x="1930496" y="1172406"/>
            <a:ext cx="805170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latin typeface="Arial Unicode MS" panose="020B0604020202020204" pitchFamily="34" charset="-128"/>
              </a:rPr>
              <a:t>The following is a dump of a UDP header in hexadecimal format.</a:t>
            </a:r>
          </a:p>
        </p:txBody>
      </p:sp>
      <p:grpSp>
        <p:nvGrpSpPr>
          <p:cNvPr id="599043" name="Group 3"/>
          <p:cNvGrpSpPr>
            <a:grpSpLocks/>
          </p:cNvGrpSpPr>
          <p:nvPr/>
        </p:nvGrpSpPr>
        <p:grpSpPr bwMode="auto">
          <a:xfrm>
            <a:off x="1981200" y="381000"/>
            <a:ext cx="8001000" cy="609600"/>
            <a:chOff x="0" y="2448"/>
            <a:chExt cx="5760" cy="384"/>
          </a:xfrm>
        </p:grpSpPr>
        <p:sp>
          <p:nvSpPr>
            <p:cNvPr id="599044" name="Rectangle 4"/>
            <p:cNvSpPr>
              <a:spLocks noChangeArrowheads="1"/>
            </p:cNvSpPr>
            <p:nvPr/>
          </p:nvSpPr>
          <p:spPr bwMode="auto">
            <a:xfrm>
              <a:off x="0" y="2448"/>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45" name="Text Box 5"/>
            <p:cNvSpPr txBox="1">
              <a:spLocks noChangeArrowheads="1"/>
            </p:cNvSpPr>
            <p:nvPr/>
          </p:nvSpPr>
          <p:spPr bwMode="auto">
            <a:xfrm>
              <a:off x="0" y="2448"/>
              <a:ext cx="1405"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bg1"/>
                  </a:solidFill>
                  <a:effectLst>
                    <a:outerShdw blurRad="38100" dist="38100" dir="2700000" algn="tl">
                      <a:srgbClr val="000000"/>
                    </a:outerShdw>
                  </a:effectLst>
                  <a:latin typeface="Times New Roman" panose="02020603050405020304" pitchFamily="18" charset="0"/>
                </a:rPr>
                <a:t>Example 1</a:t>
              </a:r>
              <a:endParaRPr lang="en-US" altLang="en-US" sz="3200" i="1" dirty="0">
                <a:solidFill>
                  <a:schemeClr val="bg1"/>
                </a:solidFill>
                <a:latin typeface="Times New Roman" panose="02020603050405020304" pitchFamily="18" charset="0"/>
              </a:endParaRPr>
            </a:p>
          </p:txBody>
        </p:sp>
      </p:grpSp>
      <p:pic>
        <p:nvPicPr>
          <p:cNvPr id="5990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0539" y="1960564"/>
            <a:ext cx="3590925" cy="7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9048" name="Text Box 8"/>
          <p:cNvSpPr txBox="1">
            <a:spLocks noChangeArrowheads="1"/>
          </p:cNvSpPr>
          <p:nvPr/>
        </p:nvSpPr>
        <p:spPr bwMode="auto">
          <a:xfrm>
            <a:off x="1981200" y="2824540"/>
            <a:ext cx="716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solidFill>
                  <a:schemeClr val="hlink"/>
                </a:solidFill>
                <a:latin typeface="Arial Unicode MS" panose="020B0604020202020204" pitchFamily="34" charset="-128"/>
              </a:rPr>
              <a:t>a.</a:t>
            </a:r>
            <a:r>
              <a:rPr lang="en-US" altLang="en-US" sz="2400" dirty="0">
                <a:latin typeface="Arial Unicode MS" panose="020B0604020202020204" pitchFamily="34" charset="-128"/>
              </a:rPr>
              <a:t> What is the source port number?</a:t>
            </a:r>
          </a:p>
          <a:p>
            <a:pPr algn="just"/>
            <a:r>
              <a:rPr lang="en-US" altLang="en-US" sz="2400" dirty="0">
                <a:solidFill>
                  <a:schemeClr val="hlink"/>
                </a:solidFill>
                <a:latin typeface="Arial Unicode MS" panose="020B0604020202020204" pitchFamily="34" charset="-128"/>
              </a:rPr>
              <a:t>b.</a:t>
            </a:r>
            <a:r>
              <a:rPr lang="en-US" altLang="en-US" sz="2400" dirty="0">
                <a:latin typeface="Arial Unicode MS" panose="020B0604020202020204" pitchFamily="34" charset="-128"/>
              </a:rPr>
              <a:t> What is the destination port number?</a:t>
            </a:r>
          </a:p>
          <a:p>
            <a:pPr algn="just"/>
            <a:r>
              <a:rPr lang="en-US" altLang="en-US" sz="2400" dirty="0">
                <a:solidFill>
                  <a:schemeClr val="hlink"/>
                </a:solidFill>
                <a:latin typeface="Arial Unicode MS" panose="020B0604020202020204" pitchFamily="34" charset="-128"/>
              </a:rPr>
              <a:t>c.</a:t>
            </a:r>
            <a:r>
              <a:rPr lang="en-US" altLang="en-US" sz="2400" dirty="0">
                <a:latin typeface="Arial Unicode MS" panose="020B0604020202020204" pitchFamily="34" charset="-128"/>
              </a:rPr>
              <a:t> What is the total length of the user datagram?</a:t>
            </a:r>
          </a:p>
          <a:p>
            <a:pPr algn="just"/>
            <a:r>
              <a:rPr lang="en-US" altLang="en-US" sz="2400" dirty="0">
                <a:solidFill>
                  <a:schemeClr val="hlink"/>
                </a:solidFill>
                <a:latin typeface="Arial Unicode MS" panose="020B0604020202020204" pitchFamily="34" charset="-128"/>
              </a:rPr>
              <a:t>d.</a:t>
            </a:r>
            <a:r>
              <a:rPr lang="en-US" altLang="en-US" sz="2400" dirty="0">
                <a:latin typeface="Arial Unicode MS" panose="020B0604020202020204" pitchFamily="34" charset="-128"/>
              </a:rPr>
              <a:t> What is the length of the data?</a:t>
            </a:r>
          </a:p>
          <a:p>
            <a:pPr algn="just"/>
            <a:r>
              <a:rPr lang="en-US" altLang="en-US" sz="2400" dirty="0">
                <a:solidFill>
                  <a:schemeClr val="accent2"/>
                </a:solidFill>
                <a:latin typeface="Arial Unicode MS" panose="020B0604020202020204" pitchFamily="34" charset="-128"/>
              </a:rPr>
              <a:t>e. </a:t>
            </a:r>
            <a:r>
              <a:rPr lang="en-US" altLang="en-US" sz="2400" dirty="0">
                <a:latin typeface="Arial Unicode MS" panose="020B0604020202020204" pitchFamily="34" charset="-128"/>
              </a:rPr>
              <a:t>Is the packet directed from a client to server or vice versa?</a:t>
            </a:r>
          </a:p>
          <a:p>
            <a:pPr algn="just"/>
            <a:r>
              <a:rPr lang="en-US" altLang="en-US" sz="2400" dirty="0">
                <a:solidFill>
                  <a:schemeClr val="accent2"/>
                </a:solidFill>
                <a:latin typeface="Arial Unicode MS" panose="020B0604020202020204" pitchFamily="34" charset="-128"/>
              </a:rPr>
              <a:t>f. </a:t>
            </a:r>
            <a:r>
              <a:rPr lang="en-US" altLang="en-US" sz="2400" dirty="0">
                <a:latin typeface="Arial Unicode MS" panose="020B0604020202020204" pitchFamily="34" charset="-128"/>
              </a:rPr>
              <a:t>What is the client process?</a:t>
            </a:r>
          </a:p>
        </p:txBody>
      </p:sp>
    </p:spTree>
    <p:extLst>
      <p:ext uri="{BB962C8B-B14F-4D97-AF65-F5344CB8AC3E}">
        <p14:creationId xmlns:p14="http://schemas.microsoft.com/office/powerpoint/2010/main" val="394400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2"/>
          </p:nvPr>
        </p:nvSpPr>
        <p:spPr/>
        <p:txBody>
          <a:bodyPr/>
          <a:lstStyle/>
          <a:p>
            <a:fld id="{49EA5859-E42A-4624-9779-89DBC21229BD}" type="slidenum">
              <a:rPr lang="en-US" altLang="en-US"/>
              <a:pPr/>
              <a:t>8</a:t>
            </a:fld>
            <a:endParaRPr lang="en-US" altLang="en-US"/>
          </a:p>
        </p:txBody>
      </p:sp>
      <p:grpSp>
        <p:nvGrpSpPr>
          <p:cNvPr id="601091" name="Group 3"/>
          <p:cNvGrpSpPr>
            <a:grpSpLocks/>
          </p:cNvGrpSpPr>
          <p:nvPr/>
        </p:nvGrpSpPr>
        <p:grpSpPr bwMode="auto">
          <a:xfrm>
            <a:off x="1898650" y="280988"/>
            <a:ext cx="8312150" cy="609600"/>
            <a:chOff x="0" y="2337"/>
            <a:chExt cx="5760" cy="384"/>
          </a:xfrm>
        </p:grpSpPr>
        <p:sp>
          <p:nvSpPr>
            <p:cNvPr id="601092" name="Rectangle 4"/>
            <p:cNvSpPr>
              <a:spLocks noChangeArrowheads="1"/>
            </p:cNvSpPr>
            <p:nvPr/>
          </p:nvSpPr>
          <p:spPr bwMode="auto">
            <a:xfrm>
              <a:off x="0" y="2337"/>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1093" name="Text Box 5"/>
            <p:cNvSpPr txBox="1">
              <a:spLocks noChangeArrowheads="1"/>
            </p:cNvSpPr>
            <p:nvPr/>
          </p:nvSpPr>
          <p:spPr bwMode="auto">
            <a:xfrm>
              <a:off x="0" y="2345"/>
              <a:ext cx="2395"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bg1"/>
                  </a:solidFill>
                  <a:effectLst>
                    <a:outerShdw blurRad="38100" dist="38100" dir="2700000" algn="tl">
                      <a:srgbClr val="000000"/>
                    </a:outerShdw>
                  </a:effectLst>
                  <a:latin typeface="Times New Roman" panose="02020603050405020304" pitchFamily="18" charset="0"/>
                </a:rPr>
                <a:t>Example</a:t>
              </a:r>
              <a:r>
                <a:rPr lang="en-US" altLang="en-US" sz="3200" dirty="0">
                  <a:solidFill>
                    <a:schemeClr val="bg1"/>
                  </a:solidFill>
                  <a:latin typeface="Times New Roman" panose="02020603050405020304" pitchFamily="18" charset="0"/>
                </a:rPr>
                <a:t> </a:t>
              </a:r>
              <a:r>
                <a:rPr lang="en-US" altLang="en-US" sz="3200" i="1" dirty="0">
                  <a:solidFill>
                    <a:schemeClr val="bg1"/>
                  </a:solidFill>
                  <a:latin typeface="Times New Roman" panose="02020603050405020304" pitchFamily="18" charset="0"/>
                </a:rPr>
                <a:t>Continued</a:t>
              </a:r>
            </a:p>
          </p:txBody>
        </p:sp>
      </p:grpSp>
      <p:sp>
        <p:nvSpPr>
          <p:cNvPr id="601095" name="Text Box 7"/>
          <p:cNvSpPr txBox="1">
            <a:spLocks noChangeArrowheads="1"/>
          </p:cNvSpPr>
          <p:nvPr/>
        </p:nvSpPr>
        <p:spPr bwMode="auto">
          <a:xfrm>
            <a:off x="2168525" y="903288"/>
            <a:ext cx="7772400" cy="578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tabLst>
                <a:tab pos="342900" algn="l"/>
              </a:tabLst>
              <a:defRPr sz="2400">
                <a:solidFill>
                  <a:schemeClr val="tx1"/>
                </a:solidFill>
                <a:latin typeface="Times New Roman" panose="02020603050405020304" pitchFamily="18" charset="0"/>
              </a:defRPr>
            </a:lvl1pPr>
            <a:lvl2pPr>
              <a:tabLst>
                <a:tab pos="342900" algn="l"/>
              </a:tabLst>
              <a:defRPr sz="2400">
                <a:solidFill>
                  <a:schemeClr val="tx1"/>
                </a:solidFill>
                <a:latin typeface="Times New Roman" panose="02020603050405020304" pitchFamily="18" charset="0"/>
              </a:defRPr>
            </a:lvl2pPr>
            <a:lvl3pPr>
              <a:tabLst>
                <a:tab pos="342900" algn="l"/>
              </a:tabLst>
              <a:defRPr sz="2400">
                <a:solidFill>
                  <a:schemeClr val="tx1"/>
                </a:solidFill>
                <a:latin typeface="Times New Roman" panose="02020603050405020304" pitchFamily="18" charset="0"/>
              </a:defRPr>
            </a:lvl3pPr>
            <a:lvl4pPr>
              <a:tabLst>
                <a:tab pos="342900" algn="l"/>
              </a:tabLst>
              <a:defRPr sz="2400">
                <a:solidFill>
                  <a:schemeClr val="tx1"/>
                </a:solidFill>
                <a:latin typeface="Times New Roman" panose="02020603050405020304" pitchFamily="18" charset="0"/>
              </a:defRPr>
            </a:lvl4pPr>
            <a:lvl5pPr>
              <a:tabLst>
                <a:tab pos="342900" algn="l"/>
              </a:tabLst>
              <a:defRPr sz="2400">
                <a:solidFill>
                  <a:schemeClr val="tx1"/>
                </a:solidFill>
                <a:latin typeface="Times New Roman" panose="02020603050405020304" pitchFamily="18" charset="0"/>
              </a:defRPr>
            </a:lvl5pPr>
            <a:lvl6pPr fontAlgn="base">
              <a:spcBef>
                <a:spcPct val="0"/>
              </a:spcBef>
              <a:spcAft>
                <a:spcPct val="0"/>
              </a:spcAft>
              <a:tabLst>
                <a:tab pos="342900" algn="l"/>
              </a:tabLst>
              <a:defRPr sz="2400">
                <a:solidFill>
                  <a:schemeClr val="tx1"/>
                </a:solidFill>
                <a:latin typeface="Times New Roman" panose="02020603050405020304" pitchFamily="18" charset="0"/>
              </a:defRPr>
            </a:lvl6pPr>
            <a:lvl7pPr fontAlgn="base">
              <a:spcBef>
                <a:spcPct val="0"/>
              </a:spcBef>
              <a:spcAft>
                <a:spcPct val="0"/>
              </a:spcAft>
              <a:tabLst>
                <a:tab pos="342900" algn="l"/>
              </a:tabLst>
              <a:defRPr sz="2400">
                <a:solidFill>
                  <a:schemeClr val="tx1"/>
                </a:solidFill>
                <a:latin typeface="Times New Roman" panose="02020603050405020304" pitchFamily="18" charset="0"/>
              </a:defRPr>
            </a:lvl7pPr>
            <a:lvl8pPr fontAlgn="base">
              <a:spcBef>
                <a:spcPct val="0"/>
              </a:spcBef>
              <a:spcAft>
                <a:spcPct val="0"/>
              </a:spcAft>
              <a:tabLst>
                <a:tab pos="342900" algn="l"/>
              </a:tabLst>
              <a:defRPr sz="2400">
                <a:solidFill>
                  <a:schemeClr val="tx1"/>
                </a:solidFill>
                <a:latin typeface="Times New Roman" panose="02020603050405020304" pitchFamily="18" charset="0"/>
              </a:defRPr>
            </a:lvl8pPr>
            <a:lvl9pPr fontAlgn="base">
              <a:spcBef>
                <a:spcPct val="0"/>
              </a:spcBef>
              <a:spcAft>
                <a:spcPct val="0"/>
              </a:spcAft>
              <a:tabLst>
                <a:tab pos="342900" algn="l"/>
              </a:tabLst>
              <a:defRPr sz="2400">
                <a:solidFill>
                  <a:schemeClr val="tx1"/>
                </a:solidFill>
                <a:latin typeface="Times New Roman" panose="02020603050405020304" pitchFamily="18" charset="0"/>
              </a:defRPr>
            </a:lvl9pPr>
          </a:lstStyle>
          <a:p>
            <a:pPr>
              <a:spcBef>
                <a:spcPct val="20000"/>
              </a:spcBef>
              <a:spcAft>
                <a:spcPct val="20000"/>
              </a:spcAft>
            </a:pPr>
            <a:r>
              <a:rPr lang="en-US" altLang="en-US" i="1" dirty="0">
                <a:solidFill>
                  <a:schemeClr val="hlink"/>
                </a:solidFill>
                <a:latin typeface="Arial Unicode MS" panose="020B0604020202020204" pitchFamily="34" charset="-128"/>
              </a:rPr>
              <a:t>Solution</a:t>
            </a:r>
          </a:p>
          <a:p>
            <a:pPr>
              <a:spcBef>
                <a:spcPct val="20000"/>
              </a:spcBef>
              <a:spcAft>
                <a:spcPct val="20000"/>
              </a:spcAft>
            </a:pPr>
            <a:r>
              <a:rPr lang="en-US" altLang="en-US" dirty="0">
                <a:solidFill>
                  <a:schemeClr val="hlink"/>
                </a:solidFill>
                <a:latin typeface="Arial Unicode MS" panose="020B0604020202020204" pitchFamily="34" charset="-128"/>
              </a:rPr>
              <a:t>a.</a:t>
            </a:r>
            <a:r>
              <a:rPr lang="en-US" altLang="en-US" dirty="0">
                <a:latin typeface="Arial Unicode MS" panose="020B0604020202020204" pitchFamily="34" charset="-128"/>
              </a:rPr>
              <a:t> The source port number is the first four hexadecimal digits (CB84)</a:t>
            </a:r>
            <a:r>
              <a:rPr lang="en-US" altLang="en-US" baseline="-25000" dirty="0">
                <a:latin typeface="Arial Unicode MS" panose="020B0604020202020204" pitchFamily="34" charset="-128"/>
              </a:rPr>
              <a:t>16 </a:t>
            </a:r>
            <a:r>
              <a:rPr lang="en-US" altLang="en-US" dirty="0">
                <a:latin typeface="Arial Unicode MS" panose="020B0604020202020204" pitchFamily="34" charset="-128"/>
              </a:rPr>
              <a:t> or 52100.</a:t>
            </a:r>
          </a:p>
          <a:p>
            <a:pPr>
              <a:spcBef>
                <a:spcPct val="20000"/>
              </a:spcBef>
              <a:spcAft>
                <a:spcPct val="20000"/>
              </a:spcAft>
            </a:pPr>
            <a:r>
              <a:rPr lang="en-US" altLang="en-US" dirty="0">
                <a:solidFill>
                  <a:schemeClr val="hlink"/>
                </a:solidFill>
                <a:latin typeface="Arial Unicode MS" panose="020B0604020202020204" pitchFamily="34" charset="-128"/>
              </a:rPr>
              <a:t>b.</a:t>
            </a:r>
            <a:r>
              <a:rPr lang="en-US" altLang="en-US" dirty="0">
                <a:latin typeface="Arial Unicode MS" panose="020B0604020202020204" pitchFamily="34" charset="-128"/>
              </a:rPr>
              <a:t> The destination port number is the second four hexadecimal digits (000D)</a:t>
            </a:r>
            <a:r>
              <a:rPr lang="en-US" altLang="en-US" baseline="-25000" dirty="0">
                <a:latin typeface="Arial Unicode MS" panose="020B0604020202020204" pitchFamily="34" charset="-128"/>
              </a:rPr>
              <a:t>16 </a:t>
            </a:r>
            <a:r>
              <a:rPr lang="en-US" altLang="en-US" dirty="0">
                <a:latin typeface="Arial Unicode MS" panose="020B0604020202020204" pitchFamily="34" charset="-128"/>
              </a:rPr>
              <a:t>or 13.</a:t>
            </a:r>
          </a:p>
          <a:p>
            <a:pPr>
              <a:spcBef>
                <a:spcPct val="20000"/>
              </a:spcBef>
              <a:spcAft>
                <a:spcPct val="20000"/>
              </a:spcAft>
            </a:pPr>
            <a:r>
              <a:rPr lang="en-US" altLang="en-US" dirty="0">
                <a:solidFill>
                  <a:schemeClr val="hlink"/>
                </a:solidFill>
                <a:latin typeface="Arial Unicode MS" panose="020B0604020202020204" pitchFamily="34" charset="-128"/>
              </a:rPr>
              <a:t>c.</a:t>
            </a:r>
            <a:r>
              <a:rPr lang="en-US" altLang="en-US" dirty="0">
                <a:latin typeface="Arial Unicode MS" panose="020B0604020202020204" pitchFamily="34" charset="-128"/>
              </a:rPr>
              <a:t> The third four hexadecimal digits (001C)</a:t>
            </a:r>
            <a:r>
              <a:rPr lang="en-US" altLang="en-US" baseline="-25000" dirty="0">
                <a:latin typeface="Arial Unicode MS" panose="020B0604020202020204" pitchFamily="34" charset="-128"/>
              </a:rPr>
              <a:t>16 </a:t>
            </a:r>
            <a:r>
              <a:rPr lang="en-US" altLang="en-US" dirty="0">
                <a:latin typeface="Arial Unicode MS" panose="020B0604020202020204" pitchFamily="34" charset="-128"/>
              </a:rPr>
              <a:t>define the length of the whole UDP packet as 28 bytes.</a:t>
            </a:r>
          </a:p>
          <a:p>
            <a:pPr>
              <a:spcBef>
                <a:spcPct val="20000"/>
              </a:spcBef>
              <a:spcAft>
                <a:spcPct val="20000"/>
              </a:spcAft>
            </a:pPr>
            <a:r>
              <a:rPr lang="en-US" altLang="en-US" dirty="0">
                <a:solidFill>
                  <a:schemeClr val="hlink"/>
                </a:solidFill>
                <a:latin typeface="Arial Unicode MS" panose="020B0604020202020204" pitchFamily="34" charset="-128"/>
              </a:rPr>
              <a:t>d.</a:t>
            </a:r>
            <a:r>
              <a:rPr lang="en-US" altLang="en-US" dirty="0">
                <a:latin typeface="Arial Unicode MS" panose="020B0604020202020204" pitchFamily="34" charset="-128"/>
              </a:rPr>
              <a:t> The length of the data is the length of the whole packet minus the length of the header, or 28 – 8 = 20 bytes.</a:t>
            </a:r>
          </a:p>
          <a:p>
            <a:pPr>
              <a:spcBef>
                <a:spcPct val="20000"/>
              </a:spcBef>
              <a:spcAft>
                <a:spcPct val="20000"/>
              </a:spcAft>
            </a:pPr>
            <a:r>
              <a:rPr lang="en-US" altLang="en-US" dirty="0">
                <a:solidFill>
                  <a:schemeClr val="accent2"/>
                </a:solidFill>
                <a:latin typeface="Arial Unicode MS" panose="020B0604020202020204" pitchFamily="34" charset="-128"/>
              </a:rPr>
              <a:t>e. </a:t>
            </a:r>
            <a:r>
              <a:rPr lang="en-US" altLang="en-US" dirty="0">
                <a:latin typeface="Arial Unicode MS" panose="020B0604020202020204" pitchFamily="34" charset="-128"/>
              </a:rPr>
              <a:t>Since the destination port number is 13 (well-known port), the packet is from the client to the server.</a:t>
            </a:r>
          </a:p>
          <a:p>
            <a:pPr>
              <a:spcBef>
                <a:spcPct val="20000"/>
              </a:spcBef>
              <a:spcAft>
                <a:spcPct val="20000"/>
              </a:spcAft>
            </a:pPr>
            <a:r>
              <a:rPr lang="en-US" altLang="en-US" dirty="0">
                <a:solidFill>
                  <a:schemeClr val="accent2"/>
                </a:solidFill>
                <a:latin typeface="Arial Unicode MS" panose="020B0604020202020204" pitchFamily="34" charset="-128"/>
              </a:rPr>
              <a:t>f. </a:t>
            </a:r>
            <a:r>
              <a:rPr lang="en-US" altLang="en-US" dirty="0">
                <a:latin typeface="Arial Unicode MS" panose="020B0604020202020204" pitchFamily="34" charset="-128"/>
              </a:rPr>
              <a:t>The client process is the Daytime</a:t>
            </a:r>
          </a:p>
        </p:txBody>
      </p:sp>
    </p:spTree>
    <p:extLst>
      <p:ext uri="{BB962C8B-B14F-4D97-AF65-F5344CB8AC3E}">
        <p14:creationId xmlns:p14="http://schemas.microsoft.com/office/powerpoint/2010/main" val="308080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2"/>
          <p:cNvSpPr>
            <a:spLocks noGrp="1"/>
          </p:cNvSpPr>
          <p:nvPr>
            <p:ph type="sldNum" sz="quarter" idx="12"/>
          </p:nvPr>
        </p:nvSpPr>
        <p:spPr/>
        <p:txBody>
          <a:bodyPr/>
          <a:lstStyle/>
          <a:p>
            <a:fld id="{E0937F50-E3D5-4390-9EBC-CF9B61AB17C2}" type="slidenum">
              <a:rPr lang="en-US" altLang="en-US"/>
              <a:pPr/>
              <a:t>9</a:t>
            </a:fld>
            <a:endParaRPr lang="en-US" altLang="en-US"/>
          </a:p>
        </p:txBody>
      </p:sp>
      <p:sp>
        <p:nvSpPr>
          <p:cNvPr id="599042" name="Text Box 2"/>
          <p:cNvSpPr txBox="1">
            <a:spLocks noChangeArrowheads="1"/>
          </p:cNvSpPr>
          <p:nvPr/>
        </p:nvSpPr>
        <p:spPr bwMode="auto">
          <a:xfrm>
            <a:off x="1930496" y="1172406"/>
            <a:ext cx="805170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latin typeface="Arial Unicode MS" panose="020B0604020202020204" pitchFamily="34" charset="-128"/>
              </a:rPr>
              <a:t>The following is a dump of a UDP header in hexadecimal format.</a:t>
            </a:r>
          </a:p>
          <a:p>
            <a:pPr algn="just"/>
            <a:endParaRPr lang="en-US" altLang="en-US" sz="2400" dirty="0">
              <a:latin typeface="Arial Unicode MS" panose="020B0604020202020204" pitchFamily="34" charset="-128"/>
            </a:endParaRPr>
          </a:p>
          <a:p>
            <a:pPr algn="ctr"/>
            <a:r>
              <a:rPr lang="en-US" altLang="en-US" sz="2400" dirty="0">
                <a:latin typeface="Arial Unicode MS" panose="020B0604020202020204" pitchFamily="34" charset="-128"/>
              </a:rPr>
              <a:t>14890035011C0021</a:t>
            </a:r>
          </a:p>
        </p:txBody>
      </p:sp>
      <p:grpSp>
        <p:nvGrpSpPr>
          <p:cNvPr id="599043" name="Group 3"/>
          <p:cNvGrpSpPr>
            <a:grpSpLocks/>
          </p:cNvGrpSpPr>
          <p:nvPr/>
        </p:nvGrpSpPr>
        <p:grpSpPr bwMode="auto">
          <a:xfrm>
            <a:off x="1981200" y="381000"/>
            <a:ext cx="8001000" cy="609600"/>
            <a:chOff x="0" y="2448"/>
            <a:chExt cx="5760" cy="384"/>
          </a:xfrm>
        </p:grpSpPr>
        <p:sp>
          <p:nvSpPr>
            <p:cNvPr id="599044" name="Rectangle 4"/>
            <p:cNvSpPr>
              <a:spLocks noChangeArrowheads="1"/>
            </p:cNvSpPr>
            <p:nvPr/>
          </p:nvSpPr>
          <p:spPr bwMode="auto">
            <a:xfrm>
              <a:off x="0" y="2448"/>
              <a:ext cx="5760" cy="384"/>
            </a:xfrm>
            <a:prstGeom prst="rect">
              <a:avLst/>
            </a:prstGeom>
            <a:solidFill>
              <a:srgbClr val="00206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9045" name="Text Box 5"/>
            <p:cNvSpPr txBox="1">
              <a:spLocks noChangeArrowheads="1"/>
            </p:cNvSpPr>
            <p:nvPr/>
          </p:nvSpPr>
          <p:spPr bwMode="auto">
            <a:xfrm>
              <a:off x="0" y="2448"/>
              <a:ext cx="1405" cy="368"/>
            </a:xfrm>
            <a:prstGeom prst="rect">
              <a:avLst/>
            </a:prstGeom>
            <a:solidFill>
              <a:srgbClr val="0020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bg1"/>
                  </a:solidFill>
                  <a:effectLst>
                    <a:outerShdw blurRad="38100" dist="38100" dir="2700000" algn="tl">
                      <a:srgbClr val="000000"/>
                    </a:outerShdw>
                  </a:effectLst>
                  <a:latin typeface="Times New Roman" panose="02020603050405020304" pitchFamily="18" charset="0"/>
                </a:rPr>
                <a:t>Example 2</a:t>
              </a:r>
              <a:endParaRPr lang="en-US" altLang="en-US" sz="3200" i="1" dirty="0">
                <a:solidFill>
                  <a:schemeClr val="bg1"/>
                </a:solidFill>
                <a:latin typeface="Times New Roman" panose="02020603050405020304" pitchFamily="18" charset="0"/>
              </a:endParaRPr>
            </a:p>
          </p:txBody>
        </p:sp>
      </p:grpSp>
      <p:sp>
        <p:nvSpPr>
          <p:cNvPr id="599048" name="Text Box 8"/>
          <p:cNvSpPr txBox="1">
            <a:spLocks noChangeArrowheads="1"/>
          </p:cNvSpPr>
          <p:nvPr/>
        </p:nvSpPr>
        <p:spPr bwMode="auto">
          <a:xfrm>
            <a:off x="1981200" y="2824540"/>
            <a:ext cx="716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solidFill>
                  <a:schemeClr val="hlink"/>
                </a:solidFill>
                <a:latin typeface="Arial Unicode MS" panose="020B0604020202020204" pitchFamily="34" charset="-128"/>
              </a:rPr>
              <a:t>a.</a:t>
            </a:r>
            <a:r>
              <a:rPr lang="en-US" altLang="en-US" sz="2400" dirty="0">
                <a:latin typeface="Arial Unicode MS" panose="020B0604020202020204" pitchFamily="34" charset="-128"/>
              </a:rPr>
              <a:t> What is the source port number?</a:t>
            </a:r>
          </a:p>
          <a:p>
            <a:pPr algn="just"/>
            <a:r>
              <a:rPr lang="en-US" altLang="en-US" sz="2400" dirty="0">
                <a:solidFill>
                  <a:schemeClr val="hlink"/>
                </a:solidFill>
                <a:latin typeface="Arial Unicode MS" panose="020B0604020202020204" pitchFamily="34" charset="-128"/>
              </a:rPr>
              <a:t>b.</a:t>
            </a:r>
            <a:r>
              <a:rPr lang="en-US" altLang="en-US" sz="2400" dirty="0">
                <a:latin typeface="Arial Unicode MS" panose="020B0604020202020204" pitchFamily="34" charset="-128"/>
              </a:rPr>
              <a:t> What is the destination port number?</a:t>
            </a:r>
          </a:p>
          <a:p>
            <a:pPr algn="just"/>
            <a:r>
              <a:rPr lang="en-US" altLang="en-US" sz="2400" dirty="0">
                <a:solidFill>
                  <a:schemeClr val="hlink"/>
                </a:solidFill>
                <a:latin typeface="Arial Unicode MS" panose="020B0604020202020204" pitchFamily="34" charset="-128"/>
              </a:rPr>
              <a:t>c.</a:t>
            </a:r>
            <a:r>
              <a:rPr lang="en-US" altLang="en-US" sz="2400" dirty="0">
                <a:latin typeface="Arial Unicode MS" panose="020B0604020202020204" pitchFamily="34" charset="-128"/>
              </a:rPr>
              <a:t> What is the total length of the user datagram?</a:t>
            </a:r>
          </a:p>
          <a:p>
            <a:pPr algn="just"/>
            <a:r>
              <a:rPr lang="en-US" altLang="en-US" sz="2400" dirty="0">
                <a:solidFill>
                  <a:schemeClr val="hlink"/>
                </a:solidFill>
                <a:latin typeface="Arial Unicode MS" panose="020B0604020202020204" pitchFamily="34" charset="-128"/>
              </a:rPr>
              <a:t>d.</a:t>
            </a:r>
            <a:r>
              <a:rPr lang="en-US" altLang="en-US" sz="2400" dirty="0">
                <a:latin typeface="Arial Unicode MS" panose="020B0604020202020204" pitchFamily="34" charset="-128"/>
              </a:rPr>
              <a:t> What is the length of the data?</a:t>
            </a:r>
          </a:p>
          <a:p>
            <a:pPr algn="just"/>
            <a:r>
              <a:rPr lang="en-US" altLang="en-US" sz="2400" dirty="0">
                <a:solidFill>
                  <a:schemeClr val="accent2"/>
                </a:solidFill>
                <a:latin typeface="Arial Unicode MS" panose="020B0604020202020204" pitchFamily="34" charset="-128"/>
              </a:rPr>
              <a:t>e. </a:t>
            </a:r>
            <a:r>
              <a:rPr lang="en-US" altLang="en-US" sz="2400" dirty="0">
                <a:latin typeface="Arial Unicode MS" panose="020B0604020202020204" pitchFamily="34" charset="-128"/>
              </a:rPr>
              <a:t>Is the packet directed from a client to server or vice versa?</a:t>
            </a:r>
          </a:p>
          <a:p>
            <a:pPr algn="just"/>
            <a:r>
              <a:rPr lang="en-US" altLang="en-US" sz="2400" dirty="0">
                <a:solidFill>
                  <a:schemeClr val="accent2"/>
                </a:solidFill>
                <a:latin typeface="Arial Unicode MS" panose="020B0604020202020204" pitchFamily="34" charset="-128"/>
              </a:rPr>
              <a:t>f. </a:t>
            </a:r>
            <a:r>
              <a:rPr lang="en-US" altLang="en-US" sz="2400" dirty="0">
                <a:latin typeface="Arial Unicode MS" panose="020B0604020202020204" pitchFamily="34" charset="-128"/>
              </a:rPr>
              <a:t>What is the client process?</a:t>
            </a:r>
          </a:p>
        </p:txBody>
      </p:sp>
    </p:spTree>
    <p:extLst>
      <p:ext uri="{BB962C8B-B14F-4D97-AF65-F5344CB8AC3E}">
        <p14:creationId xmlns:p14="http://schemas.microsoft.com/office/powerpoint/2010/main" val="296453515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487</TotalTime>
  <Words>1283</Words>
  <Application>Microsoft Office PowerPoint</Application>
  <PresentationFormat>Widescreen</PresentationFormat>
  <Paragraphs>124</Paragraphs>
  <Slides>19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Unicode MS</vt:lpstr>
      <vt:lpstr>Calibri</vt:lpstr>
      <vt:lpstr>Times</vt:lpstr>
      <vt:lpstr>Times New Roman</vt:lpstr>
      <vt:lpstr>Tw Cen MT</vt:lpstr>
      <vt:lpstr>Wingdings</vt:lpstr>
      <vt:lpstr>Wingdings 2</vt:lpstr>
      <vt:lpstr>Droplet</vt:lpstr>
      <vt:lpstr>IoT 4113: IoT Architecture and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425: Telecommunication    Engineering</dc:title>
  <dc:creator>diu</dc:creator>
  <cp:lastModifiedBy>Farzana Akter</cp:lastModifiedBy>
  <cp:revision>38</cp:revision>
  <dcterms:created xsi:type="dcterms:W3CDTF">2018-02-18T07:10:10Z</dcterms:created>
  <dcterms:modified xsi:type="dcterms:W3CDTF">2024-09-01T17:25:08Z</dcterms:modified>
</cp:coreProperties>
</file>