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4"/>
  </p:notesMasterIdLst>
  <p:sldIdLst>
    <p:sldId id="826" r:id="rId2"/>
    <p:sldId id="797" r:id="rId3"/>
    <p:sldId id="798" r:id="rId4"/>
    <p:sldId id="800" r:id="rId5"/>
    <p:sldId id="535" r:id="rId6"/>
    <p:sldId id="749" r:id="rId7"/>
    <p:sldId id="750" r:id="rId8"/>
    <p:sldId id="770" r:id="rId9"/>
    <p:sldId id="771" r:id="rId10"/>
    <p:sldId id="746" r:id="rId11"/>
    <p:sldId id="752" r:id="rId12"/>
    <p:sldId id="753" r:id="rId13"/>
    <p:sldId id="801" r:id="rId14"/>
    <p:sldId id="802" r:id="rId15"/>
    <p:sldId id="803" r:id="rId16"/>
    <p:sldId id="804" r:id="rId17"/>
    <p:sldId id="754" r:id="rId18"/>
    <p:sldId id="805" r:id="rId19"/>
    <p:sldId id="775" r:id="rId20"/>
    <p:sldId id="806" r:id="rId21"/>
    <p:sldId id="807" r:id="rId22"/>
    <p:sldId id="808" r:id="rId23"/>
    <p:sldId id="756" r:id="rId24"/>
    <p:sldId id="776" r:id="rId25"/>
    <p:sldId id="809" r:id="rId26"/>
    <p:sldId id="810" r:id="rId27"/>
    <p:sldId id="811" r:id="rId28"/>
    <p:sldId id="813" r:id="rId29"/>
    <p:sldId id="814" r:id="rId30"/>
    <p:sldId id="758" r:id="rId31"/>
    <p:sldId id="815" r:id="rId32"/>
    <p:sldId id="816" r:id="rId33"/>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charset="0"/>
        <a:ea typeface="+mn-ea"/>
        <a:cs typeface="+mn-cs"/>
      </a:defRPr>
    </a:lvl1pPr>
    <a:lvl2pPr marL="457200" algn="l" rtl="0" eaLnBrk="0" fontAlgn="base" hangingPunct="0">
      <a:spcBef>
        <a:spcPct val="0"/>
      </a:spcBef>
      <a:spcAft>
        <a:spcPct val="0"/>
      </a:spcAft>
      <a:defRPr sz="3200" b="1" kern="1200">
        <a:solidFill>
          <a:schemeClr val="tx1"/>
        </a:solidFill>
        <a:latin typeface="Arial" charset="0"/>
        <a:ea typeface="+mn-ea"/>
        <a:cs typeface="+mn-cs"/>
      </a:defRPr>
    </a:lvl2pPr>
    <a:lvl3pPr marL="914400" algn="l" rtl="0" eaLnBrk="0" fontAlgn="base" hangingPunct="0">
      <a:spcBef>
        <a:spcPct val="0"/>
      </a:spcBef>
      <a:spcAft>
        <a:spcPct val="0"/>
      </a:spcAft>
      <a:defRPr sz="3200" b="1" kern="1200">
        <a:solidFill>
          <a:schemeClr val="tx1"/>
        </a:solidFill>
        <a:latin typeface="Arial" charset="0"/>
        <a:ea typeface="+mn-ea"/>
        <a:cs typeface="+mn-cs"/>
      </a:defRPr>
    </a:lvl3pPr>
    <a:lvl4pPr marL="1371600" algn="l" rtl="0" eaLnBrk="0" fontAlgn="base" hangingPunct="0">
      <a:spcBef>
        <a:spcPct val="0"/>
      </a:spcBef>
      <a:spcAft>
        <a:spcPct val="0"/>
      </a:spcAft>
      <a:defRPr sz="3200" b="1" kern="1200">
        <a:solidFill>
          <a:schemeClr val="tx1"/>
        </a:solidFill>
        <a:latin typeface="Arial" charset="0"/>
        <a:ea typeface="+mn-ea"/>
        <a:cs typeface="+mn-cs"/>
      </a:defRPr>
    </a:lvl4pPr>
    <a:lvl5pPr marL="1828800" algn="l"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00CC00"/>
    <a:srgbClr val="660066"/>
    <a:srgbClr val="996633"/>
    <a:srgbClr val="6666FF"/>
    <a:srgbClr val="CCFF99"/>
    <a:srgbClr val="99FF33"/>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95" autoAdjust="0"/>
    <p:restoredTop sz="94680" autoAdjust="0"/>
  </p:normalViewPr>
  <p:slideViewPr>
    <p:cSldViewPr>
      <p:cViewPr varScale="1">
        <p:scale>
          <a:sx n="78" d="100"/>
          <a:sy n="78" d="100"/>
        </p:scale>
        <p:origin x="145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4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0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Times New Roman" pitchFamily="18" charset="0"/>
              </a:defRPr>
            </a:lvl1pPr>
          </a:lstStyle>
          <a:p>
            <a:pPr>
              <a:defRPr/>
            </a:pPr>
            <a:endParaRPr lang="en-US"/>
          </a:p>
        </p:txBody>
      </p:sp>
      <p:sp>
        <p:nvSpPr>
          <p:cNvPr id="910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pPr>
              <a:defRPr/>
            </a:pPr>
            <a:endParaRPr lang="en-US"/>
          </a:p>
        </p:txBody>
      </p:sp>
      <p:sp>
        <p:nvSpPr>
          <p:cNvPr id="65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0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10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Times New Roman" pitchFamily="18" charset="0"/>
              </a:defRPr>
            </a:lvl1pPr>
          </a:lstStyle>
          <a:p>
            <a:pPr>
              <a:defRPr/>
            </a:pPr>
            <a:endParaRPr lang="en-US"/>
          </a:p>
        </p:txBody>
      </p:sp>
      <p:sp>
        <p:nvSpPr>
          <p:cNvPr id="910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defRPr>
            </a:lvl1pPr>
          </a:lstStyle>
          <a:p>
            <a:pPr>
              <a:defRPr/>
            </a:pPr>
            <a:fld id="{4DA3E5ED-8651-420E-A1DA-949C7440AAC6}" type="slidenum">
              <a:rPr lang="en-US"/>
              <a:pPr>
                <a:defRPr/>
              </a:pPr>
              <a:t>‹#›</a:t>
            </a:fld>
            <a:endParaRPr lang="en-US"/>
          </a:p>
        </p:txBody>
      </p:sp>
    </p:spTree>
    <p:extLst>
      <p:ext uri="{BB962C8B-B14F-4D97-AF65-F5344CB8AC3E}">
        <p14:creationId xmlns:p14="http://schemas.microsoft.com/office/powerpoint/2010/main" val="11564475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63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0C47988-7AED-4494-8532-4CAFF5D6213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9637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8C0CC6C7-C2CE-4033-B20A-94E899415389}" type="slidenum">
              <a:rPr lang="en-US" sz="1200" b="0" smtClean="0">
                <a:latin typeface="Times New Roman" pitchFamily="18" charset="0"/>
              </a:rPr>
              <a:pPr/>
              <a:t>12</a:t>
            </a:fld>
            <a:endParaRPr lang="en-US" sz="1200" b="0">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26938E27-3220-449F-9DC8-B9A2576A4F50}" type="slidenum">
              <a:rPr lang="en-US" sz="1200" b="0" smtClean="0">
                <a:latin typeface="Times New Roman" pitchFamily="18" charset="0"/>
              </a:rPr>
              <a:pPr/>
              <a:t>17</a:t>
            </a:fld>
            <a:endParaRPr lang="en-US" sz="1200" b="0">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C89FB67C-8DE5-41DB-BC0A-47F6C91B792D}" type="slidenum">
              <a:rPr lang="en-US" sz="1200" b="0" smtClean="0">
                <a:latin typeface="Times New Roman" pitchFamily="18" charset="0"/>
              </a:rPr>
              <a:pPr/>
              <a:t>19</a:t>
            </a:fld>
            <a:endParaRPr lang="en-US" sz="1200" b="0">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A517FD47-98DB-4C26-B0A9-0523DA10B2AF}" type="slidenum">
              <a:rPr lang="en-US" sz="1200" b="0" smtClean="0">
                <a:latin typeface="Times New Roman" pitchFamily="18" charset="0"/>
              </a:rPr>
              <a:pPr/>
              <a:t>23</a:t>
            </a:fld>
            <a:endParaRPr lang="en-US" sz="1200" b="0">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SCTP-</a:t>
            </a:r>
            <a:r>
              <a:rPr lang="en-US" baseline="0" dirty="0"/>
              <a:t> Stream Control </a:t>
            </a:r>
            <a:r>
              <a:rPr lang="en-US" baseline="0"/>
              <a:t>Transmission Protocol</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7D4A8C50-9CDD-4BE9-A749-DE38D3D0FB71}" type="slidenum">
              <a:rPr lang="en-US" sz="1200" b="0" smtClean="0">
                <a:latin typeface="Times New Roman" pitchFamily="18" charset="0"/>
              </a:rPr>
              <a:pPr/>
              <a:t>24</a:t>
            </a:fld>
            <a:endParaRPr lang="en-US" sz="1200" b="0">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D1E7D5C0-BF4D-4E29-93D0-DACFAE57F3AA}" type="slidenum">
              <a:rPr lang="en-US" sz="1200" b="0" smtClean="0">
                <a:latin typeface="Times New Roman" pitchFamily="18" charset="0"/>
              </a:rPr>
              <a:pPr/>
              <a:t>30</a:t>
            </a:fld>
            <a:endParaRPr lang="en-US" sz="1200" b="0">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4DFF6718-FD58-4562-8E2D-E88DFF1252D8}" type="slidenum">
              <a:rPr lang="en-US" sz="1200" b="0" smtClean="0">
                <a:latin typeface="Times New Roman" pitchFamily="18" charset="0"/>
              </a:rPr>
              <a:pPr/>
              <a:t>2</a:t>
            </a:fld>
            <a:endParaRPr lang="en-US" sz="1200" b="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33A978A4-72CD-4C70-ABF9-CC0CD236824D}" type="slidenum">
              <a:rPr lang="en-US" sz="1200" b="0" smtClean="0">
                <a:latin typeface="Times New Roman" pitchFamily="18" charset="0"/>
              </a:rPr>
              <a:pPr/>
              <a:t>5</a:t>
            </a:fld>
            <a:endParaRPr lang="en-US" sz="1200" b="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2BBDB699-4B51-416F-9944-8CAA2346847D}" type="slidenum">
              <a:rPr lang="en-US" sz="1200" b="0" smtClean="0">
                <a:latin typeface="Times New Roman" pitchFamily="18" charset="0"/>
              </a:rPr>
              <a:pPr/>
              <a:t>6</a:t>
            </a:fld>
            <a:endParaRPr lang="en-US" sz="1200" b="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14D4EC96-AD2F-48D2-9E81-74F196D0CC50}" type="slidenum">
              <a:rPr lang="en-US" sz="1200" b="0" smtClean="0">
                <a:latin typeface="Times New Roman" pitchFamily="18" charset="0"/>
              </a:rPr>
              <a:pPr/>
              <a:t>7</a:t>
            </a:fld>
            <a:endParaRPr lang="en-US" sz="1200" b="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EDC433CF-E50F-4021-9C0A-1D7797740D37}" type="slidenum">
              <a:rPr lang="en-US" sz="1200" b="0" smtClean="0">
                <a:latin typeface="Times New Roman" pitchFamily="18" charset="0"/>
              </a:rPr>
              <a:pPr/>
              <a:t>8</a:t>
            </a:fld>
            <a:endParaRPr lang="en-US" sz="1200" b="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2BC0726D-24C2-407F-B8C8-FDEE9820FC7F}" type="slidenum">
              <a:rPr lang="en-US" sz="1200" b="0" smtClean="0">
                <a:latin typeface="Times New Roman" pitchFamily="18" charset="0"/>
              </a:rPr>
              <a:pPr/>
              <a:t>9</a:t>
            </a:fld>
            <a:endParaRPr lang="en-US" sz="1200" b="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16852BC2-6DF4-4F77-A006-A71A30259A46}" type="slidenum">
              <a:rPr lang="en-US" sz="1200" b="0" smtClean="0">
                <a:latin typeface="Times New Roman" pitchFamily="18" charset="0"/>
              </a:rPr>
              <a:pPr/>
              <a:t>10</a:t>
            </a:fld>
            <a:endParaRPr lang="en-US" sz="1200" b="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fld id="{72837643-3511-464D-A608-CF2154EEE463}" type="slidenum">
              <a:rPr lang="en-US" sz="1200" b="0" smtClean="0">
                <a:latin typeface="Times New Roman" pitchFamily="18" charset="0"/>
              </a:rPr>
              <a:pPr/>
              <a:t>11</a:t>
            </a:fld>
            <a:endParaRPr lang="en-US" sz="1200" b="0">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4" name="Text Box 17"/>
          <p:cNvSpPr txBox="1">
            <a:spLocks noChangeArrowheads="1"/>
          </p:cNvSpPr>
          <p:nvPr userDrawn="1"/>
        </p:nvSpPr>
        <p:spPr bwMode="auto">
          <a:xfrm>
            <a:off x="0" y="6553200"/>
            <a:ext cx="2209800" cy="304800"/>
          </a:xfrm>
          <a:prstGeom prst="rect">
            <a:avLst/>
          </a:prstGeom>
          <a:noFill/>
          <a:ln w="9525">
            <a:noFill/>
            <a:miter lim="800000"/>
            <a:headEnd/>
            <a:tailEnd/>
          </a:ln>
          <a:effectLst/>
        </p:spPr>
        <p:txBody>
          <a:bodyPr>
            <a:spAutoFit/>
          </a:bodyPr>
          <a:lstStyle/>
          <a:p>
            <a:pPr eaLnBrk="1" hangingPunct="1">
              <a:spcBef>
                <a:spcPct val="50000"/>
              </a:spcBef>
              <a:defRPr/>
            </a:pPr>
            <a:r>
              <a:rPr lang="en-US" altLang="en-US" sz="1400" b="0">
                <a:latin typeface="McGrawHill-Italic" pitchFamily="2" charset="0"/>
              </a:rPr>
              <a:t>McGraw-Hill</a:t>
            </a:r>
            <a:endParaRPr lang="en-US" altLang="en-US" sz="2400" b="0">
              <a:latin typeface="Times New Roman"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w="9525">
            <a:noFill/>
            <a:miter lim="800000"/>
            <a:headEnd/>
            <a:tailEnd/>
          </a:ln>
          <a:effectLst/>
        </p:spPr>
        <p:txBody>
          <a:bodyPr>
            <a:spAutoFit/>
          </a:bodyPr>
          <a:lstStyle/>
          <a:p>
            <a:pPr algn="r" eaLnBrk="1" hangingPunct="1">
              <a:spcBef>
                <a:spcPct val="50000"/>
              </a:spcBef>
              <a:buFontTx/>
              <a:buChar char="©"/>
              <a:defRPr/>
            </a:pPr>
            <a:r>
              <a:rPr lang="en-US" altLang="en-US" sz="1400" b="0">
                <a:latin typeface="McGrawHill-Italic" pitchFamily="2" charset="0"/>
              </a:rPr>
              <a:t>The McGraw-Hill Companies, Inc., 2000</a:t>
            </a:r>
            <a:endParaRPr lang="en-US" altLang="en-US" sz="2400" b="0">
              <a:latin typeface="Times New Roman"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a:defRPr/>
            </a:pPr>
            <a:endParaRPr lang="en-US"/>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a:defRPr/>
            </a:pPr>
            <a:endParaRPr lang="en-US"/>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a:latin typeface="+mn-lt"/>
              </a:defRPr>
            </a:lvl1pPr>
          </a:lstStyle>
          <a:p>
            <a:pPr>
              <a:defRPr/>
            </a:pPr>
            <a:fld id="{3D39E653-9835-41A3-81F0-4BA063F34A8C}" type="slidenum">
              <a:rPr lang="en-US"/>
              <a:pPr>
                <a:defRPr/>
              </a:pPr>
              <a:t>‹#›</a:t>
            </a:fld>
            <a:endParaRPr lang="en-US"/>
          </a:p>
        </p:txBody>
      </p:sp>
    </p:spTree>
    <p:extLst>
      <p:ext uri="{BB962C8B-B14F-4D97-AF65-F5344CB8AC3E}">
        <p14:creationId xmlns:p14="http://schemas.microsoft.com/office/powerpoint/2010/main" val="1507278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a:t>20.</a:t>
            </a:r>
            <a:fld id="{9EB41932-1ED4-47DD-AA32-7A61448E6E94}" type="slidenum">
              <a:rPr lang="en-US"/>
              <a:pPr>
                <a:defRPr/>
              </a:pPr>
              <a:t>‹#›</a:t>
            </a:fld>
            <a:endParaRPr lang="en-US"/>
          </a:p>
        </p:txBody>
      </p:sp>
    </p:spTree>
    <p:extLst>
      <p:ext uri="{BB962C8B-B14F-4D97-AF65-F5344CB8AC3E}">
        <p14:creationId xmlns:p14="http://schemas.microsoft.com/office/powerpoint/2010/main" val="678382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a:t>20.</a:t>
            </a:r>
            <a:fld id="{A6F72FA3-98CF-4356-93F5-AAABB040EA64}" type="slidenum">
              <a:rPr lang="en-US"/>
              <a:pPr>
                <a:defRPr/>
              </a:pPr>
              <a:t>‹#›</a:t>
            </a:fld>
            <a:endParaRPr lang="en-US"/>
          </a:p>
        </p:txBody>
      </p:sp>
    </p:spTree>
    <p:extLst>
      <p:ext uri="{BB962C8B-B14F-4D97-AF65-F5344CB8AC3E}">
        <p14:creationId xmlns:p14="http://schemas.microsoft.com/office/powerpoint/2010/main" val="3512141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6"/>
          <p:cNvSpPr>
            <a:spLocks noGrp="1" noChangeArrowheads="1"/>
          </p:cNvSpPr>
          <p:nvPr>
            <p:ph type="sldNum" sz="quarter" idx="10"/>
          </p:nvPr>
        </p:nvSpPr>
        <p:spPr>
          <a:ln/>
        </p:spPr>
        <p:txBody>
          <a:bodyPr/>
          <a:lstStyle>
            <a:lvl1pPr>
              <a:defRPr/>
            </a:lvl1pPr>
          </a:lstStyle>
          <a:p>
            <a:pPr>
              <a:defRPr/>
            </a:pPr>
            <a:r>
              <a:rPr lang="en-US"/>
              <a:t>20.</a:t>
            </a:r>
            <a:fld id="{879EFC2B-081D-4BFE-A408-2617950B079E}" type="slidenum">
              <a:rPr lang="en-US"/>
              <a:pPr>
                <a:defRPr/>
              </a:pPr>
              <a:t>‹#›</a:t>
            </a:fld>
            <a:endParaRPr lang="en-US"/>
          </a:p>
        </p:txBody>
      </p:sp>
    </p:spTree>
    <p:extLst>
      <p:ext uri="{BB962C8B-B14F-4D97-AF65-F5344CB8AC3E}">
        <p14:creationId xmlns:p14="http://schemas.microsoft.com/office/powerpoint/2010/main" val="2012411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a:t>20.</a:t>
            </a:r>
            <a:fld id="{0CB1B6FD-B760-4B03-9341-879944063C45}" type="slidenum">
              <a:rPr lang="en-US"/>
              <a:pPr>
                <a:defRPr/>
              </a:pPr>
              <a:t>‹#›</a:t>
            </a:fld>
            <a:endParaRPr lang="en-US"/>
          </a:p>
        </p:txBody>
      </p:sp>
    </p:spTree>
    <p:extLst>
      <p:ext uri="{BB962C8B-B14F-4D97-AF65-F5344CB8AC3E}">
        <p14:creationId xmlns:p14="http://schemas.microsoft.com/office/powerpoint/2010/main" val="319327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a:t>20.</a:t>
            </a:r>
            <a:fld id="{F3A3E02C-83B6-411A-9C08-150D3DA98EF3}" type="slidenum">
              <a:rPr lang="en-US"/>
              <a:pPr>
                <a:defRPr/>
              </a:pPr>
              <a:t>‹#›</a:t>
            </a:fld>
            <a:endParaRPr lang="en-US"/>
          </a:p>
        </p:txBody>
      </p:sp>
    </p:spTree>
    <p:extLst>
      <p:ext uri="{BB962C8B-B14F-4D97-AF65-F5344CB8AC3E}">
        <p14:creationId xmlns:p14="http://schemas.microsoft.com/office/powerpoint/2010/main" val="264056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t>20.</a:t>
            </a:r>
            <a:fld id="{0FF49DB9-83C1-444F-8F68-FE9AAA3A7BB3}" type="slidenum">
              <a:rPr lang="en-US"/>
              <a:pPr>
                <a:defRPr/>
              </a:pPr>
              <a:t>‹#›</a:t>
            </a:fld>
            <a:endParaRPr lang="en-US"/>
          </a:p>
        </p:txBody>
      </p:sp>
    </p:spTree>
    <p:extLst>
      <p:ext uri="{BB962C8B-B14F-4D97-AF65-F5344CB8AC3E}">
        <p14:creationId xmlns:p14="http://schemas.microsoft.com/office/powerpoint/2010/main" val="3502367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p:cNvSpPr>
            <a:spLocks noGrp="1" noChangeArrowheads="1"/>
          </p:cNvSpPr>
          <p:nvPr>
            <p:ph type="sldNum" sz="quarter" idx="10"/>
          </p:nvPr>
        </p:nvSpPr>
        <p:spPr>
          <a:ln/>
        </p:spPr>
        <p:txBody>
          <a:bodyPr/>
          <a:lstStyle>
            <a:lvl1pPr>
              <a:defRPr/>
            </a:lvl1pPr>
          </a:lstStyle>
          <a:p>
            <a:pPr>
              <a:defRPr/>
            </a:pPr>
            <a:r>
              <a:rPr lang="en-US"/>
              <a:t>20.</a:t>
            </a:r>
            <a:fld id="{714C6D1E-3DE5-4179-9C1C-3C36CB1437E0}" type="slidenum">
              <a:rPr lang="en-US"/>
              <a:pPr>
                <a:defRPr/>
              </a:pPr>
              <a:t>‹#›</a:t>
            </a:fld>
            <a:endParaRPr lang="en-US"/>
          </a:p>
        </p:txBody>
      </p:sp>
    </p:spTree>
    <p:extLst>
      <p:ext uri="{BB962C8B-B14F-4D97-AF65-F5344CB8AC3E}">
        <p14:creationId xmlns:p14="http://schemas.microsoft.com/office/powerpoint/2010/main" val="2112870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6"/>
          <p:cNvSpPr>
            <a:spLocks noGrp="1" noChangeArrowheads="1"/>
          </p:cNvSpPr>
          <p:nvPr>
            <p:ph type="sldNum" sz="quarter" idx="10"/>
          </p:nvPr>
        </p:nvSpPr>
        <p:spPr>
          <a:ln/>
        </p:spPr>
        <p:txBody>
          <a:bodyPr/>
          <a:lstStyle>
            <a:lvl1pPr>
              <a:defRPr/>
            </a:lvl1pPr>
          </a:lstStyle>
          <a:p>
            <a:pPr>
              <a:defRPr/>
            </a:pPr>
            <a:r>
              <a:rPr lang="en-US"/>
              <a:t>20.</a:t>
            </a:r>
            <a:fld id="{A41CB0C3-75F7-4C78-AA68-EA7DEF081F30}" type="slidenum">
              <a:rPr lang="en-US"/>
              <a:pPr>
                <a:defRPr/>
              </a:pPr>
              <a:t>‹#›</a:t>
            </a:fld>
            <a:endParaRPr lang="en-US"/>
          </a:p>
        </p:txBody>
      </p:sp>
    </p:spTree>
    <p:extLst>
      <p:ext uri="{BB962C8B-B14F-4D97-AF65-F5344CB8AC3E}">
        <p14:creationId xmlns:p14="http://schemas.microsoft.com/office/powerpoint/2010/main" val="46321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a:t>20.</a:t>
            </a:r>
            <a:fld id="{648987A2-B4AD-40FC-A9C8-94A13A0D4713}" type="slidenum">
              <a:rPr lang="en-US"/>
              <a:pPr>
                <a:defRPr/>
              </a:pPr>
              <a:t>‹#›</a:t>
            </a:fld>
            <a:endParaRPr lang="en-US"/>
          </a:p>
        </p:txBody>
      </p:sp>
    </p:spTree>
    <p:extLst>
      <p:ext uri="{BB962C8B-B14F-4D97-AF65-F5344CB8AC3E}">
        <p14:creationId xmlns:p14="http://schemas.microsoft.com/office/powerpoint/2010/main" val="3811075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t>20.</a:t>
            </a:r>
            <a:fld id="{ADF1D17A-2447-4C83-BC80-69279B2E0FD8}" type="slidenum">
              <a:rPr lang="en-US"/>
              <a:pPr>
                <a:defRPr/>
              </a:pPr>
              <a:t>‹#›</a:t>
            </a:fld>
            <a:endParaRPr lang="en-US"/>
          </a:p>
        </p:txBody>
      </p:sp>
    </p:spTree>
    <p:extLst>
      <p:ext uri="{BB962C8B-B14F-4D97-AF65-F5344CB8AC3E}">
        <p14:creationId xmlns:p14="http://schemas.microsoft.com/office/powerpoint/2010/main" val="2935023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t>20.</a:t>
            </a:r>
            <a:fld id="{6F91C23F-0F3E-46F5-B1ED-90463F2489BF}" type="slidenum">
              <a:rPr lang="en-US"/>
              <a:pPr>
                <a:defRPr/>
              </a:pPr>
              <a:t>‹#›</a:t>
            </a:fld>
            <a:endParaRPr lang="en-US"/>
          </a:p>
        </p:txBody>
      </p:sp>
    </p:spTree>
    <p:extLst>
      <p:ext uri="{BB962C8B-B14F-4D97-AF65-F5344CB8AC3E}">
        <p14:creationId xmlns:p14="http://schemas.microsoft.com/office/powerpoint/2010/main" val="192181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pPr>
              <a:defRPr/>
            </a:pPr>
            <a:r>
              <a:rPr lang="en-US"/>
              <a:t>20.</a:t>
            </a:r>
            <a:fld id="{142A93AB-94D3-478C-987F-E1CAEC51E2D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6"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ctrTitle"/>
          </p:nvPr>
        </p:nvSpPr>
        <p:spPr>
          <a:xfrm>
            <a:off x="152400" y="443250"/>
            <a:ext cx="8839200" cy="1098947"/>
          </a:xfrm>
        </p:spPr>
        <p:txBody>
          <a:bodyPr>
            <a:normAutofit fontScale="90000"/>
          </a:bodyPr>
          <a:lstStyle/>
          <a:p>
            <a:pPr eaLnBrk="1" hangingPunct="1"/>
            <a:br>
              <a:rPr dirty="0"/>
            </a:br>
            <a:r>
              <a:rPr lang="en-US" sz="3300" b="1" dirty="0"/>
              <a:t>IOT 4113: IoT Architecture and Technologies</a:t>
            </a:r>
            <a:endParaRPr sz="3300" b="1" dirty="0"/>
          </a:p>
        </p:txBody>
      </p:sp>
      <p:sp>
        <p:nvSpPr>
          <p:cNvPr id="3" name="Subtitle 2">
            <a:extLst>
              <a:ext uri="{FF2B5EF4-FFF2-40B4-BE49-F238E27FC236}">
                <a16:creationId xmlns:a16="http://schemas.microsoft.com/office/drawing/2014/main" id="{BE46935F-9A53-384D-0016-B4BA582554A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96186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D6D9355E-06D9-4F7F-AB4E-E92AAFD11BC4}" type="slidenum">
              <a:rPr lang="en-US" sz="2000" smtClean="0">
                <a:solidFill>
                  <a:schemeClr val="bg2"/>
                </a:solidFill>
              </a:rPr>
              <a:pPr/>
              <a:t>10</a:t>
            </a:fld>
            <a:endParaRPr lang="en-US" sz="2000">
              <a:solidFill>
                <a:schemeClr val="bg2"/>
              </a:solidFill>
            </a:endParaRPr>
          </a:p>
        </p:txBody>
      </p:sp>
      <p:sp>
        <p:nvSpPr>
          <p:cNvPr id="85811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858115" name="Text Box 3"/>
          <p:cNvSpPr txBox="1">
            <a:spLocks noChangeArrowheads="1"/>
          </p:cNvSpPr>
          <p:nvPr/>
        </p:nvSpPr>
        <p:spPr bwMode="auto">
          <a:xfrm>
            <a:off x="228600" y="406400"/>
            <a:ext cx="2046288" cy="579438"/>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latin typeface="Times" pitchFamily="18" charset="0"/>
              </a:rPr>
              <a:t>20-2   IPv4</a:t>
            </a:r>
          </a:p>
        </p:txBody>
      </p:sp>
      <p:sp>
        <p:nvSpPr>
          <p:cNvPr id="12293"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US" sz="1800">
              <a:latin typeface="Times New Roman" pitchFamily="18" charset="0"/>
            </a:endParaRPr>
          </a:p>
        </p:txBody>
      </p:sp>
      <p:sp>
        <p:nvSpPr>
          <p:cNvPr id="858117" name="Rectangle 5"/>
          <p:cNvSpPr>
            <a:spLocks noChangeArrowheads="1"/>
          </p:cNvSpPr>
          <p:nvPr/>
        </p:nvSpPr>
        <p:spPr bwMode="auto">
          <a:xfrm>
            <a:off x="304800" y="1600200"/>
            <a:ext cx="8229600" cy="946150"/>
          </a:xfrm>
          <a:prstGeom prst="rect">
            <a:avLst/>
          </a:prstGeom>
          <a:noFill/>
          <a:ln w="9525">
            <a:noFill/>
            <a:miter lim="800000"/>
            <a:headEnd/>
            <a:tailEnd/>
          </a:ln>
          <a:effectLst/>
        </p:spPr>
        <p:txBody>
          <a:bodyPr anchor="ctr">
            <a:spAutoFit/>
          </a:bodyPr>
          <a:lstStyle/>
          <a:p>
            <a:pPr algn="just" eaLnBrk="1" hangingPunct="1">
              <a:defRPr/>
            </a:pPr>
            <a:r>
              <a:rPr lang="en-US" sz="2800" i="1" dirty="0">
                <a:effectLst>
                  <a:outerShdw blurRad="38100" dist="38100" dir="2700000" algn="tl">
                    <a:srgbClr val="C0C0C0"/>
                  </a:outerShdw>
                </a:effectLst>
                <a:latin typeface="Times New Roman" pitchFamily="18" charset="0"/>
              </a:rPr>
              <a:t>The Internet Protocol version 4 (</a:t>
            </a:r>
            <a:r>
              <a:rPr lang="en-US" sz="2800" i="1" dirty="0">
                <a:solidFill>
                  <a:schemeClr val="hlink"/>
                </a:solidFill>
                <a:effectLst>
                  <a:outerShdw blurRad="38100" dist="38100" dir="2700000" algn="tl">
                    <a:srgbClr val="C0C0C0"/>
                  </a:outerShdw>
                </a:effectLst>
                <a:latin typeface="Times New Roman" pitchFamily="18" charset="0"/>
              </a:rPr>
              <a:t>IPv4</a:t>
            </a:r>
            <a:r>
              <a:rPr lang="en-US" sz="2800" i="1" dirty="0">
                <a:effectLst>
                  <a:outerShdw blurRad="38100" dist="38100" dir="2700000" algn="tl">
                    <a:srgbClr val="C0C0C0"/>
                  </a:outerShdw>
                </a:effectLst>
                <a:latin typeface="Times New Roman" pitchFamily="18" charset="0"/>
              </a:rPr>
              <a:t>) is the delivery mechanism used by the TCP/IP protocols.</a:t>
            </a:r>
          </a:p>
        </p:txBody>
      </p:sp>
      <p:sp>
        <p:nvSpPr>
          <p:cNvPr id="12295" name="Rectangle 6"/>
          <p:cNvSpPr>
            <a:spLocks noChangeArrowheads="1"/>
          </p:cNvSpPr>
          <p:nvPr/>
        </p:nvSpPr>
        <p:spPr bwMode="auto">
          <a:xfrm>
            <a:off x="152400" y="4679950"/>
            <a:ext cx="6705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chemeClr val="tx1"/>
              </a:buClr>
              <a:buSzPct val="117000"/>
              <a:buFont typeface="Wingdings" pitchFamily="2" charset="2"/>
              <a:buNone/>
            </a:pPr>
            <a:r>
              <a:rPr lang="en-US" sz="2400">
                <a:solidFill>
                  <a:srgbClr val="0033CC"/>
                </a:solidFill>
                <a:latin typeface="Times New Roman" pitchFamily="18" charset="0"/>
              </a:rPr>
              <a:t>Datagram</a:t>
            </a:r>
            <a:br>
              <a:rPr lang="fr-FR" sz="2400">
                <a:solidFill>
                  <a:srgbClr val="0033CC"/>
                </a:solidFill>
                <a:latin typeface="Times New Roman" pitchFamily="18" charset="0"/>
              </a:rPr>
            </a:br>
            <a:r>
              <a:rPr lang="fr-FR" sz="2400">
                <a:solidFill>
                  <a:srgbClr val="0033CC"/>
                </a:solidFill>
                <a:latin typeface="Times New Roman" pitchFamily="18" charset="0"/>
              </a:rPr>
              <a:t>Fragmentation</a:t>
            </a:r>
            <a:br>
              <a:rPr lang="fr-FR" sz="2400">
                <a:solidFill>
                  <a:srgbClr val="0033CC"/>
                </a:solidFill>
                <a:latin typeface="Times New Roman" pitchFamily="18" charset="0"/>
              </a:rPr>
            </a:br>
            <a:r>
              <a:rPr lang="fr-FR" sz="2400">
                <a:solidFill>
                  <a:srgbClr val="0033CC"/>
                </a:solidFill>
                <a:latin typeface="Times New Roman" pitchFamily="18" charset="0"/>
              </a:rPr>
              <a:t>Checksum</a:t>
            </a:r>
          </a:p>
          <a:p>
            <a:pPr>
              <a:buClr>
                <a:schemeClr val="tx1"/>
              </a:buClr>
              <a:buSzPct val="117000"/>
              <a:buFont typeface="Wingdings" pitchFamily="2" charset="2"/>
              <a:buNone/>
            </a:pPr>
            <a:r>
              <a:rPr lang="en-US" sz="2400">
                <a:solidFill>
                  <a:srgbClr val="0033CC"/>
                </a:solidFill>
                <a:latin typeface="Times New Roman" pitchFamily="18" charset="0"/>
              </a:rPr>
              <a:t>Options</a:t>
            </a:r>
          </a:p>
        </p:txBody>
      </p:sp>
      <p:sp>
        <p:nvSpPr>
          <p:cNvPr id="858119" name="Text Box 7"/>
          <p:cNvSpPr txBox="1">
            <a:spLocks noChangeArrowheads="1"/>
          </p:cNvSpPr>
          <p:nvPr/>
        </p:nvSpPr>
        <p:spPr bwMode="auto">
          <a:xfrm>
            <a:off x="165100" y="4203700"/>
            <a:ext cx="4862513" cy="519113"/>
          </a:xfrm>
          <a:prstGeom prst="rect">
            <a:avLst/>
          </a:prstGeom>
          <a:noFill/>
          <a:ln w="76200" algn="ctr">
            <a:noFill/>
            <a:miter lim="800000"/>
            <a:headEnd/>
            <a:tailEnd/>
          </a:ln>
          <a:effectLst/>
        </p:spPr>
        <p:txBody>
          <a:bodyPr wrap="none">
            <a:spAutoFit/>
          </a:bodyPr>
          <a:lstStyle/>
          <a:p>
            <a:pPr algn="ctr">
              <a:defRPr/>
            </a:pP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1EE74872-73C8-4A9E-A6E6-153007A5672B}" type="slidenum">
              <a:rPr lang="en-US" sz="2000" smtClean="0">
                <a:solidFill>
                  <a:schemeClr val="bg2"/>
                </a:solidFill>
              </a:rPr>
              <a:pPr/>
              <a:t>11</a:t>
            </a:fld>
            <a:endParaRPr lang="en-US" sz="2000">
              <a:solidFill>
                <a:schemeClr val="bg2"/>
              </a:solidFill>
            </a:endParaRPr>
          </a:p>
        </p:txBody>
      </p:sp>
      <p:sp>
        <p:nvSpPr>
          <p:cNvPr id="13315" name="Line 2"/>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6" name="Line 3"/>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7" name="Text Box 4"/>
          <p:cNvSpPr txBox="1">
            <a:spLocks noChangeArrowheads="1"/>
          </p:cNvSpPr>
          <p:nvPr/>
        </p:nvSpPr>
        <p:spPr bwMode="auto">
          <a:xfrm>
            <a:off x="304800" y="762000"/>
            <a:ext cx="6119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a:solidFill>
                  <a:schemeClr val="folHlink"/>
                </a:solidFill>
                <a:latin typeface="Times New Roman" pitchFamily="18" charset="0"/>
              </a:rPr>
              <a:t>Figure 20.4  </a:t>
            </a:r>
            <a:r>
              <a:rPr lang="en-US" sz="2000" i="1">
                <a:latin typeface="Times New Roman" pitchFamily="18" charset="0"/>
              </a:rPr>
              <a:t>Position of IPv4 in TCP/IP protocol suite</a:t>
            </a:r>
          </a:p>
        </p:txBody>
      </p:sp>
      <p:sp>
        <p:nvSpPr>
          <p:cNvPr id="13318"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331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8" y="1984375"/>
            <a:ext cx="7916862"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96ABF90F-8607-449B-9399-5632F870B0F6}" type="slidenum">
              <a:rPr lang="en-US" sz="2000" smtClean="0">
                <a:solidFill>
                  <a:schemeClr val="bg2"/>
                </a:solidFill>
              </a:rPr>
              <a:pPr/>
              <a:t>12</a:t>
            </a:fld>
            <a:endParaRPr lang="en-US" sz="2000">
              <a:solidFill>
                <a:schemeClr val="bg2"/>
              </a:solidFill>
            </a:endParaRPr>
          </a:p>
        </p:txBody>
      </p:sp>
      <p:sp>
        <p:nvSpPr>
          <p:cNvPr id="14339" name="Line 2"/>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0" name="Line 3"/>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1" name="Text Box 4"/>
          <p:cNvSpPr txBox="1">
            <a:spLocks noChangeArrowheads="1"/>
          </p:cNvSpPr>
          <p:nvPr/>
        </p:nvSpPr>
        <p:spPr bwMode="auto">
          <a:xfrm>
            <a:off x="304800" y="762000"/>
            <a:ext cx="4132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a:solidFill>
                  <a:schemeClr val="folHlink"/>
                </a:solidFill>
                <a:latin typeface="Times New Roman" pitchFamily="18" charset="0"/>
              </a:rPr>
              <a:t>Figure 20.5  </a:t>
            </a:r>
            <a:r>
              <a:rPr lang="en-US" sz="2000" i="1">
                <a:latin typeface="Times New Roman" pitchFamily="18" charset="0"/>
              </a:rPr>
              <a:t>IPv4 datagram format</a:t>
            </a:r>
          </a:p>
        </p:txBody>
      </p:sp>
      <p:sp>
        <p:nvSpPr>
          <p:cNvPr id="14342"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434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075" y="1662113"/>
            <a:ext cx="6334125"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bwMode="auto">
          <a:xfrm>
            <a:off x="457200" y="274638"/>
            <a:ext cx="8229600" cy="792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t>IPv4 Datagram Format</a:t>
            </a:r>
          </a:p>
        </p:txBody>
      </p:sp>
      <p:sp>
        <p:nvSpPr>
          <p:cNvPr id="15363" name="Content Placeholder 2"/>
          <p:cNvSpPr>
            <a:spLocks noGrp="1"/>
          </p:cNvSpPr>
          <p:nvPr>
            <p:ph idx="1"/>
          </p:nvPr>
        </p:nvSpPr>
        <p:spPr bwMode="auto">
          <a:xfrm>
            <a:off x="457200" y="1143000"/>
            <a:ext cx="8229600" cy="4983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a:t>IPv4 Packet is called datagram.</a:t>
            </a:r>
          </a:p>
          <a:p>
            <a:r>
              <a:rPr lang="en-US" dirty="0"/>
              <a:t>A datagram is of variable length.</a:t>
            </a:r>
          </a:p>
          <a:p>
            <a:r>
              <a:rPr lang="en-US" dirty="0"/>
              <a:t>Consists of two parts: </a:t>
            </a:r>
            <a:r>
              <a:rPr lang="en-US" u="sng" dirty="0"/>
              <a:t>Header + Data</a:t>
            </a:r>
          </a:p>
          <a:p>
            <a:r>
              <a:rPr lang="en-US" dirty="0"/>
              <a:t>Header’s length is 20 to 60 bytes.</a:t>
            </a:r>
          </a:p>
          <a:p>
            <a:r>
              <a:rPr lang="en-US" dirty="0"/>
              <a:t>Header contains information essential for routing and delivering Data.</a:t>
            </a:r>
          </a:p>
          <a:p>
            <a:r>
              <a:rPr lang="en-US" dirty="0"/>
              <a:t>It is customary in TCP/IP to show the header in 4-byte sections.</a:t>
            </a:r>
          </a:p>
        </p:txBody>
      </p:sp>
      <p:sp>
        <p:nvSpPr>
          <p:cNvPr id="1536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72966E4F-9B70-420D-BE68-51B7632F43D7}" type="slidenum">
              <a:rPr lang="en-US" sz="2000" smtClean="0">
                <a:solidFill>
                  <a:schemeClr val="bg2"/>
                </a:solidFill>
              </a:rPr>
              <a:pPr/>
              <a:t>13</a:t>
            </a:fld>
            <a:endParaRPr lang="en-US" sz="2000">
              <a:solidFill>
                <a:schemeClr val="bg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bwMode="auto">
          <a:xfrm>
            <a:off x="457200" y="274638"/>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t>Header Fields (1)</a:t>
            </a:r>
          </a:p>
        </p:txBody>
      </p:sp>
      <p:sp>
        <p:nvSpPr>
          <p:cNvPr id="16387" name="Content Placeholder 2"/>
          <p:cNvSpPr>
            <a:spLocks noGrp="1"/>
          </p:cNvSpPr>
          <p:nvPr>
            <p:ph idx="1"/>
          </p:nvPr>
        </p:nvSpPr>
        <p:spPr bwMode="auto">
          <a:xfrm>
            <a:off x="457200" y="1219200"/>
            <a:ext cx="8229600" cy="4906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u="sng" dirty="0"/>
              <a:t>VERSION (VER)</a:t>
            </a:r>
          </a:p>
          <a:p>
            <a:pPr lvl="1"/>
            <a:r>
              <a:rPr lang="en-US" dirty="0"/>
              <a:t>4 bit in length</a:t>
            </a:r>
          </a:p>
          <a:p>
            <a:pPr lvl="1"/>
            <a:r>
              <a:rPr lang="en-US" dirty="0"/>
              <a:t>Defines the version of IP (either IPv6 or IPv4)</a:t>
            </a:r>
          </a:p>
          <a:p>
            <a:pPr lvl="1">
              <a:buFont typeface="Wingdings" pitchFamily="2" charset="2"/>
              <a:buNone/>
            </a:pPr>
            <a:endParaRPr lang="en-US" dirty="0"/>
          </a:p>
          <a:p>
            <a:pPr>
              <a:buFont typeface="Wingdings" pitchFamily="2" charset="2"/>
              <a:buNone/>
            </a:pPr>
            <a:r>
              <a:rPr lang="en-US" u="sng" dirty="0"/>
              <a:t>Header Length (HLEN)</a:t>
            </a:r>
          </a:p>
          <a:p>
            <a:pPr lvl="1"/>
            <a:r>
              <a:rPr lang="en-US" dirty="0"/>
              <a:t>4 bit in length</a:t>
            </a:r>
          </a:p>
          <a:p>
            <a:pPr lvl="1"/>
            <a:r>
              <a:rPr lang="en-US" dirty="0"/>
              <a:t>Defines the length of the header.</a:t>
            </a:r>
          </a:p>
          <a:p>
            <a:pPr lvl="1"/>
            <a:r>
              <a:rPr lang="en-US" dirty="0"/>
              <a:t>Its value falls between 20 to 60 bytes</a:t>
            </a:r>
          </a:p>
          <a:p>
            <a:endParaRPr lang="en-US" b="1" u="sng"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10174B33-D267-45F2-9162-874D392E71BC}" type="slidenum">
              <a:rPr lang="en-US" sz="2000" smtClean="0">
                <a:solidFill>
                  <a:schemeClr val="bg2"/>
                </a:solidFill>
              </a:rPr>
              <a:pPr/>
              <a:t>14</a:t>
            </a:fld>
            <a:endParaRPr lang="en-US" sz="2000">
              <a:solidFill>
                <a:schemeClr val="bg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bwMode="auto">
          <a:xfrm>
            <a:off x="457200" y="274638"/>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t>Header Fields (2)</a:t>
            </a:r>
          </a:p>
        </p:txBody>
      </p:sp>
      <p:sp>
        <p:nvSpPr>
          <p:cNvPr id="17411" name="Content Placeholder 2"/>
          <p:cNvSpPr>
            <a:spLocks noGrp="1"/>
          </p:cNvSpPr>
          <p:nvPr>
            <p:ph idx="1"/>
          </p:nvPr>
        </p:nvSpPr>
        <p:spPr bwMode="auto">
          <a:xfrm>
            <a:off x="457200" y="1219200"/>
            <a:ext cx="8229600" cy="4906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u="sng" dirty="0"/>
              <a:t>Services</a:t>
            </a:r>
          </a:p>
          <a:p>
            <a:pPr lvl="1"/>
            <a:r>
              <a:rPr lang="en-US" dirty="0"/>
              <a:t>the IETF has changed the interpretation and name of this 8-bit field. </a:t>
            </a:r>
          </a:p>
          <a:p>
            <a:pPr lvl="1"/>
            <a:r>
              <a:rPr lang="en-US" dirty="0"/>
              <a:t>It was previously called as </a:t>
            </a:r>
            <a:r>
              <a:rPr lang="en-US" b="1" dirty="0"/>
              <a:t>service type</a:t>
            </a:r>
            <a:r>
              <a:rPr lang="en-US" dirty="0"/>
              <a:t>, now called </a:t>
            </a:r>
            <a:r>
              <a:rPr lang="en-US" b="1" dirty="0"/>
              <a:t>differentiated services</a:t>
            </a:r>
            <a:r>
              <a:rPr lang="en-US" dirty="0"/>
              <a:t>.</a:t>
            </a:r>
          </a:p>
          <a:p>
            <a:pPr lvl="1"/>
            <a:r>
              <a:rPr lang="en-US" dirty="0"/>
              <a:t>I will explain “service type”.</a:t>
            </a:r>
          </a:p>
          <a:p>
            <a:pPr lvl="1"/>
            <a:r>
              <a:rPr lang="en-US" dirty="0"/>
              <a:t>“differentiated services” is your homework. (See: </a:t>
            </a:r>
            <a:r>
              <a:rPr lang="en-US" dirty="0">
                <a:solidFill>
                  <a:srgbClr val="3366FF"/>
                </a:solidFill>
              </a:rPr>
              <a:t>SECTION 20.2</a:t>
            </a:r>
            <a:r>
              <a:rPr lang="en-US" dirty="0"/>
              <a:t> Page </a:t>
            </a:r>
            <a:r>
              <a:rPr lang="en-US" dirty="0">
                <a:solidFill>
                  <a:srgbClr val="FF0000"/>
                </a:solidFill>
              </a:rPr>
              <a:t>585</a:t>
            </a:r>
            <a:r>
              <a:rPr lang="en-US" dirty="0"/>
              <a:t>)</a:t>
            </a:r>
            <a:endParaRPr lang="en-US" dirty="0">
              <a:solidFill>
                <a:srgbClr val="FF0000"/>
              </a:solidFill>
            </a:endParaRPr>
          </a:p>
          <a:p>
            <a:pPr lvl="1">
              <a:buFont typeface="Wingdings" pitchFamily="2" charset="2"/>
              <a:buNone/>
            </a:pPr>
            <a:endParaRPr lang="en-US" dirty="0"/>
          </a:p>
          <a:p>
            <a:pPr lvl="1"/>
            <a:endParaRPr lang="en-US" u="sng" dirty="0"/>
          </a:p>
        </p:txBody>
      </p:sp>
      <p:sp>
        <p:nvSpPr>
          <p:cNvPr id="1741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A5C896F9-36FC-4FAD-8ACE-D0F59ABB4CCB}" type="slidenum">
              <a:rPr lang="en-US" sz="2000" smtClean="0">
                <a:solidFill>
                  <a:schemeClr val="bg2"/>
                </a:solidFill>
              </a:rPr>
              <a:pPr/>
              <a:t>15</a:t>
            </a:fld>
            <a:endParaRPr lang="en-US" sz="2000">
              <a:solidFill>
                <a:schemeClr val="bg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bwMode="auto">
          <a:xfrm>
            <a:off x="457200" y="274638"/>
            <a:ext cx="82296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t>Service Type(1)</a:t>
            </a:r>
          </a:p>
        </p:txBody>
      </p:sp>
      <p:sp>
        <p:nvSpPr>
          <p:cNvPr id="18435" name="Content Placeholder 2"/>
          <p:cNvSpPr>
            <a:spLocks noGrp="1"/>
          </p:cNvSpPr>
          <p:nvPr>
            <p:ph idx="1"/>
          </p:nvPr>
        </p:nvSpPr>
        <p:spPr bwMode="auto">
          <a:xfrm>
            <a:off x="457200" y="1219200"/>
            <a:ext cx="8229600" cy="4906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a:t>First 3 bits are Precedence bits. </a:t>
            </a:r>
          </a:p>
          <a:p>
            <a:r>
              <a:rPr lang="en-US" dirty="0"/>
              <a:t>Next 4 bits are called Type of Service (TOS) bits, </a:t>
            </a:r>
          </a:p>
          <a:p>
            <a:r>
              <a:rPr lang="en-US" dirty="0"/>
              <a:t>and the last bit is not used.</a:t>
            </a:r>
          </a:p>
          <a:p>
            <a:r>
              <a:rPr lang="en-US" u="sng" dirty="0"/>
              <a:t>Precedence:</a:t>
            </a:r>
          </a:p>
          <a:p>
            <a:pPr lvl="1"/>
            <a:r>
              <a:rPr lang="en-US" dirty="0"/>
              <a:t>Value ranges from 000 to 111.</a:t>
            </a:r>
          </a:p>
          <a:p>
            <a:pPr lvl="1"/>
            <a:r>
              <a:rPr lang="en-US" dirty="0"/>
              <a:t>Defines priority of the datagram</a:t>
            </a:r>
          </a:p>
          <a:p>
            <a:pPr lvl="1"/>
            <a:r>
              <a:rPr lang="en-US" dirty="0"/>
              <a:t>Used in situations of Network Congestion</a:t>
            </a:r>
          </a:p>
          <a:p>
            <a:pPr lvl="1"/>
            <a:r>
              <a:rPr lang="en-US" dirty="0"/>
              <a:t>Router discards datagrams of low precedence in case of congestion.</a:t>
            </a:r>
          </a:p>
          <a:p>
            <a:pPr lvl="1"/>
            <a:endParaRPr lang="en-US" dirty="0"/>
          </a:p>
          <a:p>
            <a:endParaRPr lang="en-US" dirty="0"/>
          </a:p>
        </p:txBody>
      </p:sp>
      <p:sp>
        <p:nvSpPr>
          <p:cNvPr id="184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16637DBF-74EE-412D-9321-FC9A00561F0D}" type="slidenum">
              <a:rPr lang="en-US" sz="2000" smtClean="0">
                <a:solidFill>
                  <a:schemeClr val="bg2"/>
                </a:solidFill>
              </a:rPr>
              <a:pPr/>
              <a:t>16</a:t>
            </a:fld>
            <a:endParaRPr lang="en-US" sz="2000">
              <a:solidFill>
                <a:schemeClr val="bg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75651BD9-54CA-4A8E-91BA-89D8AF21F50B}" type="slidenum">
              <a:rPr lang="en-US" sz="2000" smtClean="0">
                <a:solidFill>
                  <a:schemeClr val="bg2"/>
                </a:solidFill>
              </a:rPr>
              <a:pPr/>
              <a:t>17</a:t>
            </a:fld>
            <a:endParaRPr lang="en-US" sz="2000">
              <a:solidFill>
                <a:schemeClr val="bg2"/>
              </a:solidFill>
            </a:endParaRPr>
          </a:p>
        </p:txBody>
      </p:sp>
      <p:sp>
        <p:nvSpPr>
          <p:cNvPr id="19459" name="Line 2"/>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0" name="Line 3"/>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1" name="Text Box 4"/>
          <p:cNvSpPr txBox="1">
            <a:spLocks noChangeArrowheads="1"/>
          </p:cNvSpPr>
          <p:nvPr/>
        </p:nvSpPr>
        <p:spPr bwMode="auto">
          <a:xfrm>
            <a:off x="304800" y="762000"/>
            <a:ext cx="5692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a:solidFill>
                  <a:schemeClr val="folHlink"/>
                </a:solidFill>
                <a:latin typeface="Times New Roman" pitchFamily="18" charset="0"/>
              </a:rPr>
              <a:t>Figure 20.6  </a:t>
            </a:r>
            <a:r>
              <a:rPr lang="en-US" sz="2000" i="1">
                <a:latin typeface="Times New Roman" pitchFamily="18" charset="0"/>
              </a:rPr>
              <a:t>Service type or differentiated services</a:t>
            </a:r>
          </a:p>
        </p:txBody>
      </p:sp>
      <p:sp>
        <p:nvSpPr>
          <p:cNvPr id="19462"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946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2727325"/>
            <a:ext cx="7742237"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bwMode="auto">
          <a:xfrm>
            <a:off x="457200" y="274638"/>
            <a:ext cx="8229600" cy="944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t>Service Type(2)</a:t>
            </a:r>
          </a:p>
        </p:txBody>
      </p:sp>
      <p:sp>
        <p:nvSpPr>
          <p:cNvPr id="20483" name="Content Placeholder 2"/>
          <p:cNvSpPr>
            <a:spLocks noGrp="1"/>
          </p:cNvSpPr>
          <p:nvPr>
            <p:ph idx="1"/>
          </p:nvPr>
        </p:nvSpPr>
        <p:spPr bwMode="auto">
          <a:xfrm>
            <a:off x="457200" y="1219200"/>
            <a:ext cx="8229600" cy="4906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u="sng" dirty="0"/>
              <a:t>TOS bits</a:t>
            </a:r>
          </a:p>
          <a:p>
            <a:pPr lvl="1"/>
            <a:r>
              <a:rPr lang="en-US" dirty="0"/>
              <a:t>4 bit in length</a:t>
            </a:r>
          </a:p>
          <a:p>
            <a:pPr lvl="1"/>
            <a:r>
              <a:rPr lang="en-US" dirty="0"/>
              <a:t>Out of 4 only a single bit can be 1 at a time, thus we have 5 different types of services.</a:t>
            </a:r>
          </a:p>
          <a:p>
            <a:pPr lvl="1"/>
            <a:r>
              <a:rPr lang="en-US" dirty="0"/>
              <a:t>Bit patterns and their interpretations are shown below.</a:t>
            </a:r>
          </a:p>
        </p:txBody>
      </p:sp>
      <p:sp>
        <p:nvSpPr>
          <p:cNvPr id="204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2246B6F1-6185-41B1-B301-99C5EEE50902}" type="slidenum">
              <a:rPr lang="en-US" sz="2000" smtClean="0">
                <a:solidFill>
                  <a:schemeClr val="bg2"/>
                </a:solidFill>
              </a:rPr>
              <a:pPr/>
              <a:t>18</a:t>
            </a:fld>
            <a:endParaRPr lang="en-US" sz="2000">
              <a:solidFill>
                <a:schemeClr val="bg2"/>
              </a:solidFill>
            </a:endParaRPr>
          </a:p>
        </p:txBody>
      </p:sp>
      <p:pic>
        <p:nvPicPr>
          <p:cNvPr id="2048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886200"/>
            <a:ext cx="4967288"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C1370DA0-44B8-4BDA-A4FA-043937C0A916}" type="slidenum">
              <a:rPr lang="en-US" sz="2000" smtClean="0">
                <a:solidFill>
                  <a:schemeClr val="bg2"/>
                </a:solidFill>
              </a:rPr>
              <a:pPr/>
              <a:t>19</a:t>
            </a:fld>
            <a:endParaRPr lang="en-US" sz="2000">
              <a:solidFill>
                <a:schemeClr val="bg2"/>
              </a:solidFill>
            </a:endParaRPr>
          </a:p>
        </p:txBody>
      </p:sp>
      <p:sp>
        <p:nvSpPr>
          <p:cNvPr id="21507" name="Text Box 2"/>
          <p:cNvSpPr txBox="1">
            <a:spLocks noChangeArrowheads="1"/>
          </p:cNvSpPr>
          <p:nvPr/>
        </p:nvSpPr>
        <p:spPr bwMode="auto">
          <a:xfrm>
            <a:off x="1447800" y="152400"/>
            <a:ext cx="4119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a:solidFill>
                  <a:schemeClr val="folHlink"/>
                </a:solidFill>
                <a:latin typeface="Times New Roman" pitchFamily="18" charset="0"/>
              </a:rPr>
              <a:t>Table 20.2  </a:t>
            </a:r>
            <a:r>
              <a:rPr lang="en-US" sz="2000" i="1">
                <a:latin typeface="Times New Roman" pitchFamily="18" charset="0"/>
              </a:rPr>
              <a:t>Default types of service</a:t>
            </a:r>
          </a:p>
        </p:txBody>
      </p:sp>
      <p:pic>
        <p:nvPicPr>
          <p:cNvPr id="2150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9838" y="533400"/>
            <a:ext cx="6608762" cy="588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F8607D50-90AD-4B81-9C85-7BE934B81B53}" type="slidenum">
              <a:rPr lang="en-US" sz="2000" smtClean="0">
                <a:solidFill>
                  <a:schemeClr val="bg2"/>
                </a:solidFill>
              </a:rPr>
              <a:pPr/>
              <a:t>2</a:t>
            </a:fld>
            <a:endParaRPr lang="en-US" sz="2000">
              <a:solidFill>
                <a:schemeClr val="bg2"/>
              </a:solidFill>
            </a:endParaRPr>
          </a:p>
        </p:txBody>
      </p:sp>
      <p:pic>
        <p:nvPicPr>
          <p:cNvPr id="3075" name="Picture 2" descr="Forouzan4e07_banne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096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3"/>
          <p:cNvSpPr>
            <a:spLocks noChangeArrowheads="1"/>
          </p:cNvSpPr>
          <p:nvPr/>
        </p:nvSpPr>
        <p:spPr bwMode="auto">
          <a:xfrm>
            <a:off x="1143000" y="2514600"/>
            <a:ext cx="6858000"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4400">
                <a:solidFill>
                  <a:schemeClr val="tx2"/>
                </a:solidFill>
              </a:rPr>
              <a:t>Chapter 20</a:t>
            </a:r>
          </a:p>
          <a:p>
            <a:pPr algn="ctr"/>
            <a:endParaRPr lang="en-US" altLang="en-US" sz="2000">
              <a:solidFill>
                <a:schemeClr val="tx2"/>
              </a:solidFill>
            </a:endParaRPr>
          </a:p>
          <a:p>
            <a:pPr algn="ctr"/>
            <a:r>
              <a:rPr lang="en-US" sz="4400"/>
              <a:t>Network Layer:</a:t>
            </a:r>
          </a:p>
          <a:p>
            <a:pPr algn="ctr"/>
            <a:r>
              <a:rPr lang="en-US" sz="4400"/>
              <a:t>Internet Protocol</a:t>
            </a:r>
          </a:p>
        </p:txBody>
      </p:sp>
      <p:sp>
        <p:nvSpPr>
          <p:cNvPr id="3077" name="Text Box 4"/>
          <p:cNvSpPr txBox="1">
            <a:spLocks noChangeArrowheads="1"/>
          </p:cNvSpPr>
          <p:nvPr/>
        </p:nvSpPr>
        <p:spPr bwMode="auto">
          <a:xfrm>
            <a:off x="0" y="650716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pPr algn="ctr" eaLnBrk="1" hangingPunct="1"/>
            <a:r>
              <a:rPr lang="en-US" sz="1200" b="0">
                <a:latin typeface="Times New Roman" pitchFamily="18" charset="0"/>
              </a:rPr>
              <a:t>Copyright © The McGraw-Hill Companies, Inc. Permission required for reproduction or display.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t>Total Length</a:t>
            </a:r>
            <a:br>
              <a:rPr lang="en-US"/>
            </a:br>
            <a:endParaRPr lang="en-US"/>
          </a:p>
        </p:txBody>
      </p:sp>
      <p:sp>
        <p:nvSpPr>
          <p:cNvPr id="22531"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a:t>This field defines the total length of the Datagram (header + Data)</a:t>
            </a:r>
          </a:p>
          <a:p>
            <a:r>
              <a:rPr lang="en-US" dirty="0"/>
              <a:t>Value lies between 20 to 65536 bytes.</a:t>
            </a:r>
          </a:p>
        </p:txBody>
      </p:sp>
      <p:sp>
        <p:nvSpPr>
          <p:cNvPr id="2253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7A4AFA25-91FB-4E12-8448-E9EE8C127EB3}" type="slidenum">
              <a:rPr lang="en-US" sz="2000" smtClean="0">
                <a:solidFill>
                  <a:schemeClr val="bg2"/>
                </a:solidFill>
              </a:rPr>
              <a:pPr/>
              <a:t>20</a:t>
            </a:fld>
            <a:endParaRPr lang="en-US" sz="2000">
              <a:solidFill>
                <a:schemeClr val="bg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t>Time to Live</a:t>
            </a:r>
          </a:p>
        </p:txBody>
      </p:sp>
      <p:sp>
        <p:nvSpPr>
          <p:cNvPr id="23555" name="Content Placeholder 2"/>
          <p:cNvSpPr>
            <a:spLocks noGrp="1"/>
          </p:cNvSpPr>
          <p:nvPr>
            <p:ph idx="1"/>
          </p:nvPr>
        </p:nvSpPr>
        <p:spPr bwMode="auto">
          <a:xfrm>
            <a:off x="457200" y="1295400"/>
            <a:ext cx="8229600" cy="4830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t>A datagram has a limited lifetime in its travel through an internet.</a:t>
            </a:r>
          </a:p>
          <a:p>
            <a:r>
              <a:rPr lang="en-US"/>
              <a:t>It holds a timestamp which is decremented on each visit of a router.</a:t>
            </a:r>
          </a:p>
          <a:p>
            <a:r>
              <a:rPr lang="en-US"/>
              <a:t>The datagram is discarded when the value of this field becomes zero.</a:t>
            </a:r>
          </a:p>
          <a:p>
            <a:r>
              <a:rPr lang="en-US"/>
              <a:t>The purpose is prevent datagram from monopolizing the network and causing congestion.</a:t>
            </a:r>
          </a:p>
        </p:txBody>
      </p:sp>
      <p:sp>
        <p:nvSpPr>
          <p:cNvPr id="2355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60F669A4-EEA5-43BD-AB37-CE2F0F15F844}" type="slidenum">
              <a:rPr lang="en-US" sz="2000" smtClean="0">
                <a:solidFill>
                  <a:schemeClr val="bg2"/>
                </a:solidFill>
              </a:rPr>
              <a:pPr/>
              <a:t>21</a:t>
            </a:fld>
            <a:endParaRPr lang="en-US" sz="2000">
              <a:solidFill>
                <a:schemeClr val="bg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t>Protocol</a:t>
            </a:r>
          </a:p>
        </p:txBody>
      </p:sp>
      <p:sp>
        <p:nvSpPr>
          <p:cNvPr id="24579" name="Content Placeholder 2"/>
          <p:cNvSpPr>
            <a:spLocks noGrp="1"/>
          </p:cNvSpPr>
          <p:nvPr>
            <p:ph idx="1"/>
          </p:nvPr>
        </p:nvSpPr>
        <p:spPr bwMode="auto">
          <a:xfrm>
            <a:off x="457200" y="1143000"/>
            <a:ext cx="8229600" cy="4983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a:t>8-bit length</a:t>
            </a:r>
          </a:p>
          <a:p>
            <a:r>
              <a:rPr lang="en-US" dirty="0"/>
              <a:t>It defines the higher level protocol that uses the services of the IPv4 Layer.</a:t>
            </a:r>
          </a:p>
          <a:p>
            <a:r>
              <a:rPr lang="en-US" dirty="0"/>
              <a:t>It defines the higher level protocol to which the IPv4 datagram is delivered.</a:t>
            </a:r>
          </a:p>
        </p:txBody>
      </p:sp>
      <p:sp>
        <p:nvSpPr>
          <p:cNvPr id="245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4ACA6C20-5B6D-4107-826C-70BD8BFD02A2}" type="slidenum">
              <a:rPr lang="en-US" sz="2000" smtClean="0">
                <a:solidFill>
                  <a:schemeClr val="bg2"/>
                </a:solidFill>
              </a:rPr>
              <a:pPr/>
              <a:t>22</a:t>
            </a:fld>
            <a:endParaRPr lang="en-US" sz="2000">
              <a:solidFill>
                <a:schemeClr val="bg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632CDD4C-511A-4408-A909-98896591A943}" type="slidenum">
              <a:rPr lang="en-US" sz="2000" smtClean="0">
                <a:solidFill>
                  <a:schemeClr val="bg2"/>
                </a:solidFill>
              </a:rPr>
              <a:pPr/>
              <a:t>23</a:t>
            </a:fld>
            <a:endParaRPr lang="en-US" sz="2000">
              <a:solidFill>
                <a:schemeClr val="bg2"/>
              </a:solidFill>
            </a:endParaRPr>
          </a:p>
        </p:txBody>
      </p:sp>
      <p:sp>
        <p:nvSpPr>
          <p:cNvPr id="25603" name="Line 2"/>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4" name="Line 3"/>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5" name="Text Box 4"/>
          <p:cNvSpPr txBox="1">
            <a:spLocks noChangeArrowheads="1"/>
          </p:cNvSpPr>
          <p:nvPr/>
        </p:nvSpPr>
        <p:spPr bwMode="auto">
          <a:xfrm>
            <a:off x="304800" y="762000"/>
            <a:ext cx="562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a:solidFill>
                  <a:schemeClr val="folHlink"/>
                </a:solidFill>
                <a:latin typeface="Times New Roman" pitchFamily="18" charset="0"/>
              </a:rPr>
              <a:t>Figure 20.8  </a:t>
            </a:r>
            <a:r>
              <a:rPr lang="en-US" sz="2000" i="1">
                <a:latin typeface="Times New Roman" pitchFamily="18" charset="0"/>
              </a:rPr>
              <a:t>Protocol field and encapsulated data</a:t>
            </a:r>
          </a:p>
        </p:txBody>
      </p:sp>
      <p:sp>
        <p:nvSpPr>
          <p:cNvPr id="25606"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560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2541588"/>
            <a:ext cx="7715250" cy="218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8431E831-FA00-46F4-A77C-E8FB752E8A26}" type="slidenum">
              <a:rPr lang="en-US" sz="2000" smtClean="0">
                <a:solidFill>
                  <a:schemeClr val="bg2"/>
                </a:solidFill>
              </a:rPr>
              <a:pPr/>
              <a:t>24</a:t>
            </a:fld>
            <a:endParaRPr lang="en-US" sz="2000">
              <a:solidFill>
                <a:schemeClr val="bg2"/>
              </a:solidFill>
            </a:endParaRPr>
          </a:p>
        </p:txBody>
      </p:sp>
      <p:sp>
        <p:nvSpPr>
          <p:cNvPr id="26627" name="Text Box 2"/>
          <p:cNvSpPr txBox="1">
            <a:spLocks noChangeArrowheads="1"/>
          </p:cNvSpPr>
          <p:nvPr/>
        </p:nvSpPr>
        <p:spPr bwMode="auto">
          <a:xfrm>
            <a:off x="2743200" y="1371600"/>
            <a:ext cx="3278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a:solidFill>
                  <a:schemeClr val="folHlink"/>
                </a:solidFill>
                <a:latin typeface="Times New Roman" pitchFamily="18" charset="0"/>
              </a:rPr>
              <a:t>Table 20.3  </a:t>
            </a:r>
            <a:r>
              <a:rPr lang="en-US" sz="2000" i="1">
                <a:solidFill>
                  <a:schemeClr val="folHlink"/>
                </a:solidFill>
                <a:latin typeface="Times New Roman" pitchFamily="18" charset="0"/>
              </a:rPr>
              <a:t>protocol values</a:t>
            </a:r>
            <a:endParaRPr lang="en-US" sz="2000" i="1">
              <a:latin typeface="Times New Roman" pitchFamily="18" charset="0"/>
            </a:endParaRPr>
          </a:p>
        </p:txBody>
      </p:sp>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752600"/>
            <a:ext cx="5110163"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t>Checksum</a:t>
            </a:r>
          </a:p>
        </p:txBody>
      </p:sp>
      <p:sp>
        <p:nvSpPr>
          <p:cNvPr id="27651"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a:t>An error detection mechanism </a:t>
            </a:r>
          </a:p>
          <a:p>
            <a:r>
              <a:rPr lang="en-US" dirty="0"/>
              <a:t>Performed only with header fields</a:t>
            </a:r>
          </a:p>
          <a:p>
            <a:r>
              <a:rPr lang="en-US" dirty="0"/>
              <a:t>Detects error in header part of datagram only.</a:t>
            </a:r>
          </a:p>
        </p:txBody>
      </p:sp>
      <p:sp>
        <p:nvSpPr>
          <p:cNvPr id="276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D36FC2EC-E913-48A4-BF26-CB9580A382CF}" type="slidenum">
              <a:rPr lang="en-US" sz="2000" smtClean="0">
                <a:solidFill>
                  <a:schemeClr val="bg2"/>
                </a:solidFill>
              </a:rPr>
              <a:pPr/>
              <a:t>25</a:t>
            </a:fld>
            <a:endParaRPr lang="en-US" sz="2000">
              <a:solidFill>
                <a:schemeClr val="bg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t>Source/ Destination Address</a:t>
            </a:r>
          </a:p>
        </p:txBody>
      </p:sp>
      <p:sp>
        <p:nvSpPr>
          <p:cNvPr id="28675" name="Content Placeholder 2"/>
          <p:cNvSpPr>
            <a:spLocks noGrp="1"/>
          </p:cNvSpPr>
          <p:nvPr>
            <p:ph idx="1"/>
          </p:nvPr>
        </p:nvSpPr>
        <p:spPr bwMode="auto">
          <a:xfrm>
            <a:off x="457200" y="1143000"/>
            <a:ext cx="8229600" cy="533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u="sng" dirty="0"/>
              <a:t>Source Address</a:t>
            </a:r>
          </a:p>
          <a:p>
            <a:pPr lvl="1"/>
            <a:r>
              <a:rPr lang="en-US" dirty="0"/>
              <a:t>32 bit field</a:t>
            </a:r>
          </a:p>
          <a:p>
            <a:pPr lvl="1"/>
            <a:r>
              <a:rPr lang="en-US" dirty="0"/>
              <a:t>Defines the IPv4 address of the source</a:t>
            </a:r>
          </a:p>
          <a:p>
            <a:pPr lvl="1"/>
            <a:r>
              <a:rPr lang="en-US" dirty="0"/>
              <a:t>Remains unchanged during travel from source to destination.</a:t>
            </a:r>
          </a:p>
          <a:p>
            <a:r>
              <a:rPr lang="en-US" u="sng" dirty="0"/>
              <a:t>Destination Address</a:t>
            </a:r>
          </a:p>
          <a:p>
            <a:pPr lvl="1"/>
            <a:r>
              <a:rPr lang="en-US" dirty="0"/>
              <a:t>32 bit field</a:t>
            </a:r>
          </a:p>
          <a:p>
            <a:pPr lvl="1"/>
            <a:r>
              <a:rPr lang="en-US" dirty="0"/>
              <a:t>Defines the IPv4 address of the destination</a:t>
            </a:r>
          </a:p>
          <a:p>
            <a:pPr lvl="1"/>
            <a:r>
              <a:rPr lang="en-US" dirty="0"/>
              <a:t>Remains unchanged during travel from source to destination.</a:t>
            </a:r>
          </a:p>
          <a:p>
            <a:pPr lvl="1"/>
            <a:endParaRPr lang="en-US" dirty="0"/>
          </a:p>
          <a:p>
            <a:pPr lvl="1"/>
            <a:endParaRPr lang="en-US" dirty="0"/>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2BEEB7D0-BF04-4394-888B-504C28A4D091}" type="slidenum">
              <a:rPr lang="en-US" sz="2000" smtClean="0">
                <a:solidFill>
                  <a:schemeClr val="bg2"/>
                </a:solidFill>
              </a:rPr>
              <a:pPr/>
              <a:t>26</a:t>
            </a:fld>
            <a:endParaRPr lang="en-US" sz="2000">
              <a:solidFill>
                <a:schemeClr val="bg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bwMode="auto">
          <a:xfrm>
            <a:off x="457200" y="274638"/>
            <a:ext cx="8229600" cy="944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t>Fragmentation</a:t>
            </a:r>
          </a:p>
        </p:txBody>
      </p:sp>
      <p:sp>
        <p:nvSpPr>
          <p:cNvPr id="29699" name="Content Placeholder 2"/>
          <p:cNvSpPr>
            <a:spLocks noGrp="1"/>
          </p:cNvSpPr>
          <p:nvPr>
            <p:ph idx="1"/>
          </p:nvPr>
        </p:nvSpPr>
        <p:spPr bwMode="auto">
          <a:xfrm>
            <a:off x="457200" y="990600"/>
            <a:ext cx="8229600" cy="513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u="sng"/>
              <a:t>Why Fragmentation is Required?</a:t>
            </a:r>
          </a:p>
          <a:p>
            <a:pPr lvl="1"/>
            <a:r>
              <a:rPr lang="en-US" sz="2400"/>
              <a:t>A datagram can travel through different networks whose Protocols are defined by the data link and Physical Layer.</a:t>
            </a:r>
          </a:p>
          <a:p>
            <a:pPr lvl="1"/>
            <a:r>
              <a:rPr lang="en-US" sz="2400"/>
              <a:t>We know that at the data link layer we deal with </a:t>
            </a:r>
            <a:r>
              <a:rPr lang="en-US" sz="2400" b="1" i="1"/>
              <a:t>Frames.</a:t>
            </a:r>
          </a:p>
          <a:p>
            <a:pPr lvl="1"/>
            <a:r>
              <a:rPr lang="en-US" sz="2400"/>
              <a:t>For different network Protocols at data link layer we have different formats and sizes of frames.</a:t>
            </a:r>
          </a:p>
          <a:p>
            <a:pPr lvl="1"/>
            <a:r>
              <a:rPr lang="en-US" sz="2400"/>
              <a:t>Now we also know that the Packet from network layer called datagram (Header + data) act completely as data for the data link Frame.</a:t>
            </a:r>
          </a:p>
        </p:txBody>
      </p:sp>
      <p:sp>
        <p:nvSpPr>
          <p:cNvPr id="297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98634B46-54FE-4B8D-BBA4-E7A3F21836CA}" type="slidenum">
              <a:rPr lang="en-US" sz="2000" smtClean="0">
                <a:solidFill>
                  <a:schemeClr val="bg2"/>
                </a:solidFill>
              </a:rPr>
              <a:pPr/>
              <a:t>27</a:t>
            </a:fld>
            <a:endParaRPr lang="en-US" sz="2000">
              <a:solidFill>
                <a:schemeClr val="bg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bwMode="auto">
          <a:xfrm>
            <a:off x="457200" y="274638"/>
            <a:ext cx="8229600" cy="792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t>Fields Related To Fragmentation</a:t>
            </a:r>
          </a:p>
        </p:txBody>
      </p:sp>
      <p:sp>
        <p:nvSpPr>
          <p:cNvPr id="33795" name="Content Placeholder 2"/>
          <p:cNvSpPr>
            <a:spLocks noGrp="1"/>
          </p:cNvSpPr>
          <p:nvPr>
            <p:ph idx="1"/>
          </p:nvPr>
        </p:nvSpPr>
        <p:spPr bwMode="auto">
          <a:xfrm>
            <a:off x="457200" y="1219200"/>
            <a:ext cx="8229600" cy="4906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u="sng" dirty="0"/>
              <a:t>Identification</a:t>
            </a:r>
          </a:p>
          <a:p>
            <a:pPr lvl="1"/>
            <a:r>
              <a:rPr lang="en-US" dirty="0"/>
              <a:t>16-bit field</a:t>
            </a:r>
          </a:p>
          <a:p>
            <a:pPr lvl="1"/>
            <a:r>
              <a:rPr lang="en-US" dirty="0"/>
              <a:t>Each datagram is assigned a unique number</a:t>
            </a:r>
          </a:p>
          <a:p>
            <a:pPr lvl="1"/>
            <a:r>
              <a:rPr lang="en-US" dirty="0"/>
              <a:t>When the datagram is fragmented the same identification number is copied to all the fragments.</a:t>
            </a:r>
          </a:p>
          <a:p>
            <a:r>
              <a:rPr lang="en-US" u="sng" dirty="0"/>
              <a:t>Flags</a:t>
            </a:r>
          </a:p>
          <a:p>
            <a:pPr lvl="1"/>
            <a:r>
              <a:rPr lang="en-US" dirty="0"/>
              <a:t>3 bit field</a:t>
            </a:r>
          </a:p>
          <a:p>
            <a:pPr lvl="1"/>
            <a:r>
              <a:rPr lang="en-US" dirty="0"/>
              <a:t>1</a:t>
            </a:r>
            <a:r>
              <a:rPr lang="en-US" baseline="30000" dirty="0"/>
              <a:t>st</a:t>
            </a:r>
            <a:r>
              <a:rPr lang="en-US" dirty="0"/>
              <a:t> bit is reserved</a:t>
            </a:r>
          </a:p>
          <a:p>
            <a:pPr lvl="1"/>
            <a:endParaRPr lang="en-US" dirty="0"/>
          </a:p>
        </p:txBody>
      </p:sp>
      <p:sp>
        <p:nvSpPr>
          <p:cNvPr id="337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C9B209F7-D2D0-49D2-9615-43F838F3BE0C}" type="slidenum">
              <a:rPr lang="en-US" sz="2000" smtClean="0">
                <a:solidFill>
                  <a:schemeClr val="bg2"/>
                </a:solidFill>
              </a:rPr>
              <a:pPr/>
              <a:t>28</a:t>
            </a:fld>
            <a:endParaRPr lang="en-US" sz="2000">
              <a:solidFill>
                <a:schemeClr val="bg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bwMode="auto">
          <a:xfrm>
            <a:off x="457200" y="152400"/>
            <a:ext cx="8229600" cy="563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t>Continued…..</a:t>
            </a:r>
          </a:p>
        </p:txBody>
      </p:sp>
      <p:sp>
        <p:nvSpPr>
          <p:cNvPr id="34819" name="Content Placeholder 2"/>
          <p:cNvSpPr>
            <a:spLocks noGrp="1"/>
          </p:cNvSpPr>
          <p:nvPr>
            <p:ph idx="1"/>
          </p:nvPr>
        </p:nvSpPr>
        <p:spPr bwMode="auto">
          <a:xfrm>
            <a:off x="457200" y="838200"/>
            <a:ext cx="8229600" cy="5287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r>
              <a:rPr lang="en-US" dirty="0"/>
              <a:t>2</a:t>
            </a:r>
            <a:r>
              <a:rPr lang="en-US" baseline="30000" dirty="0"/>
              <a:t>nd</a:t>
            </a:r>
            <a:r>
              <a:rPr lang="en-US" dirty="0"/>
              <a:t> bit is </a:t>
            </a:r>
            <a:r>
              <a:rPr lang="en-US" b="1" i="1" dirty="0"/>
              <a:t>Do not Fragment</a:t>
            </a:r>
          </a:p>
          <a:p>
            <a:pPr lvl="2"/>
            <a:r>
              <a:rPr lang="en-US" dirty="0"/>
              <a:t>if the value of this field is 1 the machine must not fragment the datagram. If it cannot pass the datagram though any available physical network, it discards the datagram and sends and ICMP error message to the source host.</a:t>
            </a:r>
          </a:p>
          <a:p>
            <a:pPr lvl="2"/>
            <a:r>
              <a:rPr lang="en-US" dirty="0"/>
              <a:t>If the value is 0, this means that whenever required the datagram can be fragmented according to the requirement of the physical network it is travelling.</a:t>
            </a:r>
          </a:p>
          <a:p>
            <a:pPr lvl="1"/>
            <a:r>
              <a:rPr lang="en-US" dirty="0"/>
              <a:t>3</a:t>
            </a:r>
            <a:r>
              <a:rPr lang="en-US" baseline="30000" dirty="0"/>
              <a:t>rd</a:t>
            </a:r>
            <a:r>
              <a:rPr lang="en-US" dirty="0"/>
              <a:t> bit is </a:t>
            </a:r>
            <a:r>
              <a:rPr lang="en-US" b="1" i="1" dirty="0"/>
              <a:t>More Fragment</a:t>
            </a:r>
          </a:p>
          <a:p>
            <a:pPr lvl="2"/>
            <a:r>
              <a:rPr lang="en-US" dirty="0"/>
              <a:t>If its value is 1, it means this is not the last fragment more fragments have to come.</a:t>
            </a:r>
          </a:p>
          <a:p>
            <a:pPr lvl="2"/>
            <a:r>
              <a:rPr lang="en-US" dirty="0"/>
              <a:t>If its value is 0, it means this is the last fragment or the only fragment.</a:t>
            </a:r>
          </a:p>
        </p:txBody>
      </p:sp>
      <p:sp>
        <p:nvSpPr>
          <p:cNvPr id="3482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A12F0658-2829-4D2B-BC71-5BFE081524A8}" type="slidenum">
              <a:rPr lang="en-US" sz="2000" smtClean="0">
                <a:solidFill>
                  <a:schemeClr val="bg2"/>
                </a:solidFill>
              </a:rPr>
              <a:pPr/>
              <a:t>29</a:t>
            </a:fld>
            <a:endParaRPr lang="en-US" sz="2000">
              <a:solidFill>
                <a:schemeClr val="bg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t>Background</a:t>
            </a:r>
          </a:p>
        </p:txBody>
      </p:sp>
      <p:sp>
        <p:nvSpPr>
          <p:cNvPr id="4099" name="Content Placeholder 2"/>
          <p:cNvSpPr>
            <a:spLocks noGrp="1"/>
          </p:cNvSpPr>
          <p:nvPr>
            <p:ph idx="1"/>
          </p:nvPr>
        </p:nvSpPr>
        <p:spPr bwMode="auto">
          <a:xfrm>
            <a:off x="457200" y="990600"/>
            <a:ext cx="8229600" cy="5562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t>In chapter 19 we studied how to assign addresses to nodes in a network.</a:t>
            </a:r>
          </a:p>
          <a:p>
            <a:pPr eaLnBrk="1" hangingPunct="1"/>
            <a:r>
              <a:rPr lang="en-US"/>
              <a:t>Addresses assigned to nodes are logical addresses called IP addresses.</a:t>
            </a:r>
          </a:p>
          <a:p>
            <a:pPr eaLnBrk="1" hangingPunct="1"/>
            <a:r>
              <a:rPr lang="en-US"/>
              <a:t>This chapter is about the </a:t>
            </a:r>
            <a:r>
              <a:rPr lang="en-US" b="1"/>
              <a:t>IP</a:t>
            </a:r>
            <a:r>
              <a:rPr lang="en-US"/>
              <a:t> i.e. the Internet protocol used at the network layer.</a:t>
            </a:r>
          </a:p>
          <a:p>
            <a:pPr eaLnBrk="1" hangingPunct="1">
              <a:buFont typeface="Wingdings" pitchFamily="2" charset="2"/>
              <a:buNone/>
            </a:pPr>
            <a:r>
              <a:rPr lang="en-US" b="1"/>
              <a:t>NOTE:</a:t>
            </a:r>
          </a:p>
          <a:p>
            <a:pPr eaLnBrk="1" hangingPunct="1"/>
            <a:r>
              <a:rPr lang="en-US"/>
              <a:t>Kindly do not confuse </a:t>
            </a:r>
            <a:r>
              <a:rPr lang="en-US" b="1"/>
              <a:t>IP address</a:t>
            </a:r>
            <a:r>
              <a:rPr lang="en-US"/>
              <a:t> with </a:t>
            </a:r>
            <a:r>
              <a:rPr lang="en-US" b="1"/>
              <a:t>IP protocol</a:t>
            </a:r>
            <a:r>
              <a:rPr lang="en-US"/>
              <a:t>. These are two different things.</a:t>
            </a:r>
          </a:p>
        </p:txBody>
      </p:sp>
      <p:sp>
        <p:nvSpPr>
          <p:cNvPr id="41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16F39779-41E3-4D25-993A-F59C216C66B8}" type="slidenum">
              <a:rPr lang="en-US" sz="2000" smtClean="0">
                <a:solidFill>
                  <a:schemeClr val="bg2"/>
                </a:solidFill>
              </a:rPr>
              <a:pPr/>
              <a:t>3</a:t>
            </a:fld>
            <a:endParaRPr lang="en-US" sz="2000">
              <a:solidFill>
                <a:schemeClr val="bg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CDFC3B9A-D17A-47AB-8558-F54DE5F96EF6}" type="slidenum">
              <a:rPr lang="en-US" sz="2000" smtClean="0">
                <a:solidFill>
                  <a:schemeClr val="bg2"/>
                </a:solidFill>
              </a:rPr>
              <a:pPr/>
              <a:t>30</a:t>
            </a:fld>
            <a:endParaRPr lang="en-US" sz="2000">
              <a:solidFill>
                <a:schemeClr val="bg2"/>
              </a:solidFill>
            </a:endParaRPr>
          </a:p>
        </p:txBody>
      </p:sp>
      <p:sp>
        <p:nvSpPr>
          <p:cNvPr id="35843" name="Line 2"/>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4" name="Line 3"/>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5" name="Text Box 4"/>
          <p:cNvSpPr txBox="1">
            <a:spLocks noChangeArrowheads="1"/>
          </p:cNvSpPr>
          <p:nvPr/>
        </p:nvSpPr>
        <p:spPr bwMode="auto">
          <a:xfrm>
            <a:off x="304800" y="762000"/>
            <a:ext cx="492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a:solidFill>
                  <a:schemeClr val="folHlink"/>
                </a:solidFill>
                <a:latin typeface="Times New Roman" pitchFamily="18" charset="0"/>
              </a:rPr>
              <a:t>Figure 20.10  </a:t>
            </a:r>
            <a:r>
              <a:rPr lang="en-US" sz="2000" i="1">
                <a:latin typeface="Times New Roman" pitchFamily="18" charset="0"/>
              </a:rPr>
              <a:t>Flags used in fragmentation</a:t>
            </a:r>
          </a:p>
        </p:txBody>
      </p:sp>
      <p:sp>
        <p:nvSpPr>
          <p:cNvPr id="35846"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584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3060700"/>
            <a:ext cx="5524500"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a:xfrm>
            <a:off x="457200" y="274638"/>
            <a:ext cx="8229600" cy="71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t>Continued…..</a:t>
            </a:r>
          </a:p>
        </p:txBody>
      </p:sp>
      <p:sp>
        <p:nvSpPr>
          <p:cNvPr id="36867" name="Content Placeholder 2"/>
          <p:cNvSpPr>
            <a:spLocks noGrp="1"/>
          </p:cNvSpPr>
          <p:nvPr>
            <p:ph idx="1"/>
          </p:nvPr>
        </p:nvSpPr>
        <p:spPr bwMode="auto">
          <a:xfrm>
            <a:off x="457200" y="1066800"/>
            <a:ext cx="82296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u="sng" dirty="0"/>
              <a:t>Fragmentation Offset</a:t>
            </a:r>
          </a:p>
          <a:p>
            <a:pPr lvl="1"/>
            <a:r>
              <a:rPr lang="en-US" dirty="0"/>
              <a:t>13 bit Field</a:t>
            </a:r>
          </a:p>
          <a:p>
            <a:pPr lvl="1"/>
            <a:r>
              <a:rPr lang="en-US" dirty="0"/>
              <a:t>Shows the relative position of the fragment in the whole datagram.</a:t>
            </a:r>
          </a:p>
          <a:p>
            <a:pPr lvl="1"/>
            <a:r>
              <a:rPr lang="en-US" dirty="0"/>
              <a:t>Offset is measured in units of 8 bytes.</a:t>
            </a:r>
          </a:p>
          <a:p>
            <a:pPr lvl="1">
              <a:buFont typeface="Wingdings" pitchFamily="2" charset="2"/>
              <a:buNone/>
            </a:pPr>
            <a:endParaRPr lang="en-US" dirty="0"/>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F8E2E361-7E06-4ECF-B28E-CAEEBC88A624}" type="slidenum">
              <a:rPr lang="en-US" sz="2000" smtClean="0">
                <a:solidFill>
                  <a:schemeClr val="bg2"/>
                </a:solidFill>
              </a:rPr>
              <a:pPr/>
              <a:t>31</a:t>
            </a:fld>
            <a:endParaRPr lang="en-US" sz="2000">
              <a:solidFill>
                <a:schemeClr val="bg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bwMode="auto">
          <a:xfrm>
            <a:off x="457200" y="274638"/>
            <a:ext cx="8229600" cy="792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t>OPTIONS</a:t>
            </a:r>
          </a:p>
        </p:txBody>
      </p:sp>
      <p:sp>
        <p:nvSpPr>
          <p:cNvPr id="44035"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dirty="0"/>
              <a:t>Options field can be used for network testing and debugging.</a:t>
            </a:r>
          </a:p>
        </p:txBody>
      </p:sp>
      <p:sp>
        <p:nvSpPr>
          <p:cNvPr id="440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CFF11447-EBB6-4AE8-BD80-439A1B82F312}" type="slidenum">
              <a:rPr lang="en-US" sz="2000" smtClean="0">
                <a:solidFill>
                  <a:schemeClr val="bg2"/>
                </a:solidFill>
              </a:rPr>
              <a:pPr/>
              <a:t>32</a:t>
            </a:fld>
            <a:endParaRPr lang="en-US" sz="2000">
              <a:solidFill>
                <a:schemeClr val="bg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u="sng"/>
              <a:t>Data link </a:t>
            </a:r>
            <a:r>
              <a:rPr lang="en-US"/>
              <a:t>Vs. </a:t>
            </a:r>
            <a:r>
              <a:rPr lang="en-US" u="sng"/>
              <a:t>Network Layer</a:t>
            </a:r>
          </a:p>
        </p:txBody>
      </p:sp>
      <p:sp>
        <p:nvSpPr>
          <p:cNvPr id="6147" name="Content Placeholder 2"/>
          <p:cNvSpPr>
            <a:spLocks noGrp="1"/>
          </p:cNvSpPr>
          <p:nvPr>
            <p:ph idx="1"/>
          </p:nvPr>
        </p:nvSpPr>
        <p:spPr bwMode="auto">
          <a:xfrm>
            <a:off x="457200" y="1371600"/>
            <a:ext cx="82296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t>Data link layer provides hop to hop delivery.</a:t>
            </a:r>
          </a:p>
          <a:p>
            <a:pPr eaLnBrk="1" hangingPunct="1"/>
            <a:r>
              <a:rPr lang="en-US"/>
              <a:t>Network layer provides host to host delivery.</a:t>
            </a:r>
          </a:p>
          <a:p>
            <a:pPr eaLnBrk="1" hangingPunct="1"/>
            <a:r>
              <a:rPr lang="en-US"/>
              <a:t>If the transmission is within a network we use only physical and data link layer. </a:t>
            </a:r>
          </a:p>
          <a:p>
            <a:pPr eaLnBrk="1" hangingPunct="1"/>
            <a:r>
              <a:rPr lang="en-US"/>
              <a:t>If the transmission is outside the network we use network layer+data link+physical layer.</a:t>
            </a:r>
          </a:p>
        </p:txBody>
      </p:sp>
      <p:sp>
        <p:nvSpPr>
          <p:cNvPr id="61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3ED89BB2-B831-42B9-8693-18FF8C825097}" type="slidenum">
              <a:rPr lang="en-US" sz="2000" smtClean="0">
                <a:solidFill>
                  <a:schemeClr val="bg2"/>
                </a:solidFill>
              </a:rPr>
              <a:pPr/>
              <a:t>4</a:t>
            </a:fld>
            <a:endParaRPr lang="en-US" sz="2000">
              <a:solidFill>
                <a:schemeClr val="bg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3792854D-496D-4B77-9060-2068661258B4}" type="slidenum">
              <a:rPr lang="en-US" sz="2000" smtClean="0">
                <a:solidFill>
                  <a:schemeClr val="bg2"/>
                </a:solidFill>
              </a:rPr>
              <a:pPr/>
              <a:t>5</a:t>
            </a:fld>
            <a:endParaRPr lang="en-US" sz="2000">
              <a:solidFill>
                <a:schemeClr val="bg2"/>
              </a:solidFill>
            </a:endParaRPr>
          </a:p>
        </p:txBody>
      </p:sp>
      <p:sp>
        <p:nvSpPr>
          <p:cNvPr id="5652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565251" name="Text Box 3"/>
          <p:cNvSpPr txBox="1">
            <a:spLocks noChangeArrowheads="1"/>
          </p:cNvSpPr>
          <p:nvPr/>
        </p:nvSpPr>
        <p:spPr bwMode="auto">
          <a:xfrm>
            <a:off x="228600" y="406400"/>
            <a:ext cx="5459413" cy="579438"/>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latin typeface="Times" pitchFamily="18" charset="0"/>
              </a:rPr>
              <a:t>20-1   INTERNETWORKING</a:t>
            </a:r>
          </a:p>
        </p:txBody>
      </p:sp>
      <p:sp>
        <p:nvSpPr>
          <p:cNvPr id="7173"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endParaRPr lang="en-US" sz="1800">
              <a:latin typeface="Times New Roman" pitchFamily="18" charset="0"/>
            </a:endParaRPr>
          </a:p>
        </p:txBody>
      </p:sp>
      <p:sp>
        <p:nvSpPr>
          <p:cNvPr id="565253" name="Rectangle 5"/>
          <p:cNvSpPr>
            <a:spLocks noChangeArrowheads="1"/>
          </p:cNvSpPr>
          <p:nvPr/>
        </p:nvSpPr>
        <p:spPr bwMode="auto">
          <a:xfrm>
            <a:off x="304800" y="1601788"/>
            <a:ext cx="8229600" cy="1384300"/>
          </a:xfrm>
          <a:prstGeom prst="rect">
            <a:avLst/>
          </a:prstGeom>
          <a:noFill/>
          <a:ln w="9525">
            <a:noFill/>
            <a:miter lim="800000"/>
            <a:headEnd/>
            <a:tailEnd/>
          </a:ln>
          <a:effectLst/>
        </p:spPr>
        <p:txBody>
          <a:bodyPr anchor="ctr">
            <a:spAutoFit/>
          </a:bodyPr>
          <a:lstStyle/>
          <a:p>
            <a:pPr algn="just" eaLnBrk="1" hangingPunct="1">
              <a:defRPr/>
            </a:pPr>
            <a:r>
              <a:rPr lang="en-US" sz="2800" i="1" dirty="0">
                <a:effectLst>
                  <a:outerShdw blurRad="38100" dist="38100" dir="2700000" algn="tl">
                    <a:srgbClr val="C0C0C0"/>
                  </a:outerShdw>
                </a:effectLst>
                <a:latin typeface="Times New Roman" pitchFamily="18" charset="0"/>
              </a:rPr>
              <a:t>In this section, we discuss internetworking, connecting networks together to make an internetwork or an internet. </a:t>
            </a:r>
          </a:p>
        </p:txBody>
      </p:sp>
      <p:sp>
        <p:nvSpPr>
          <p:cNvPr id="7175" name="Rectangle 29"/>
          <p:cNvSpPr>
            <a:spLocks noChangeArrowheads="1"/>
          </p:cNvSpPr>
          <p:nvPr/>
        </p:nvSpPr>
        <p:spPr bwMode="auto">
          <a:xfrm>
            <a:off x="152400" y="4679950"/>
            <a:ext cx="6705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chemeClr val="tx1"/>
              </a:buClr>
              <a:buSzPct val="117000"/>
              <a:buFont typeface="Wingdings" pitchFamily="2" charset="2"/>
              <a:buNone/>
            </a:pPr>
            <a:r>
              <a:rPr lang="en-US" sz="2400" dirty="0">
                <a:solidFill>
                  <a:srgbClr val="0033CC"/>
                </a:solidFill>
                <a:latin typeface="Times New Roman" pitchFamily="18" charset="0"/>
              </a:rPr>
              <a:t>Need for Network Layer</a:t>
            </a:r>
            <a:br>
              <a:rPr lang="fr-FR" sz="2400" dirty="0">
                <a:solidFill>
                  <a:srgbClr val="0033CC"/>
                </a:solidFill>
                <a:latin typeface="Times New Roman" pitchFamily="18" charset="0"/>
              </a:rPr>
            </a:br>
            <a:r>
              <a:rPr lang="fr-FR" sz="2400" dirty="0">
                <a:solidFill>
                  <a:srgbClr val="0033CC"/>
                </a:solidFill>
                <a:latin typeface="Times New Roman" pitchFamily="18" charset="0"/>
              </a:rPr>
              <a:t>Internet as a </a:t>
            </a:r>
            <a:r>
              <a:rPr lang="fr-FR" sz="2400" dirty="0" err="1">
                <a:solidFill>
                  <a:srgbClr val="0033CC"/>
                </a:solidFill>
                <a:latin typeface="Times New Roman" pitchFamily="18" charset="0"/>
              </a:rPr>
              <a:t>Datagram</a:t>
            </a:r>
            <a:r>
              <a:rPr lang="fr-FR" sz="2400" dirty="0">
                <a:solidFill>
                  <a:srgbClr val="0033CC"/>
                </a:solidFill>
                <a:latin typeface="Times New Roman" pitchFamily="18" charset="0"/>
              </a:rPr>
              <a:t> Network</a:t>
            </a:r>
            <a:br>
              <a:rPr lang="fr-FR" sz="2400" dirty="0">
                <a:solidFill>
                  <a:srgbClr val="0033CC"/>
                </a:solidFill>
                <a:latin typeface="Times New Roman" pitchFamily="18" charset="0"/>
              </a:rPr>
            </a:br>
            <a:r>
              <a:rPr lang="en-US" sz="2400" dirty="0">
                <a:solidFill>
                  <a:srgbClr val="0033CC"/>
                </a:solidFill>
                <a:latin typeface="Times New Roman" pitchFamily="18" charset="0"/>
              </a:rPr>
              <a:t>Internet as a Connectionless Network</a:t>
            </a:r>
          </a:p>
        </p:txBody>
      </p:sp>
      <p:sp>
        <p:nvSpPr>
          <p:cNvPr id="565278" name="Text Box 30"/>
          <p:cNvSpPr txBox="1">
            <a:spLocks noChangeArrowheads="1"/>
          </p:cNvSpPr>
          <p:nvPr/>
        </p:nvSpPr>
        <p:spPr bwMode="auto">
          <a:xfrm>
            <a:off x="165100" y="4203700"/>
            <a:ext cx="4862513" cy="519113"/>
          </a:xfrm>
          <a:prstGeom prst="rect">
            <a:avLst/>
          </a:prstGeom>
          <a:noFill/>
          <a:ln w="76200" algn="ctr">
            <a:noFill/>
            <a:miter lim="800000"/>
            <a:headEnd/>
            <a:tailEnd/>
          </a:ln>
          <a:effectLst/>
        </p:spPr>
        <p:txBody>
          <a:bodyPr wrap="none">
            <a:spAutoFit/>
          </a:bodyPr>
          <a:lstStyle/>
          <a:p>
            <a:pPr algn="ctr">
              <a:defRPr/>
            </a:pPr>
            <a:r>
              <a:rPr lang="en-US" sz="2800" i="1" u="sng" dirty="0">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7C0C286D-D8FF-4E52-A5B0-659EE2EE405F}" type="slidenum">
              <a:rPr lang="en-US" sz="2000" smtClean="0">
                <a:solidFill>
                  <a:schemeClr val="bg2"/>
                </a:solidFill>
              </a:rPr>
              <a:pPr/>
              <a:t>6</a:t>
            </a:fld>
            <a:endParaRPr lang="en-US" sz="2000">
              <a:solidFill>
                <a:schemeClr val="bg2"/>
              </a:solidFill>
            </a:endParaRPr>
          </a:p>
        </p:txBody>
      </p:sp>
      <p:sp>
        <p:nvSpPr>
          <p:cNvPr id="8195" name="Line 2"/>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6" name="Line 3"/>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7" name="Text Box 4"/>
          <p:cNvSpPr txBox="1">
            <a:spLocks noChangeArrowheads="1"/>
          </p:cNvSpPr>
          <p:nvPr/>
        </p:nvSpPr>
        <p:spPr bwMode="auto">
          <a:xfrm>
            <a:off x="304800" y="762000"/>
            <a:ext cx="4338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a:solidFill>
                  <a:schemeClr val="folHlink"/>
                </a:solidFill>
                <a:latin typeface="Times New Roman" pitchFamily="18" charset="0"/>
              </a:rPr>
              <a:t>Figure 20.1  </a:t>
            </a:r>
            <a:r>
              <a:rPr lang="en-US" sz="2000" i="1">
                <a:latin typeface="Times New Roman" pitchFamily="18" charset="0"/>
              </a:rPr>
              <a:t>Links between two hosts</a:t>
            </a:r>
          </a:p>
        </p:txBody>
      </p:sp>
      <p:sp>
        <p:nvSpPr>
          <p:cNvPr id="8198"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819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868488"/>
            <a:ext cx="6873875" cy="407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C84138F5-FB03-4CD9-A488-202E2890CB45}" type="slidenum">
              <a:rPr lang="en-US" sz="2000" smtClean="0">
                <a:solidFill>
                  <a:schemeClr val="bg2"/>
                </a:solidFill>
              </a:rPr>
              <a:pPr/>
              <a:t>7</a:t>
            </a:fld>
            <a:endParaRPr lang="en-US" sz="2000">
              <a:solidFill>
                <a:schemeClr val="bg2"/>
              </a:solidFill>
            </a:endParaRPr>
          </a:p>
        </p:txBody>
      </p:sp>
      <p:sp>
        <p:nvSpPr>
          <p:cNvPr id="9219" name="Line 2"/>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0" name="Line 3"/>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1" name="Text Box 4"/>
          <p:cNvSpPr txBox="1">
            <a:spLocks noChangeArrowheads="1"/>
          </p:cNvSpPr>
          <p:nvPr/>
        </p:nvSpPr>
        <p:spPr bwMode="auto">
          <a:xfrm>
            <a:off x="304800" y="762000"/>
            <a:ext cx="528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400">
                <a:solidFill>
                  <a:schemeClr val="folHlink"/>
                </a:solidFill>
                <a:latin typeface="Times New Roman" pitchFamily="18" charset="0"/>
              </a:rPr>
              <a:t>Figure 20.2  </a:t>
            </a:r>
            <a:r>
              <a:rPr lang="en-US" sz="2000" i="1">
                <a:latin typeface="Times New Roman" pitchFamily="18" charset="0"/>
              </a:rPr>
              <a:t>Network layer in an internetwork</a:t>
            </a:r>
          </a:p>
        </p:txBody>
      </p:sp>
      <p:sp>
        <p:nvSpPr>
          <p:cNvPr id="9222"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922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75" y="1530350"/>
            <a:ext cx="8099425" cy="456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CBCB7585-7AE2-4F25-A287-FC35D7F8030A}" type="slidenum">
              <a:rPr lang="en-US" sz="2000" smtClean="0">
                <a:solidFill>
                  <a:schemeClr val="bg2"/>
                </a:solidFill>
              </a:rPr>
              <a:pPr/>
              <a:t>8</a:t>
            </a:fld>
            <a:endParaRPr lang="en-US" sz="2000">
              <a:solidFill>
                <a:schemeClr val="bg2"/>
              </a:solidFill>
            </a:endParaRPr>
          </a:p>
        </p:txBody>
      </p:sp>
      <p:sp>
        <p:nvSpPr>
          <p:cNvPr id="10243"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4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45"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4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4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48"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4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50" name="Line 9"/>
          <p:cNvSpPr>
            <a:spLocks noChangeShapeType="1"/>
          </p:cNvSpPr>
          <p:nvPr/>
        </p:nvSpPr>
        <p:spPr bwMode="auto">
          <a:xfrm>
            <a:off x="457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1" name="Line 10"/>
          <p:cNvSpPr>
            <a:spLocks noChangeShapeType="1"/>
          </p:cNvSpPr>
          <p:nvPr/>
        </p:nvSpPr>
        <p:spPr bwMode="auto">
          <a:xfrm>
            <a:off x="458788" y="4419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2" name="Rectangle 11"/>
          <p:cNvSpPr>
            <a:spLocks noChangeArrowheads="1"/>
          </p:cNvSpPr>
          <p:nvPr/>
        </p:nvSpPr>
        <p:spPr bwMode="auto">
          <a:xfrm>
            <a:off x="495300" y="2759075"/>
            <a:ext cx="8077200" cy="1554163"/>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p>
            <a:pPr algn="ctr"/>
            <a:r>
              <a:rPr lang="en-US"/>
              <a:t>Switching at the network layer in the Internet uses the datagram approach to packet switching.</a:t>
            </a:r>
          </a:p>
        </p:txBody>
      </p:sp>
      <p:grpSp>
        <p:nvGrpSpPr>
          <p:cNvPr id="10253" name="Group 12"/>
          <p:cNvGrpSpPr>
            <a:grpSpLocks/>
          </p:cNvGrpSpPr>
          <p:nvPr/>
        </p:nvGrpSpPr>
        <p:grpSpPr bwMode="auto">
          <a:xfrm>
            <a:off x="457200" y="1981200"/>
            <a:ext cx="1143000" cy="566738"/>
            <a:chOff x="1200" y="1248"/>
            <a:chExt cx="720" cy="357"/>
          </a:xfrm>
        </p:grpSpPr>
        <p:pic>
          <p:nvPicPr>
            <p:cNvPr id="1025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5"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800" i="1">
                  <a:solidFill>
                    <a:schemeClr val="hlink"/>
                  </a:solidFill>
                  <a:latin typeface="Times New Roman" pitchFamily="18" charset="0"/>
                </a:rPr>
                <a:t>Note</a:t>
              </a:r>
            </a:p>
          </p:txBody>
        </p:sp>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000">
                <a:solidFill>
                  <a:schemeClr val="bg2"/>
                </a:solidFill>
              </a:rPr>
              <a:t>20.</a:t>
            </a:r>
            <a:fld id="{2139A268-B375-4FD5-86FF-D9F49534D293}" type="slidenum">
              <a:rPr lang="en-US" sz="2000" smtClean="0">
                <a:solidFill>
                  <a:schemeClr val="bg2"/>
                </a:solidFill>
              </a:rPr>
              <a:pPr/>
              <a:t>9</a:t>
            </a:fld>
            <a:endParaRPr lang="en-US" sz="2000">
              <a:solidFill>
                <a:schemeClr val="bg2"/>
              </a:solidFill>
            </a:endParaRPr>
          </a:p>
        </p:txBody>
      </p:sp>
      <p:sp>
        <p:nvSpPr>
          <p:cNvPr id="11267"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126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1269"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127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127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1272"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127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1274" name="Line 9"/>
          <p:cNvSpPr>
            <a:spLocks noChangeShapeType="1"/>
          </p:cNvSpPr>
          <p:nvPr/>
        </p:nvSpPr>
        <p:spPr bwMode="auto">
          <a:xfrm>
            <a:off x="457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5" name="Line 10"/>
          <p:cNvSpPr>
            <a:spLocks noChangeShapeType="1"/>
          </p:cNvSpPr>
          <p:nvPr/>
        </p:nvSpPr>
        <p:spPr bwMode="auto">
          <a:xfrm>
            <a:off x="458788" y="38862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6" name="Rectangle 11"/>
          <p:cNvSpPr>
            <a:spLocks noChangeArrowheads="1"/>
          </p:cNvSpPr>
          <p:nvPr/>
        </p:nvSpPr>
        <p:spPr bwMode="auto">
          <a:xfrm>
            <a:off x="495300" y="2759075"/>
            <a:ext cx="8077200" cy="106680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p>
            <a:pPr algn="ctr"/>
            <a:r>
              <a:rPr lang="en-US"/>
              <a:t>Communication at the network layer in the Internet is connectionless.</a:t>
            </a:r>
          </a:p>
        </p:txBody>
      </p:sp>
      <p:grpSp>
        <p:nvGrpSpPr>
          <p:cNvPr id="11277" name="Group 12"/>
          <p:cNvGrpSpPr>
            <a:grpSpLocks/>
          </p:cNvGrpSpPr>
          <p:nvPr/>
        </p:nvGrpSpPr>
        <p:grpSpPr bwMode="auto">
          <a:xfrm>
            <a:off x="457200" y="1981200"/>
            <a:ext cx="1143000" cy="566738"/>
            <a:chOff x="1200" y="1248"/>
            <a:chExt cx="720" cy="357"/>
          </a:xfrm>
        </p:grpSpPr>
        <p:pic>
          <p:nvPicPr>
            <p:cNvPr id="1127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charset="0"/>
                </a:defRPr>
              </a:lvl1pPr>
              <a:lvl2pPr marL="742950" indent="-285750">
                <a:defRPr sz="3200" b="1">
                  <a:solidFill>
                    <a:schemeClr val="tx1"/>
                  </a:solidFill>
                  <a:latin typeface="Arial" charset="0"/>
                </a:defRPr>
              </a:lvl2pPr>
              <a:lvl3pPr marL="1143000" indent="-228600">
                <a:defRPr sz="3200" b="1">
                  <a:solidFill>
                    <a:schemeClr val="tx1"/>
                  </a:solidFill>
                  <a:latin typeface="Arial" charset="0"/>
                </a:defRPr>
              </a:lvl3pPr>
              <a:lvl4pPr marL="1600200" indent="-228600">
                <a:defRPr sz="3200" b="1">
                  <a:solidFill>
                    <a:schemeClr val="tx1"/>
                  </a:solidFill>
                  <a:latin typeface="Arial" charset="0"/>
                </a:defRPr>
              </a:lvl4pPr>
              <a:lvl5pPr marL="2057400" indent="-228600">
                <a:defRPr sz="3200" b="1">
                  <a:solidFill>
                    <a:schemeClr val="tx1"/>
                  </a:solidFill>
                  <a:latin typeface="Arial" charset="0"/>
                </a:defRPr>
              </a:lvl5pPr>
              <a:lvl6pPr marL="2514600" indent="-228600" eaLnBrk="0" fontAlgn="base" hangingPunct="0">
                <a:spcBef>
                  <a:spcPct val="0"/>
                </a:spcBef>
                <a:spcAft>
                  <a:spcPct val="0"/>
                </a:spcAft>
                <a:defRPr sz="3200" b="1">
                  <a:solidFill>
                    <a:schemeClr val="tx1"/>
                  </a:solidFill>
                  <a:latin typeface="Arial" charset="0"/>
                </a:defRPr>
              </a:lvl6pPr>
              <a:lvl7pPr marL="2971800" indent="-228600" eaLnBrk="0" fontAlgn="base" hangingPunct="0">
                <a:spcBef>
                  <a:spcPct val="0"/>
                </a:spcBef>
                <a:spcAft>
                  <a:spcPct val="0"/>
                </a:spcAft>
                <a:defRPr sz="3200" b="1">
                  <a:solidFill>
                    <a:schemeClr val="tx1"/>
                  </a:solidFill>
                  <a:latin typeface="Arial" charset="0"/>
                </a:defRPr>
              </a:lvl7pPr>
              <a:lvl8pPr marL="3429000" indent="-228600" eaLnBrk="0" fontAlgn="base" hangingPunct="0">
                <a:spcBef>
                  <a:spcPct val="0"/>
                </a:spcBef>
                <a:spcAft>
                  <a:spcPct val="0"/>
                </a:spcAft>
                <a:defRPr sz="3200" b="1">
                  <a:solidFill>
                    <a:schemeClr val="tx1"/>
                  </a:solidFill>
                  <a:latin typeface="Arial" charset="0"/>
                </a:defRPr>
              </a:lvl8pPr>
              <a:lvl9pPr marL="3886200" indent="-228600" eaLnBrk="0" fontAlgn="base" hangingPunct="0">
                <a:spcBef>
                  <a:spcPct val="0"/>
                </a:spcBef>
                <a:spcAft>
                  <a:spcPct val="0"/>
                </a:spcAft>
                <a:defRPr sz="3200" b="1">
                  <a:solidFill>
                    <a:schemeClr val="tx1"/>
                  </a:solidFill>
                  <a:latin typeface="Arial" charset="0"/>
                </a:defRPr>
              </a:lvl9pPr>
            </a:lstStyle>
            <a:p>
              <a:r>
                <a:rPr lang="en-US" sz="2800" i="1">
                  <a:solidFill>
                    <a:schemeClr val="hlink"/>
                  </a:solidFill>
                  <a:latin typeface="Times New Roman" pitchFamily="18" charset="0"/>
                </a:rPr>
                <a:t>Note</a:t>
              </a:r>
            </a:p>
          </p:txBody>
        </p:sp>
      </p:gr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9405</TotalTime>
  <Words>1094</Words>
  <Application>Microsoft Office PowerPoint</Application>
  <PresentationFormat>On-screen Show (4:3)</PresentationFormat>
  <Paragraphs>175</Paragraphs>
  <Slides>32</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McGrawHill-Italic</vt:lpstr>
      <vt:lpstr>Tahoma</vt:lpstr>
      <vt:lpstr>Times</vt:lpstr>
      <vt:lpstr>Times New Roman</vt:lpstr>
      <vt:lpstr>Wingdings</vt:lpstr>
      <vt:lpstr>Blends</vt:lpstr>
      <vt:lpstr> IOT 4113: IoT Architecture and Technologies</vt:lpstr>
      <vt:lpstr>PowerPoint Presentation</vt:lpstr>
      <vt:lpstr>Background</vt:lpstr>
      <vt:lpstr>Data link Vs. Network 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IPv4 Datagram Format</vt:lpstr>
      <vt:lpstr>Header Fields (1)</vt:lpstr>
      <vt:lpstr>Header Fields (2)</vt:lpstr>
      <vt:lpstr>Service Type(1)</vt:lpstr>
      <vt:lpstr>PowerPoint Presentation</vt:lpstr>
      <vt:lpstr>Service Type(2)</vt:lpstr>
      <vt:lpstr>PowerPoint Presentation</vt:lpstr>
      <vt:lpstr>Total Length </vt:lpstr>
      <vt:lpstr>Time to Live</vt:lpstr>
      <vt:lpstr>Protocol</vt:lpstr>
      <vt:lpstr>PowerPoint Presentation</vt:lpstr>
      <vt:lpstr>PowerPoint Presentation</vt:lpstr>
      <vt:lpstr>Checksum</vt:lpstr>
      <vt:lpstr>Source/ Destination Address</vt:lpstr>
      <vt:lpstr>Fragmentation</vt:lpstr>
      <vt:lpstr>Fields Related To Fragmentation</vt:lpstr>
      <vt:lpstr>Continued…..</vt:lpstr>
      <vt:lpstr>PowerPoint Presentation</vt:lpstr>
      <vt:lpstr>Continued…..</vt:lpstr>
      <vt:lpstr>OPTIONS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Farzana Akter</cp:lastModifiedBy>
  <cp:revision>262</cp:revision>
  <dcterms:created xsi:type="dcterms:W3CDTF">2000-01-15T04:50:39Z</dcterms:created>
  <dcterms:modified xsi:type="dcterms:W3CDTF">2024-08-19T07:51:07Z</dcterms:modified>
</cp:coreProperties>
</file>