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Arimo" panose="020B0604020202020204" charset="0"/>
      <p:regular r:id="rId22"/>
    </p:embeddedFont>
    <p:embeddedFont>
      <p:font typeface="Open Sans Light Bold" panose="020B0604020202020204" charset="0"/>
      <p:regular r:id="rId23"/>
    </p:embeddedFont>
    <p:embeddedFont>
      <p:font typeface="Roboto Mono Regular" panose="020B0604020202020204" charset="0"/>
      <p:regular r:id="rId24"/>
    </p:embeddedFont>
    <p:embeddedFont>
      <p:font typeface="Roboto Mono Regular Bold" panose="020B0604020202020204" charset="0"/>
      <p:regular r:id="rId25"/>
    </p:embeddedFont>
    <p:embeddedFont>
      <p:font typeface="Vesper Libre Regular" panose="020B0604020202020204" charset="0"/>
      <p:regular r:id="rId26"/>
    </p:embeddedFont>
    <p:embeddedFont>
      <p:font typeface="Vesper Libre Regular Bold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633332" y="1028700"/>
            <a:ext cx="8427784" cy="842778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86666" y="3118867"/>
            <a:ext cx="6899373" cy="3882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5119"/>
              </a:lnSpc>
            </a:pPr>
            <a:r>
              <a:rPr lang="en-US" sz="14399">
                <a:solidFill>
                  <a:srgbClr val="FF3D55"/>
                </a:solidFill>
                <a:latin typeface="Vesper Libre Regular"/>
              </a:rPr>
              <a:t>M   TT </a:t>
            </a:r>
            <a:r>
              <a:rPr lang="en-US" sz="14399" u="none">
                <a:solidFill>
                  <a:srgbClr val="FF3D55"/>
                </a:solidFill>
                <a:latin typeface="Vesper Libre Regular"/>
              </a:rPr>
              <a:t>Pr  t  c  l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693447" y="2928367"/>
            <a:ext cx="1569677" cy="1569677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63124" y="5337842"/>
            <a:ext cx="1128249" cy="1128249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7026004" y="5337842"/>
            <a:ext cx="1128249" cy="112824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93447" y="5337842"/>
            <a:ext cx="1128249" cy="11282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272046" y="-3501604"/>
            <a:ext cx="7003209" cy="700320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99968" y="2638400"/>
            <a:ext cx="1348432" cy="222881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2183159" y="6949411"/>
            <a:ext cx="1156932" cy="12908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390945" y="6684804"/>
            <a:ext cx="1506111" cy="1820073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778405" y="6008212"/>
            <a:ext cx="2263096" cy="2263096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1043099" y="594804"/>
            <a:ext cx="939481" cy="1585623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2644701" y="709217"/>
            <a:ext cx="1627344" cy="135679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3003012" y="1914527"/>
            <a:ext cx="1587077" cy="1587077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6700923" y="5891265"/>
            <a:ext cx="1587077" cy="1587077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4015697" y="7274233"/>
            <a:ext cx="1458487" cy="997075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-5302427" y="377893"/>
            <a:ext cx="12662254" cy="136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FF3D55"/>
                </a:solidFill>
                <a:latin typeface="Vesper Libre Regular"/>
              </a:rPr>
              <a:t>A</a:t>
            </a:r>
            <a:r>
              <a:rPr lang="en-US" sz="9599" u="none">
                <a:solidFill>
                  <a:srgbClr val="FF3D55"/>
                </a:solidFill>
                <a:latin typeface="Vesper Libre Regular"/>
              </a:rPr>
              <a:t>rchitecture 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10524094" y="6641223"/>
            <a:ext cx="1458487" cy="997075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10524094" y="7478342"/>
            <a:ext cx="1587077" cy="1587077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 rot="-1523082">
            <a:off x="6456042" y="2397496"/>
            <a:ext cx="4254325" cy="481808"/>
            <a:chOff x="0" y="0"/>
            <a:chExt cx="3823970" cy="433070"/>
          </a:xfrm>
        </p:grpSpPr>
        <p:sp>
          <p:nvSpPr>
            <p:cNvPr id="16" name="Freeform 16"/>
            <p:cNvSpPr/>
            <p:nvPr/>
          </p:nvSpPr>
          <p:spPr>
            <a:xfrm>
              <a:off x="0" y="-5080"/>
              <a:ext cx="3825240" cy="436880"/>
            </a:xfrm>
            <a:custGeom>
              <a:avLst/>
              <a:gdLst/>
              <a:ahLst/>
              <a:cxnLst/>
              <a:rect l="l" t="t" r="r" b="b"/>
              <a:pathLst>
                <a:path w="3825240" h="436880">
                  <a:moveTo>
                    <a:pt x="3806190" y="190500"/>
                  </a:moveTo>
                  <a:lnTo>
                    <a:pt x="3544570" y="13970"/>
                  </a:lnTo>
                  <a:cubicBezTo>
                    <a:pt x="3526790" y="2540"/>
                    <a:pt x="3503930" y="6350"/>
                    <a:pt x="3491230" y="24130"/>
                  </a:cubicBezTo>
                  <a:cubicBezTo>
                    <a:pt x="3478530" y="41910"/>
                    <a:pt x="3483610" y="64770"/>
                    <a:pt x="3501390" y="77470"/>
                  </a:cubicBezTo>
                  <a:lnTo>
                    <a:pt x="3657600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3663950" y="257810"/>
                  </a:lnTo>
                  <a:lnTo>
                    <a:pt x="3502660" y="367030"/>
                  </a:lnTo>
                  <a:cubicBezTo>
                    <a:pt x="3484880" y="378460"/>
                    <a:pt x="3481070" y="402590"/>
                    <a:pt x="3492500" y="420370"/>
                  </a:cubicBezTo>
                  <a:cubicBezTo>
                    <a:pt x="3500120" y="431800"/>
                    <a:pt x="3511550" y="436880"/>
                    <a:pt x="3524250" y="436880"/>
                  </a:cubicBezTo>
                  <a:cubicBezTo>
                    <a:pt x="3531870" y="436880"/>
                    <a:pt x="3539490" y="434340"/>
                    <a:pt x="3545840" y="430530"/>
                  </a:cubicBezTo>
                  <a:lnTo>
                    <a:pt x="3808730" y="254000"/>
                  </a:lnTo>
                  <a:cubicBezTo>
                    <a:pt x="3818890" y="246380"/>
                    <a:pt x="3825240" y="234950"/>
                    <a:pt x="3825240" y="222250"/>
                  </a:cubicBezTo>
                  <a:cubicBezTo>
                    <a:pt x="3825240" y="209550"/>
                    <a:pt x="3817620" y="196850"/>
                    <a:pt x="3806190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61352" y="8780434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"/>
              </a:rPr>
              <a:t>Subscriber 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830149" y="8780434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"/>
              </a:rPr>
              <a:t>Subscriber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413800" y="8780434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"/>
              </a:rPr>
              <a:t>Subscriber 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045976" y="3695657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"/>
              </a:rPr>
              <a:t>Broker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83205" y="761192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"/>
              </a:rPr>
              <a:t>Publisher</a:t>
            </a:r>
          </a:p>
        </p:txBody>
      </p:sp>
      <p:grpSp>
        <p:nvGrpSpPr>
          <p:cNvPr id="22" name="Group 22"/>
          <p:cNvGrpSpPr/>
          <p:nvPr/>
        </p:nvGrpSpPr>
        <p:grpSpPr>
          <a:xfrm rot="-3067842">
            <a:off x="2638315" y="5583529"/>
            <a:ext cx="2501475" cy="481808"/>
            <a:chOff x="0" y="0"/>
            <a:chExt cx="2248433" cy="433070"/>
          </a:xfrm>
        </p:grpSpPr>
        <p:sp>
          <p:nvSpPr>
            <p:cNvPr id="23" name="Freeform 23"/>
            <p:cNvSpPr/>
            <p:nvPr/>
          </p:nvSpPr>
          <p:spPr>
            <a:xfrm>
              <a:off x="0" y="-5080"/>
              <a:ext cx="2249703" cy="436880"/>
            </a:xfrm>
            <a:custGeom>
              <a:avLst/>
              <a:gdLst/>
              <a:ahLst/>
              <a:cxnLst/>
              <a:rect l="l" t="t" r="r" b="b"/>
              <a:pathLst>
                <a:path w="2249703" h="436880">
                  <a:moveTo>
                    <a:pt x="2230653" y="190500"/>
                  </a:moveTo>
                  <a:lnTo>
                    <a:pt x="1969033" y="13970"/>
                  </a:lnTo>
                  <a:cubicBezTo>
                    <a:pt x="1951253" y="2540"/>
                    <a:pt x="1928393" y="6350"/>
                    <a:pt x="1915693" y="24130"/>
                  </a:cubicBezTo>
                  <a:cubicBezTo>
                    <a:pt x="1902993" y="41910"/>
                    <a:pt x="1908073" y="64770"/>
                    <a:pt x="1925853" y="77470"/>
                  </a:cubicBezTo>
                  <a:lnTo>
                    <a:pt x="2082063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2088413" y="257810"/>
                  </a:lnTo>
                  <a:lnTo>
                    <a:pt x="1927123" y="367030"/>
                  </a:lnTo>
                  <a:cubicBezTo>
                    <a:pt x="1909343" y="378460"/>
                    <a:pt x="1905533" y="402590"/>
                    <a:pt x="1916963" y="420370"/>
                  </a:cubicBezTo>
                  <a:cubicBezTo>
                    <a:pt x="1924583" y="431800"/>
                    <a:pt x="1936013" y="436880"/>
                    <a:pt x="1948713" y="436880"/>
                  </a:cubicBezTo>
                  <a:cubicBezTo>
                    <a:pt x="1956333" y="436880"/>
                    <a:pt x="1963953" y="434340"/>
                    <a:pt x="1970303" y="430530"/>
                  </a:cubicBezTo>
                  <a:lnTo>
                    <a:pt x="2233193" y="254000"/>
                  </a:lnTo>
                  <a:cubicBezTo>
                    <a:pt x="2243353" y="246380"/>
                    <a:pt x="2249703" y="234950"/>
                    <a:pt x="2249703" y="222250"/>
                  </a:cubicBezTo>
                  <a:cubicBezTo>
                    <a:pt x="2249703" y="209550"/>
                    <a:pt x="2242083" y="196850"/>
                    <a:pt x="2230653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4"/>
          <p:cNvGrpSpPr/>
          <p:nvPr/>
        </p:nvGrpSpPr>
        <p:grpSpPr>
          <a:xfrm rot="1951184">
            <a:off x="5796671" y="5727172"/>
            <a:ext cx="2501475" cy="481808"/>
            <a:chOff x="0" y="0"/>
            <a:chExt cx="2248433" cy="433070"/>
          </a:xfrm>
        </p:grpSpPr>
        <p:sp>
          <p:nvSpPr>
            <p:cNvPr id="25" name="Freeform 25"/>
            <p:cNvSpPr/>
            <p:nvPr/>
          </p:nvSpPr>
          <p:spPr>
            <a:xfrm>
              <a:off x="0" y="-5080"/>
              <a:ext cx="2249703" cy="436880"/>
            </a:xfrm>
            <a:custGeom>
              <a:avLst/>
              <a:gdLst/>
              <a:ahLst/>
              <a:cxnLst/>
              <a:rect l="l" t="t" r="r" b="b"/>
              <a:pathLst>
                <a:path w="2249703" h="436880">
                  <a:moveTo>
                    <a:pt x="2230653" y="190500"/>
                  </a:moveTo>
                  <a:lnTo>
                    <a:pt x="1969033" y="13970"/>
                  </a:lnTo>
                  <a:cubicBezTo>
                    <a:pt x="1951253" y="2540"/>
                    <a:pt x="1928393" y="6350"/>
                    <a:pt x="1915693" y="24130"/>
                  </a:cubicBezTo>
                  <a:cubicBezTo>
                    <a:pt x="1902993" y="41910"/>
                    <a:pt x="1908073" y="64770"/>
                    <a:pt x="1925853" y="77470"/>
                  </a:cubicBezTo>
                  <a:lnTo>
                    <a:pt x="2082063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2088413" y="257810"/>
                  </a:lnTo>
                  <a:lnTo>
                    <a:pt x="1927123" y="367030"/>
                  </a:lnTo>
                  <a:cubicBezTo>
                    <a:pt x="1909343" y="378460"/>
                    <a:pt x="1905533" y="402590"/>
                    <a:pt x="1916963" y="420370"/>
                  </a:cubicBezTo>
                  <a:cubicBezTo>
                    <a:pt x="1924583" y="431800"/>
                    <a:pt x="1936013" y="436880"/>
                    <a:pt x="1948713" y="436880"/>
                  </a:cubicBezTo>
                  <a:cubicBezTo>
                    <a:pt x="1956333" y="436880"/>
                    <a:pt x="1963953" y="434340"/>
                    <a:pt x="1970303" y="430530"/>
                  </a:cubicBezTo>
                  <a:lnTo>
                    <a:pt x="2233193" y="254000"/>
                  </a:lnTo>
                  <a:cubicBezTo>
                    <a:pt x="2243353" y="246380"/>
                    <a:pt x="2249703" y="234950"/>
                    <a:pt x="2249703" y="222250"/>
                  </a:cubicBezTo>
                  <a:cubicBezTo>
                    <a:pt x="2249703" y="209550"/>
                    <a:pt x="2242083" y="196850"/>
                    <a:pt x="2230653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" name="Group 26"/>
          <p:cNvGrpSpPr/>
          <p:nvPr/>
        </p:nvGrpSpPr>
        <p:grpSpPr>
          <a:xfrm rot="647152">
            <a:off x="6852341" y="5216629"/>
            <a:ext cx="8322752" cy="481808"/>
            <a:chOff x="0" y="0"/>
            <a:chExt cx="7480847" cy="433070"/>
          </a:xfrm>
        </p:grpSpPr>
        <p:sp>
          <p:nvSpPr>
            <p:cNvPr id="27" name="Freeform 27"/>
            <p:cNvSpPr/>
            <p:nvPr/>
          </p:nvSpPr>
          <p:spPr>
            <a:xfrm>
              <a:off x="0" y="-5080"/>
              <a:ext cx="7482117" cy="436880"/>
            </a:xfrm>
            <a:custGeom>
              <a:avLst/>
              <a:gdLst/>
              <a:ahLst/>
              <a:cxnLst/>
              <a:rect l="l" t="t" r="r" b="b"/>
              <a:pathLst>
                <a:path w="7482117" h="436880">
                  <a:moveTo>
                    <a:pt x="7463067" y="190500"/>
                  </a:moveTo>
                  <a:lnTo>
                    <a:pt x="7201447" y="13970"/>
                  </a:lnTo>
                  <a:cubicBezTo>
                    <a:pt x="7183667" y="2540"/>
                    <a:pt x="7160807" y="6350"/>
                    <a:pt x="7148107" y="24130"/>
                  </a:cubicBezTo>
                  <a:cubicBezTo>
                    <a:pt x="7135407" y="41910"/>
                    <a:pt x="7140487" y="64770"/>
                    <a:pt x="7158267" y="77470"/>
                  </a:cubicBezTo>
                  <a:lnTo>
                    <a:pt x="7314477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7320827" y="257810"/>
                  </a:lnTo>
                  <a:lnTo>
                    <a:pt x="7159537" y="367030"/>
                  </a:lnTo>
                  <a:cubicBezTo>
                    <a:pt x="7141757" y="378460"/>
                    <a:pt x="7137947" y="402590"/>
                    <a:pt x="7149377" y="420370"/>
                  </a:cubicBezTo>
                  <a:cubicBezTo>
                    <a:pt x="7156997" y="431800"/>
                    <a:pt x="7168427" y="436880"/>
                    <a:pt x="7181127" y="436880"/>
                  </a:cubicBezTo>
                  <a:cubicBezTo>
                    <a:pt x="7188747" y="436880"/>
                    <a:pt x="7196367" y="434340"/>
                    <a:pt x="7202717" y="430530"/>
                  </a:cubicBezTo>
                  <a:lnTo>
                    <a:pt x="7465607" y="254000"/>
                  </a:lnTo>
                  <a:cubicBezTo>
                    <a:pt x="7475767" y="246380"/>
                    <a:pt x="7482117" y="234950"/>
                    <a:pt x="7482117" y="222250"/>
                  </a:cubicBezTo>
                  <a:cubicBezTo>
                    <a:pt x="7482117" y="209550"/>
                    <a:pt x="7474497" y="196850"/>
                    <a:pt x="7463067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3152495" y="6949411"/>
            <a:ext cx="5270926" cy="5270926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-5302427" y="377893"/>
            <a:ext cx="12662254" cy="136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FF3D55"/>
                </a:solidFill>
                <a:latin typeface="Vesper Libre Regular"/>
              </a:rPr>
              <a:t>A</a:t>
            </a:r>
            <a:r>
              <a:rPr lang="en-US" sz="9599" u="none">
                <a:solidFill>
                  <a:srgbClr val="FF3D55"/>
                </a:solidFill>
                <a:latin typeface="Vesper Libre Regular"/>
              </a:rPr>
              <a:t>rchitecture </a:t>
            </a:r>
          </a:p>
        </p:txBody>
      </p:sp>
      <p:grpSp>
        <p:nvGrpSpPr>
          <p:cNvPr id="4" name="Group 4"/>
          <p:cNvGrpSpPr/>
          <p:nvPr/>
        </p:nvGrpSpPr>
        <p:grpSpPr>
          <a:xfrm rot="-3067842">
            <a:off x="2638315" y="5583529"/>
            <a:ext cx="2501475" cy="481808"/>
            <a:chOff x="0" y="0"/>
            <a:chExt cx="2248433" cy="433070"/>
          </a:xfrm>
        </p:grpSpPr>
        <p:sp>
          <p:nvSpPr>
            <p:cNvPr id="5" name="Freeform 5"/>
            <p:cNvSpPr/>
            <p:nvPr/>
          </p:nvSpPr>
          <p:spPr>
            <a:xfrm>
              <a:off x="0" y="-5080"/>
              <a:ext cx="2249703" cy="436880"/>
            </a:xfrm>
            <a:custGeom>
              <a:avLst/>
              <a:gdLst/>
              <a:ahLst/>
              <a:cxnLst/>
              <a:rect l="l" t="t" r="r" b="b"/>
              <a:pathLst>
                <a:path w="2249703" h="436880">
                  <a:moveTo>
                    <a:pt x="2230653" y="190500"/>
                  </a:moveTo>
                  <a:lnTo>
                    <a:pt x="1969033" y="13970"/>
                  </a:lnTo>
                  <a:cubicBezTo>
                    <a:pt x="1951253" y="2540"/>
                    <a:pt x="1928393" y="6350"/>
                    <a:pt x="1915693" y="24130"/>
                  </a:cubicBezTo>
                  <a:cubicBezTo>
                    <a:pt x="1902993" y="41910"/>
                    <a:pt x="1908073" y="64770"/>
                    <a:pt x="1925853" y="77470"/>
                  </a:cubicBezTo>
                  <a:lnTo>
                    <a:pt x="2082063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2088413" y="257810"/>
                  </a:lnTo>
                  <a:lnTo>
                    <a:pt x="1927123" y="367030"/>
                  </a:lnTo>
                  <a:cubicBezTo>
                    <a:pt x="1909343" y="378460"/>
                    <a:pt x="1905533" y="402590"/>
                    <a:pt x="1916963" y="420370"/>
                  </a:cubicBezTo>
                  <a:cubicBezTo>
                    <a:pt x="1924583" y="431800"/>
                    <a:pt x="1936013" y="436880"/>
                    <a:pt x="1948713" y="436880"/>
                  </a:cubicBezTo>
                  <a:cubicBezTo>
                    <a:pt x="1956333" y="436880"/>
                    <a:pt x="1963953" y="434340"/>
                    <a:pt x="1970303" y="430530"/>
                  </a:cubicBezTo>
                  <a:lnTo>
                    <a:pt x="2233193" y="254000"/>
                  </a:lnTo>
                  <a:cubicBezTo>
                    <a:pt x="2243353" y="246380"/>
                    <a:pt x="2249703" y="234950"/>
                    <a:pt x="2249703" y="222250"/>
                  </a:cubicBezTo>
                  <a:cubicBezTo>
                    <a:pt x="2249703" y="209550"/>
                    <a:pt x="2242083" y="196850"/>
                    <a:pt x="2230653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 rot="1951184">
            <a:off x="5796671" y="5727172"/>
            <a:ext cx="2501475" cy="481808"/>
            <a:chOff x="0" y="0"/>
            <a:chExt cx="2248433" cy="433070"/>
          </a:xfrm>
        </p:grpSpPr>
        <p:sp>
          <p:nvSpPr>
            <p:cNvPr id="7" name="Freeform 7"/>
            <p:cNvSpPr/>
            <p:nvPr/>
          </p:nvSpPr>
          <p:spPr>
            <a:xfrm>
              <a:off x="0" y="-5080"/>
              <a:ext cx="2249703" cy="436880"/>
            </a:xfrm>
            <a:custGeom>
              <a:avLst/>
              <a:gdLst/>
              <a:ahLst/>
              <a:cxnLst/>
              <a:rect l="l" t="t" r="r" b="b"/>
              <a:pathLst>
                <a:path w="2249703" h="436880">
                  <a:moveTo>
                    <a:pt x="2230653" y="190500"/>
                  </a:moveTo>
                  <a:lnTo>
                    <a:pt x="1969033" y="13970"/>
                  </a:lnTo>
                  <a:cubicBezTo>
                    <a:pt x="1951253" y="2540"/>
                    <a:pt x="1928393" y="6350"/>
                    <a:pt x="1915693" y="24130"/>
                  </a:cubicBezTo>
                  <a:cubicBezTo>
                    <a:pt x="1902993" y="41910"/>
                    <a:pt x="1908073" y="64770"/>
                    <a:pt x="1925853" y="77470"/>
                  </a:cubicBezTo>
                  <a:lnTo>
                    <a:pt x="2082063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2088413" y="257810"/>
                  </a:lnTo>
                  <a:lnTo>
                    <a:pt x="1927123" y="367030"/>
                  </a:lnTo>
                  <a:cubicBezTo>
                    <a:pt x="1909343" y="378460"/>
                    <a:pt x="1905533" y="402590"/>
                    <a:pt x="1916963" y="420370"/>
                  </a:cubicBezTo>
                  <a:cubicBezTo>
                    <a:pt x="1924583" y="431800"/>
                    <a:pt x="1936013" y="436880"/>
                    <a:pt x="1948713" y="436880"/>
                  </a:cubicBezTo>
                  <a:cubicBezTo>
                    <a:pt x="1956333" y="436880"/>
                    <a:pt x="1963953" y="434340"/>
                    <a:pt x="1970303" y="430530"/>
                  </a:cubicBezTo>
                  <a:lnTo>
                    <a:pt x="2233193" y="254000"/>
                  </a:lnTo>
                  <a:cubicBezTo>
                    <a:pt x="2243353" y="246380"/>
                    <a:pt x="2249703" y="234950"/>
                    <a:pt x="2249703" y="222250"/>
                  </a:cubicBezTo>
                  <a:cubicBezTo>
                    <a:pt x="2249703" y="209550"/>
                    <a:pt x="2242083" y="196850"/>
                    <a:pt x="2230653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 rot="647152">
            <a:off x="6852341" y="5216629"/>
            <a:ext cx="8322752" cy="481808"/>
            <a:chOff x="0" y="0"/>
            <a:chExt cx="7480847" cy="433070"/>
          </a:xfrm>
        </p:grpSpPr>
        <p:sp>
          <p:nvSpPr>
            <p:cNvPr id="9" name="Freeform 9"/>
            <p:cNvSpPr/>
            <p:nvPr/>
          </p:nvSpPr>
          <p:spPr>
            <a:xfrm>
              <a:off x="0" y="-5080"/>
              <a:ext cx="7482117" cy="436880"/>
            </a:xfrm>
            <a:custGeom>
              <a:avLst/>
              <a:gdLst/>
              <a:ahLst/>
              <a:cxnLst/>
              <a:rect l="l" t="t" r="r" b="b"/>
              <a:pathLst>
                <a:path w="7482117" h="436880">
                  <a:moveTo>
                    <a:pt x="7463067" y="190500"/>
                  </a:moveTo>
                  <a:lnTo>
                    <a:pt x="7201447" y="13970"/>
                  </a:lnTo>
                  <a:cubicBezTo>
                    <a:pt x="7183667" y="2540"/>
                    <a:pt x="7160807" y="6350"/>
                    <a:pt x="7148107" y="24130"/>
                  </a:cubicBezTo>
                  <a:cubicBezTo>
                    <a:pt x="7135407" y="41910"/>
                    <a:pt x="7140487" y="64770"/>
                    <a:pt x="7158267" y="77470"/>
                  </a:cubicBezTo>
                  <a:lnTo>
                    <a:pt x="7314477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7320827" y="257810"/>
                  </a:lnTo>
                  <a:lnTo>
                    <a:pt x="7159537" y="367030"/>
                  </a:lnTo>
                  <a:cubicBezTo>
                    <a:pt x="7141757" y="378460"/>
                    <a:pt x="7137947" y="402590"/>
                    <a:pt x="7149377" y="420370"/>
                  </a:cubicBezTo>
                  <a:cubicBezTo>
                    <a:pt x="7156997" y="431800"/>
                    <a:pt x="7168427" y="436880"/>
                    <a:pt x="7181127" y="436880"/>
                  </a:cubicBezTo>
                  <a:cubicBezTo>
                    <a:pt x="7188747" y="436880"/>
                    <a:pt x="7196367" y="434340"/>
                    <a:pt x="7202717" y="430530"/>
                  </a:cubicBezTo>
                  <a:lnTo>
                    <a:pt x="7465607" y="254000"/>
                  </a:lnTo>
                  <a:cubicBezTo>
                    <a:pt x="7475767" y="246380"/>
                    <a:pt x="7482117" y="234950"/>
                    <a:pt x="7482117" y="222250"/>
                  </a:cubicBezTo>
                  <a:cubicBezTo>
                    <a:pt x="7482117" y="209550"/>
                    <a:pt x="7474497" y="196850"/>
                    <a:pt x="7463067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889053" y="2350807"/>
            <a:ext cx="2301595" cy="2301595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3101368" y="311218"/>
            <a:ext cx="1428958" cy="2057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2118431" y="6908549"/>
            <a:ext cx="1596327" cy="1596327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4530326" y="6341183"/>
            <a:ext cx="2355867" cy="2355867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7830149" y="6341183"/>
            <a:ext cx="2289241" cy="2289241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602744" y="8639900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 Bold"/>
              </a:rPr>
              <a:t>home/ac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830149" y="8780434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 Bold"/>
              </a:rPr>
              <a:t>home/tv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413800" y="8780434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 Bold"/>
              </a:rPr>
              <a:t>home/lamp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516299" y="3710796"/>
            <a:ext cx="2627701" cy="47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000000"/>
                </a:solidFill>
                <a:latin typeface="Roboto Mono Regular Bold"/>
              </a:rPr>
              <a:t>MQTT Broker</a:t>
            </a:r>
          </a:p>
        </p:txBody>
      </p:sp>
      <p:grpSp>
        <p:nvGrpSpPr>
          <p:cNvPr id="19" name="Group 19"/>
          <p:cNvGrpSpPr/>
          <p:nvPr/>
        </p:nvGrpSpPr>
        <p:grpSpPr>
          <a:xfrm rot="-1080632">
            <a:off x="6980808" y="2380794"/>
            <a:ext cx="2501475" cy="481808"/>
            <a:chOff x="0" y="0"/>
            <a:chExt cx="2248433" cy="433070"/>
          </a:xfrm>
        </p:grpSpPr>
        <p:sp>
          <p:nvSpPr>
            <p:cNvPr id="20" name="Freeform 20"/>
            <p:cNvSpPr/>
            <p:nvPr/>
          </p:nvSpPr>
          <p:spPr>
            <a:xfrm>
              <a:off x="0" y="-5080"/>
              <a:ext cx="2249703" cy="436880"/>
            </a:xfrm>
            <a:custGeom>
              <a:avLst/>
              <a:gdLst/>
              <a:ahLst/>
              <a:cxnLst/>
              <a:rect l="l" t="t" r="r" b="b"/>
              <a:pathLst>
                <a:path w="2249703" h="436880">
                  <a:moveTo>
                    <a:pt x="2230653" y="190500"/>
                  </a:moveTo>
                  <a:lnTo>
                    <a:pt x="1969033" y="13970"/>
                  </a:lnTo>
                  <a:cubicBezTo>
                    <a:pt x="1951253" y="2540"/>
                    <a:pt x="1928393" y="6350"/>
                    <a:pt x="1915693" y="24130"/>
                  </a:cubicBezTo>
                  <a:cubicBezTo>
                    <a:pt x="1902993" y="41910"/>
                    <a:pt x="1908073" y="64770"/>
                    <a:pt x="1925853" y="77470"/>
                  </a:cubicBezTo>
                  <a:lnTo>
                    <a:pt x="2082063" y="182880"/>
                  </a:lnTo>
                  <a:lnTo>
                    <a:pt x="162560" y="182880"/>
                  </a:lnTo>
                  <a:lnTo>
                    <a:pt x="321310" y="76200"/>
                  </a:lnTo>
                  <a:cubicBezTo>
                    <a:pt x="339090" y="64770"/>
                    <a:pt x="342900" y="40640"/>
                    <a:pt x="331470" y="22860"/>
                  </a:cubicBezTo>
                  <a:cubicBezTo>
                    <a:pt x="320040" y="5080"/>
                    <a:pt x="297180" y="0"/>
                    <a:pt x="279400" y="11430"/>
                  </a:cubicBezTo>
                  <a:lnTo>
                    <a:pt x="16510" y="187960"/>
                  </a:lnTo>
                  <a:cubicBezTo>
                    <a:pt x="6350" y="195580"/>
                    <a:pt x="0" y="207010"/>
                    <a:pt x="0" y="219710"/>
                  </a:cubicBezTo>
                  <a:cubicBezTo>
                    <a:pt x="0" y="232410"/>
                    <a:pt x="6350" y="243840"/>
                    <a:pt x="16510" y="251460"/>
                  </a:cubicBezTo>
                  <a:lnTo>
                    <a:pt x="279400" y="427990"/>
                  </a:lnTo>
                  <a:cubicBezTo>
                    <a:pt x="285750" y="431800"/>
                    <a:pt x="293370" y="434340"/>
                    <a:pt x="300990" y="434340"/>
                  </a:cubicBezTo>
                  <a:cubicBezTo>
                    <a:pt x="313690" y="434340"/>
                    <a:pt x="325120" y="427990"/>
                    <a:pt x="332740" y="417830"/>
                  </a:cubicBezTo>
                  <a:cubicBezTo>
                    <a:pt x="344170" y="400050"/>
                    <a:pt x="340360" y="377190"/>
                    <a:pt x="322580" y="364490"/>
                  </a:cubicBezTo>
                  <a:lnTo>
                    <a:pt x="163830" y="257810"/>
                  </a:lnTo>
                  <a:lnTo>
                    <a:pt x="2088413" y="257810"/>
                  </a:lnTo>
                  <a:lnTo>
                    <a:pt x="1927123" y="367030"/>
                  </a:lnTo>
                  <a:cubicBezTo>
                    <a:pt x="1909343" y="378460"/>
                    <a:pt x="1905533" y="402590"/>
                    <a:pt x="1916963" y="420370"/>
                  </a:cubicBezTo>
                  <a:cubicBezTo>
                    <a:pt x="1924583" y="431800"/>
                    <a:pt x="1936013" y="436880"/>
                    <a:pt x="1948713" y="436880"/>
                  </a:cubicBezTo>
                  <a:cubicBezTo>
                    <a:pt x="1956333" y="436880"/>
                    <a:pt x="1963953" y="434340"/>
                    <a:pt x="1970303" y="430530"/>
                  </a:cubicBezTo>
                  <a:lnTo>
                    <a:pt x="2233193" y="254000"/>
                  </a:lnTo>
                  <a:cubicBezTo>
                    <a:pt x="2243353" y="246380"/>
                    <a:pt x="2249703" y="234950"/>
                    <a:pt x="2249703" y="222250"/>
                  </a:cubicBezTo>
                  <a:cubicBezTo>
                    <a:pt x="2249703" y="209550"/>
                    <a:pt x="2242083" y="196850"/>
                    <a:pt x="2230653" y="190500"/>
                  </a:cubicBezTo>
                  <a:close/>
                </a:path>
              </a:pathLst>
            </a:custGeom>
            <a:solidFill>
              <a:srgbClr val="B11818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699867" y="971550"/>
            <a:ext cx="3401502" cy="969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B11818"/>
                </a:solidFill>
                <a:latin typeface="Roboto Mono Regular Bold"/>
              </a:rPr>
              <a:t>topic selected</a:t>
            </a:r>
            <a:r>
              <a:rPr lang="en-US" sz="2800" spc="-28">
                <a:solidFill>
                  <a:srgbClr val="000000"/>
                </a:solidFill>
                <a:latin typeface="Roboto Mono Regular Bold"/>
              </a:rPr>
              <a:t> home/lamp</a:t>
            </a:r>
          </a:p>
        </p:txBody>
      </p:sp>
      <p:sp>
        <p:nvSpPr>
          <p:cNvPr id="22" name="TextBox 22"/>
          <p:cNvSpPr txBox="1"/>
          <p:nvPr/>
        </p:nvSpPr>
        <p:spPr>
          <a:xfrm rot="-1111295">
            <a:off x="5704269" y="1499102"/>
            <a:ext cx="3797540" cy="891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84"/>
              </a:lnSpc>
              <a:spcBef>
                <a:spcPct val="0"/>
              </a:spcBef>
            </a:pPr>
            <a:r>
              <a:rPr lang="en-US" sz="2560" spc="-25">
                <a:solidFill>
                  <a:srgbClr val="000000"/>
                </a:solidFill>
                <a:latin typeface="Roboto Mono Regular Bold"/>
              </a:rPr>
              <a:t>“on” or “off” message</a:t>
            </a:r>
          </a:p>
        </p:txBody>
      </p:sp>
      <p:sp>
        <p:nvSpPr>
          <p:cNvPr id="23" name="TextBox 23"/>
          <p:cNvSpPr txBox="1"/>
          <p:nvPr/>
        </p:nvSpPr>
        <p:spPr>
          <a:xfrm rot="651575">
            <a:off x="10012766" y="4533442"/>
            <a:ext cx="3734933" cy="8683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25"/>
              </a:lnSpc>
              <a:spcBef>
                <a:spcPct val="0"/>
              </a:spcBef>
            </a:pPr>
            <a:r>
              <a:rPr lang="en-US" sz="2518" spc="-25">
                <a:solidFill>
                  <a:srgbClr val="000000"/>
                </a:solidFill>
                <a:latin typeface="Roboto Mono Regular Bold"/>
              </a:rPr>
              <a:t>“on” or “off” message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28710" y="2136622"/>
            <a:ext cx="3480234" cy="1489675"/>
            <a:chOff x="0" y="0"/>
            <a:chExt cx="447130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28710" y="4503169"/>
            <a:ext cx="3480234" cy="1489675"/>
            <a:chOff x="0" y="0"/>
            <a:chExt cx="4471302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24637" y="7092214"/>
            <a:ext cx="3480234" cy="1489675"/>
            <a:chOff x="0" y="0"/>
            <a:chExt cx="4471302" cy="19138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65479" y="2025373"/>
            <a:ext cx="4007591" cy="1489675"/>
            <a:chOff x="0" y="0"/>
            <a:chExt cx="4471302" cy="1913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065480" y="4391919"/>
            <a:ext cx="4105048" cy="1489675"/>
            <a:chOff x="0" y="0"/>
            <a:chExt cx="4471302" cy="191389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065479" y="6980965"/>
            <a:ext cx="4105047" cy="1489675"/>
            <a:chOff x="0" y="0"/>
            <a:chExt cx="4471302" cy="191389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748892" y="4318781"/>
            <a:ext cx="4335549" cy="1855783"/>
            <a:chOff x="0" y="0"/>
            <a:chExt cx="4471302" cy="19138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748892" y="4924790"/>
            <a:ext cx="4335549" cy="646432"/>
            <a:chOff x="0" y="0"/>
            <a:chExt cx="3832986" cy="571500"/>
          </a:xfrm>
        </p:grpSpPr>
        <p:sp>
          <p:nvSpPr>
            <p:cNvPr id="17" name="Freeform 17"/>
            <p:cNvSpPr/>
            <p:nvPr/>
          </p:nvSpPr>
          <p:spPr>
            <a:xfrm>
              <a:off x="0" y="255270"/>
              <a:ext cx="3832986" cy="69850"/>
            </a:xfrm>
            <a:custGeom>
              <a:avLst/>
              <a:gdLst/>
              <a:ahLst/>
              <a:cxnLst/>
              <a:rect l="l" t="t" r="r" b="b"/>
              <a:pathLst>
                <a:path w="3832986" h="69850">
                  <a:moveTo>
                    <a:pt x="35421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832986" y="69850"/>
                  </a:lnTo>
                  <a:lnTo>
                    <a:pt x="3832986" y="0"/>
                  </a:ln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8"/>
          <p:cNvGrpSpPr/>
          <p:nvPr/>
        </p:nvGrpSpPr>
        <p:grpSpPr>
          <a:xfrm rot="1663051">
            <a:off x="4514937" y="3407598"/>
            <a:ext cx="2369794" cy="648579"/>
            <a:chOff x="0" y="0"/>
            <a:chExt cx="1918150" cy="429260"/>
          </a:xfrm>
        </p:grpSpPr>
        <p:sp>
          <p:nvSpPr>
            <p:cNvPr id="19" name="Freeform 19"/>
            <p:cNvSpPr/>
            <p:nvPr/>
          </p:nvSpPr>
          <p:spPr>
            <a:xfrm>
              <a:off x="0" y="-5080"/>
              <a:ext cx="1918150" cy="434340"/>
            </a:xfrm>
            <a:custGeom>
              <a:avLst/>
              <a:gdLst/>
              <a:ahLst/>
              <a:cxnLst/>
              <a:rect l="l" t="t" r="r" b="b"/>
              <a:pathLst>
                <a:path w="1918150" h="434340">
                  <a:moveTo>
                    <a:pt x="1900370" y="187960"/>
                  </a:moveTo>
                  <a:lnTo>
                    <a:pt x="1638750" y="11430"/>
                  </a:lnTo>
                  <a:cubicBezTo>
                    <a:pt x="1620970" y="0"/>
                    <a:pt x="1598110" y="3810"/>
                    <a:pt x="1585410" y="21590"/>
                  </a:cubicBezTo>
                  <a:cubicBezTo>
                    <a:pt x="1573980" y="39370"/>
                    <a:pt x="1577790" y="62230"/>
                    <a:pt x="1595570" y="74930"/>
                  </a:cubicBezTo>
                  <a:lnTo>
                    <a:pt x="17543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754320" y="257810"/>
                  </a:lnTo>
                  <a:lnTo>
                    <a:pt x="1595570" y="364490"/>
                  </a:lnTo>
                  <a:cubicBezTo>
                    <a:pt x="1577790" y="375920"/>
                    <a:pt x="1573980" y="400050"/>
                    <a:pt x="1585410" y="417830"/>
                  </a:cubicBezTo>
                  <a:cubicBezTo>
                    <a:pt x="1593030" y="429260"/>
                    <a:pt x="1604460" y="434340"/>
                    <a:pt x="1617160" y="434340"/>
                  </a:cubicBezTo>
                  <a:cubicBezTo>
                    <a:pt x="1624780" y="434340"/>
                    <a:pt x="1632400" y="431800"/>
                    <a:pt x="1638750" y="427990"/>
                  </a:cubicBezTo>
                  <a:lnTo>
                    <a:pt x="1901640" y="251460"/>
                  </a:lnTo>
                  <a:cubicBezTo>
                    <a:pt x="1911800" y="243840"/>
                    <a:pt x="1918150" y="232410"/>
                    <a:pt x="1918150" y="219710"/>
                  </a:cubicBezTo>
                  <a:cubicBezTo>
                    <a:pt x="1918150" y="207010"/>
                    <a:pt x="1911800" y="195580"/>
                    <a:pt x="1900370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28700" y="859917"/>
            <a:ext cx="9168596" cy="905902"/>
            <a:chOff x="0" y="0"/>
            <a:chExt cx="12224795" cy="1207870"/>
          </a:xfrm>
        </p:grpSpPr>
        <p:sp>
          <p:nvSpPr>
            <p:cNvPr id="21" name="TextBox 21"/>
            <p:cNvSpPr txBox="1"/>
            <p:nvPr/>
          </p:nvSpPr>
          <p:spPr>
            <a:xfrm>
              <a:off x="0" y="66675"/>
              <a:ext cx="12224795" cy="81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83"/>
                </a:lnSpc>
                <a:spcBef>
                  <a:spcPct val="0"/>
                </a:spcBef>
              </a:pPr>
              <a:r>
                <a:rPr lang="en-US" sz="4365">
                  <a:solidFill>
                    <a:srgbClr val="250542"/>
                  </a:solidFill>
                  <a:latin typeface="Vesper Libre Regular"/>
                </a:rPr>
                <a:t>Publisher-subscriber relati</a:t>
              </a:r>
              <a:r>
                <a:rPr lang="en-US" sz="4365" u="none">
                  <a:solidFill>
                    <a:srgbClr val="250542"/>
                  </a:solidFill>
                  <a:latin typeface="Vesper Libre Regular"/>
                </a:rPr>
                <a:t>onships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208750" y="968648"/>
              <a:ext cx="7578596" cy="239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343"/>
                </a:lnSpc>
                <a:spcBef>
                  <a:spcPct val="0"/>
                </a:spcBef>
              </a:pPr>
              <a:r>
                <a:rPr lang="en-US" sz="1188" u="none">
                  <a:solidFill>
                    <a:srgbClr val="FFFFFF"/>
                  </a:solidFill>
                  <a:latin typeface="Vesper Libre Regular"/>
                </a:rPr>
                <a:t>For inquiries and concerns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833071" y="4921841"/>
            <a:ext cx="21563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833071" y="7512220"/>
            <a:ext cx="21563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80671" y="2445379"/>
            <a:ext cx="23087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3663733" y="2298472"/>
            <a:ext cx="2737194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774573" y="4683529"/>
            <a:ext cx="2494938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857701" y="7248568"/>
            <a:ext cx="2494938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81471" y="4436494"/>
            <a:ext cx="1995203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Topic 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165165" y="5409856"/>
            <a:ext cx="1880695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Topic 2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967089" y="3377511"/>
            <a:ext cx="194318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3D55"/>
                </a:solidFill>
                <a:latin typeface="Open Sans Light Bold"/>
              </a:rPr>
              <a:t>Broker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3356625" y="2893699"/>
            <a:ext cx="3335446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321108" y="7900828"/>
            <a:ext cx="3481803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404235" y="5289714"/>
            <a:ext cx="3335446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46447" y="3636995"/>
            <a:ext cx="1010624" cy="39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sensor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290271" y="6136464"/>
            <a:ext cx="1010624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sensor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799751" y="8770797"/>
            <a:ext cx="209072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dashboard</a:t>
            </a:r>
          </a:p>
        </p:txBody>
      </p:sp>
      <p:grpSp>
        <p:nvGrpSpPr>
          <p:cNvPr id="38" name="Group 38"/>
          <p:cNvGrpSpPr/>
          <p:nvPr/>
        </p:nvGrpSpPr>
        <p:grpSpPr>
          <a:xfrm rot="-2834818">
            <a:off x="4321107" y="6642642"/>
            <a:ext cx="2834389" cy="648579"/>
            <a:chOff x="0" y="0"/>
            <a:chExt cx="2167409" cy="429260"/>
          </a:xfrm>
        </p:grpSpPr>
        <p:sp>
          <p:nvSpPr>
            <p:cNvPr id="39" name="Freeform 39"/>
            <p:cNvSpPr/>
            <p:nvPr/>
          </p:nvSpPr>
          <p:spPr>
            <a:xfrm>
              <a:off x="0" y="-5080"/>
              <a:ext cx="2167409" cy="434340"/>
            </a:xfrm>
            <a:custGeom>
              <a:avLst/>
              <a:gdLst/>
              <a:ahLst/>
              <a:cxnLst/>
              <a:rect l="l" t="t" r="r" b="b"/>
              <a:pathLst>
                <a:path w="2167409" h="434340">
                  <a:moveTo>
                    <a:pt x="2149629" y="187960"/>
                  </a:moveTo>
                  <a:lnTo>
                    <a:pt x="1888009" y="11430"/>
                  </a:lnTo>
                  <a:cubicBezTo>
                    <a:pt x="1870229" y="0"/>
                    <a:pt x="1847369" y="3810"/>
                    <a:pt x="1834669" y="21590"/>
                  </a:cubicBezTo>
                  <a:cubicBezTo>
                    <a:pt x="1823239" y="39370"/>
                    <a:pt x="1827049" y="62230"/>
                    <a:pt x="1844829" y="74930"/>
                  </a:cubicBezTo>
                  <a:lnTo>
                    <a:pt x="20035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003579" y="257810"/>
                  </a:lnTo>
                  <a:lnTo>
                    <a:pt x="1844829" y="364490"/>
                  </a:lnTo>
                  <a:cubicBezTo>
                    <a:pt x="1827049" y="375920"/>
                    <a:pt x="1823239" y="400050"/>
                    <a:pt x="1834669" y="417830"/>
                  </a:cubicBezTo>
                  <a:cubicBezTo>
                    <a:pt x="1842289" y="429260"/>
                    <a:pt x="1853719" y="434340"/>
                    <a:pt x="1866419" y="434340"/>
                  </a:cubicBezTo>
                  <a:cubicBezTo>
                    <a:pt x="1874039" y="434340"/>
                    <a:pt x="1881659" y="431800"/>
                    <a:pt x="1888009" y="427990"/>
                  </a:cubicBezTo>
                  <a:lnTo>
                    <a:pt x="2150899" y="251460"/>
                  </a:lnTo>
                  <a:cubicBezTo>
                    <a:pt x="2161059" y="243840"/>
                    <a:pt x="2167409" y="232410"/>
                    <a:pt x="2167409" y="219710"/>
                  </a:cubicBezTo>
                  <a:cubicBezTo>
                    <a:pt x="2167409" y="207010"/>
                    <a:pt x="2161059" y="195580"/>
                    <a:pt x="2149629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4708944" y="4874899"/>
            <a:ext cx="2039948" cy="648579"/>
            <a:chOff x="0" y="0"/>
            <a:chExt cx="1638031" cy="429260"/>
          </a:xfrm>
        </p:grpSpPr>
        <p:sp>
          <p:nvSpPr>
            <p:cNvPr id="41" name="Freeform 41"/>
            <p:cNvSpPr/>
            <p:nvPr/>
          </p:nvSpPr>
          <p:spPr>
            <a:xfrm>
              <a:off x="0" y="-5080"/>
              <a:ext cx="1638031" cy="434340"/>
            </a:xfrm>
            <a:custGeom>
              <a:avLst/>
              <a:gdLst/>
              <a:ahLst/>
              <a:cxnLst/>
              <a:rect l="l" t="t" r="r" b="b"/>
              <a:pathLst>
                <a:path w="1638031" h="434340">
                  <a:moveTo>
                    <a:pt x="1620251" y="187960"/>
                  </a:moveTo>
                  <a:lnTo>
                    <a:pt x="1358631" y="11430"/>
                  </a:lnTo>
                  <a:cubicBezTo>
                    <a:pt x="1340851" y="0"/>
                    <a:pt x="1317991" y="3810"/>
                    <a:pt x="1305291" y="21590"/>
                  </a:cubicBezTo>
                  <a:cubicBezTo>
                    <a:pt x="1293861" y="39370"/>
                    <a:pt x="1297671" y="62230"/>
                    <a:pt x="1315451" y="74930"/>
                  </a:cubicBezTo>
                  <a:lnTo>
                    <a:pt x="147420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474201" y="257810"/>
                  </a:lnTo>
                  <a:lnTo>
                    <a:pt x="1315451" y="364490"/>
                  </a:lnTo>
                  <a:cubicBezTo>
                    <a:pt x="1297671" y="375920"/>
                    <a:pt x="1293861" y="400050"/>
                    <a:pt x="1305291" y="417830"/>
                  </a:cubicBezTo>
                  <a:cubicBezTo>
                    <a:pt x="1312911" y="429260"/>
                    <a:pt x="1324341" y="434340"/>
                    <a:pt x="1337041" y="434340"/>
                  </a:cubicBezTo>
                  <a:cubicBezTo>
                    <a:pt x="1344661" y="434340"/>
                    <a:pt x="1352281" y="431800"/>
                    <a:pt x="1358631" y="427990"/>
                  </a:cubicBezTo>
                  <a:lnTo>
                    <a:pt x="1621521" y="251460"/>
                  </a:lnTo>
                  <a:cubicBezTo>
                    <a:pt x="1631681" y="243840"/>
                    <a:pt x="1638031" y="232410"/>
                    <a:pt x="1638031" y="219710"/>
                  </a:cubicBezTo>
                  <a:cubicBezTo>
                    <a:pt x="1638031" y="207010"/>
                    <a:pt x="1631681" y="195580"/>
                    <a:pt x="1620251" y="18796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" name="Group 42"/>
          <p:cNvGrpSpPr/>
          <p:nvPr/>
        </p:nvGrpSpPr>
        <p:grpSpPr>
          <a:xfrm rot="-2109157">
            <a:off x="10823808" y="3357175"/>
            <a:ext cx="2430499" cy="648579"/>
            <a:chOff x="0" y="0"/>
            <a:chExt cx="1918150" cy="429260"/>
          </a:xfrm>
        </p:grpSpPr>
        <p:sp>
          <p:nvSpPr>
            <p:cNvPr id="43" name="Freeform 43"/>
            <p:cNvSpPr/>
            <p:nvPr/>
          </p:nvSpPr>
          <p:spPr>
            <a:xfrm>
              <a:off x="0" y="-5080"/>
              <a:ext cx="1918150" cy="434340"/>
            </a:xfrm>
            <a:custGeom>
              <a:avLst/>
              <a:gdLst/>
              <a:ahLst/>
              <a:cxnLst/>
              <a:rect l="l" t="t" r="r" b="b"/>
              <a:pathLst>
                <a:path w="1918150" h="434340">
                  <a:moveTo>
                    <a:pt x="1900370" y="187960"/>
                  </a:moveTo>
                  <a:lnTo>
                    <a:pt x="1638750" y="11430"/>
                  </a:lnTo>
                  <a:cubicBezTo>
                    <a:pt x="1620970" y="0"/>
                    <a:pt x="1598110" y="3810"/>
                    <a:pt x="1585410" y="21590"/>
                  </a:cubicBezTo>
                  <a:cubicBezTo>
                    <a:pt x="1573980" y="39370"/>
                    <a:pt x="1577790" y="62230"/>
                    <a:pt x="1595570" y="74930"/>
                  </a:cubicBezTo>
                  <a:lnTo>
                    <a:pt x="17543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754320" y="257810"/>
                  </a:lnTo>
                  <a:lnTo>
                    <a:pt x="1595570" y="364490"/>
                  </a:lnTo>
                  <a:cubicBezTo>
                    <a:pt x="1577790" y="375920"/>
                    <a:pt x="1573980" y="400050"/>
                    <a:pt x="1585410" y="417830"/>
                  </a:cubicBezTo>
                  <a:cubicBezTo>
                    <a:pt x="1593030" y="429260"/>
                    <a:pt x="1604460" y="434340"/>
                    <a:pt x="1617160" y="434340"/>
                  </a:cubicBezTo>
                  <a:cubicBezTo>
                    <a:pt x="1624780" y="434340"/>
                    <a:pt x="1632400" y="431800"/>
                    <a:pt x="1638750" y="427990"/>
                  </a:cubicBezTo>
                  <a:lnTo>
                    <a:pt x="1901640" y="251460"/>
                  </a:lnTo>
                  <a:cubicBezTo>
                    <a:pt x="1911800" y="243840"/>
                    <a:pt x="1918150" y="232410"/>
                    <a:pt x="1918150" y="219710"/>
                  </a:cubicBezTo>
                  <a:cubicBezTo>
                    <a:pt x="1918150" y="207010"/>
                    <a:pt x="1911800" y="195580"/>
                    <a:pt x="1900370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4" name="Group 44"/>
          <p:cNvGrpSpPr/>
          <p:nvPr/>
        </p:nvGrpSpPr>
        <p:grpSpPr>
          <a:xfrm rot="2281136">
            <a:off x="10794913" y="6547067"/>
            <a:ext cx="2442645" cy="648579"/>
            <a:chOff x="0" y="0"/>
            <a:chExt cx="2263018" cy="429260"/>
          </a:xfrm>
        </p:grpSpPr>
        <p:sp>
          <p:nvSpPr>
            <p:cNvPr id="45" name="Freeform 45"/>
            <p:cNvSpPr/>
            <p:nvPr/>
          </p:nvSpPr>
          <p:spPr>
            <a:xfrm>
              <a:off x="0" y="-5080"/>
              <a:ext cx="2263018" cy="434340"/>
            </a:xfrm>
            <a:custGeom>
              <a:avLst/>
              <a:gdLst/>
              <a:ahLst/>
              <a:cxnLst/>
              <a:rect l="l" t="t" r="r" b="b"/>
              <a:pathLst>
                <a:path w="2263018" h="434340">
                  <a:moveTo>
                    <a:pt x="2245238" y="187960"/>
                  </a:moveTo>
                  <a:lnTo>
                    <a:pt x="1983618" y="11430"/>
                  </a:lnTo>
                  <a:cubicBezTo>
                    <a:pt x="1965838" y="0"/>
                    <a:pt x="1942978" y="3810"/>
                    <a:pt x="1930278" y="21590"/>
                  </a:cubicBezTo>
                  <a:cubicBezTo>
                    <a:pt x="1918848" y="39370"/>
                    <a:pt x="1922658" y="62230"/>
                    <a:pt x="1940438" y="74930"/>
                  </a:cubicBezTo>
                  <a:lnTo>
                    <a:pt x="209918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099188" y="257810"/>
                  </a:lnTo>
                  <a:lnTo>
                    <a:pt x="1940438" y="364490"/>
                  </a:lnTo>
                  <a:cubicBezTo>
                    <a:pt x="1922658" y="375920"/>
                    <a:pt x="1918848" y="400050"/>
                    <a:pt x="1930278" y="417830"/>
                  </a:cubicBezTo>
                  <a:cubicBezTo>
                    <a:pt x="1937898" y="429260"/>
                    <a:pt x="1949328" y="434340"/>
                    <a:pt x="1962028" y="434340"/>
                  </a:cubicBezTo>
                  <a:cubicBezTo>
                    <a:pt x="1969648" y="434340"/>
                    <a:pt x="1977268" y="431800"/>
                    <a:pt x="1983618" y="427990"/>
                  </a:cubicBezTo>
                  <a:lnTo>
                    <a:pt x="2246508" y="251460"/>
                  </a:lnTo>
                  <a:cubicBezTo>
                    <a:pt x="2256668" y="243840"/>
                    <a:pt x="2263018" y="232410"/>
                    <a:pt x="2263018" y="219710"/>
                  </a:cubicBezTo>
                  <a:cubicBezTo>
                    <a:pt x="2263018" y="207010"/>
                    <a:pt x="2256668" y="195580"/>
                    <a:pt x="2245238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1084441" y="4874899"/>
            <a:ext cx="1981039" cy="648579"/>
            <a:chOff x="0" y="0"/>
            <a:chExt cx="1311145" cy="429260"/>
          </a:xfrm>
        </p:grpSpPr>
        <p:sp>
          <p:nvSpPr>
            <p:cNvPr id="47" name="Freeform 47"/>
            <p:cNvSpPr/>
            <p:nvPr/>
          </p:nvSpPr>
          <p:spPr>
            <a:xfrm>
              <a:off x="0" y="-5080"/>
              <a:ext cx="1311145" cy="434340"/>
            </a:xfrm>
            <a:custGeom>
              <a:avLst/>
              <a:gdLst/>
              <a:ahLst/>
              <a:cxnLst/>
              <a:rect l="l" t="t" r="r" b="b"/>
              <a:pathLst>
                <a:path w="1311145" h="434340">
                  <a:moveTo>
                    <a:pt x="1293365" y="187960"/>
                  </a:moveTo>
                  <a:lnTo>
                    <a:pt x="1031745" y="11430"/>
                  </a:lnTo>
                  <a:cubicBezTo>
                    <a:pt x="1013965" y="0"/>
                    <a:pt x="991105" y="3810"/>
                    <a:pt x="978405" y="21590"/>
                  </a:cubicBezTo>
                  <a:cubicBezTo>
                    <a:pt x="966975" y="39370"/>
                    <a:pt x="970785" y="62230"/>
                    <a:pt x="988565" y="74930"/>
                  </a:cubicBezTo>
                  <a:lnTo>
                    <a:pt x="114731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47315" y="257810"/>
                  </a:lnTo>
                  <a:lnTo>
                    <a:pt x="988565" y="364490"/>
                  </a:lnTo>
                  <a:cubicBezTo>
                    <a:pt x="970785" y="375920"/>
                    <a:pt x="966975" y="400050"/>
                    <a:pt x="978405" y="417830"/>
                  </a:cubicBezTo>
                  <a:cubicBezTo>
                    <a:pt x="986025" y="429260"/>
                    <a:pt x="997455" y="434340"/>
                    <a:pt x="1010155" y="434340"/>
                  </a:cubicBezTo>
                  <a:cubicBezTo>
                    <a:pt x="1017775" y="434340"/>
                    <a:pt x="1025395" y="431800"/>
                    <a:pt x="1031745" y="427990"/>
                  </a:cubicBezTo>
                  <a:lnTo>
                    <a:pt x="1294635" y="251460"/>
                  </a:lnTo>
                  <a:cubicBezTo>
                    <a:pt x="1304795" y="243840"/>
                    <a:pt x="1311145" y="232410"/>
                    <a:pt x="1311145" y="219710"/>
                  </a:cubicBezTo>
                  <a:cubicBezTo>
                    <a:pt x="1311145" y="207010"/>
                    <a:pt x="1304795" y="195580"/>
                    <a:pt x="1293365" y="18796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2">
            <a:extLst>
              <a:ext uri="{FF2B5EF4-FFF2-40B4-BE49-F238E27FC236}">
                <a16:creationId xmlns:a16="http://schemas.microsoft.com/office/drawing/2014/main" id="{65DE227A-1700-492C-B721-F7FEBEDAE0D9}"/>
              </a:ext>
            </a:extLst>
          </p:cNvPr>
          <p:cNvGrpSpPr/>
          <p:nvPr/>
        </p:nvGrpSpPr>
        <p:grpSpPr>
          <a:xfrm>
            <a:off x="1219200" y="2130549"/>
            <a:ext cx="3480234" cy="1489675"/>
            <a:chOff x="0" y="0"/>
            <a:chExt cx="4471302" cy="1913890"/>
          </a:xfrm>
        </p:grpSpPr>
        <p:sp>
          <p:nvSpPr>
            <p:cNvPr id="49" name="Freeform 3">
              <a:extLst>
                <a:ext uri="{FF2B5EF4-FFF2-40B4-BE49-F238E27FC236}">
                  <a16:creationId xmlns:a16="http://schemas.microsoft.com/office/drawing/2014/main" id="{B0A4CFEE-9945-4155-91D4-8540F7FA1472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0" name="Group 4">
            <a:extLst>
              <a:ext uri="{FF2B5EF4-FFF2-40B4-BE49-F238E27FC236}">
                <a16:creationId xmlns:a16="http://schemas.microsoft.com/office/drawing/2014/main" id="{DF403A3E-CFCE-4D96-A7F4-2C173B19F7BA}"/>
              </a:ext>
            </a:extLst>
          </p:cNvPr>
          <p:cNvGrpSpPr/>
          <p:nvPr/>
        </p:nvGrpSpPr>
        <p:grpSpPr>
          <a:xfrm>
            <a:off x="1219200" y="4497096"/>
            <a:ext cx="3480234" cy="1489675"/>
            <a:chOff x="0" y="0"/>
            <a:chExt cx="4471302" cy="1913890"/>
          </a:xfrm>
        </p:grpSpPr>
        <p:sp>
          <p:nvSpPr>
            <p:cNvPr id="51" name="Freeform 5">
              <a:extLst>
                <a:ext uri="{FF2B5EF4-FFF2-40B4-BE49-F238E27FC236}">
                  <a16:creationId xmlns:a16="http://schemas.microsoft.com/office/drawing/2014/main" id="{DC6086E2-A881-4980-9AA2-F422D94CD04C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6">
            <a:extLst>
              <a:ext uri="{FF2B5EF4-FFF2-40B4-BE49-F238E27FC236}">
                <a16:creationId xmlns:a16="http://schemas.microsoft.com/office/drawing/2014/main" id="{E8E8F3BA-77CD-40F1-90CD-25CA49F2A526}"/>
              </a:ext>
            </a:extLst>
          </p:cNvPr>
          <p:cNvGrpSpPr/>
          <p:nvPr/>
        </p:nvGrpSpPr>
        <p:grpSpPr>
          <a:xfrm>
            <a:off x="1315127" y="7086141"/>
            <a:ext cx="3480234" cy="1489675"/>
            <a:chOff x="0" y="0"/>
            <a:chExt cx="4471302" cy="1913890"/>
          </a:xfrm>
        </p:grpSpPr>
        <p:sp>
          <p:nvSpPr>
            <p:cNvPr id="53" name="Freeform 7">
              <a:extLst>
                <a:ext uri="{FF2B5EF4-FFF2-40B4-BE49-F238E27FC236}">
                  <a16:creationId xmlns:a16="http://schemas.microsoft.com/office/drawing/2014/main" id="{10127512-97EF-4BC9-8AE1-5824F037F386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8">
            <a:extLst>
              <a:ext uri="{FF2B5EF4-FFF2-40B4-BE49-F238E27FC236}">
                <a16:creationId xmlns:a16="http://schemas.microsoft.com/office/drawing/2014/main" id="{B10DDECA-1DA0-4538-B256-5F1D5A5E2202}"/>
              </a:ext>
            </a:extLst>
          </p:cNvPr>
          <p:cNvGrpSpPr/>
          <p:nvPr/>
        </p:nvGrpSpPr>
        <p:grpSpPr>
          <a:xfrm>
            <a:off x="13055969" y="2019300"/>
            <a:ext cx="4007591" cy="1489675"/>
            <a:chOff x="0" y="0"/>
            <a:chExt cx="4471302" cy="1913890"/>
          </a:xfrm>
        </p:grpSpPr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BC846E34-B041-4B39-879F-B299181F0F33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C0C61BC0-0E94-424F-A19D-99F5FA82D98C}"/>
              </a:ext>
            </a:extLst>
          </p:cNvPr>
          <p:cNvGrpSpPr/>
          <p:nvPr/>
        </p:nvGrpSpPr>
        <p:grpSpPr>
          <a:xfrm>
            <a:off x="13055970" y="4385846"/>
            <a:ext cx="4105048" cy="1489675"/>
            <a:chOff x="0" y="0"/>
            <a:chExt cx="4471302" cy="1913890"/>
          </a:xfrm>
        </p:grpSpPr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25A88E7E-692D-46EC-92D0-D302F9CD5D6B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" name="Group 12">
            <a:extLst>
              <a:ext uri="{FF2B5EF4-FFF2-40B4-BE49-F238E27FC236}">
                <a16:creationId xmlns:a16="http://schemas.microsoft.com/office/drawing/2014/main" id="{21C4BEC5-6B7D-4522-B095-4E3DF2EA910F}"/>
              </a:ext>
            </a:extLst>
          </p:cNvPr>
          <p:cNvGrpSpPr/>
          <p:nvPr/>
        </p:nvGrpSpPr>
        <p:grpSpPr>
          <a:xfrm>
            <a:off x="13055969" y="6974892"/>
            <a:ext cx="4105047" cy="1489675"/>
            <a:chOff x="0" y="0"/>
            <a:chExt cx="4471302" cy="1913890"/>
          </a:xfrm>
        </p:grpSpPr>
        <p:sp>
          <p:nvSpPr>
            <p:cNvPr id="59" name="Freeform 13">
              <a:extLst>
                <a:ext uri="{FF2B5EF4-FFF2-40B4-BE49-F238E27FC236}">
                  <a16:creationId xmlns:a16="http://schemas.microsoft.com/office/drawing/2014/main" id="{2C4BBD9E-2841-4D7D-B59F-70D5DD443B3D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0" name="Group 14">
            <a:extLst>
              <a:ext uri="{FF2B5EF4-FFF2-40B4-BE49-F238E27FC236}">
                <a16:creationId xmlns:a16="http://schemas.microsoft.com/office/drawing/2014/main" id="{B88798FF-AF0E-441A-A59E-F80FD27EA305}"/>
              </a:ext>
            </a:extLst>
          </p:cNvPr>
          <p:cNvGrpSpPr/>
          <p:nvPr/>
        </p:nvGrpSpPr>
        <p:grpSpPr>
          <a:xfrm>
            <a:off x="6739382" y="4312708"/>
            <a:ext cx="4335549" cy="1855783"/>
            <a:chOff x="0" y="0"/>
            <a:chExt cx="4471302" cy="1913890"/>
          </a:xfrm>
        </p:grpSpPr>
        <p:sp>
          <p:nvSpPr>
            <p:cNvPr id="61" name="Freeform 15">
              <a:extLst>
                <a:ext uri="{FF2B5EF4-FFF2-40B4-BE49-F238E27FC236}">
                  <a16:creationId xmlns:a16="http://schemas.microsoft.com/office/drawing/2014/main" id="{8A4750C5-7169-4530-A6BB-F04C980AC00E}"/>
                </a:ext>
              </a:extLst>
            </p:cNvPr>
            <p:cNvSpPr/>
            <p:nvPr/>
          </p:nvSpPr>
          <p:spPr>
            <a:xfrm>
              <a:off x="0" y="0"/>
              <a:ext cx="4471302" cy="1913890"/>
            </a:xfrm>
            <a:custGeom>
              <a:avLst/>
              <a:gdLst/>
              <a:ahLst/>
              <a:cxnLst/>
              <a:rect l="l" t="t" r="r" b="b"/>
              <a:pathLst>
                <a:path w="4471302" h="1913890">
                  <a:moveTo>
                    <a:pt x="4346842" y="59690"/>
                  </a:moveTo>
                  <a:cubicBezTo>
                    <a:pt x="4382402" y="59690"/>
                    <a:pt x="4411612" y="88900"/>
                    <a:pt x="4411612" y="124460"/>
                  </a:cubicBezTo>
                  <a:lnTo>
                    <a:pt x="4411612" y="1789430"/>
                  </a:lnTo>
                  <a:cubicBezTo>
                    <a:pt x="4411612" y="1824990"/>
                    <a:pt x="4382402" y="1854200"/>
                    <a:pt x="4346842" y="1854200"/>
                  </a:cubicBezTo>
                  <a:lnTo>
                    <a:pt x="124460" y="1854200"/>
                  </a:lnTo>
                  <a:cubicBezTo>
                    <a:pt x="88900" y="1854200"/>
                    <a:pt x="59690" y="1824990"/>
                    <a:pt x="59690" y="1789430"/>
                  </a:cubicBezTo>
                  <a:lnTo>
                    <a:pt x="59690" y="124460"/>
                  </a:lnTo>
                  <a:cubicBezTo>
                    <a:pt x="59690" y="88900"/>
                    <a:pt x="88900" y="59690"/>
                    <a:pt x="124460" y="59690"/>
                  </a:cubicBezTo>
                  <a:lnTo>
                    <a:pt x="4346842" y="59690"/>
                  </a:lnTo>
                  <a:moveTo>
                    <a:pt x="4346842" y="0"/>
                  </a:moveTo>
                  <a:lnTo>
                    <a:pt x="124460" y="0"/>
                  </a:lnTo>
                  <a:cubicBezTo>
                    <a:pt x="55880" y="0"/>
                    <a:pt x="0" y="55880"/>
                    <a:pt x="0" y="124460"/>
                  </a:cubicBezTo>
                  <a:lnTo>
                    <a:pt x="0" y="1789430"/>
                  </a:lnTo>
                  <a:cubicBezTo>
                    <a:pt x="0" y="1858010"/>
                    <a:pt x="55880" y="1913890"/>
                    <a:pt x="124460" y="1913890"/>
                  </a:cubicBezTo>
                  <a:lnTo>
                    <a:pt x="4346842" y="1913890"/>
                  </a:lnTo>
                  <a:cubicBezTo>
                    <a:pt x="4415422" y="1913890"/>
                    <a:pt x="4471302" y="1858010"/>
                    <a:pt x="4471302" y="1789430"/>
                  </a:cubicBezTo>
                  <a:lnTo>
                    <a:pt x="4471302" y="124460"/>
                  </a:lnTo>
                  <a:cubicBezTo>
                    <a:pt x="4471302" y="55880"/>
                    <a:pt x="4415422" y="0"/>
                    <a:pt x="4346842" y="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2" name="Group 16">
            <a:extLst>
              <a:ext uri="{FF2B5EF4-FFF2-40B4-BE49-F238E27FC236}">
                <a16:creationId xmlns:a16="http://schemas.microsoft.com/office/drawing/2014/main" id="{47CE1DCD-C29F-44EB-B20C-31437134BCA5}"/>
              </a:ext>
            </a:extLst>
          </p:cNvPr>
          <p:cNvGrpSpPr/>
          <p:nvPr/>
        </p:nvGrpSpPr>
        <p:grpSpPr>
          <a:xfrm>
            <a:off x="6739382" y="4918717"/>
            <a:ext cx="4335549" cy="646432"/>
            <a:chOff x="0" y="0"/>
            <a:chExt cx="3832986" cy="571500"/>
          </a:xfrm>
        </p:grpSpPr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4756AC82-04AA-44E3-9676-E2FBDBB111C7}"/>
                </a:ext>
              </a:extLst>
            </p:cNvPr>
            <p:cNvSpPr/>
            <p:nvPr/>
          </p:nvSpPr>
          <p:spPr>
            <a:xfrm>
              <a:off x="0" y="255270"/>
              <a:ext cx="3832986" cy="69850"/>
            </a:xfrm>
            <a:custGeom>
              <a:avLst/>
              <a:gdLst/>
              <a:ahLst/>
              <a:cxnLst/>
              <a:rect l="l" t="t" r="r" b="b"/>
              <a:pathLst>
                <a:path w="3832986" h="69850">
                  <a:moveTo>
                    <a:pt x="3542156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3832986" y="69850"/>
                  </a:lnTo>
                  <a:lnTo>
                    <a:pt x="3832986" y="0"/>
                  </a:ln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" name="Group 18">
            <a:extLst>
              <a:ext uri="{FF2B5EF4-FFF2-40B4-BE49-F238E27FC236}">
                <a16:creationId xmlns:a16="http://schemas.microsoft.com/office/drawing/2014/main" id="{5B76B366-4CFC-4B20-93B4-4DFFF0A580A8}"/>
              </a:ext>
            </a:extLst>
          </p:cNvPr>
          <p:cNvGrpSpPr/>
          <p:nvPr/>
        </p:nvGrpSpPr>
        <p:grpSpPr>
          <a:xfrm rot="1663051">
            <a:off x="4505427" y="3401525"/>
            <a:ext cx="2369794" cy="648579"/>
            <a:chOff x="0" y="0"/>
            <a:chExt cx="1918150" cy="429260"/>
          </a:xfrm>
        </p:grpSpPr>
        <p:sp>
          <p:nvSpPr>
            <p:cNvPr id="65" name="Freeform 19">
              <a:extLst>
                <a:ext uri="{FF2B5EF4-FFF2-40B4-BE49-F238E27FC236}">
                  <a16:creationId xmlns:a16="http://schemas.microsoft.com/office/drawing/2014/main" id="{160AC100-14C7-4783-8C25-8E66D3666CAC}"/>
                </a:ext>
              </a:extLst>
            </p:cNvPr>
            <p:cNvSpPr/>
            <p:nvPr/>
          </p:nvSpPr>
          <p:spPr>
            <a:xfrm>
              <a:off x="0" y="-5080"/>
              <a:ext cx="1918150" cy="434340"/>
            </a:xfrm>
            <a:custGeom>
              <a:avLst/>
              <a:gdLst/>
              <a:ahLst/>
              <a:cxnLst/>
              <a:rect l="l" t="t" r="r" b="b"/>
              <a:pathLst>
                <a:path w="1918150" h="434340">
                  <a:moveTo>
                    <a:pt x="1900370" y="187960"/>
                  </a:moveTo>
                  <a:lnTo>
                    <a:pt x="1638750" y="11430"/>
                  </a:lnTo>
                  <a:cubicBezTo>
                    <a:pt x="1620970" y="0"/>
                    <a:pt x="1598110" y="3810"/>
                    <a:pt x="1585410" y="21590"/>
                  </a:cubicBezTo>
                  <a:cubicBezTo>
                    <a:pt x="1573980" y="39370"/>
                    <a:pt x="1577790" y="62230"/>
                    <a:pt x="1595570" y="74930"/>
                  </a:cubicBezTo>
                  <a:lnTo>
                    <a:pt x="17543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754320" y="257810"/>
                  </a:lnTo>
                  <a:lnTo>
                    <a:pt x="1595570" y="364490"/>
                  </a:lnTo>
                  <a:cubicBezTo>
                    <a:pt x="1577790" y="375920"/>
                    <a:pt x="1573980" y="400050"/>
                    <a:pt x="1585410" y="417830"/>
                  </a:cubicBezTo>
                  <a:cubicBezTo>
                    <a:pt x="1593030" y="429260"/>
                    <a:pt x="1604460" y="434340"/>
                    <a:pt x="1617160" y="434340"/>
                  </a:cubicBezTo>
                  <a:cubicBezTo>
                    <a:pt x="1624780" y="434340"/>
                    <a:pt x="1632400" y="431800"/>
                    <a:pt x="1638750" y="427990"/>
                  </a:cubicBezTo>
                  <a:lnTo>
                    <a:pt x="1901640" y="251460"/>
                  </a:lnTo>
                  <a:cubicBezTo>
                    <a:pt x="1911800" y="243840"/>
                    <a:pt x="1918150" y="232410"/>
                    <a:pt x="1918150" y="219710"/>
                  </a:cubicBezTo>
                  <a:cubicBezTo>
                    <a:pt x="1918150" y="207010"/>
                    <a:pt x="1911800" y="195580"/>
                    <a:pt x="1900370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20">
            <a:extLst>
              <a:ext uri="{FF2B5EF4-FFF2-40B4-BE49-F238E27FC236}">
                <a16:creationId xmlns:a16="http://schemas.microsoft.com/office/drawing/2014/main" id="{F7A008AA-5435-42C4-956D-4FED5CC0187B}"/>
              </a:ext>
            </a:extLst>
          </p:cNvPr>
          <p:cNvGrpSpPr/>
          <p:nvPr/>
        </p:nvGrpSpPr>
        <p:grpSpPr>
          <a:xfrm>
            <a:off x="1019190" y="853844"/>
            <a:ext cx="9168596" cy="905902"/>
            <a:chOff x="0" y="0"/>
            <a:chExt cx="12224795" cy="1207870"/>
          </a:xfrm>
        </p:grpSpPr>
        <p:sp>
          <p:nvSpPr>
            <p:cNvPr id="67" name="TextBox 21">
              <a:extLst>
                <a:ext uri="{FF2B5EF4-FFF2-40B4-BE49-F238E27FC236}">
                  <a16:creationId xmlns:a16="http://schemas.microsoft.com/office/drawing/2014/main" id="{8C9804FA-0D82-4AD8-B2CA-52F87F561D37}"/>
                </a:ext>
              </a:extLst>
            </p:cNvPr>
            <p:cNvSpPr txBox="1"/>
            <p:nvPr/>
          </p:nvSpPr>
          <p:spPr>
            <a:xfrm>
              <a:off x="0" y="66675"/>
              <a:ext cx="12224795" cy="81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83"/>
                </a:lnSpc>
                <a:spcBef>
                  <a:spcPct val="0"/>
                </a:spcBef>
              </a:pPr>
              <a:r>
                <a:rPr lang="en-US" sz="4365">
                  <a:solidFill>
                    <a:srgbClr val="250542"/>
                  </a:solidFill>
                  <a:latin typeface="Vesper Libre Regular"/>
                </a:rPr>
                <a:t>Publisher-subscriber relati</a:t>
              </a:r>
              <a:r>
                <a:rPr lang="en-US" sz="4365" u="none">
                  <a:solidFill>
                    <a:srgbClr val="250542"/>
                  </a:solidFill>
                  <a:latin typeface="Vesper Libre Regular"/>
                </a:rPr>
                <a:t>onships</a:t>
              </a:r>
            </a:p>
          </p:txBody>
        </p:sp>
        <p:sp>
          <p:nvSpPr>
            <p:cNvPr id="68" name="TextBox 22">
              <a:extLst>
                <a:ext uri="{FF2B5EF4-FFF2-40B4-BE49-F238E27FC236}">
                  <a16:creationId xmlns:a16="http://schemas.microsoft.com/office/drawing/2014/main" id="{46F6BCC5-2DCC-4175-A4DA-0F23334F71D2}"/>
                </a:ext>
              </a:extLst>
            </p:cNvPr>
            <p:cNvSpPr txBox="1"/>
            <p:nvPr/>
          </p:nvSpPr>
          <p:spPr>
            <a:xfrm>
              <a:off x="208750" y="968648"/>
              <a:ext cx="7578596" cy="239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343"/>
                </a:lnSpc>
                <a:spcBef>
                  <a:spcPct val="0"/>
                </a:spcBef>
              </a:pPr>
              <a:r>
                <a:rPr lang="en-US" sz="1188" u="none">
                  <a:solidFill>
                    <a:srgbClr val="FFFFFF"/>
                  </a:solidFill>
                  <a:latin typeface="Vesper Libre Regular"/>
                </a:rPr>
                <a:t>For inquiries and concerns</a:t>
              </a:r>
            </a:p>
          </p:txBody>
        </p:sp>
      </p:grpSp>
      <p:sp>
        <p:nvSpPr>
          <p:cNvPr id="69" name="TextBox 23">
            <a:extLst>
              <a:ext uri="{FF2B5EF4-FFF2-40B4-BE49-F238E27FC236}">
                <a16:creationId xmlns:a16="http://schemas.microsoft.com/office/drawing/2014/main" id="{5A0CBFB0-60EC-4759-B719-D1D0E5C07A2E}"/>
              </a:ext>
            </a:extLst>
          </p:cNvPr>
          <p:cNvSpPr txBox="1"/>
          <p:nvPr/>
        </p:nvSpPr>
        <p:spPr>
          <a:xfrm>
            <a:off x="1823561" y="4915768"/>
            <a:ext cx="21563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70" name="TextBox 24">
            <a:extLst>
              <a:ext uri="{FF2B5EF4-FFF2-40B4-BE49-F238E27FC236}">
                <a16:creationId xmlns:a16="http://schemas.microsoft.com/office/drawing/2014/main" id="{7FB57A4B-2354-414F-8C04-F9AD13B4D3E2}"/>
              </a:ext>
            </a:extLst>
          </p:cNvPr>
          <p:cNvSpPr txBox="1"/>
          <p:nvPr/>
        </p:nvSpPr>
        <p:spPr>
          <a:xfrm>
            <a:off x="1823561" y="7506147"/>
            <a:ext cx="21563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A2D3A9DC-C0A7-4D64-B359-C9F049AF4C1D}"/>
              </a:ext>
            </a:extLst>
          </p:cNvPr>
          <p:cNvSpPr txBox="1"/>
          <p:nvPr/>
        </p:nvSpPr>
        <p:spPr>
          <a:xfrm>
            <a:off x="1671161" y="2439306"/>
            <a:ext cx="230879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Publisher</a:t>
            </a:r>
          </a:p>
        </p:txBody>
      </p:sp>
      <p:sp>
        <p:nvSpPr>
          <p:cNvPr id="72" name="TextBox 26">
            <a:extLst>
              <a:ext uri="{FF2B5EF4-FFF2-40B4-BE49-F238E27FC236}">
                <a16:creationId xmlns:a16="http://schemas.microsoft.com/office/drawing/2014/main" id="{F56BA445-856C-4D77-B90A-04D71987F10A}"/>
              </a:ext>
            </a:extLst>
          </p:cNvPr>
          <p:cNvSpPr txBox="1"/>
          <p:nvPr/>
        </p:nvSpPr>
        <p:spPr>
          <a:xfrm>
            <a:off x="13654223" y="2292399"/>
            <a:ext cx="2737194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73" name="TextBox 27">
            <a:extLst>
              <a:ext uri="{FF2B5EF4-FFF2-40B4-BE49-F238E27FC236}">
                <a16:creationId xmlns:a16="http://schemas.microsoft.com/office/drawing/2014/main" id="{FFA02896-2235-4AE3-A4B4-C854BD28EE76}"/>
              </a:ext>
            </a:extLst>
          </p:cNvPr>
          <p:cNvSpPr txBox="1"/>
          <p:nvPr/>
        </p:nvSpPr>
        <p:spPr>
          <a:xfrm>
            <a:off x="13765063" y="4677456"/>
            <a:ext cx="2494938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74" name="TextBox 28">
            <a:extLst>
              <a:ext uri="{FF2B5EF4-FFF2-40B4-BE49-F238E27FC236}">
                <a16:creationId xmlns:a16="http://schemas.microsoft.com/office/drawing/2014/main" id="{21D9F274-886F-40FA-A914-5603EA866823}"/>
              </a:ext>
            </a:extLst>
          </p:cNvPr>
          <p:cNvSpPr txBox="1"/>
          <p:nvPr/>
        </p:nvSpPr>
        <p:spPr>
          <a:xfrm>
            <a:off x="13848191" y="7242495"/>
            <a:ext cx="2494938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Subscriber</a:t>
            </a:r>
          </a:p>
        </p:txBody>
      </p:sp>
      <p:sp>
        <p:nvSpPr>
          <p:cNvPr id="75" name="TextBox 29">
            <a:extLst>
              <a:ext uri="{FF2B5EF4-FFF2-40B4-BE49-F238E27FC236}">
                <a16:creationId xmlns:a16="http://schemas.microsoft.com/office/drawing/2014/main" id="{FF199DBC-FA33-4AB0-A3A9-C4C2806B6923}"/>
              </a:ext>
            </a:extLst>
          </p:cNvPr>
          <p:cNvSpPr txBox="1"/>
          <p:nvPr/>
        </p:nvSpPr>
        <p:spPr>
          <a:xfrm>
            <a:off x="8071961" y="4430421"/>
            <a:ext cx="1995203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Topic 1</a:t>
            </a:r>
          </a:p>
        </p:txBody>
      </p:sp>
      <p:sp>
        <p:nvSpPr>
          <p:cNvPr id="76" name="TextBox 30">
            <a:extLst>
              <a:ext uri="{FF2B5EF4-FFF2-40B4-BE49-F238E27FC236}">
                <a16:creationId xmlns:a16="http://schemas.microsoft.com/office/drawing/2014/main" id="{F171599D-32E1-4A18-B64E-FA6064C13626}"/>
              </a:ext>
            </a:extLst>
          </p:cNvPr>
          <p:cNvSpPr txBox="1"/>
          <p:nvPr/>
        </p:nvSpPr>
        <p:spPr>
          <a:xfrm>
            <a:off x="8155655" y="5403783"/>
            <a:ext cx="1880695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Open Sans Light Bold"/>
              </a:rPr>
              <a:t>Topic 2</a:t>
            </a:r>
          </a:p>
        </p:txBody>
      </p:sp>
      <p:sp>
        <p:nvSpPr>
          <p:cNvPr id="77" name="TextBox 31">
            <a:extLst>
              <a:ext uri="{FF2B5EF4-FFF2-40B4-BE49-F238E27FC236}">
                <a16:creationId xmlns:a16="http://schemas.microsoft.com/office/drawing/2014/main" id="{BFF2622B-EB90-44F5-8EF7-098043E65143}"/>
              </a:ext>
            </a:extLst>
          </p:cNvPr>
          <p:cNvSpPr txBox="1"/>
          <p:nvPr/>
        </p:nvSpPr>
        <p:spPr>
          <a:xfrm>
            <a:off x="7957579" y="3371438"/>
            <a:ext cx="1943182" cy="582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FF3D55"/>
                </a:solidFill>
                <a:latin typeface="Open Sans Light Bold"/>
              </a:rPr>
              <a:t>Broker</a:t>
            </a:r>
          </a:p>
        </p:txBody>
      </p:sp>
      <p:sp>
        <p:nvSpPr>
          <p:cNvPr id="78" name="TextBox 32">
            <a:extLst>
              <a:ext uri="{FF2B5EF4-FFF2-40B4-BE49-F238E27FC236}">
                <a16:creationId xmlns:a16="http://schemas.microsoft.com/office/drawing/2014/main" id="{AA79EFAF-2C28-4269-9E66-97DEABC8C4C7}"/>
              </a:ext>
            </a:extLst>
          </p:cNvPr>
          <p:cNvSpPr txBox="1"/>
          <p:nvPr/>
        </p:nvSpPr>
        <p:spPr>
          <a:xfrm>
            <a:off x="13347115" y="2887626"/>
            <a:ext cx="3335446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1</a:t>
            </a:r>
          </a:p>
        </p:txBody>
      </p:sp>
      <p:sp>
        <p:nvSpPr>
          <p:cNvPr id="79" name="TextBox 33">
            <a:extLst>
              <a:ext uri="{FF2B5EF4-FFF2-40B4-BE49-F238E27FC236}">
                <a16:creationId xmlns:a16="http://schemas.microsoft.com/office/drawing/2014/main" id="{95EEC75C-B653-4A26-B445-C15CA22A55C7}"/>
              </a:ext>
            </a:extLst>
          </p:cNvPr>
          <p:cNvSpPr txBox="1"/>
          <p:nvPr/>
        </p:nvSpPr>
        <p:spPr>
          <a:xfrm>
            <a:off x="13311598" y="7894755"/>
            <a:ext cx="3481803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1</a:t>
            </a:r>
          </a:p>
        </p:txBody>
      </p:sp>
      <p:sp>
        <p:nvSpPr>
          <p:cNvPr id="80" name="TextBox 34">
            <a:extLst>
              <a:ext uri="{FF2B5EF4-FFF2-40B4-BE49-F238E27FC236}">
                <a16:creationId xmlns:a16="http://schemas.microsoft.com/office/drawing/2014/main" id="{8AEB1F6D-2294-4E0E-8CA7-DB3ED2385E2E}"/>
              </a:ext>
            </a:extLst>
          </p:cNvPr>
          <p:cNvSpPr txBox="1"/>
          <p:nvPr/>
        </p:nvSpPr>
        <p:spPr>
          <a:xfrm>
            <a:off x="13394725" y="5283641"/>
            <a:ext cx="3335446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subscribed to Topic 2</a:t>
            </a:r>
          </a:p>
        </p:txBody>
      </p:sp>
      <p:sp>
        <p:nvSpPr>
          <p:cNvPr id="81" name="TextBox 35">
            <a:extLst>
              <a:ext uri="{FF2B5EF4-FFF2-40B4-BE49-F238E27FC236}">
                <a16:creationId xmlns:a16="http://schemas.microsoft.com/office/drawing/2014/main" id="{A7BE11CA-7179-47F1-8E97-065605BCF122}"/>
              </a:ext>
            </a:extLst>
          </p:cNvPr>
          <p:cNvSpPr txBox="1"/>
          <p:nvPr/>
        </p:nvSpPr>
        <p:spPr>
          <a:xfrm>
            <a:off x="2336937" y="3630922"/>
            <a:ext cx="1010624" cy="39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sensor</a:t>
            </a:r>
          </a:p>
        </p:txBody>
      </p:sp>
      <p:sp>
        <p:nvSpPr>
          <p:cNvPr id="82" name="TextBox 36">
            <a:extLst>
              <a:ext uri="{FF2B5EF4-FFF2-40B4-BE49-F238E27FC236}">
                <a16:creationId xmlns:a16="http://schemas.microsoft.com/office/drawing/2014/main" id="{2443F25A-1860-4E25-8FC9-C169B73F9EAC}"/>
              </a:ext>
            </a:extLst>
          </p:cNvPr>
          <p:cNvSpPr txBox="1"/>
          <p:nvPr/>
        </p:nvSpPr>
        <p:spPr>
          <a:xfrm>
            <a:off x="2280761" y="6130391"/>
            <a:ext cx="1010624" cy="4064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sensor</a:t>
            </a:r>
          </a:p>
        </p:txBody>
      </p:sp>
      <p:sp>
        <p:nvSpPr>
          <p:cNvPr id="83" name="TextBox 37">
            <a:extLst>
              <a:ext uri="{FF2B5EF4-FFF2-40B4-BE49-F238E27FC236}">
                <a16:creationId xmlns:a16="http://schemas.microsoft.com/office/drawing/2014/main" id="{D084D177-6C13-4AB6-9C86-D5C42A4EFCE0}"/>
              </a:ext>
            </a:extLst>
          </p:cNvPr>
          <p:cNvSpPr txBox="1"/>
          <p:nvPr/>
        </p:nvSpPr>
        <p:spPr>
          <a:xfrm>
            <a:off x="1790241" y="8764724"/>
            <a:ext cx="2090720" cy="4064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dirty="0">
                <a:solidFill>
                  <a:srgbClr val="000000"/>
                </a:solidFill>
                <a:latin typeface="Open Sans Light Bold"/>
              </a:rPr>
              <a:t>dashboard</a:t>
            </a:r>
          </a:p>
        </p:txBody>
      </p:sp>
      <p:grpSp>
        <p:nvGrpSpPr>
          <p:cNvPr id="84" name="Group 38">
            <a:extLst>
              <a:ext uri="{FF2B5EF4-FFF2-40B4-BE49-F238E27FC236}">
                <a16:creationId xmlns:a16="http://schemas.microsoft.com/office/drawing/2014/main" id="{CD6921C6-2DD6-445B-8D11-1684DAC1E093}"/>
              </a:ext>
            </a:extLst>
          </p:cNvPr>
          <p:cNvGrpSpPr/>
          <p:nvPr/>
        </p:nvGrpSpPr>
        <p:grpSpPr>
          <a:xfrm rot="-2834818">
            <a:off x="4311597" y="6636569"/>
            <a:ext cx="2834389" cy="648579"/>
            <a:chOff x="0" y="0"/>
            <a:chExt cx="2167409" cy="429260"/>
          </a:xfrm>
        </p:grpSpPr>
        <p:sp>
          <p:nvSpPr>
            <p:cNvPr id="85" name="Freeform 39">
              <a:extLst>
                <a:ext uri="{FF2B5EF4-FFF2-40B4-BE49-F238E27FC236}">
                  <a16:creationId xmlns:a16="http://schemas.microsoft.com/office/drawing/2014/main" id="{2FE36649-933E-4AF3-A644-10E58D6C85C4}"/>
                </a:ext>
              </a:extLst>
            </p:cNvPr>
            <p:cNvSpPr/>
            <p:nvPr/>
          </p:nvSpPr>
          <p:spPr>
            <a:xfrm>
              <a:off x="0" y="-5080"/>
              <a:ext cx="2167409" cy="434340"/>
            </a:xfrm>
            <a:custGeom>
              <a:avLst/>
              <a:gdLst/>
              <a:ahLst/>
              <a:cxnLst/>
              <a:rect l="l" t="t" r="r" b="b"/>
              <a:pathLst>
                <a:path w="2167409" h="434340">
                  <a:moveTo>
                    <a:pt x="2149629" y="187960"/>
                  </a:moveTo>
                  <a:lnTo>
                    <a:pt x="1888009" y="11430"/>
                  </a:lnTo>
                  <a:cubicBezTo>
                    <a:pt x="1870229" y="0"/>
                    <a:pt x="1847369" y="3810"/>
                    <a:pt x="1834669" y="21590"/>
                  </a:cubicBezTo>
                  <a:cubicBezTo>
                    <a:pt x="1823239" y="39370"/>
                    <a:pt x="1827049" y="62230"/>
                    <a:pt x="1844829" y="74930"/>
                  </a:cubicBezTo>
                  <a:lnTo>
                    <a:pt x="2003579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003579" y="257810"/>
                  </a:lnTo>
                  <a:lnTo>
                    <a:pt x="1844829" y="364490"/>
                  </a:lnTo>
                  <a:cubicBezTo>
                    <a:pt x="1827049" y="375920"/>
                    <a:pt x="1823239" y="400050"/>
                    <a:pt x="1834669" y="417830"/>
                  </a:cubicBezTo>
                  <a:cubicBezTo>
                    <a:pt x="1842289" y="429260"/>
                    <a:pt x="1853719" y="434340"/>
                    <a:pt x="1866419" y="434340"/>
                  </a:cubicBezTo>
                  <a:cubicBezTo>
                    <a:pt x="1874039" y="434340"/>
                    <a:pt x="1881659" y="431800"/>
                    <a:pt x="1888009" y="427990"/>
                  </a:cubicBezTo>
                  <a:lnTo>
                    <a:pt x="2150899" y="251460"/>
                  </a:lnTo>
                  <a:cubicBezTo>
                    <a:pt x="2161059" y="243840"/>
                    <a:pt x="2167409" y="232410"/>
                    <a:pt x="2167409" y="219710"/>
                  </a:cubicBezTo>
                  <a:cubicBezTo>
                    <a:pt x="2167409" y="207010"/>
                    <a:pt x="2161059" y="195580"/>
                    <a:pt x="2149629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" name="Group 40">
            <a:extLst>
              <a:ext uri="{FF2B5EF4-FFF2-40B4-BE49-F238E27FC236}">
                <a16:creationId xmlns:a16="http://schemas.microsoft.com/office/drawing/2014/main" id="{8101E43E-DA19-481A-92FD-B4AD463078B9}"/>
              </a:ext>
            </a:extLst>
          </p:cNvPr>
          <p:cNvGrpSpPr/>
          <p:nvPr/>
        </p:nvGrpSpPr>
        <p:grpSpPr>
          <a:xfrm>
            <a:off x="4699434" y="4868826"/>
            <a:ext cx="2039948" cy="648579"/>
            <a:chOff x="0" y="0"/>
            <a:chExt cx="1638031" cy="429260"/>
          </a:xfrm>
        </p:grpSpPr>
        <p:sp>
          <p:nvSpPr>
            <p:cNvPr id="87" name="Freeform 41">
              <a:extLst>
                <a:ext uri="{FF2B5EF4-FFF2-40B4-BE49-F238E27FC236}">
                  <a16:creationId xmlns:a16="http://schemas.microsoft.com/office/drawing/2014/main" id="{7472D73E-DDF0-4E7D-9E84-1AD12B33E16A}"/>
                </a:ext>
              </a:extLst>
            </p:cNvPr>
            <p:cNvSpPr/>
            <p:nvPr/>
          </p:nvSpPr>
          <p:spPr>
            <a:xfrm>
              <a:off x="0" y="-5080"/>
              <a:ext cx="1638031" cy="434340"/>
            </a:xfrm>
            <a:custGeom>
              <a:avLst/>
              <a:gdLst/>
              <a:ahLst/>
              <a:cxnLst/>
              <a:rect l="l" t="t" r="r" b="b"/>
              <a:pathLst>
                <a:path w="1638031" h="434340">
                  <a:moveTo>
                    <a:pt x="1620251" y="187960"/>
                  </a:moveTo>
                  <a:lnTo>
                    <a:pt x="1358631" y="11430"/>
                  </a:lnTo>
                  <a:cubicBezTo>
                    <a:pt x="1340851" y="0"/>
                    <a:pt x="1317991" y="3810"/>
                    <a:pt x="1305291" y="21590"/>
                  </a:cubicBezTo>
                  <a:cubicBezTo>
                    <a:pt x="1293861" y="39370"/>
                    <a:pt x="1297671" y="62230"/>
                    <a:pt x="1315451" y="74930"/>
                  </a:cubicBezTo>
                  <a:lnTo>
                    <a:pt x="1474201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474201" y="257810"/>
                  </a:lnTo>
                  <a:lnTo>
                    <a:pt x="1315451" y="364490"/>
                  </a:lnTo>
                  <a:cubicBezTo>
                    <a:pt x="1297671" y="375920"/>
                    <a:pt x="1293861" y="400050"/>
                    <a:pt x="1305291" y="417830"/>
                  </a:cubicBezTo>
                  <a:cubicBezTo>
                    <a:pt x="1312911" y="429260"/>
                    <a:pt x="1324341" y="434340"/>
                    <a:pt x="1337041" y="434340"/>
                  </a:cubicBezTo>
                  <a:cubicBezTo>
                    <a:pt x="1344661" y="434340"/>
                    <a:pt x="1352281" y="431800"/>
                    <a:pt x="1358631" y="427990"/>
                  </a:cubicBezTo>
                  <a:lnTo>
                    <a:pt x="1621521" y="251460"/>
                  </a:lnTo>
                  <a:cubicBezTo>
                    <a:pt x="1631681" y="243840"/>
                    <a:pt x="1638031" y="232410"/>
                    <a:pt x="1638031" y="219710"/>
                  </a:cubicBezTo>
                  <a:cubicBezTo>
                    <a:pt x="1638031" y="207010"/>
                    <a:pt x="1631681" y="195580"/>
                    <a:pt x="1620251" y="18796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" name="Group 42">
            <a:extLst>
              <a:ext uri="{FF2B5EF4-FFF2-40B4-BE49-F238E27FC236}">
                <a16:creationId xmlns:a16="http://schemas.microsoft.com/office/drawing/2014/main" id="{8A1DA940-CAD7-4D6B-9284-7B51F296F888}"/>
              </a:ext>
            </a:extLst>
          </p:cNvPr>
          <p:cNvGrpSpPr/>
          <p:nvPr/>
        </p:nvGrpSpPr>
        <p:grpSpPr>
          <a:xfrm rot="-2109157">
            <a:off x="10814298" y="3351102"/>
            <a:ext cx="2430499" cy="648579"/>
            <a:chOff x="0" y="0"/>
            <a:chExt cx="1918150" cy="429260"/>
          </a:xfrm>
        </p:grpSpPr>
        <p:sp>
          <p:nvSpPr>
            <p:cNvPr id="89" name="Freeform 43">
              <a:extLst>
                <a:ext uri="{FF2B5EF4-FFF2-40B4-BE49-F238E27FC236}">
                  <a16:creationId xmlns:a16="http://schemas.microsoft.com/office/drawing/2014/main" id="{CDD4AFCF-E61C-4D1D-B75D-D2DBA859ED2F}"/>
                </a:ext>
              </a:extLst>
            </p:cNvPr>
            <p:cNvSpPr/>
            <p:nvPr/>
          </p:nvSpPr>
          <p:spPr>
            <a:xfrm>
              <a:off x="0" y="-5080"/>
              <a:ext cx="1918150" cy="434340"/>
            </a:xfrm>
            <a:custGeom>
              <a:avLst/>
              <a:gdLst/>
              <a:ahLst/>
              <a:cxnLst/>
              <a:rect l="l" t="t" r="r" b="b"/>
              <a:pathLst>
                <a:path w="1918150" h="434340">
                  <a:moveTo>
                    <a:pt x="1900370" y="187960"/>
                  </a:moveTo>
                  <a:lnTo>
                    <a:pt x="1638750" y="11430"/>
                  </a:lnTo>
                  <a:cubicBezTo>
                    <a:pt x="1620970" y="0"/>
                    <a:pt x="1598110" y="3810"/>
                    <a:pt x="1585410" y="21590"/>
                  </a:cubicBezTo>
                  <a:cubicBezTo>
                    <a:pt x="1573980" y="39370"/>
                    <a:pt x="1577790" y="62230"/>
                    <a:pt x="1595570" y="74930"/>
                  </a:cubicBezTo>
                  <a:lnTo>
                    <a:pt x="1754320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754320" y="257810"/>
                  </a:lnTo>
                  <a:lnTo>
                    <a:pt x="1595570" y="364490"/>
                  </a:lnTo>
                  <a:cubicBezTo>
                    <a:pt x="1577790" y="375920"/>
                    <a:pt x="1573980" y="400050"/>
                    <a:pt x="1585410" y="417830"/>
                  </a:cubicBezTo>
                  <a:cubicBezTo>
                    <a:pt x="1593030" y="429260"/>
                    <a:pt x="1604460" y="434340"/>
                    <a:pt x="1617160" y="434340"/>
                  </a:cubicBezTo>
                  <a:cubicBezTo>
                    <a:pt x="1624780" y="434340"/>
                    <a:pt x="1632400" y="431800"/>
                    <a:pt x="1638750" y="427990"/>
                  </a:cubicBezTo>
                  <a:lnTo>
                    <a:pt x="1901640" y="251460"/>
                  </a:lnTo>
                  <a:cubicBezTo>
                    <a:pt x="1911800" y="243840"/>
                    <a:pt x="1918150" y="232410"/>
                    <a:pt x="1918150" y="219710"/>
                  </a:cubicBezTo>
                  <a:cubicBezTo>
                    <a:pt x="1918150" y="207010"/>
                    <a:pt x="1911800" y="195580"/>
                    <a:pt x="1900370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0" name="Group 44">
            <a:extLst>
              <a:ext uri="{FF2B5EF4-FFF2-40B4-BE49-F238E27FC236}">
                <a16:creationId xmlns:a16="http://schemas.microsoft.com/office/drawing/2014/main" id="{0D6B6FDB-3B4B-4356-B67F-837A7279018E}"/>
              </a:ext>
            </a:extLst>
          </p:cNvPr>
          <p:cNvGrpSpPr/>
          <p:nvPr/>
        </p:nvGrpSpPr>
        <p:grpSpPr>
          <a:xfrm rot="2281136">
            <a:off x="10785403" y="6540994"/>
            <a:ext cx="2442645" cy="648579"/>
            <a:chOff x="0" y="0"/>
            <a:chExt cx="2263018" cy="429260"/>
          </a:xfrm>
        </p:grpSpPr>
        <p:sp>
          <p:nvSpPr>
            <p:cNvPr id="91" name="Freeform 45">
              <a:extLst>
                <a:ext uri="{FF2B5EF4-FFF2-40B4-BE49-F238E27FC236}">
                  <a16:creationId xmlns:a16="http://schemas.microsoft.com/office/drawing/2014/main" id="{D8767F24-AA70-4883-888E-3B6E11072139}"/>
                </a:ext>
              </a:extLst>
            </p:cNvPr>
            <p:cNvSpPr/>
            <p:nvPr/>
          </p:nvSpPr>
          <p:spPr>
            <a:xfrm>
              <a:off x="0" y="-5080"/>
              <a:ext cx="2263018" cy="434340"/>
            </a:xfrm>
            <a:custGeom>
              <a:avLst/>
              <a:gdLst/>
              <a:ahLst/>
              <a:cxnLst/>
              <a:rect l="l" t="t" r="r" b="b"/>
              <a:pathLst>
                <a:path w="2263018" h="434340">
                  <a:moveTo>
                    <a:pt x="2245238" y="187960"/>
                  </a:moveTo>
                  <a:lnTo>
                    <a:pt x="1983618" y="11430"/>
                  </a:lnTo>
                  <a:cubicBezTo>
                    <a:pt x="1965838" y="0"/>
                    <a:pt x="1942978" y="3810"/>
                    <a:pt x="1930278" y="21590"/>
                  </a:cubicBezTo>
                  <a:cubicBezTo>
                    <a:pt x="1918848" y="39370"/>
                    <a:pt x="1922658" y="62230"/>
                    <a:pt x="1940438" y="74930"/>
                  </a:cubicBezTo>
                  <a:lnTo>
                    <a:pt x="2099188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2099188" y="257810"/>
                  </a:lnTo>
                  <a:lnTo>
                    <a:pt x="1940438" y="364490"/>
                  </a:lnTo>
                  <a:cubicBezTo>
                    <a:pt x="1922658" y="375920"/>
                    <a:pt x="1918848" y="400050"/>
                    <a:pt x="1930278" y="417830"/>
                  </a:cubicBezTo>
                  <a:cubicBezTo>
                    <a:pt x="1937898" y="429260"/>
                    <a:pt x="1949328" y="434340"/>
                    <a:pt x="1962028" y="434340"/>
                  </a:cubicBezTo>
                  <a:cubicBezTo>
                    <a:pt x="1969648" y="434340"/>
                    <a:pt x="1977268" y="431800"/>
                    <a:pt x="1983618" y="427990"/>
                  </a:cubicBezTo>
                  <a:lnTo>
                    <a:pt x="2246508" y="251460"/>
                  </a:lnTo>
                  <a:cubicBezTo>
                    <a:pt x="2256668" y="243840"/>
                    <a:pt x="2263018" y="232410"/>
                    <a:pt x="2263018" y="219710"/>
                  </a:cubicBezTo>
                  <a:cubicBezTo>
                    <a:pt x="2263018" y="207010"/>
                    <a:pt x="2256668" y="195580"/>
                    <a:pt x="2245238" y="187960"/>
                  </a:cubicBezTo>
                  <a:close/>
                </a:path>
              </a:pathLst>
            </a:custGeom>
            <a:solidFill>
              <a:srgbClr val="00899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2" name="Group 46">
            <a:extLst>
              <a:ext uri="{FF2B5EF4-FFF2-40B4-BE49-F238E27FC236}">
                <a16:creationId xmlns:a16="http://schemas.microsoft.com/office/drawing/2014/main" id="{1C49C68F-E827-4F2E-ACC0-17A82EB2B5EB}"/>
              </a:ext>
            </a:extLst>
          </p:cNvPr>
          <p:cNvGrpSpPr/>
          <p:nvPr/>
        </p:nvGrpSpPr>
        <p:grpSpPr>
          <a:xfrm>
            <a:off x="11074931" y="4868826"/>
            <a:ext cx="1981039" cy="648579"/>
            <a:chOff x="0" y="0"/>
            <a:chExt cx="1311145" cy="429260"/>
          </a:xfrm>
        </p:grpSpPr>
        <p:sp>
          <p:nvSpPr>
            <p:cNvPr id="93" name="Freeform 47">
              <a:extLst>
                <a:ext uri="{FF2B5EF4-FFF2-40B4-BE49-F238E27FC236}">
                  <a16:creationId xmlns:a16="http://schemas.microsoft.com/office/drawing/2014/main" id="{2142FED3-39B3-48A8-99BF-66DF0C04B3D6}"/>
                </a:ext>
              </a:extLst>
            </p:cNvPr>
            <p:cNvSpPr/>
            <p:nvPr/>
          </p:nvSpPr>
          <p:spPr>
            <a:xfrm>
              <a:off x="0" y="-5080"/>
              <a:ext cx="1311145" cy="434340"/>
            </a:xfrm>
            <a:custGeom>
              <a:avLst/>
              <a:gdLst/>
              <a:ahLst/>
              <a:cxnLst/>
              <a:rect l="l" t="t" r="r" b="b"/>
              <a:pathLst>
                <a:path w="1311145" h="434340">
                  <a:moveTo>
                    <a:pt x="1293365" y="187960"/>
                  </a:moveTo>
                  <a:lnTo>
                    <a:pt x="1031745" y="11430"/>
                  </a:lnTo>
                  <a:cubicBezTo>
                    <a:pt x="1013965" y="0"/>
                    <a:pt x="991105" y="3810"/>
                    <a:pt x="978405" y="21590"/>
                  </a:cubicBezTo>
                  <a:cubicBezTo>
                    <a:pt x="966975" y="39370"/>
                    <a:pt x="970785" y="62230"/>
                    <a:pt x="988565" y="74930"/>
                  </a:cubicBezTo>
                  <a:lnTo>
                    <a:pt x="1147315" y="181610"/>
                  </a:lnTo>
                  <a:lnTo>
                    <a:pt x="0" y="181610"/>
                  </a:lnTo>
                  <a:lnTo>
                    <a:pt x="0" y="257810"/>
                  </a:lnTo>
                  <a:lnTo>
                    <a:pt x="1147315" y="257810"/>
                  </a:lnTo>
                  <a:lnTo>
                    <a:pt x="988565" y="364490"/>
                  </a:lnTo>
                  <a:cubicBezTo>
                    <a:pt x="970785" y="375920"/>
                    <a:pt x="966975" y="400050"/>
                    <a:pt x="978405" y="417830"/>
                  </a:cubicBezTo>
                  <a:cubicBezTo>
                    <a:pt x="986025" y="429260"/>
                    <a:pt x="997455" y="434340"/>
                    <a:pt x="1010155" y="434340"/>
                  </a:cubicBezTo>
                  <a:cubicBezTo>
                    <a:pt x="1017775" y="434340"/>
                    <a:pt x="1025395" y="431800"/>
                    <a:pt x="1031745" y="427990"/>
                  </a:cubicBezTo>
                  <a:lnTo>
                    <a:pt x="1294635" y="251460"/>
                  </a:lnTo>
                  <a:cubicBezTo>
                    <a:pt x="1304795" y="243840"/>
                    <a:pt x="1311145" y="232410"/>
                    <a:pt x="1311145" y="219710"/>
                  </a:cubicBezTo>
                  <a:cubicBezTo>
                    <a:pt x="1311145" y="207010"/>
                    <a:pt x="1304795" y="195580"/>
                    <a:pt x="1293365" y="187960"/>
                  </a:cubicBezTo>
                  <a:close/>
                </a:path>
              </a:pathLst>
            </a:custGeom>
            <a:solidFill>
              <a:srgbClr val="E81414"/>
            </a:solid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4676117" y="-2669921"/>
            <a:ext cx="7397243" cy="7397243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97625" y="0"/>
            <a:ext cx="15303446" cy="100462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r="2528"/>
          <a:stretch>
            <a:fillRect/>
          </a:stretch>
        </p:blipFill>
        <p:spPr>
          <a:xfrm>
            <a:off x="1401807" y="301731"/>
            <a:ext cx="8793267" cy="980580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946316" y="632332"/>
            <a:ext cx="8625968" cy="862596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04776" y="8597194"/>
            <a:ext cx="5068928" cy="50689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64129"/>
            <a:ext cx="7243217" cy="87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57"/>
              </a:lnSpc>
              <a:spcBef>
                <a:spcPct val="0"/>
              </a:spcBef>
            </a:pPr>
            <a:r>
              <a:rPr lang="en-US" sz="6245">
                <a:solidFill>
                  <a:srgbClr val="FF3D55"/>
                </a:solidFill>
                <a:latin typeface="Vesper Libre Regular"/>
              </a:rPr>
              <a:t>MQTT       HTTP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1985" y="-262754"/>
            <a:ext cx="1128324" cy="18844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5400000">
            <a:off x="5386360" y="4942300"/>
            <a:ext cx="8240568" cy="1599392"/>
            <a:chOff x="0" y="0"/>
            <a:chExt cx="294454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944546" cy="69850"/>
            </a:xfrm>
            <a:custGeom>
              <a:avLst/>
              <a:gdLst/>
              <a:ahLst/>
              <a:cxnLst/>
              <a:rect l="l" t="t" r="r" b="b"/>
              <a:pathLst>
                <a:path w="2944546" h="69850">
                  <a:moveTo>
                    <a:pt x="265371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944546" y="69850"/>
                  </a:lnTo>
                  <a:lnTo>
                    <a:pt x="2944546" y="0"/>
                  </a:lnTo>
                  <a:close/>
                </a:path>
              </a:pathLst>
            </a:custGeom>
            <a:solidFill>
              <a:srgbClr val="650A0A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rcRect t="4785" b="4785"/>
          <a:stretch>
            <a:fillRect/>
          </a:stretch>
        </p:blipFill>
        <p:spPr>
          <a:xfrm>
            <a:off x="10936529" y="2798256"/>
            <a:ext cx="6682546" cy="685441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028700" y="2403129"/>
            <a:ext cx="8115300" cy="6677733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401481" y="1698955"/>
            <a:ext cx="3275518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Vesper Libre Regular Bold"/>
              </a:rPr>
              <a:t>HTTP Transport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79188" y="1698955"/>
            <a:ext cx="3397719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Vesper Libre Regular Bold"/>
              </a:rPr>
              <a:t>MQTT Transport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04776" y="8597194"/>
            <a:ext cx="5068928" cy="506892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264129"/>
            <a:ext cx="7243217" cy="87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057"/>
              </a:lnSpc>
              <a:spcBef>
                <a:spcPct val="0"/>
              </a:spcBef>
            </a:pPr>
            <a:r>
              <a:rPr lang="en-US" sz="6245">
                <a:solidFill>
                  <a:srgbClr val="FF3D55"/>
                </a:solidFill>
                <a:latin typeface="Vesper Libre Regular"/>
              </a:rPr>
              <a:t>MQTT       HTTP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21985" y="-262754"/>
            <a:ext cx="1128324" cy="1884466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 rot="-5400000">
            <a:off x="5386360" y="4942300"/>
            <a:ext cx="8240568" cy="1599392"/>
            <a:chOff x="0" y="0"/>
            <a:chExt cx="2944546" cy="571500"/>
          </a:xfrm>
        </p:grpSpPr>
        <p:sp>
          <p:nvSpPr>
            <p:cNvPr id="6" name="Freeform 6"/>
            <p:cNvSpPr/>
            <p:nvPr/>
          </p:nvSpPr>
          <p:spPr>
            <a:xfrm>
              <a:off x="0" y="255270"/>
              <a:ext cx="2944546" cy="69850"/>
            </a:xfrm>
            <a:custGeom>
              <a:avLst/>
              <a:gdLst/>
              <a:ahLst/>
              <a:cxnLst/>
              <a:rect l="l" t="t" r="r" b="b"/>
              <a:pathLst>
                <a:path w="2944546" h="69850">
                  <a:moveTo>
                    <a:pt x="2653717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2944546" y="69850"/>
                  </a:lnTo>
                  <a:lnTo>
                    <a:pt x="2944546" y="0"/>
                  </a:lnTo>
                  <a:close/>
                </a:path>
              </a:pathLst>
            </a:custGeom>
            <a:solidFill>
              <a:srgbClr val="650A0A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04776" y="1698955"/>
            <a:ext cx="3275518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u="sng">
                <a:solidFill>
                  <a:srgbClr val="000000"/>
                </a:solidFill>
                <a:latin typeface="Vesper Libre Regular Bold"/>
              </a:rPr>
              <a:t>HTTP Transport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779188" y="1698955"/>
            <a:ext cx="3397719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u="sng">
                <a:solidFill>
                  <a:srgbClr val="000000"/>
                </a:solidFill>
                <a:latin typeface="Vesper Libre Regular Bold"/>
              </a:rPr>
              <a:t>MQTT Transport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-70466" y="2928825"/>
            <a:ext cx="8601625" cy="118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Vesper Libre Regular"/>
              </a:rPr>
              <a:t>IoT Agent communicates with IoT devices directly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57301" y="4578526"/>
            <a:ext cx="5257692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Vesper Libre Regular"/>
              </a:rPr>
              <a:t>Request-Response Paradigm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25250" y="6158788"/>
            <a:ext cx="9041871" cy="118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Vesper Libre Regular"/>
              </a:rPr>
              <a:t>IoT Devices must always be ready to receive communication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661829" y="2898345"/>
            <a:ext cx="9629512" cy="118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Vesper Libre Regular"/>
              </a:rPr>
              <a:t>IoT Agent communicates with IoT devices indirectly via an MQTT Broker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68294" y="4560512"/>
            <a:ext cx="5249466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Vesper Libre Regular"/>
              </a:rPr>
              <a:t>Publish-Subscribe Paradigm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04628" y="6158788"/>
            <a:ext cx="7546838" cy="1185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 dirty="0">
                <a:solidFill>
                  <a:srgbClr val="000000"/>
                </a:solidFill>
                <a:latin typeface="Vesper Libre Regular"/>
              </a:rPr>
              <a:t>IoT Devices choose when to receive communication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967826" y="8014206"/>
            <a:ext cx="5055719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Vesper Libre Regular"/>
              </a:rPr>
              <a:t>Higher Power Requirement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886187" y="8014206"/>
            <a:ext cx="4559444" cy="5829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400">
                <a:solidFill>
                  <a:srgbClr val="000000"/>
                </a:solidFill>
                <a:latin typeface="Vesper Libre Regular"/>
              </a:rPr>
              <a:t>Low Power Requirement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711299" y="1258325"/>
            <a:ext cx="7397243" cy="73972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8368" y="660494"/>
            <a:ext cx="13600235" cy="774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27"/>
              </a:lnSpc>
              <a:spcBef>
                <a:spcPct val="0"/>
              </a:spcBef>
            </a:pPr>
            <a:r>
              <a:rPr lang="en-US" sz="5600">
                <a:solidFill>
                  <a:srgbClr val="FFFFFF"/>
                </a:solidFill>
                <a:latin typeface="Vesper Libre Regular"/>
              </a:rPr>
              <a:t>Why we use MQTT instead of HTTP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7988" y="2260289"/>
            <a:ext cx="12128320" cy="76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According to measurements in 3G networks, throughput of </a:t>
            </a:r>
            <a:r>
              <a:rPr lang="en-US" sz="2245" spc="-22">
                <a:solidFill>
                  <a:srgbClr val="FFFFFF"/>
                </a:solidFill>
                <a:latin typeface="Roboto Mono Regular Bold"/>
              </a:rPr>
              <a:t>MQTT is 93 times faster than HTTP’s.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4157" y="3610653"/>
            <a:ext cx="12128320" cy="76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MQTT Protocol ensures high delivery guarantees. There are 3 levels of </a:t>
            </a:r>
            <a:r>
              <a:rPr lang="en-US" sz="2245" spc="-22">
                <a:solidFill>
                  <a:srgbClr val="FFFFFF"/>
                </a:solidFill>
                <a:latin typeface="Roboto Mono Regular Bold"/>
              </a:rPr>
              <a:t>Quality of service (QoS)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4157" y="4922617"/>
            <a:ext cx="12128320" cy="116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 Bold"/>
              </a:rPr>
              <a:t>MQTT has pretty short specification.</a:t>
            </a: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 There are only CONNECT, PUBLISH, SUBSCRIBE, UNSUBSCRIBE and DISCONNECT types that are significant for developers. Whereas HTTP specifications are much longer.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4157" y="6534619"/>
            <a:ext cx="12128320" cy="1163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 Bold"/>
              </a:rPr>
              <a:t>MQTT has a very short message header</a:t>
            </a: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 and the smallest packet message size of 2 bytes. Using text message format by HTTP protocol allows it to compose lengthy headers and messages.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4157" y="8209053"/>
            <a:ext cx="12128320" cy="769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HTTP is worthy and extendable. But </a:t>
            </a:r>
            <a:r>
              <a:rPr lang="en-US" sz="2245" spc="-22">
                <a:solidFill>
                  <a:srgbClr val="FFFFFF"/>
                </a:solidFill>
                <a:latin typeface="Roboto Mono Regular Bold"/>
              </a:rPr>
              <a:t>MQTT is more suitable when it is referred to IoT development.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9443871"/>
            <a:ext cx="12128320" cy="3750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44"/>
              </a:lnSpc>
              <a:spcBef>
                <a:spcPct val="0"/>
              </a:spcBef>
            </a:pPr>
            <a:r>
              <a:rPr lang="en-US" sz="2245" spc="-22">
                <a:solidFill>
                  <a:srgbClr val="FFFFFF"/>
                </a:solidFill>
                <a:latin typeface="Roboto Mono Regular"/>
              </a:rPr>
              <a:t>MQTT is highly  scalable.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2298389"/>
            <a:ext cx="1046802" cy="54243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3648753"/>
            <a:ext cx="1046802" cy="54243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4956946"/>
            <a:ext cx="1046802" cy="54243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6572719"/>
            <a:ext cx="1046802" cy="54243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8247153"/>
            <a:ext cx="1046802" cy="54243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8814" y="9379253"/>
            <a:ext cx="1046802" cy="54243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25815" y="-2669921"/>
            <a:ext cx="7397243" cy="73972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130980" y="5904955"/>
            <a:ext cx="12128320" cy="3993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-36">
                <a:solidFill>
                  <a:srgbClr val="FFFFFF"/>
                </a:solidFill>
                <a:latin typeface="Roboto Mono Regular Bold"/>
              </a:rPr>
              <a:t>Well known MQTT Brokers:</a:t>
            </a:r>
          </a:p>
          <a:p>
            <a:pPr algn="ctr">
              <a:lnSpc>
                <a:spcPts val="3144"/>
              </a:lnSpc>
            </a:pPr>
            <a:endParaRPr lang="en-US" sz="3600" spc="-36">
              <a:solidFill>
                <a:srgbClr val="FFFFFF"/>
              </a:solidFill>
              <a:latin typeface="Roboto Mono Regular Bold"/>
            </a:endParaRPr>
          </a:p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FFFFFF"/>
                </a:solidFill>
                <a:latin typeface="Roboto Mono Regular Bold"/>
              </a:rPr>
              <a:t>Mosquitto</a:t>
            </a:r>
          </a:p>
          <a:p>
            <a:pPr algn="ctr">
              <a:lnSpc>
                <a:spcPts val="3359"/>
              </a:lnSpc>
            </a:pPr>
            <a:endParaRPr lang="en-US" sz="2400" spc="-24">
              <a:solidFill>
                <a:srgbClr val="FFFFFF"/>
              </a:solidFill>
              <a:latin typeface="Roboto Mono Regular Bold"/>
            </a:endParaRPr>
          </a:p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FFFFFF"/>
                </a:solidFill>
                <a:latin typeface="Roboto Mono Regular Bold"/>
              </a:rPr>
              <a:t>flespi</a:t>
            </a:r>
          </a:p>
          <a:p>
            <a:pPr algn="ctr">
              <a:lnSpc>
                <a:spcPts val="3359"/>
              </a:lnSpc>
            </a:pPr>
            <a:endParaRPr lang="en-US" sz="2400" spc="-24">
              <a:solidFill>
                <a:srgbClr val="FFFFFF"/>
              </a:solidFill>
              <a:latin typeface="Roboto Mono Regular Bold"/>
            </a:endParaRPr>
          </a:p>
          <a:p>
            <a:pPr algn="ctr">
              <a:lnSpc>
                <a:spcPts val="3359"/>
              </a:lnSpc>
            </a:pPr>
            <a:r>
              <a:rPr lang="en-US" sz="2400" spc="-24">
                <a:solidFill>
                  <a:srgbClr val="FFFFFF"/>
                </a:solidFill>
                <a:latin typeface="Roboto Mono Regular Bold"/>
              </a:rPr>
              <a:t>HiveMQ</a:t>
            </a:r>
          </a:p>
          <a:p>
            <a:pPr algn="ctr">
              <a:lnSpc>
                <a:spcPts val="3359"/>
              </a:lnSpc>
            </a:pPr>
            <a:endParaRPr lang="en-US" sz="2400" spc="-24">
              <a:solidFill>
                <a:srgbClr val="FFFFFF"/>
              </a:solidFill>
              <a:latin typeface="Roboto Mono Regular Bold"/>
            </a:endParaRPr>
          </a:p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 spc="-24">
                <a:solidFill>
                  <a:srgbClr val="FFFFFF"/>
                </a:solidFill>
                <a:latin typeface="Roboto Mono Regular Bold"/>
              </a:rPr>
              <a:t>mosca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7089297"/>
            <a:ext cx="867760" cy="538011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7940043"/>
            <a:ext cx="867760" cy="538011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8720289"/>
            <a:ext cx="867760" cy="538011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9144000" y="9629925"/>
            <a:ext cx="867760" cy="538011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109617" y="660494"/>
            <a:ext cx="7769621" cy="774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27"/>
              </a:lnSpc>
              <a:spcBef>
                <a:spcPct val="0"/>
              </a:spcBef>
            </a:pPr>
            <a:r>
              <a:rPr lang="en-US" sz="5600" u="none">
                <a:solidFill>
                  <a:srgbClr val="FFFFFF"/>
                </a:solidFill>
                <a:latin typeface="Vesper Libre Regular Bold"/>
              </a:rPr>
              <a:t>MQTT Brokers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4307" y="1799030"/>
            <a:ext cx="14175645" cy="44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Broker is the heart of any publish/subscribe protocol.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9617" y="2900547"/>
            <a:ext cx="14175645" cy="136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The broker is primarily responsible for </a:t>
            </a:r>
            <a:r>
              <a:rPr lang="en-US" sz="2624" spc="-26">
                <a:solidFill>
                  <a:srgbClr val="FFFFFF"/>
                </a:solidFill>
                <a:latin typeface="Roboto Mono Regular Bold"/>
              </a:rPr>
              <a:t>receiving</a:t>
            </a: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 all messages, </a:t>
            </a:r>
            <a:r>
              <a:rPr lang="en-US" sz="2624" spc="-26">
                <a:solidFill>
                  <a:srgbClr val="FFFFFF"/>
                </a:solidFill>
                <a:latin typeface="Roboto Mono Regular Bold"/>
              </a:rPr>
              <a:t>filtering </a:t>
            </a: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the messages, decide who is interested in them and then </a:t>
            </a:r>
            <a:r>
              <a:rPr lang="en-US" sz="2624" spc="-26">
                <a:solidFill>
                  <a:srgbClr val="FFFFFF"/>
                </a:solidFill>
                <a:latin typeface="Roboto Mono Regular Bold"/>
              </a:rPr>
              <a:t>publishing</a:t>
            </a: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 the message to all subscribed clients.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4307" y="5030392"/>
            <a:ext cx="14175645" cy="44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Authentication and authorization of clients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25815" y="-2669921"/>
            <a:ext cx="7397243" cy="73972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109617" y="660494"/>
            <a:ext cx="7769621" cy="774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6327"/>
              </a:lnSpc>
              <a:spcBef>
                <a:spcPct val="0"/>
              </a:spcBef>
            </a:pPr>
            <a:r>
              <a:rPr lang="en-US" sz="5600" u="none">
                <a:solidFill>
                  <a:srgbClr val="FFFFFF"/>
                </a:solidFill>
                <a:latin typeface="Vesper Libre Regular Bold"/>
              </a:rPr>
              <a:t>Mosquitto Brokers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07878"/>
            <a:ext cx="14175645" cy="90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Lightweight open source broker written in C. Probably the most popular MQTT broker. Supports MQTT v3.1.1 and v5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668654"/>
            <a:ext cx="14175645" cy="90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available as a free download for Windows and Linux and is an Eclipse project.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212590"/>
            <a:ext cx="14175645" cy="902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74"/>
              </a:lnSpc>
              <a:spcBef>
                <a:spcPct val="0"/>
              </a:spcBef>
            </a:pPr>
            <a:r>
              <a:rPr lang="en-US" sz="2624" spc="-26">
                <a:solidFill>
                  <a:srgbClr val="FFFFFF"/>
                </a:solidFill>
                <a:latin typeface="Roboto Mono Regular"/>
              </a:rPr>
              <a:t>Installing Mosquitto is straightforward on most systems including the Raspberry Pi under Raspbian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3D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4347" y="5014032"/>
            <a:ext cx="17718064" cy="4328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MQTT &amp; it's Components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Applications of MQTT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Advantage/Disadvantage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   Architecture of MQTT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 HTTP vs MQTT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r>
              <a:rPr lang="en-US" sz="3511" spc="-35">
                <a:solidFill>
                  <a:srgbClr val="FFFFFF"/>
                </a:solidFill>
                <a:latin typeface="Roboto Mono Regular"/>
              </a:rPr>
              <a:t>Brokers/Mosquitto brokers</a:t>
            </a:r>
          </a:p>
          <a:p>
            <a:pPr algn="r">
              <a:lnSpc>
                <a:spcPts val="4915"/>
              </a:lnSpc>
              <a:spcBef>
                <a:spcPct val="0"/>
              </a:spcBef>
            </a:pPr>
            <a:endParaRPr lang="en-US" sz="3511" spc="-35">
              <a:solidFill>
                <a:srgbClr val="FFFFFF"/>
              </a:solidFill>
              <a:latin typeface="Roboto Mono Regular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2925342" y="7112093"/>
            <a:ext cx="7908084" cy="7908084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1392368" y="5090232"/>
            <a:ext cx="987844" cy="68614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1618985" y="6873530"/>
            <a:ext cx="987844" cy="68614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13796608" y="7559669"/>
            <a:ext cx="987844" cy="68614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404524" y="8111515"/>
            <a:ext cx="987844" cy="68614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1886290" y="5675011"/>
            <a:ext cx="987844" cy="6861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5518" y="720090"/>
            <a:ext cx="16856964" cy="88468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37EF18-03E3-C3CA-6868-D9161351E6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2280921"/>
            <a:ext cx="16357599" cy="572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64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17329" y="1171575"/>
            <a:ext cx="15773855" cy="1317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080"/>
              </a:lnSpc>
              <a:spcBef>
                <a:spcPct val="0"/>
              </a:spcBef>
            </a:pPr>
            <a:r>
              <a:rPr lang="en-US" sz="9600">
                <a:solidFill>
                  <a:srgbClr val="FF3D55"/>
                </a:solidFill>
                <a:latin typeface="Vesper Libre Regular"/>
              </a:rPr>
              <a:t>MQTT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4162813" y="6163303"/>
            <a:ext cx="8247692" cy="8247692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317329" y="7005422"/>
            <a:ext cx="13748496" cy="1469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Minimize network bandwidth and </a:t>
            </a:r>
            <a:r>
              <a:rPr lang="en-US" sz="2800" spc="-28">
                <a:solidFill>
                  <a:srgbClr val="250542"/>
                </a:solidFill>
                <a:latin typeface="Arimo"/>
              </a:rPr>
              <a:t>device resource requirements wh</a:t>
            </a: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ilst also attempting to ensure reliability and some degree of assurance of delivery.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7329" y="2436007"/>
            <a:ext cx="14285249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MQTT is a machine-to-machine (M2M)/"Internet of Things" connectivity protocol.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2489188"/>
            <a:ext cx="697989" cy="69798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7329" y="3524992"/>
            <a:ext cx="10097377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MQTT stands for Message Queuing Telemetry Transport.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7329" y="4627291"/>
            <a:ext cx="11669757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Extremely lightweight publish/subscribe messaging transport.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7329" y="5894403"/>
            <a:ext cx="13748496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It</a:t>
            </a:r>
            <a:r>
              <a:rPr lang="en-US" sz="2800" spc="-28">
                <a:solidFill>
                  <a:srgbClr val="250542"/>
                </a:solidFill>
                <a:latin typeface="Arimo"/>
              </a:rPr>
              <a:t>s small s</a:t>
            </a: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ize, low power usage, minimized data packets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17329" y="8777651"/>
            <a:ext cx="9221653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I</a:t>
            </a:r>
            <a:r>
              <a:rPr lang="en-US" sz="2800" spc="-28">
                <a:solidFill>
                  <a:srgbClr val="250542"/>
                </a:solidFill>
                <a:latin typeface="Arimo"/>
              </a:rPr>
              <a:t>de</a:t>
            </a: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al for M2M and IOT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5814309"/>
            <a:ext cx="697989" cy="697989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4500260"/>
            <a:ext cx="697989" cy="697989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3411275"/>
            <a:ext cx="697989" cy="697989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6902669"/>
            <a:ext cx="697989" cy="697989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19340" y="8697556"/>
            <a:ext cx="697989" cy="697989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317329" y="9527811"/>
            <a:ext cx="10820684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Runs on conn</a:t>
            </a:r>
            <a:r>
              <a:rPr lang="en-US" sz="2800" spc="-28">
                <a:solidFill>
                  <a:srgbClr val="250542"/>
                </a:solidFill>
                <a:latin typeface="Arimo"/>
              </a:rPr>
              <a:t>ection-</a:t>
            </a:r>
            <a:r>
              <a:rPr lang="en-US" sz="2800" spc="-28">
                <a:solidFill>
                  <a:srgbClr val="250542"/>
                </a:solidFill>
                <a:latin typeface="Roboto Mono Regular"/>
              </a:rPr>
              <a:t>oriented transport (TCP)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98587" y="9584961"/>
            <a:ext cx="539494" cy="53949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73450" y="7822466"/>
            <a:ext cx="6228724" cy="6228724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4009" y="546954"/>
            <a:ext cx="11388243" cy="136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FFFFFF"/>
                </a:solidFill>
                <a:latin typeface="Vesper Libre Regular"/>
              </a:rPr>
              <a:t>MQTT </a:t>
            </a:r>
            <a:r>
              <a:rPr lang="en-US" sz="9599" u="none">
                <a:solidFill>
                  <a:srgbClr val="FFFFFF"/>
                </a:solidFill>
                <a:latin typeface="Vesper Libre Regular"/>
              </a:rPr>
              <a:t>Components: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2122" y="2805596"/>
            <a:ext cx="17259300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E81414"/>
                </a:solidFill>
                <a:latin typeface="Roboto Mono Regular Bold"/>
              </a:rPr>
              <a:t>Broker, </a:t>
            </a: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which is the server that handles the data transmission between the clients.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578" y="2696208"/>
            <a:ext cx="903414" cy="90341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82122" y="4183889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E81414"/>
                </a:solidFill>
                <a:latin typeface="Roboto Mono Regular Bold"/>
              </a:rPr>
              <a:t>A topic, </a:t>
            </a: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which is the place a device want to put or retrieve a message to/from.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2122" y="6469053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E81414"/>
                </a:solidFill>
                <a:latin typeface="Roboto Mono Regular Bold"/>
              </a:rPr>
              <a:t>Publish,</a:t>
            </a:r>
            <a:r>
              <a:rPr lang="en-US" sz="2800" spc="-28">
                <a:solidFill>
                  <a:srgbClr val="E81414"/>
                </a:solidFill>
                <a:latin typeface="Roboto Mono Regular"/>
              </a:rPr>
              <a:t> </a:t>
            </a: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is the process a device does to send its message to the broker.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2122" y="7341816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E81414"/>
                </a:solidFill>
                <a:latin typeface="Roboto Mono Regular Bold"/>
              </a:rPr>
              <a:t>Subscribe,</a:t>
            </a: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 where a device does to retrieve a message from the broker.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2122" y="4954857"/>
            <a:ext cx="17259300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E81414"/>
                </a:solidFill>
                <a:latin typeface="Roboto Mono Regular Bold"/>
              </a:rPr>
              <a:t>The message,</a:t>
            </a:r>
            <a:r>
              <a:rPr lang="en-US" sz="2800" spc="-28">
                <a:solidFill>
                  <a:srgbClr val="FFFFFF"/>
                </a:solidFill>
                <a:latin typeface="Roboto Mono Regular Bold"/>
              </a:rPr>
              <a:t> </a:t>
            </a: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which is the data that a device receives “when subscribing” from a topic or send “when publishing” to a topic.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6578" y="4001082"/>
            <a:ext cx="903414" cy="903414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578" y="4720906"/>
            <a:ext cx="903414" cy="903414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578" y="6286245"/>
            <a:ext cx="903414" cy="90341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46578" y="7189660"/>
            <a:ext cx="903414" cy="9034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54785"/>
            <a:ext cx="16923649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 dirty="0">
                <a:solidFill>
                  <a:srgbClr val="FFFFFF"/>
                </a:solidFill>
                <a:latin typeface="Roboto Mono Regular"/>
              </a:rPr>
              <a:t>Major cloud services providers, including Amazon Web Services (AWS), Google Cloud, IBM Cloud and Microsoft Azure support MQTT.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5957762"/>
            <a:ext cx="16923649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 dirty="0">
                <a:solidFill>
                  <a:srgbClr val="FFFFFF"/>
                </a:solidFill>
                <a:latin typeface="Roboto Mono Regular"/>
              </a:rPr>
              <a:t>Real-time analytics, preventative maintenance and monitoring in environments, including smart homes, healthcare, logistics, industry and manufacturing.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3003057"/>
            <a:ext cx="803752" cy="81923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095375"/>
            <a:ext cx="7288778" cy="1394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47"/>
              </a:lnSpc>
            </a:pPr>
            <a:r>
              <a:rPr lang="en-US" sz="9600">
                <a:solidFill>
                  <a:srgbClr val="FF3D55"/>
                </a:solidFill>
                <a:latin typeface="Vesper Libre Regular"/>
              </a:rPr>
              <a:t>A</a:t>
            </a:r>
            <a:r>
              <a:rPr lang="en-US" sz="9600" u="none">
                <a:solidFill>
                  <a:srgbClr val="FF3D55"/>
                </a:solidFill>
                <a:latin typeface="Vesper Libre Regular"/>
              </a:rPr>
              <a:t>pplications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143773"/>
            <a:ext cx="16923649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Facebook currently uses MQTT for its Messenger app,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324270"/>
            <a:ext cx="803752" cy="81923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5820644"/>
            <a:ext cx="803752" cy="81923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2329727" y="-2085662"/>
            <a:ext cx="6228724" cy="62287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363623" y="-4520548"/>
            <a:ext cx="8273543" cy="8273543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1085850"/>
            <a:ext cx="13471695" cy="115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9040"/>
              </a:lnSpc>
            </a:pPr>
            <a:r>
              <a:rPr lang="en-US" sz="8000">
                <a:solidFill>
                  <a:srgbClr val="FFFFFF"/>
                </a:solidFill>
                <a:latin typeface="Vesper Libre Regular"/>
              </a:rPr>
              <a:t>Advan</a:t>
            </a:r>
            <a:r>
              <a:rPr lang="en-US" sz="8000" u="none">
                <a:solidFill>
                  <a:srgbClr val="FFFFFF"/>
                </a:solidFill>
                <a:latin typeface="Vesper Libre Regular"/>
              </a:rPr>
              <a:t>tage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5544" y="4168232"/>
            <a:ext cx="17259300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Efficient data transmission and quick to implement due to its being a lightweight protocol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4058843"/>
            <a:ext cx="903414" cy="903414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735544" y="5546525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Low network usage, due to minimized data packets;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5544" y="6266349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Efficient distribution of data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544" y="7831688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Successful implementation of remote sensing and control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35544" y="7016509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Fast and efficient message delivery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35544" y="8591097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Usage of small amounts of power, which is good for the connected devices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35544" y="9367908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FFFF"/>
                </a:solidFill>
                <a:latin typeface="Roboto Mono Regular"/>
              </a:rPr>
              <a:t>Reduction of network bandwidth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5363717"/>
            <a:ext cx="903414" cy="903414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6083541"/>
            <a:ext cx="903414" cy="903414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6833702"/>
            <a:ext cx="903414" cy="903414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7648881"/>
            <a:ext cx="903414" cy="90341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8408290"/>
            <a:ext cx="903414" cy="903414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9185101"/>
            <a:ext cx="903414" cy="9034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05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040027" y="1095375"/>
            <a:ext cx="9912186" cy="1368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10847"/>
              </a:lnSpc>
              <a:spcBef>
                <a:spcPct val="0"/>
              </a:spcBef>
            </a:pPr>
            <a:r>
              <a:rPr lang="en-US" sz="9599">
                <a:solidFill>
                  <a:srgbClr val="FF3D55"/>
                </a:solidFill>
                <a:latin typeface="Vesper Libre Regular"/>
              </a:rPr>
              <a:t>Di</a:t>
            </a:r>
            <a:r>
              <a:rPr lang="en-US" sz="9599" u="none">
                <a:solidFill>
                  <a:srgbClr val="FF3D55"/>
                </a:solidFill>
                <a:latin typeface="Vesper Libre Regular"/>
              </a:rPr>
              <a:t>sadvantage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757696" y="6361896"/>
            <a:ext cx="7003209" cy="700320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92913" y="4627291"/>
            <a:ext cx="17259300" cy="975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 dirty="0">
                <a:solidFill>
                  <a:srgbClr val="FF3D55"/>
                </a:solidFill>
                <a:latin typeface="Roboto Mono Regular"/>
              </a:rPr>
              <a:t>MQTT's resource discovery works on flexible topic subscription, whereas </a:t>
            </a:r>
            <a:r>
              <a:rPr lang="en-US" sz="2800" spc="-28" dirty="0" err="1">
                <a:solidFill>
                  <a:srgbClr val="FF3D55"/>
                </a:solidFill>
                <a:latin typeface="Roboto Mono Regular"/>
              </a:rPr>
              <a:t>CoAP</a:t>
            </a:r>
            <a:r>
              <a:rPr lang="en-US" sz="2800" spc="-28" dirty="0">
                <a:solidFill>
                  <a:srgbClr val="FF3D55"/>
                </a:solidFill>
                <a:latin typeface="Roboto Mono Regular"/>
              </a:rPr>
              <a:t> uses a stable resource discovery system.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05" y="3572809"/>
            <a:ext cx="667108" cy="63125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692913" y="3619535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11" dirty="0">
                <a:solidFill>
                  <a:srgbClr val="FF3D55"/>
                </a:solidFill>
                <a:latin typeface="Roboto Mono Regular" panose="020B0604020202020204" charset="0"/>
                <a:ea typeface="Roboto Mono Regular" panose="020B0604020202020204" charset="0"/>
              </a:rPr>
              <a:t>MQTT</a:t>
            </a:r>
            <a:r>
              <a:rPr lang="en-US" sz="2800" spc="-28" dirty="0">
                <a:solidFill>
                  <a:srgbClr val="FF3D55"/>
                </a:solidFill>
                <a:latin typeface="Roboto Mono Regular" panose="020B0604020202020204" charset="0"/>
                <a:ea typeface="Roboto Mono Regular" panose="020B0604020202020204" charset="0"/>
              </a:rPr>
              <a:t> has slower</a:t>
            </a:r>
            <a:r>
              <a:rPr lang="en-US" sz="2800" spc="-28" dirty="0">
                <a:solidFill>
                  <a:srgbClr val="FF3D55"/>
                </a:solidFill>
                <a:latin typeface="Roboto Mono Regular"/>
              </a:rPr>
              <a:t> transmit cycles compared to </a:t>
            </a:r>
            <a:r>
              <a:rPr lang="en-US" sz="2800" spc="-28" dirty="0" err="1">
                <a:solidFill>
                  <a:srgbClr val="FF3D55"/>
                </a:solidFill>
                <a:latin typeface="Roboto Mono Regular"/>
              </a:rPr>
              <a:t>CoAP</a:t>
            </a:r>
            <a:r>
              <a:rPr lang="en-US" sz="2800" spc="-28" dirty="0">
                <a:solidFill>
                  <a:srgbClr val="FF3D55"/>
                </a:solidFill>
                <a:latin typeface="Roboto Mono Regular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92913" y="6304746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3D55"/>
                </a:solidFill>
                <a:latin typeface="Roboto Mono Regular"/>
              </a:rPr>
              <a:t>MQTT is unencrypted. Instead, it uses TLS/SSL for security encryption.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2913" y="7596148"/>
            <a:ext cx="17259300" cy="480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800" spc="-28">
                <a:solidFill>
                  <a:srgbClr val="FF3D55"/>
                </a:solidFill>
                <a:latin typeface="Roboto Mono Regular"/>
              </a:rPr>
              <a:t>It is difficult to create a globally scalable MQTT network.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4512249"/>
            <a:ext cx="667108" cy="631251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05" y="6258020"/>
            <a:ext cx="667108" cy="631251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805" y="7445546"/>
            <a:ext cx="667108" cy="6312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921459" y="-3278388"/>
            <a:ext cx="5531708" cy="5531708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598259"/>
            <a:ext cx="14428300" cy="898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72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Vesper Libre Regular"/>
              </a:rPr>
              <a:t>How MQTT S</a:t>
            </a:r>
            <a:r>
              <a:rPr lang="en-US" sz="6399" u="none">
                <a:solidFill>
                  <a:srgbClr val="FFFFFF"/>
                </a:solidFill>
                <a:latin typeface="Vesper Libre Regular"/>
              </a:rPr>
              <a:t>erver/Broker Works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72369"/>
            <a:ext cx="16424754" cy="1356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73"/>
              </a:lnSpc>
              <a:spcBef>
                <a:spcPct val="0"/>
              </a:spcBef>
            </a:pPr>
            <a:r>
              <a:rPr lang="en-US" sz="3162">
                <a:solidFill>
                  <a:srgbClr val="FFFFFF"/>
                </a:solidFill>
                <a:latin typeface="Vesper Libre Regular"/>
              </a:rPr>
              <a:t>An MQTT syst</a:t>
            </a:r>
            <a:r>
              <a:rPr lang="en-US" sz="3162" u="none">
                <a:solidFill>
                  <a:srgbClr val="FFFFFF"/>
                </a:solidFill>
                <a:latin typeface="Vesper Libre Regular"/>
              </a:rPr>
              <a:t>em consists of multiple clients—publishers or subscribers—that are configured to communicate with a server, also known as a broker. There are four primary MQTT Control Packets that a client and server can use to communicate: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446363"/>
            <a:ext cx="16424754" cy="92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73"/>
              </a:lnSpc>
              <a:spcBef>
                <a:spcPct val="0"/>
              </a:spcBef>
            </a:pPr>
            <a:r>
              <a:rPr lang="en-US" sz="3162" dirty="0">
                <a:solidFill>
                  <a:srgbClr val="FF0000"/>
                </a:solidFill>
                <a:latin typeface="Vesper Libre Regular"/>
              </a:rPr>
              <a:t>Connect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—Th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e first packet sent from the client to the server must be a Connect packet in order to establish a connection.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862786"/>
            <a:ext cx="16424754" cy="92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73"/>
              </a:lnSpc>
              <a:spcBef>
                <a:spcPct val="0"/>
              </a:spcBef>
            </a:pPr>
            <a:r>
              <a:rPr lang="en-US" sz="3162" dirty="0">
                <a:solidFill>
                  <a:srgbClr val="FF0000"/>
                </a:solidFill>
                <a:latin typeface="Vesper Libre Regular"/>
              </a:rPr>
              <a:t>Disconnect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—Th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e final packet sent from the client to the server that indicates why the connection is being closed.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99258"/>
            <a:ext cx="16424754" cy="92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73"/>
              </a:lnSpc>
              <a:spcBef>
                <a:spcPct val="0"/>
              </a:spcBef>
            </a:pPr>
            <a:r>
              <a:rPr lang="en-US" sz="3162" dirty="0">
                <a:solidFill>
                  <a:srgbClr val="FF0000"/>
                </a:solidFill>
                <a:latin typeface="Vesper Libre Regular"/>
              </a:rPr>
              <a:t>Subscribe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—A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 subscribe packet is always sent from the client to the server to create one or more topic subscriptions.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31623" y="8585084"/>
            <a:ext cx="16424754" cy="929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573"/>
              </a:lnSpc>
              <a:spcBef>
                <a:spcPct val="0"/>
              </a:spcBef>
            </a:pPr>
            <a:r>
              <a:rPr lang="en-US" sz="3162" dirty="0">
                <a:solidFill>
                  <a:srgbClr val="FF0000"/>
                </a:solidFill>
                <a:latin typeface="Vesper Libre Regular"/>
              </a:rPr>
              <a:t>Publish</a:t>
            </a:r>
            <a:r>
              <a:rPr lang="en-US" sz="3162" dirty="0">
                <a:solidFill>
                  <a:srgbClr val="FFFFFF"/>
                </a:solidFill>
                <a:latin typeface="Vesper Libre Regular"/>
              </a:rPr>
              <a:t>—A</a:t>
            </a:r>
            <a:r>
              <a:rPr lang="en-US" sz="3162" u="none" dirty="0">
                <a:solidFill>
                  <a:srgbClr val="FFFFFF"/>
                </a:solidFill>
                <a:latin typeface="Vesper Libre Regular"/>
              </a:rPr>
              <a:t> publish packet can be sent from the client to the server, usually transporting an application message, or from the server to a client which has subscribed to the respective topic.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1602999" y="5911846"/>
            <a:ext cx="6939966" cy="693996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 t="2710" b="2710"/>
          <a:stretch>
            <a:fillRect/>
          </a:stretch>
        </p:blipFill>
        <p:spPr>
          <a:xfrm>
            <a:off x="2528251" y="3239805"/>
            <a:ext cx="5279255" cy="277896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8035183" y="3239805"/>
            <a:ext cx="8921338" cy="3711277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46214" y="6893932"/>
            <a:ext cx="17259300" cy="3302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Open Sans Light Bold"/>
              </a:rPr>
              <a:t>You have a device that publishes “on” and “off” messages on the home/office/lamp topic.</a:t>
            </a:r>
          </a:p>
          <a:p>
            <a:pPr algn="ctr">
              <a:lnSpc>
                <a:spcPts val="3744"/>
              </a:lnSpc>
            </a:pPr>
            <a:endParaRPr lang="en-US" sz="2674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Open Sans Light Bold"/>
              </a:rPr>
              <a:t>       You have a device that controls a lamp (it can be an ESP32, ESP8266, or any other board). The ESP32 that controls your lamp, is subscribed to that topic: home/office/lamp.</a:t>
            </a:r>
          </a:p>
          <a:p>
            <a:pPr algn="ctr">
              <a:lnSpc>
                <a:spcPts val="3744"/>
              </a:lnSpc>
            </a:pPr>
            <a:endParaRPr lang="en-US" sz="2674">
              <a:solidFill>
                <a:srgbClr val="000000"/>
              </a:solidFill>
              <a:latin typeface="Open Sans Light Bold"/>
            </a:endParaRPr>
          </a:p>
          <a:p>
            <a:pPr algn="ctr">
              <a:lnSpc>
                <a:spcPts val="3744"/>
              </a:lnSpc>
            </a:pPr>
            <a:r>
              <a:rPr lang="en-US" sz="2674">
                <a:solidFill>
                  <a:srgbClr val="000000"/>
                </a:solidFill>
                <a:latin typeface="Open Sans Light Bold"/>
              </a:rPr>
              <a:t>           So, when a new message is published on that topic, the ESP32 receives the “on” or “off” message and turns the lamp on or off.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675" y="6781294"/>
            <a:ext cx="1072049" cy="686111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028700" y="812019"/>
            <a:ext cx="4683413" cy="905902"/>
            <a:chOff x="0" y="0"/>
            <a:chExt cx="6244550" cy="1207870"/>
          </a:xfrm>
        </p:grpSpPr>
        <p:sp>
          <p:nvSpPr>
            <p:cNvPr id="8" name="TextBox 8"/>
            <p:cNvSpPr txBox="1"/>
            <p:nvPr/>
          </p:nvSpPr>
          <p:spPr>
            <a:xfrm>
              <a:off x="0" y="66675"/>
              <a:ext cx="6244550" cy="8187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4583"/>
                </a:lnSpc>
                <a:spcBef>
                  <a:spcPct val="0"/>
                </a:spcBef>
              </a:pPr>
              <a:r>
                <a:rPr lang="en-US" sz="4365">
                  <a:solidFill>
                    <a:srgbClr val="250542"/>
                  </a:solidFill>
                  <a:latin typeface="Vesper Libre Regular"/>
                </a:rPr>
                <a:t>MQTT – T</a:t>
              </a:r>
              <a:r>
                <a:rPr lang="en-US" sz="4365" u="none">
                  <a:solidFill>
                    <a:srgbClr val="250542"/>
                  </a:solidFill>
                  <a:latin typeface="Vesper Libre Regular"/>
                </a:rPr>
                <a:t>opics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06631" y="968648"/>
              <a:ext cx="3871224" cy="2392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343"/>
                </a:lnSpc>
                <a:spcBef>
                  <a:spcPct val="0"/>
                </a:spcBef>
              </a:pPr>
              <a:r>
                <a:rPr lang="en-US" sz="1188" u="none">
                  <a:solidFill>
                    <a:srgbClr val="FFFFFF"/>
                  </a:solidFill>
                  <a:latin typeface="Vesper Libre Regular"/>
                </a:rPr>
                <a:t>For inquiries and concerns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097758" y="1717921"/>
            <a:ext cx="11874850" cy="1108007"/>
            <a:chOff x="0" y="0"/>
            <a:chExt cx="15833133" cy="147734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38100"/>
              <a:ext cx="15833133" cy="11562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3317"/>
                </a:lnSpc>
                <a:spcBef>
                  <a:spcPct val="0"/>
                </a:spcBef>
              </a:pPr>
              <a:r>
                <a:rPr lang="en-US" sz="3159">
                  <a:solidFill>
                    <a:srgbClr val="250542"/>
                  </a:solidFill>
                  <a:latin typeface="Vesper Libre Regular"/>
                </a:rPr>
                <a:t>T</a:t>
              </a:r>
              <a:r>
                <a:rPr lang="en-US" sz="3159" u="none">
                  <a:solidFill>
                    <a:srgbClr val="250542"/>
                  </a:solidFill>
                  <a:latin typeface="Vesper Libre Regular"/>
                </a:rPr>
                <a:t>opics are the way you register interest for incoming messages or how you specify where you want to publish the message.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70365" y="1267407"/>
              <a:ext cx="9815536" cy="2099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>
                <a:lnSpc>
                  <a:spcPts val="1178"/>
                </a:lnSpc>
                <a:spcBef>
                  <a:spcPct val="0"/>
                </a:spcBef>
              </a:pPr>
              <a:r>
                <a:rPr lang="en-US" sz="1043" u="none">
                  <a:solidFill>
                    <a:srgbClr val="FFFFFF"/>
                  </a:solidFill>
                  <a:latin typeface="Vesper Libre Regular"/>
                </a:rPr>
                <a:t>For inquiries and concerns</a:t>
              </a:r>
            </a:p>
          </p:txBody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675" y="7718008"/>
            <a:ext cx="1072049" cy="686111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675" y="9258300"/>
            <a:ext cx="1072049" cy="686111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-3076452" y="1717921"/>
            <a:ext cx="5063373" cy="50633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1051</Words>
  <Application>Microsoft Office PowerPoint</Application>
  <PresentationFormat>Custom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Roboto Mono Regular</vt:lpstr>
      <vt:lpstr>Vesper Libre Regular Bold</vt:lpstr>
      <vt:lpstr>Open Sans Light Bold</vt:lpstr>
      <vt:lpstr>Vesper Libre Regular</vt:lpstr>
      <vt:lpstr>Arimo</vt:lpstr>
      <vt:lpstr>Roboto Mono Regular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Protocol</dc:title>
  <cp:lastModifiedBy>Farzana Akter</cp:lastModifiedBy>
  <cp:revision>25</cp:revision>
  <dcterms:created xsi:type="dcterms:W3CDTF">2006-08-16T00:00:00Z</dcterms:created>
  <dcterms:modified xsi:type="dcterms:W3CDTF">2024-09-13T07:53:55Z</dcterms:modified>
  <dc:identifier>DAD-IjkHK0o</dc:identifier>
</cp:coreProperties>
</file>