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826" r:id="rId2"/>
    <p:sldId id="797" r:id="rId3"/>
    <p:sldId id="754" r:id="rId4"/>
    <p:sldId id="803" r:id="rId5"/>
    <p:sldId id="804" r:id="rId6"/>
    <p:sldId id="756" r:id="rId7"/>
    <p:sldId id="805" r:id="rId8"/>
    <p:sldId id="806" r:id="rId9"/>
    <p:sldId id="827" r:id="rId10"/>
    <p:sldId id="82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00CC00"/>
    <a:srgbClr val="660066"/>
    <a:srgbClr val="996633"/>
    <a:srgbClr val="6666FF"/>
    <a:srgbClr val="CCFF99"/>
    <a:srgbClr val="99FF33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3" autoAdjust="0"/>
    <p:restoredTop sz="94680" autoAdjust="0"/>
  </p:normalViewPr>
  <p:slideViewPr>
    <p:cSldViewPr>
      <p:cViewPr varScale="1">
        <p:scale>
          <a:sx n="82" d="100"/>
          <a:sy n="82" d="100"/>
        </p:scale>
        <p:origin x="1339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4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0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10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0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4DA3E5ED-8651-420E-A1DA-949C7440AA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47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C47988-7AED-4494-8532-4CAFF5D6213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4DFF6718-FD58-4562-8E2D-E88DFF1252D8}" type="slidenum">
              <a:rPr lang="en-US" sz="1200" b="0" smtClean="0">
                <a:latin typeface="Times New Roman" pitchFamily="18" charset="0"/>
              </a:rPr>
              <a:pPr/>
              <a:t>2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26938E27-3220-449F-9DC8-B9A2576A4F50}" type="slidenum">
              <a:rPr lang="en-US" sz="1200" b="0" smtClean="0">
                <a:latin typeface="Times New Roman" pitchFamily="18" charset="0"/>
              </a:rPr>
              <a:pPr/>
              <a:t>3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fld id="{A517FD47-98DB-4C26-B0A9-0523DA10B2AF}" type="slidenum">
              <a:rPr lang="en-US" sz="1200" b="0" smtClean="0">
                <a:latin typeface="Times New Roman" pitchFamily="18" charset="0"/>
              </a:rPr>
              <a:pPr/>
              <a:t>6</a:t>
            </a:fld>
            <a:endParaRPr lang="en-US" sz="1200" b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SCTP-</a:t>
            </a:r>
            <a:r>
              <a:rPr lang="en-US" baseline="0" dirty="0"/>
              <a:t> Stream Control </a:t>
            </a:r>
            <a:r>
              <a:rPr lang="en-US" baseline="0"/>
              <a:t>Transmission Protocol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Text Box 17"/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  <a:defRPr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itchFamily="18" charset="0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Date Placeholder 1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3D39E653-9835-41A3-81F0-4BA063F34A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9EB41932-1ED4-47DD-AA32-7A61448E6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82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A6F72FA3-98CF-4356-93F5-AAABB040EA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4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879EFC2B-081D-4BFE-A408-2617950B07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1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0CB1B6FD-B760-4B03-9341-879944063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F3A3E02C-83B6-411A-9C08-150D3DA98E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6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0FF49DB9-83C1-444F-8F68-FE9AAA3A7B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6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714C6D1E-3DE5-4179-9C1C-3C36CB143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70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A41CB0C3-75F7-4C78-AA68-EA7DEF081F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648987A2-B4AD-40FC-A9C8-94A13A0D47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7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ADF1D17A-2447-4C83-BC80-69279B2E0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2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20.</a:t>
            </a:r>
            <a:fld id="{6F91C23F-0F3E-46F5-B1ED-90463F2489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1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20.</a:t>
            </a:r>
            <a:fld id="{142A93AB-94D3-478C-987F-E1CAEC51E2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152400" y="443250"/>
            <a:ext cx="8839200" cy="1098947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dirty="0"/>
            </a:br>
            <a:r>
              <a:rPr lang="en-US" sz="3300" b="1" dirty="0"/>
              <a:t>IOT 4117: </a:t>
            </a:r>
            <a:r>
              <a:rPr lang="en-US" sz="3300" b="1" dirty="0" err="1"/>
              <a:t>IoT</a:t>
            </a:r>
            <a:r>
              <a:rPr lang="en-US" sz="3300" b="1" dirty="0"/>
              <a:t> Architecture and Technologies</a:t>
            </a:r>
            <a:endParaRPr sz="3300" b="1" dirty="0"/>
          </a:p>
        </p:txBody>
      </p:sp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1676400" y="1676400"/>
            <a:ext cx="4800600" cy="1524000"/>
          </a:xfrm>
        </p:spPr>
        <p:txBody>
          <a:bodyPr/>
          <a:lstStyle/>
          <a:p>
            <a:pPr algn="ctr"/>
            <a:r>
              <a:rPr lang="en-US" sz="2700" b="1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Md. </a:t>
            </a:r>
            <a:r>
              <a:rPr lang="en-US" sz="2700" b="1" dirty="0" err="1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Habibur</a:t>
            </a:r>
            <a:r>
              <a:rPr lang="en-US" sz="2700" b="1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 Rahman</a:t>
            </a:r>
            <a:endParaRPr lang="en-US" sz="3000" b="1" dirty="0">
              <a:solidFill>
                <a:srgbClr val="0070C0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/>
            <a:r>
              <a:rPr lang="en-US" sz="2400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Lecturer </a:t>
            </a:r>
          </a:p>
          <a:p>
            <a:pPr eaLnBrk="1" hangingPunct="1"/>
            <a:r>
              <a:rPr lang="en-US" sz="2400" dirty="0">
                <a:solidFill>
                  <a:srgbClr val="0070C0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Department of ICT, BDU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96186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Category 3</a:t>
            </a:r>
            <a:br>
              <a:rPr lang="en-US" dirty="0"/>
            </a:b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3820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800" dirty="0"/>
              <a:t>The third category contains 16 service types. </a:t>
            </a:r>
          </a:p>
          <a:p>
            <a:pPr algn="just"/>
            <a:r>
              <a:rPr lang="en-US" sz="2800" dirty="0"/>
              <a:t>The third category (1, 5, 9, … , 61) is temporary and can be used for experimental purposes</a:t>
            </a:r>
          </a:p>
          <a:p>
            <a:pPr algn="just"/>
            <a:r>
              <a:rPr lang="en-US" sz="2800" dirty="0"/>
              <a:t>The third category would range from 48 to 63 </a:t>
            </a:r>
          </a:p>
          <a:p>
            <a:pPr algn="just"/>
            <a:endParaRPr lang="en-US" sz="2800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chemeClr val="bg2"/>
                </a:solidFill>
              </a:rPr>
              <a:t>20.</a:t>
            </a:r>
            <a:fld id="{7A4AFA25-91FB-4E12-8448-E9EE8C127EB3}" type="slidenum">
              <a:rPr lang="en-US" sz="2000" smtClean="0">
                <a:solidFill>
                  <a:schemeClr val="bg2"/>
                </a:solidFill>
              </a:rPr>
              <a:pPr/>
              <a:t>10</a:t>
            </a:fld>
            <a:endParaRPr lang="en-US" sz="2000">
              <a:solidFill>
                <a:schemeClr val="bg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3886200"/>
            <a:ext cx="8897851" cy="1477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16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chemeClr val="bg2"/>
                </a:solidFill>
              </a:rPr>
              <a:t>20.</a:t>
            </a:r>
            <a:fld id="{F8607D50-90AD-4B81-9C85-7BE934B81B53}" type="slidenum">
              <a:rPr lang="en-US" sz="2000" smtClean="0">
                <a:solidFill>
                  <a:schemeClr val="bg2"/>
                </a:solidFill>
              </a:rPr>
              <a:pPr/>
              <a:t>2</a:t>
            </a:fld>
            <a:endParaRPr lang="en-US" sz="2000">
              <a:solidFill>
                <a:schemeClr val="bg2"/>
              </a:solidFill>
            </a:endParaRPr>
          </a:p>
        </p:txBody>
      </p:sp>
      <p:pic>
        <p:nvPicPr>
          <p:cNvPr id="3075" name="Picture 2" descr="Forouzan4e07_banner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143000" y="2514600"/>
            <a:ext cx="68580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>
                <a:solidFill>
                  <a:schemeClr val="tx2"/>
                </a:solidFill>
              </a:rPr>
              <a:t>Chapter 20</a:t>
            </a:r>
          </a:p>
          <a:p>
            <a:pPr algn="ctr"/>
            <a:endParaRPr lang="en-US" altLang="en-US" sz="2000">
              <a:solidFill>
                <a:schemeClr val="tx2"/>
              </a:solidFill>
            </a:endParaRPr>
          </a:p>
          <a:p>
            <a:pPr algn="ctr"/>
            <a:r>
              <a:rPr lang="en-US" sz="4400"/>
              <a:t>Network Layer:</a:t>
            </a:r>
          </a:p>
          <a:p>
            <a:pPr algn="ctr"/>
            <a:r>
              <a:rPr lang="en-US" sz="4400"/>
              <a:t>Internet Protocol</a:t>
            </a: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200" b="0">
                <a:latin typeface="Times New Roman" pitchFamily="18" charset="0"/>
              </a:rPr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chemeClr val="bg2"/>
                </a:solidFill>
              </a:rPr>
              <a:t>20.</a:t>
            </a:r>
            <a:fld id="{75651BD9-54CA-4A8E-91BA-89D8AF21F50B}" type="slidenum">
              <a:rPr lang="en-US" sz="2000" smtClean="0">
                <a:solidFill>
                  <a:schemeClr val="bg2"/>
                </a:solidFill>
              </a:rPr>
              <a:pPr/>
              <a:t>3</a:t>
            </a:fld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19459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5692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>
                <a:solidFill>
                  <a:schemeClr val="folHlink"/>
                </a:solidFill>
                <a:latin typeface="Times New Roman" pitchFamily="18" charset="0"/>
              </a:rPr>
              <a:t>Figure 20.6  </a:t>
            </a:r>
            <a:r>
              <a:rPr lang="en-US" sz="2000" i="1">
                <a:latin typeface="Times New Roman" pitchFamily="18" charset="0"/>
              </a:rPr>
              <a:t>Service type or differentiated services</a:t>
            </a: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2727325"/>
            <a:ext cx="77422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Header Fields (2)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686800" cy="4906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u="sng" dirty="0"/>
              <a:t>Services</a:t>
            </a:r>
          </a:p>
          <a:p>
            <a:pPr lvl="1"/>
            <a:r>
              <a:rPr lang="en-US" dirty="0"/>
              <a:t>the IETF has changed the interpretation and name of this 8-bit field. </a:t>
            </a:r>
          </a:p>
          <a:p>
            <a:pPr lvl="1"/>
            <a:r>
              <a:rPr lang="en-US" dirty="0"/>
              <a:t>“differentiated services” was your </a:t>
            </a:r>
            <a:r>
              <a:rPr lang="en-US" dirty="0">
                <a:solidFill>
                  <a:srgbClr val="FF0000"/>
                </a:solidFill>
              </a:rPr>
              <a:t>homework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first 6 bits make up the code-point subfield.</a:t>
            </a:r>
          </a:p>
          <a:p>
            <a:pPr lvl="1"/>
            <a:r>
              <a:rPr lang="en-US" dirty="0"/>
              <a:t>The last 2 bits are not used.</a:t>
            </a:r>
          </a:p>
          <a:p>
            <a:pPr lvl="1"/>
            <a:r>
              <a:rPr lang="en-US" dirty="0"/>
              <a:t>The code-point subfield can be used in two different ways.</a:t>
            </a:r>
          </a:p>
          <a:p>
            <a:pPr lvl="1">
              <a:buFont typeface="Wingdings" pitchFamily="2" charset="2"/>
              <a:buNone/>
            </a:pPr>
            <a:endParaRPr lang="en-US" dirty="0"/>
          </a:p>
          <a:p>
            <a:pPr lvl="1"/>
            <a:endParaRPr lang="en-US" u="sng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chemeClr val="bg2"/>
                </a:solidFill>
              </a:rPr>
              <a:t>20.</a:t>
            </a:r>
            <a:fld id="{A5C896F9-36FC-4FAD-8ACE-D0F59ABB4CCB}" type="slidenum">
              <a:rPr lang="en-US" sz="2000" smtClean="0">
                <a:solidFill>
                  <a:schemeClr val="bg2"/>
                </a:solidFill>
              </a:rPr>
              <a:pPr/>
              <a:t>4</a:t>
            </a:fld>
            <a:endParaRPr lang="en-US" sz="20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Service Type(a)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 bwMode="auto">
          <a:xfrm>
            <a:off x="228600" y="1143000"/>
            <a:ext cx="8763000" cy="5334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When the 3 rightmost bits are O’s, then</a:t>
            </a:r>
          </a:p>
          <a:p>
            <a:pPr lvl="1"/>
            <a:r>
              <a:rPr lang="en-US" dirty="0"/>
              <a:t>The first 3 bits are Precedence bits. </a:t>
            </a:r>
          </a:p>
          <a:p>
            <a:r>
              <a:rPr lang="en-US" dirty="0"/>
              <a:t>The last 2 bits is not used</a:t>
            </a:r>
            <a:endParaRPr lang="en-US" u="sng" dirty="0"/>
          </a:p>
          <a:p>
            <a:r>
              <a:rPr lang="en-US" u="sng" dirty="0"/>
              <a:t>Precedence:</a:t>
            </a:r>
          </a:p>
          <a:p>
            <a:pPr lvl="1"/>
            <a:r>
              <a:rPr lang="en-US" sz="2400" dirty="0"/>
              <a:t>Value ranges from 000 to 111.</a:t>
            </a:r>
          </a:p>
          <a:p>
            <a:pPr lvl="1"/>
            <a:r>
              <a:rPr lang="en-US" sz="2400" dirty="0"/>
              <a:t>Defines priority of the datagram</a:t>
            </a:r>
          </a:p>
          <a:p>
            <a:pPr lvl="1"/>
            <a:r>
              <a:rPr lang="en-US" sz="2400" dirty="0"/>
              <a:t>Used in situations of Network Congestion</a:t>
            </a:r>
          </a:p>
          <a:p>
            <a:pPr lvl="1"/>
            <a:r>
              <a:rPr lang="en-US" sz="2400" dirty="0"/>
              <a:t>Router discards datagrams of low precedence in case of congestion.</a:t>
            </a:r>
          </a:p>
          <a:p>
            <a:pPr lvl="1"/>
            <a:r>
              <a:rPr lang="en-US" sz="2400" dirty="0"/>
              <a:t>The value of TOS interpretation XXXOOO (which includes 0, 8, 16, 24, 32, 40, 48, and 56)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chemeClr val="bg2"/>
                </a:solidFill>
              </a:rPr>
              <a:t>20.</a:t>
            </a:r>
            <a:fld id="{16637DBF-74EE-412D-9321-FC9A00561F0D}" type="slidenum">
              <a:rPr lang="en-US" sz="2000" smtClean="0">
                <a:solidFill>
                  <a:schemeClr val="bg2"/>
                </a:solidFill>
              </a:rPr>
              <a:pPr/>
              <a:t>5</a:t>
            </a:fld>
            <a:endParaRPr lang="en-US" sz="2000">
              <a:solidFill>
                <a:schemeClr val="bg2"/>
              </a:solidFill>
            </a:endParaRPr>
          </a:p>
        </p:txBody>
      </p:sp>
      <p:pic>
        <p:nvPicPr>
          <p:cNvPr id="2050" name="Picture 2" descr="P:\Users\Habib\Desktop\Again coder\DS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419100"/>
            <a:ext cx="47498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chemeClr val="bg2"/>
                </a:solidFill>
              </a:rPr>
              <a:t>20.</a:t>
            </a:r>
            <a:fld id="{632CDD4C-511A-4408-A909-98896591A943}" type="slidenum">
              <a:rPr lang="en-US" sz="2000" smtClean="0">
                <a:solidFill>
                  <a:schemeClr val="bg2"/>
                </a:solidFill>
              </a:rPr>
              <a:pPr/>
              <a:t>6</a:t>
            </a:fld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5603" name="Line 2"/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04800" y="762000"/>
            <a:ext cx="62031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>
                <a:solidFill>
                  <a:schemeClr val="folHlink"/>
                </a:solidFill>
                <a:latin typeface="Times New Roman" pitchFamily="18" charset="0"/>
              </a:rPr>
              <a:t>Figure DS.1  </a:t>
            </a:r>
            <a:r>
              <a:rPr lang="en-US" sz="2000" i="1" dirty="0">
                <a:latin typeface="Times New Roman" pitchFamily="18" charset="0"/>
              </a:rPr>
              <a:t>Usage of DS-field in Class Selector PHB</a:t>
            </a:r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76300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Service Type(b)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219200"/>
            <a:ext cx="8229600" cy="4906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When the 3 rightmost bits are not all O’s</a:t>
            </a:r>
          </a:p>
          <a:p>
            <a:pPr lvl="1"/>
            <a:r>
              <a:rPr lang="en-US" dirty="0"/>
              <a:t>The 6 bits define 64 services based on the</a:t>
            </a:r>
          </a:p>
          <a:p>
            <a:pPr lvl="2"/>
            <a:r>
              <a:rPr lang="en-US" dirty="0"/>
              <a:t>priority assignment by the Internet or local authorities according to Table 20.3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chemeClr val="bg2"/>
                </a:solidFill>
              </a:rPr>
              <a:t>20.</a:t>
            </a:r>
            <a:fld id="{2246B6F1-6185-41B1-B301-99C5EEE50902}" type="slidenum">
              <a:rPr lang="en-US" sz="2000" smtClean="0">
                <a:solidFill>
                  <a:schemeClr val="bg2"/>
                </a:solidFill>
              </a:rPr>
              <a:pPr/>
              <a:t>7</a:t>
            </a:fld>
            <a:endParaRPr lang="en-US" sz="2000">
              <a:solidFill>
                <a:schemeClr val="bg2"/>
              </a:solidFill>
            </a:endParaRPr>
          </a:p>
        </p:txBody>
      </p:sp>
      <p:pic>
        <p:nvPicPr>
          <p:cNvPr id="3074" name="Picture 2" descr="P:\Users\Habib\Pictures\tt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431800"/>
            <a:ext cx="46482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48" y="3314700"/>
            <a:ext cx="7904748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Category 1</a:t>
            </a:r>
            <a:br>
              <a:rPr lang="en-US" dirty="0"/>
            </a:b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3820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800" dirty="0"/>
              <a:t>The first category contains 32 service types. </a:t>
            </a:r>
          </a:p>
          <a:p>
            <a:pPr algn="just"/>
            <a:r>
              <a:rPr lang="en-US" sz="2800" dirty="0"/>
              <a:t>The first category (numbers 0, 2, 4, ... , 62) is assigned by the Internet authorities (IETF).</a:t>
            </a:r>
          </a:p>
          <a:p>
            <a:pPr algn="just"/>
            <a:r>
              <a:rPr lang="en-US" sz="2800" dirty="0"/>
              <a:t>The first category would range from 0 to 31</a:t>
            </a:r>
          </a:p>
          <a:p>
            <a:pPr algn="just"/>
            <a:endParaRPr lang="en-US" sz="2800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chemeClr val="bg2"/>
                </a:solidFill>
              </a:rPr>
              <a:t>20.</a:t>
            </a:r>
            <a:fld id="{7A4AFA25-91FB-4E12-8448-E9EE8C127EB3}" type="slidenum">
              <a:rPr lang="en-US" sz="2000" smtClean="0">
                <a:solidFill>
                  <a:schemeClr val="bg2"/>
                </a:solidFill>
              </a:rPr>
              <a:pPr/>
              <a:t>8</a:t>
            </a:fld>
            <a:endParaRPr lang="en-US" sz="2000">
              <a:solidFill>
                <a:schemeClr val="bg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548" y="3886200"/>
            <a:ext cx="8541652" cy="1676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Category 2</a:t>
            </a:r>
            <a:br>
              <a:rPr lang="en-US" dirty="0"/>
            </a:b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600200"/>
            <a:ext cx="8382000" cy="45259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/>
            <a:r>
              <a:rPr lang="en-US" sz="2800" dirty="0"/>
              <a:t>The second category contains 16 service types. </a:t>
            </a:r>
          </a:p>
          <a:p>
            <a:pPr algn="just"/>
            <a:r>
              <a:rPr lang="en-US" sz="2800" dirty="0"/>
              <a:t>The second category (3, 7, 11, 15, … , 63) can be used by local authorities (organizations).</a:t>
            </a:r>
          </a:p>
          <a:p>
            <a:pPr algn="just"/>
            <a:r>
              <a:rPr lang="en-US" sz="2800" dirty="0"/>
              <a:t>The second category would range from 32 to 47  </a:t>
            </a:r>
          </a:p>
          <a:p>
            <a:pPr algn="just"/>
            <a:endParaRPr lang="en-US" sz="2800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>
                <a:solidFill>
                  <a:schemeClr val="bg2"/>
                </a:solidFill>
              </a:rPr>
              <a:t>20.</a:t>
            </a:r>
            <a:fld id="{7A4AFA25-91FB-4E12-8448-E9EE8C127EB3}" type="slidenum">
              <a:rPr lang="en-US" sz="2000" smtClean="0">
                <a:solidFill>
                  <a:schemeClr val="bg2"/>
                </a:solidFill>
              </a:rPr>
              <a:pPr/>
              <a:t>9</a:t>
            </a:fld>
            <a:endParaRPr lang="en-US" sz="2000">
              <a:solidFill>
                <a:schemeClr val="bg2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" y="3896062"/>
            <a:ext cx="8974051" cy="166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814235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9442</TotalTime>
  <Words>385</Words>
  <Application>Microsoft Office PowerPoint</Application>
  <PresentationFormat>On-screen Show (4:3)</PresentationFormat>
  <Paragraphs>58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McGrawHill-Italic</vt:lpstr>
      <vt:lpstr>Tahoma</vt:lpstr>
      <vt:lpstr>Times</vt:lpstr>
      <vt:lpstr>Times New Roman</vt:lpstr>
      <vt:lpstr>Wingdings</vt:lpstr>
      <vt:lpstr>Blends</vt:lpstr>
      <vt:lpstr> IOT 4117: IoT Architecture and Technologies</vt:lpstr>
      <vt:lpstr>PowerPoint Presentation</vt:lpstr>
      <vt:lpstr>PowerPoint Presentation</vt:lpstr>
      <vt:lpstr>Header Fields (2)</vt:lpstr>
      <vt:lpstr>Service Type(a) </vt:lpstr>
      <vt:lpstr>PowerPoint Presentation</vt:lpstr>
      <vt:lpstr>Service Type(b)</vt:lpstr>
      <vt:lpstr>Category 1 </vt:lpstr>
      <vt:lpstr>Category 2 </vt:lpstr>
      <vt:lpstr>Category 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Habibur Rahman</cp:lastModifiedBy>
  <cp:revision>286</cp:revision>
  <dcterms:created xsi:type="dcterms:W3CDTF">2000-01-15T04:50:39Z</dcterms:created>
  <dcterms:modified xsi:type="dcterms:W3CDTF">2020-09-24T06:39:18Z</dcterms:modified>
</cp:coreProperties>
</file>