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8288000" cy="10287000"/>
  <p:notesSz cx="6858000" cy="9144000"/>
  <p:embeddedFontLst>
    <p:embeddedFont>
      <p:font typeface="Open Sans Light Bold" panose="020B0806030504020204"/>
      <p:bold r:id="rId34"/>
    </p:embeddedFont>
    <p:embeddedFont>
      <p:font typeface="Open Sans Light" panose="020B0306030504020204"/>
      <p:regular r:id="rId35"/>
    </p:embeddedFont>
    <p:embeddedFont>
      <p:font typeface="Open Sans Light Bold Italics" panose="020B0806030504020204"/>
      <p:boldItalic r:id="rId36"/>
    </p:embeddedFont>
    <p:embeddedFont>
      <p:font typeface="Calibri" panose="020F0502020204030204" charset="0"/>
      <p:regular r:id="rId37"/>
      <p:bold r:id="rId38"/>
      <p:italic r:id="rId39"/>
      <p:boldItalic r:id="rId40"/>
    </p:embeddedFont>
    <p:embeddedFont>
      <p:font typeface="Open Sans" panose="020B0606030504020204"/>
      <p:regular r:id="rId41"/>
    </p:embeddedFont>
    <p:embeddedFont>
      <p:font typeface="Adumu Regular" panose="02000503000000000000"/>
      <p:regular r:id="rId42"/>
    </p:embeddedFont>
    <p:embeddedFont>
      <p:font typeface="Arimo" panose="020B0604020202020204"/>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font" Target="fonts/font10.fntdata"/><Relationship Id="rId42" Type="http://schemas.openxmlformats.org/officeDocument/2006/relationships/font" Target="fonts/font9.fntdata"/><Relationship Id="rId41" Type="http://schemas.openxmlformats.org/officeDocument/2006/relationships/font" Target="fonts/font8.fntdata"/><Relationship Id="rId40" Type="http://schemas.openxmlformats.org/officeDocument/2006/relationships/font" Target="fonts/font7.fntdata"/><Relationship Id="rId4" Type="http://schemas.openxmlformats.org/officeDocument/2006/relationships/slide" Target="slides/slide2.xml"/><Relationship Id="rId39" Type="http://schemas.openxmlformats.org/officeDocument/2006/relationships/font" Target="fonts/font6.fntdata"/><Relationship Id="rId38" Type="http://schemas.openxmlformats.org/officeDocument/2006/relationships/font" Target="fonts/font5.fntdata"/><Relationship Id="rId37" Type="http://schemas.openxmlformats.org/officeDocument/2006/relationships/font" Target="fonts/font4.fntdata"/><Relationship Id="rId36" Type="http://schemas.openxmlformats.org/officeDocument/2006/relationships/font" Target="fonts/font3.fntdata"/><Relationship Id="rId35" Type="http://schemas.openxmlformats.org/officeDocument/2006/relationships/font" Target="fonts/font2.fntdata"/><Relationship Id="rId34" Type="http://schemas.openxmlformats.org/officeDocument/2006/relationships/font" Target="fonts/font1.fntdata"/><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6.png"/><Relationship Id="rId1"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7.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8.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2.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5.png"/><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6.png"/><Relationship Id="rId2" Type="http://schemas.openxmlformats.org/officeDocument/2006/relationships/image" Target="../media/image2.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7.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9.png"/><Relationship Id="rId3" Type="http://schemas.openxmlformats.org/officeDocument/2006/relationships/image" Target="../media/image48.png"/><Relationship Id="rId2" Type="http://schemas.openxmlformats.org/officeDocument/2006/relationships/image" Target="../media/image2.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9.png"/><Relationship Id="rId3" Type="http://schemas.openxmlformats.org/officeDocument/2006/relationships/image" Target="../media/image48.png"/><Relationship Id="rId2" Type="http://schemas.openxmlformats.org/officeDocument/2006/relationships/image" Target="../media/image2.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29.png"/></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52.png"/><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5.png"/><Relationship Id="rId2" Type="http://schemas.openxmlformats.org/officeDocument/2006/relationships/image" Target="../media/image53.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6.png"/><Relationship Id="rId2" Type="http://schemas.openxmlformats.org/officeDocument/2006/relationships/image" Target="../media/image53.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3.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1.png"/><Relationship Id="rId15" Type="http://schemas.openxmlformats.org/officeDocument/2006/relationships/slideLayout" Target="../slideLayouts/slideLayout7.xml"/><Relationship Id="rId14" Type="http://schemas.openxmlformats.org/officeDocument/2006/relationships/image" Target="../media/image17.png"/><Relationship Id="rId13" Type="http://schemas.openxmlformats.org/officeDocument/2006/relationships/image" Target="../media/image16.png"/><Relationship Id="rId12" Type="http://schemas.openxmlformats.org/officeDocument/2006/relationships/image" Target="../media/image15.png"/><Relationship Id="rId11" Type="http://schemas.openxmlformats.org/officeDocument/2006/relationships/image" Target="../media/image14.png"/><Relationship Id="rId10" Type="http://schemas.openxmlformats.org/officeDocument/2006/relationships/image" Target="../media/image13.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png"/><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8.png"/><Relationship Id="rId7" Type="http://schemas.openxmlformats.org/officeDocument/2006/relationships/image" Target="../media/image27.png"/><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14.png"/><Relationship Id="rId1"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a:off x="-1366085" y="6544293"/>
            <a:ext cx="10039572" cy="4066027"/>
          </a:xfrm>
          <a:prstGeom prst="rect">
            <a:avLst/>
          </a:prstGeom>
        </p:spPr>
      </p:pic>
      <p:pic>
        <p:nvPicPr>
          <p:cNvPr id="3" name="Picture 3"/>
          <p:cNvPicPr>
            <a:picLocks noChangeAspect="1"/>
          </p:cNvPicPr>
          <p:nvPr/>
        </p:nvPicPr>
        <p:blipFill>
          <a:blip r:embed="rId2"/>
          <a:srcRect/>
          <a:stretch>
            <a:fillRect/>
          </a:stretch>
        </p:blipFill>
        <p:spPr>
          <a:xfrm>
            <a:off x="4082757" y="7094014"/>
            <a:ext cx="10524114" cy="4262266"/>
          </a:xfrm>
          <a:prstGeom prst="rect">
            <a:avLst/>
          </a:prstGeom>
        </p:spPr>
      </p:pic>
      <p:pic>
        <p:nvPicPr>
          <p:cNvPr id="4" name="Picture 4"/>
          <p:cNvPicPr>
            <a:picLocks noChangeAspect="1"/>
          </p:cNvPicPr>
          <p:nvPr/>
        </p:nvPicPr>
        <p:blipFill>
          <a:blip r:embed="rId1"/>
          <a:srcRect/>
          <a:stretch>
            <a:fillRect/>
          </a:stretch>
        </p:blipFill>
        <p:spPr>
          <a:xfrm>
            <a:off x="11302075" y="7033601"/>
            <a:ext cx="9107624" cy="3688588"/>
          </a:xfrm>
          <a:prstGeom prst="rect">
            <a:avLst/>
          </a:prstGeom>
        </p:spPr>
      </p:pic>
      <p:grpSp>
        <p:nvGrpSpPr>
          <p:cNvPr id="5" name="Group 5"/>
          <p:cNvGrpSpPr/>
          <p:nvPr/>
        </p:nvGrpSpPr>
        <p:grpSpPr>
          <a:xfrm rot="0">
            <a:off x="1028700" y="3028372"/>
            <a:ext cx="9450647" cy="2275148"/>
            <a:chOff x="0" y="0"/>
            <a:chExt cx="12600863" cy="3033531"/>
          </a:xfrm>
        </p:grpSpPr>
        <p:sp>
          <p:nvSpPr>
            <p:cNvPr id="6" name="TextBox 6"/>
            <p:cNvSpPr txBox="1"/>
            <p:nvPr/>
          </p:nvSpPr>
          <p:spPr>
            <a:xfrm>
              <a:off x="0" y="190500"/>
              <a:ext cx="12529916" cy="1919393"/>
            </a:xfrm>
            <a:prstGeom prst="rect">
              <a:avLst/>
            </a:prstGeom>
          </p:spPr>
          <p:txBody>
            <a:bodyPr lIns="0" tIns="0" rIns="0" bIns="0" rtlCol="0" anchor="t">
              <a:spAutoFit/>
            </a:bodyPr>
            <a:lstStyle/>
            <a:p>
              <a:pPr algn="l">
                <a:lnSpc>
                  <a:spcPts val="10400"/>
                </a:lnSpc>
              </a:pPr>
              <a:r>
                <a:rPr lang="en-US" sz="10400" spc="-104">
                  <a:solidFill>
                    <a:srgbClr val="FBF1EF"/>
                  </a:solidFill>
                  <a:latin typeface="Glacial Indifference Bold" panose="00000800000000000000"/>
                </a:rPr>
                <a:t>HTTP P</a:t>
              </a:r>
              <a:r>
                <a:rPr lang="en-US" sz="10400" spc="-104">
                  <a:solidFill>
                    <a:srgbClr val="FBF1EF"/>
                  </a:solidFill>
                  <a:latin typeface="Glacial Indifference Bold" panose="00000800000000000000"/>
                </a:rPr>
                <a:t>rotocol</a:t>
              </a:r>
              <a:endParaRPr lang="en-US" sz="10400" spc="-104">
                <a:solidFill>
                  <a:srgbClr val="FBF1EF"/>
                </a:solidFill>
                <a:latin typeface="Glacial Indifference Bold" panose="00000800000000000000"/>
              </a:endParaRPr>
            </a:p>
          </p:txBody>
        </p:sp>
        <p:sp>
          <p:nvSpPr>
            <p:cNvPr id="7" name="TextBox 7"/>
            <p:cNvSpPr txBox="1"/>
            <p:nvPr/>
          </p:nvSpPr>
          <p:spPr>
            <a:xfrm>
              <a:off x="0" y="2410807"/>
              <a:ext cx="12600863" cy="622723"/>
            </a:xfrm>
            <a:prstGeom prst="rect">
              <a:avLst/>
            </a:prstGeom>
          </p:spPr>
          <p:txBody>
            <a:bodyPr lIns="0" tIns="0" rIns="0" bIns="0" rtlCol="0" anchor="t">
              <a:spAutoFit/>
            </a:bodyPr>
            <a:lstStyle/>
            <a:p>
              <a:pPr algn="l">
                <a:lnSpc>
                  <a:spcPts val="3920"/>
                </a:lnSpc>
              </a:pPr>
              <a:r>
                <a:rPr lang="en-US" sz="2800" spc="84">
                  <a:solidFill>
                    <a:srgbClr val="B175FF"/>
                  </a:solidFill>
                  <a:latin typeface="Glacial Indifference Bold" panose="00000800000000000000"/>
                </a:rPr>
                <a:t> BY: MONIRUZZAMAN HEMAL</a:t>
              </a:r>
              <a:endParaRPr lang="en-US" sz="2800" spc="84">
                <a:solidFill>
                  <a:srgbClr val="B175FF"/>
                </a:solidFill>
                <a:latin typeface="Glacial Indifference Bold" panose="00000800000000000000"/>
              </a:endParaRPr>
            </a:p>
          </p:txBody>
        </p:sp>
      </p:grpSp>
      <p:pic>
        <p:nvPicPr>
          <p:cNvPr id="8" name="Picture 8"/>
          <p:cNvPicPr>
            <a:picLocks noChangeAspect="1"/>
          </p:cNvPicPr>
          <p:nvPr/>
        </p:nvPicPr>
        <p:blipFill>
          <a:blip r:embed="rId3"/>
          <a:srcRect/>
          <a:stretch>
            <a:fillRect/>
          </a:stretch>
        </p:blipFill>
        <p:spPr>
          <a:xfrm>
            <a:off x="13020359" y="2309039"/>
            <a:ext cx="4753682" cy="3713814"/>
          </a:xfrm>
          <a:prstGeom prst="rect">
            <a:avLst/>
          </a:prstGeom>
        </p:spPr>
      </p:pic>
      <p:sp>
        <p:nvSpPr>
          <p:cNvPr id="9" name="TextBox 9"/>
          <p:cNvSpPr txBox="1"/>
          <p:nvPr/>
        </p:nvSpPr>
        <p:spPr>
          <a:xfrm>
            <a:off x="1028700" y="1057275"/>
            <a:ext cx="13837549" cy="454025"/>
          </a:xfrm>
          <a:prstGeom prst="rect">
            <a:avLst/>
          </a:prstGeom>
        </p:spPr>
        <p:txBody>
          <a:bodyPr lIns="0" tIns="0" rIns="0" bIns="0" rtlCol="0" anchor="t">
            <a:spAutoFit/>
          </a:bodyPr>
          <a:lstStyle/>
          <a:p>
            <a:pPr algn="l">
              <a:lnSpc>
                <a:spcPts val="3520"/>
              </a:lnSpc>
            </a:pPr>
            <a:r>
              <a:rPr lang="en-US" sz="3200" spc="320">
                <a:solidFill>
                  <a:srgbClr val="B175FF"/>
                </a:solidFill>
                <a:latin typeface="Glacial Indifference"/>
              </a:rPr>
              <a:t>BANGABANDHU SHEIKH MUJIBUR RAHMAN DIGITAL UNIVERSITY</a:t>
            </a:r>
            <a:endParaRPr lang="en-US" sz="3200" spc="320">
              <a:solidFill>
                <a:srgbClr val="B175FF"/>
              </a:solidFill>
              <a:latin typeface="Glacial Indifferenc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9FE3"/>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rot="-10800000">
            <a:off x="12615541" y="-675450"/>
            <a:ext cx="10039572" cy="4066027"/>
          </a:xfrm>
          <a:prstGeom prst="rect">
            <a:avLst/>
          </a:prstGeom>
        </p:spPr>
      </p:pic>
      <p:pic>
        <p:nvPicPr>
          <p:cNvPr id="3" name="Picture 3"/>
          <p:cNvPicPr>
            <a:picLocks noChangeAspect="1"/>
          </p:cNvPicPr>
          <p:nvPr/>
        </p:nvPicPr>
        <p:blipFill>
          <a:blip r:embed="rId1"/>
          <a:srcRect/>
          <a:stretch>
            <a:fillRect/>
          </a:stretch>
        </p:blipFill>
        <p:spPr>
          <a:xfrm>
            <a:off x="-3625012" y="7920299"/>
            <a:ext cx="7642018" cy="3095017"/>
          </a:xfrm>
          <a:prstGeom prst="rect">
            <a:avLst/>
          </a:prstGeom>
        </p:spPr>
      </p:pic>
      <p:sp>
        <p:nvSpPr>
          <p:cNvPr id="4" name="TextBox 4"/>
          <p:cNvSpPr txBox="1"/>
          <p:nvPr/>
        </p:nvSpPr>
        <p:spPr>
          <a:xfrm>
            <a:off x="1283275" y="204585"/>
            <a:ext cx="15721450" cy="9792105"/>
          </a:xfrm>
          <a:prstGeom prst="rect">
            <a:avLst/>
          </a:prstGeom>
        </p:spPr>
        <p:txBody>
          <a:bodyPr lIns="0" tIns="0" rIns="0" bIns="0" rtlCol="0" anchor="t">
            <a:spAutoFit/>
          </a:bodyPr>
          <a:lstStyle/>
          <a:p>
            <a:pPr algn="ctr">
              <a:lnSpc>
                <a:spcPts val="6475"/>
              </a:lnSpc>
            </a:pPr>
            <a:r>
              <a:rPr lang="en-US" sz="4625">
                <a:solidFill>
                  <a:srgbClr val="000000"/>
                </a:solidFill>
                <a:latin typeface="Open Sans Light" panose="020B0306030504020204"/>
              </a:rPr>
              <a:t>For example, in the URL </a:t>
            </a:r>
            <a:endParaRPr lang="en-US" sz="4625">
              <a:solidFill>
                <a:srgbClr val="000000"/>
              </a:solidFill>
              <a:latin typeface="Open Sans Light" panose="020B0306030504020204"/>
            </a:endParaRPr>
          </a:p>
          <a:p>
            <a:pPr algn="ctr">
              <a:lnSpc>
                <a:spcPts val="6475"/>
              </a:lnSpc>
            </a:pPr>
            <a:r>
              <a:rPr lang="en-US" sz="4625">
                <a:solidFill>
                  <a:srgbClr val="C4114F"/>
                </a:solidFill>
                <a:latin typeface="Open Sans Light Bold" panose="020B0806030504020204"/>
              </a:rPr>
              <a:t>http://www.nowhere123.com/</a:t>
            </a:r>
            <a:r>
              <a:rPr lang="en-US" sz="4625">
                <a:solidFill>
                  <a:srgbClr val="C4114F"/>
                </a:solidFill>
                <a:latin typeface="Open Sans Light Bold" panose="020B0806030504020204"/>
              </a:rPr>
              <a:t>docs/index.html</a:t>
            </a:r>
            <a:endParaRPr lang="en-US" sz="4625">
              <a:solidFill>
                <a:srgbClr val="C4114F"/>
              </a:solidFill>
              <a:latin typeface="Open Sans Light Bold" panose="020B0806030504020204"/>
            </a:endParaRPr>
          </a:p>
          <a:p>
            <a:pPr algn="ctr">
              <a:lnSpc>
                <a:spcPts val="6475"/>
              </a:lnSpc>
            </a:pPr>
          </a:p>
          <a:p>
            <a:pPr algn="ctr">
              <a:lnSpc>
                <a:spcPts val="6475"/>
              </a:lnSpc>
            </a:pPr>
            <a:r>
              <a:rPr lang="en-US" sz="4625">
                <a:solidFill>
                  <a:srgbClr val="000000"/>
                </a:solidFill>
                <a:latin typeface="Open Sans Light" panose="020B0306030504020204"/>
              </a:rPr>
              <a:t>The communication protocol is </a:t>
            </a:r>
            <a:r>
              <a:rPr lang="en-US" sz="4625">
                <a:solidFill>
                  <a:srgbClr val="000000"/>
                </a:solidFill>
                <a:latin typeface="Open Sans Light Bold" panose="020B0806030504020204"/>
              </a:rPr>
              <a:t>HTTP</a:t>
            </a:r>
            <a:r>
              <a:rPr lang="en-US" sz="4625">
                <a:solidFill>
                  <a:srgbClr val="000000"/>
                </a:solidFill>
                <a:latin typeface="Open Sans Light" panose="020B0306030504020204"/>
              </a:rPr>
              <a:t>; </a:t>
            </a:r>
            <a:endParaRPr lang="en-US" sz="4625">
              <a:solidFill>
                <a:srgbClr val="000000"/>
              </a:solidFill>
              <a:latin typeface="Open Sans Light" panose="020B0306030504020204"/>
            </a:endParaRPr>
          </a:p>
          <a:p>
            <a:pPr algn="ctr">
              <a:lnSpc>
                <a:spcPts val="6475"/>
              </a:lnSpc>
            </a:pPr>
          </a:p>
          <a:p>
            <a:pPr algn="ctr">
              <a:lnSpc>
                <a:spcPts val="6475"/>
              </a:lnSpc>
            </a:pPr>
            <a:r>
              <a:rPr lang="en-US" sz="4625">
                <a:solidFill>
                  <a:srgbClr val="000000"/>
                </a:solidFill>
                <a:latin typeface="Open Sans Light" panose="020B0306030504020204"/>
              </a:rPr>
              <a:t>T</a:t>
            </a:r>
            <a:r>
              <a:rPr lang="en-US" sz="4625">
                <a:solidFill>
                  <a:srgbClr val="000000"/>
                </a:solidFill>
                <a:latin typeface="Open Sans Light" panose="020B0306030504020204"/>
              </a:rPr>
              <a:t>he hostname is </a:t>
            </a:r>
            <a:r>
              <a:rPr lang="en-US" sz="4625">
                <a:solidFill>
                  <a:srgbClr val="000000"/>
                </a:solidFill>
                <a:latin typeface="Open Sans Light Bold" panose="020B0806030504020204"/>
              </a:rPr>
              <a:t>www.nowhere123.com</a:t>
            </a:r>
            <a:r>
              <a:rPr lang="en-US" sz="4625">
                <a:solidFill>
                  <a:srgbClr val="000000"/>
                </a:solidFill>
                <a:latin typeface="Open Sans Light" panose="020B0306030504020204"/>
              </a:rPr>
              <a:t>. </a:t>
            </a:r>
            <a:endParaRPr lang="en-US" sz="4625">
              <a:solidFill>
                <a:srgbClr val="000000"/>
              </a:solidFill>
              <a:latin typeface="Open Sans Light" panose="020B0306030504020204"/>
            </a:endParaRPr>
          </a:p>
          <a:p>
            <a:pPr algn="ctr">
              <a:lnSpc>
                <a:spcPts val="6475"/>
              </a:lnSpc>
            </a:pPr>
          </a:p>
          <a:p>
            <a:pPr algn="ctr">
              <a:lnSpc>
                <a:spcPts val="6475"/>
              </a:lnSpc>
            </a:pPr>
            <a:r>
              <a:rPr lang="en-US" sz="4625">
                <a:solidFill>
                  <a:srgbClr val="000000"/>
                </a:solidFill>
                <a:latin typeface="Open Sans Light" panose="020B0306030504020204"/>
              </a:rPr>
              <a:t>The port number was not specified in the URL, and takes on the default number, which is TCP port </a:t>
            </a:r>
            <a:r>
              <a:rPr lang="en-US" sz="4625">
                <a:solidFill>
                  <a:srgbClr val="000000"/>
                </a:solidFill>
                <a:latin typeface="Open Sans Light Bold" panose="020B0806030504020204"/>
              </a:rPr>
              <a:t>80</a:t>
            </a:r>
            <a:r>
              <a:rPr lang="en-US" sz="4625">
                <a:solidFill>
                  <a:srgbClr val="000000"/>
                </a:solidFill>
                <a:latin typeface="Open Sans Light" panose="020B0306030504020204"/>
              </a:rPr>
              <a:t> for HTTP. </a:t>
            </a:r>
            <a:endParaRPr lang="en-US" sz="4625">
              <a:solidFill>
                <a:srgbClr val="000000"/>
              </a:solidFill>
              <a:latin typeface="Open Sans Light" panose="020B0306030504020204"/>
            </a:endParaRPr>
          </a:p>
          <a:p>
            <a:pPr algn="ctr">
              <a:lnSpc>
                <a:spcPts val="6475"/>
              </a:lnSpc>
            </a:pPr>
          </a:p>
          <a:p>
            <a:pPr algn="ctr">
              <a:lnSpc>
                <a:spcPts val="6475"/>
              </a:lnSpc>
            </a:pPr>
            <a:r>
              <a:rPr lang="en-US" sz="4625">
                <a:solidFill>
                  <a:srgbClr val="000000"/>
                </a:solidFill>
                <a:latin typeface="Open Sans Light" panose="020B0306030504020204"/>
              </a:rPr>
              <a:t>The path and file name for the resource to be located is "</a:t>
            </a:r>
            <a:r>
              <a:rPr lang="en-US" sz="4625">
                <a:solidFill>
                  <a:srgbClr val="000000"/>
                </a:solidFill>
                <a:latin typeface="Open Sans Light Bold" panose="020B0806030504020204"/>
              </a:rPr>
              <a:t>/docs/index.html</a:t>
            </a:r>
            <a:r>
              <a:rPr lang="en-US" sz="4625">
                <a:solidFill>
                  <a:srgbClr val="000000"/>
                </a:solidFill>
                <a:latin typeface="Open Sans Light" panose="020B0306030504020204"/>
              </a:rPr>
              <a:t>".</a:t>
            </a:r>
            <a:endParaRPr lang="en-US" sz="4625">
              <a:solidFill>
                <a:srgbClr val="000000"/>
              </a:solidFill>
              <a:latin typeface="Open Sans Light" panose="020B0306030504020204"/>
            </a:endParaRPr>
          </a:p>
        </p:txBody>
      </p:sp>
      <p:pic>
        <p:nvPicPr>
          <p:cNvPr id="5" name="Picture 5"/>
          <p:cNvPicPr>
            <a:picLocks noChangeAspect="1"/>
          </p:cNvPicPr>
          <p:nvPr/>
        </p:nvPicPr>
        <p:blipFill>
          <a:blip r:embed="rId2"/>
          <a:srcRect/>
          <a:stretch>
            <a:fillRect/>
          </a:stretch>
        </p:blipFill>
        <p:spPr>
          <a:xfrm>
            <a:off x="2362208" y="2766961"/>
            <a:ext cx="1654799" cy="848461"/>
          </a:xfrm>
          <a:prstGeom prst="rect">
            <a:avLst/>
          </a:prstGeom>
        </p:spPr>
      </p:pic>
      <p:pic>
        <p:nvPicPr>
          <p:cNvPr id="6" name="Picture 6"/>
          <p:cNvPicPr>
            <a:picLocks noChangeAspect="1"/>
          </p:cNvPicPr>
          <p:nvPr/>
        </p:nvPicPr>
        <p:blipFill>
          <a:blip r:embed="rId2"/>
          <a:srcRect/>
          <a:stretch>
            <a:fillRect/>
          </a:stretch>
        </p:blipFill>
        <p:spPr>
          <a:xfrm>
            <a:off x="1621776" y="4295039"/>
            <a:ext cx="1654799" cy="848461"/>
          </a:xfrm>
          <a:prstGeom prst="rect">
            <a:avLst/>
          </a:prstGeom>
        </p:spPr>
      </p:pic>
      <p:pic>
        <p:nvPicPr>
          <p:cNvPr id="7" name="Picture 7"/>
          <p:cNvPicPr>
            <a:picLocks noChangeAspect="1"/>
          </p:cNvPicPr>
          <p:nvPr/>
        </p:nvPicPr>
        <p:blipFill>
          <a:blip r:embed="rId2"/>
          <a:srcRect/>
          <a:stretch>
            <a:fillRect/>
          </a:stretch>
        </p:blipFill>
        <p:spPr>
          <a:xfrm>
            <a:off x="0" y="5867383"/>
            <a:ext cx="1654799" cy="848461"/>
          </a:xfrm>
          <a:prstGeom prst="rect">
            <a:avLst/>
          </a:prstGeom>
        </p:spPr>
      </p:pic>
      <p:pic>
        <p:nvPicPr>
          <p:cNvPr id="8" name="Picture 8"/>
          <p:cNvPicPr>
            <a:picLocks noChangeAspect="1"/>
          </p:cNvPicPr>
          <p:nvPr/>
        </p:nvPicPr>
        <p:blipFill>
          <a:blip r:embed="rId2"/>
          <a:srcRect/>
          <a:stretch>
            <a:fillRect/>
          </a:stretch>
        </p:blipFill>
        <p:spPr>
          <a:xfrm>
            <a:off x="0" y="8409839"/>
            <a:ext cx="1654799" cy="84846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C7BA6"/>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rot="439602">
            <a:off x="4090451" y="9467497"/>
            <a:ext cx="4917016" cy="1991391"/>
          </a:xfrm>
          <a:prstGeom prst="rect">
            <a:avLst/>
          </a:prstGeom>
        </p:spPr>
      </p:pic>
      <p:pic>
        <p:nvPicPr>
          <p:cNvPr id="3" name="Picture 3"/>
          <p:cNvPicPr>
            <a:picLocks noChangeAspect="1"/>
          </p:cNvPicPr>
          <p:nvPr/>
        </p:nvPicPr>
        <p:blipFill>
          <a:blip r:embed="rId1"/>
          <a:srcRect/>
          <a:stretch>
            <a:fillRect/>
          </a:stretch>
        </p:blipFill>
        <p:spPr>
          <a:xfrm rot="-10504055">
            <a:off x="14226276" y="-407391"/>
            <a:ext cx="7370905" cy="2985216"/>
          </a:xfrm>
          <a:prstGeom prst="rect">
            <a:avLst/>
          </a:prstGeom>
        </p:spPr>
      </p:pic>
      <p:sp>
        <p:nvSpPr>
          <p:cNvPr id="4" name="TextBox 4"/>
          <p:cNvSpPr txBox="1"/>
          <p:nvPr/>
        </p:nvSpPr>
        <p:spPr>
          <a:xfrm>
            <a:off x="819490" y="2179221"/>
            <a:ext cx="17299249" cy="7322766"/>
          </a:xfrm>
          <a:prstGeom prst="rect">
            <a:avLst/>
          </a:prstGeom>
        </p:spPr>
        <p:txBody>
          <a:bodyPr lIns="0" tIns="0" rIns="0" bIns="0" rtlCol="0" anchor="t">
            <a:spAutoFit/>
          </a:bodyPr>
          <a:lstStyle/>
          <a:p>
            <a:pPr algn="ctr">
              <a:lnSpc>
                <a:spcPts val="5815"/>
              </a:lnSpc>
            </a:pPr>
          </a:p>
          <a:p>
            <a:pPr algn="ctr">
              <a:lnSpc>
                <a:spcPts val="5815"/>
              </a:lnSpc>
            </a:pPr>
            <a:r>
              <a:rPr lang="en-US" sz="4150">
                <a:solidFill>
                  <a:srgbClr val="000000"/>
                </a:solidFill>
                <a:latin typeface="Open Sans Light" panose="020B0306030504020204"/>
              </a:rPr>
              <a:t>The server interprets the request receive</a:t>
            </a:r>
            <a:r>
              <a:rPr lang="en-US" sz="4150">
                <a:solidFill>
                  <a:srgbClr val="000000"/>
                </a:solidFill>
                <a:latin typeface="Open Sans Light" panose="020B0306030504020204"/>
              </a:rPr>
              <a:t>d, maps the request into a file under the server's document directory, and returns the file requested to the client.</a:t>
            </a:r>
            <a:endParaRPr lang="en-US" sz="4150">
              <a:solidFill>
                <a:srgbClr val="000000"/>
              </a:solidFill>
              <a:latin typeface="Open Sans Light" panose="020B0306030504020204"/>
            </a:endParaRPr>
          </a:p>
          <a:p>
            <a:pPr algn="ctr">
              <a:lnSpc>
                <a:spcPts val="5815"/>
              </a:lnSpc>
            </a:pPr>
          </a:p>
          <a:p>
            <a:pPr algn="ctr">
              <a:lnSpc>
                <a:spcPts val="5815"/>
              </a:lnSpc>
            </a:pPr>
            <a:r>
              <a:rPr lang="en-US" sz="4150">
                <a:solidFill>
                  <a:srgbClr val="000000"/>
                </a:solidFill>
                <a:latin typeface="Open Sans Light" panose="020B0306030504020204"/>
              </a:rPr>
              <a:t>The server interprets the request received, maps the request into a program kept in the server, executes the program, and returns the output of the program to the client.</a:t>
            </a:r>
            <a:endParaRPr lang="en-US" sz="4150">
              <a:solidFill>
                <a:srgbClr val="000000"/>
              </a:solidFill>
              <a:latin typeface="Open Sans Light" panose="020B0306030504020204"/>
            </a:endParaRPr>
          </a:p>
          <a:p>
            <a:pPr algn="ctr">
              <a:lnSpc>
                <a:spcPts val="5815"/>
              </a:lnSpc>
            </a:pPr>
          </a:p>
          <a:p>
            <a:pPr algn="ctr">
              <a:lnSpc>
                <a:spcPts val="5815"/>
              </a:lnSpc>
            </a:pPr>
            <a:r>
              <a:rPr lang="en-US" sz="4150">
                <a:solidFill>
                  <a:srgbClr val="000000"/>
                </a:solidFill>
                <a:latin typeface="Open Sans Light" panose="020B0306030504020204"/>
              </a:rPr>
              <a:t>The request cannot be satisfied, the server returns an error message.</a:t>
            </a:r>
            <a:endParaRPr lang="en-US" sz="4150">
              <a:solidFill>
                <a:srgbClr val="000000"/>
              </a:solidFill>
              <a:latin typeface="Open Sans Light" panose="020B0306030504020204"/>
            </a:endParaRPr>
          </a:p>
        </p:txBody>
      </p:sp>
      <p:pic>
        <p:nvPicPr>
          <p:cNvPr id="5" name="Picture 5"/>
          <p:cNvPicPr>
            <a:picLocks noChangeAspect="1"/>
          </p:cNvPicPr>
          <p:nvPr/>
        </p:nvPicPr>
        <p:blipFill>
          <a:blip r:embed="rId2"/>
          <a:srcRect/>
          <a:stretch>
            <a:fillRect/>
          </a:stretch>
        </p:blipFill>
        <p:spPr>
          <a:xfrm>
            <a:off x="181381" y="2889174"/>
            <a:ext cx="1276218" cy="714682"/>
          </a:xfrm>
          <a:prstGeom prst="rect">
            <a:avLst/>
          </a:prstGeom>
        </p:spPr>
      </p:pic>
      <p:sp>
        <p:nvSpPr>
          <p:cNvPr id="6" name="TextBox 6"/>
          <p:cNvSpPr txBox="1"/>
          <p:nvPr/>
        </p:nvSpPr>
        <p:spPr>
          <a:xfrm>
            <a:off x="9139238" y="4247185"/>
            <a:ext cx="9525" cy="1533525"/>
          </a:xfrm>
          <a:prstGeom prst="rect">
            <a:avLst/>
          </a:prstGeom>
        </p:spPr>
        <p:txBody>
          <a:bodyPr lIns="0" tIns="0" rIns="0" bIns="0" rtlCol="0" anchor="t">
            <a:spAutoFit/>
          </a:bodyPr>
          <a:lstStyle/>
          <a:p>
            <a:pPr algn="ctr">
              <a:lnSpc>
                <a:spcPts val="12600"/>
              </a:lnSpc>
            </a:pPr>
          </a:p>
        </p:txBody>
      </p:sp>
      <p:sp>
        <p:nvSpPr>
          <p:cNvPr id="7" name="TextBox 7"/>
          <p:cNvSpPr txBox="1"/>
          <p:nvPr/>
        </p:nvSpPr>
        <p:spPr>
          <a:xfrm>
            <a:off x="204718" y="314743"/>
            <a:ext cx="13718798" cy="1670139"/>
          </a:xfrm>
          <a:prstGeom prst="rect">
            <a:avLst/>
          </a:prstGeom>
        </p:spPr>
        <p:txBody>
          <a:bodyPr lIns="0" tIns="0" rIns="0" bIns="0" rtlCol="0" anchor="t">
            <a:spAutoFit/>
          </a:bodyPr>
          <a:lstStyle/>
          <a:p>
            <a:pPr algn="ctr">
              <a:lnSpc>
                <a:spcPts val="6735"/>
              </a:lnSpc>
            </a:pPr>
            <a:r>
              <a:rPr lang="en-US" sz="4810">
                <a:solidFill>
                  <a:srgbClr val="000000"/>
                </a:solidFill>
                <a:latin typeface="Open Sans" panose="020B0606030504020204"/>
              </a:rPr>
              <a:t>When this request</a:t>
            </a:r>
            <a:r>
              <a:rPr lang="en-US" sz="4810">
                <a:solidFill>
                  <a:srgbClr val="000000"/>
                </a:solidFill>
                <a:latin typeface="Open Sans" panose="020B0606030504020204"/>
              </a:rPr>
              <a:t> message reaches the server, the server can take either one of these actions:</a:t>
            </a:r>
            <a:endParaRPr lang="en-US" sz="4810">
              <a:solidFill>
                <a:srgbClr val="000000"/>
              </a:solidFill>
              <a:latin typeface="Open Sans" panose="020B0606030504020204"/>
            </a:endParaRPr>
          </a:p>
        </p:txBody>
      </p:sp>
      <p:pic>
        <p:nvPicPr>
          <p:cNvPr id="8" name="Picture 8"/>
          <p:cNvPicPr>
            <a:picLocks noChangeAspect="1"/>
          </p:cNvPicPr>
          <p:nvPr/>
        </p:nvPicPr>
        <p:blipFill>
          <a:blip r:embed="rId2"/>
          <a:srcRect/>
          <a:stretch>
            <a:fillRect/>
          </a:stretch>
        </p:blipFill>
        <p:spPr>
          <a:xfrm>
            <a:off x="390591" y="5878704"/>
            <a:ext cx="1276218" cy="714682"/>
          </a:xfrm>
          <a:prstGeom prst="rect">
            <a:avLst/>
          </a:prstGeom>
        </p:spPr>
      </p:pic>
      <p:pic>
        <p:nvPicPr>
          <p:cNvPr id="9" name="Picture 9"/>
          <p:cNvPicPr>
            <a:picLocks noChangeAspect="1"/>
          </p:cNvPicPr>
          <p:nvPr/>
        </p:nvPicPr>
        <p:blipFill>
          <a:blip r:embed="rId2"/>
          <a:srcRect/>
          <a:stretch>
            <a:fillRect/>
          </a:stretch>
        </p:blipFill>
        <p:spPr>
          <a:xfrm>
            <a:off x="0" y="8804759"/>
            <a:ext cx="1276218" cy="71468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r="2437" b="1696"/>
          <a:stretch>
            <a:fillRect/>
          </a:stretch>
        </p:blipFill>
        <p:spPr>
          <a:xfrm>
            <a:off x="447421" y="3014362"/>
            <a:ext cx="17393157" cy="4681638"/>
          </a:xfrm>
          <a:prstGeom prst="rect">
            <a:avLst/>
          </a:prstGeom>
        </p:spPr>
      </p:pic>
      <p:sp>
        <p:nvSpPr>
          <p:cNvPr id="3" name="TextBox 3"/>
          <p:cNvSpPr txBox="1"/>
          <p:nvPr/>
        </p:nvSpPr>
        <p:spPr>
          <a:xfrm>
            <a:off x="731520" y="379095"/>
            <a:ext cx="7746399" cy="649605"/>
          </a:xfrm>
          <a:prstGeom prst="rect">
            <a:avLst/>
          </a:prstGeom>
        </p:spPr>
        <p:txBody>
          <a:bodyPr lIns="0" tIns="0" rIns="0" bIns="0" rtlCol="0" anchor="t">
            <a:spAutoFit/>
          </a:bodyPr>
          <a:lstStyle/>
          <a:p>
            <a:pPr algn="l">
              <a:lnSpc>
                <a:spcPts val="5040"/>
              </a:lnSpc>
            </a:pPr>
            <a:r>
              <a:rPr lang="en-US" sz="4200" spc="126">
                <a:solidFill>
                  <a:srgbClr val="FBF1EF"/>
                </a:solidFill>
                <a:latin typeface="Glacial Indifference Bold" panose="00000800000000000000"/>
              </a:rPr>
              <a:t>HTTP mess</a:t>
            </a:r>
            <a:r>
              <a:rPr lang="en-US" sz="4200" spc="126">
                <a:solidFill>
                  <a:srgbClr val="FBF1EF"/>
                </a:solidFill>
                <a:latin typeface="Glacial Indifference Bold" panose="00000800000000000000"/>
              </a:rPr>
              <a:t>age format</a:t>
            </a:r>
            <a:endParaRPr lang="en-US" sz="4200" spc="126">
              <a:solidFill>
                <a:srgbClr val="FBF1EF"/>
              </a:solidFill>
              <a:latin typeface="Glacial Indifference Bold" panose="00000800000000000000"/>
            </a:endParaRPr>
          </a:p>
        </p:txBody>
      </p:sp>
      <p:sp>
        <p:nvSpPr>
          <p:cNvPr id="4" name="TextBox 4"/>
          <p:cNvSpPr txBox="1"/>
          <p:nvPr/>
        </p:nvSpPr>
        <p:spPr>
          <a:xfrm>
            <a:off x="478511" y="1401880"/>
            <a:ext cx="5811002" cy="582295"/>
          </a:xfrm>
          <a:prstGeom prst="rect">
            <a:avLst/>
          </a:prstGeom>
        </p:spPr>
        <p:txBody>
          <a:bodyPr lIns="0" tIns="0" rIns="0" bIns="0" rtlCol="0" anchor="t">
            <a:spAutoFit/>
          </a:bodyPr>
          <a:lstStyle/>
          <a:p>
            <a:pPr algn="ctr">
              <a:lnSpc>
                <a:spcPts val="4760"/>
              </a:lnSpc>
            </a:pPr>
            <a:r>
              <a:rPr lang="en-US" sz="3400">
                <a:solidFill>
                  <a:srgbClr val="FF914D"/>
                </a:solidFill>
                <a:latin typeface="Open Sans Light Bold" panose="020B0806030504020204"/>
              </a:rPr>
              <a:t>#</a:t>
            </a:r>
            <a:r>
              <a:rPr lang="en-US" sz="3400">
                <a:solidFill>
                  <a:srgbClr val="FF914D"/>
                </a:solidFill>
                <a:latin typeface="Open Sans Light Bold" panose="020B0806030504020204"/>
              </a:rPr>
              <a:t> HTTP request message:</a:t>
            </a:r>
            <a:endParaRPr lang="en-US" sz="3400">
              <a:solidFill>
                <a:srgbClr val="FF914D"/>
              </a:solidFill>
              <a:latin typeface="Open Sans Light Bold" panose="020B0806030504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a:off x="-2463174" y="7694717"/>
            <a:ext cx="7721396" cy="3127165"/>
          </a:xfrm>
          <a:prstGeom prst="rect">
            <a:avLst/>
          </a:prstGeom>
        </p:spPr>
      </p:pic>
      <p:sp>
        <p:nvSpPr>
          <p:cNvPr id="3" name="AutoShape 3"/>
          <p:cNvSpPr/>
          <p:nvPr/>
        </p:nvSpPr>
        <p:spPr>
          <a:xfrm>
            <a:off x="7865918" y="-716973"/>
            <a:ext cx="10972800" cy="11762509"/>
          </a:xfrm>
          <a:prstGeom prst="rect">
            <a:avLst/>
          </a:prstGeom>
          <a:solidFill>
            <a:srgbClr val="AC7BA6"/>
          </a:solidFill>
        </p:spPr>
      </p:sp>
      <p:pic>
        <p:nvPicPr>
          <p:cNvPr id="4" name="Picture 4"/>
          <p:cNvPicPr>
            <a:picLocks noChangeAspect="1"/>
          </p:cNvPicPr>
          <p:nvPr/>
        </p:nvPicPr>
        <p:blipFill>
          <a:blip r:embed="rId2"/>
          <a:srcRect/>
          <a:stretch>
            <a:fillRect/>
          </a:stretch>
        </p:blipFill>
        <p:spPr>
          <a:xfrm>
            <a:off x="202590" y="1566718"/>
            <a:ext cx="8464159" cy="2166941"/>
          </a:xfrm>
          <a:prstGeom prst="rect">
            <a:avLst/>
          </a:prstGeom>
        </p:spPr>
      </p:pic>
      <p:pic>
        <p:nvPicPr>
          <p:cNvPr id="5" name="Picture 5"/>
          <p:cNvPicPr>
            <a:picLocks noChangeAspect="1"/>
          </p:cNvPicPr>
          <p:nvPr/>
        </p:nvPicPr>
        <p:blipFill>
          <a:blip r:embed="rId3"/>
          <a:srcRect/>
          <a:stretch>
            <a:fillRect/>
          </a:stretch>
        </p:blipFill>
        <p:spPr>
          <a:xfrm>
            <a:off x="202590" y="5371839"/>
            <a:ext cx="8464159" cy="2474139"/>
          </a:xfrm>
          <a:prstGeom prst="rect">
            <a:avLst/>
          </a:prstGeom>
        </p:spPr>
      </p:pic>
      <p:sp>
        <p:nvSpPr>
          <p:cNvPr id="6" name="TextBox 6"/>
          <p:cNvSpPr txBox="1"/>
          <p:nvPr/>
        </p:nvSpPr>
        <p:spPr>
          <a:xfrm>
            <a:off x="9144000" y="228293"/>
            <a:ext cx="8920266" cy="1442428"/>
          </a:xfrm>
          <a:prstGeom prst="rect">
            <a:avLst/>
          </a:prstGeom>
        </p:spPr>
        <p:txBody>
          <a:bodyPr lIns="0" tIns="0" rIns="0" bIns="0" rtlCol="0" anchor="t">
            <a:spAutoFit/>
          </a:bodyPr>
          <a:lstStyle/>
          <a:p>
            <a:pPr algn="ctr">
              <a:lnSpc>
                <a:spcPts val="5880"/>
              </a:lnSpc>
            </a:pPr>
            <a:r>
              <a:rPr lang="en-US" sz="4200">
                <a:solidFill>
                  <a:srgbClr val="000000"/>
                </a:solidFill>
                <a:latin typeface="Open Sans Light Bold" panose="020B0806030504020204"/>
              </a:rPr>
              <a:t>&lt;method&gt; </a:t>
            </a:r>
            <a:r>
              <a:rPr lang="en-US" sz="4200">
                <a:solidFill>
                  <a:srgbClr val="000000"/>
                </a:solidFill>
                <a:latin typeface="Open Sans Light" panose="020B0306030504020204"/>
              </a:rPr>
              <a:t>is the operation to perform on URL</a:t>
            </a:r>
            <a:endParaRPr lang="en-US" sz="4200">
              <a:solidFill>
                <a:srgbClr val="000000"/>
              </a:solidFill>
              <a:latin typeface="Open Sans Light" panose="020B0306030504020204"/>
            </a:endParaRPr>
          </a:p>
        </p:txBody>
      </p:sp>
      <p:sp>
        <p:nvSpPr>
          <p:cNvPr id="7" name="TextBox 7"/>
          <p:cNvSpPr txBox="1"/>
          <p:nvPr/>
        </p:nvSpPr>
        <p:spPr>
          <a:xfrm>
            <a:off x="8538922" y="3108184"/>
            <a:ext cx="9197222" cy="1184275"/>
          </a:xfrm>
          <a:prstGeom prst="rect">
            <a:avLst/>
          </a:prstGeom>
        </p:spPr>
        <p:txBody>
          <a:bodyPr lIns="0" tIns="0" rIns="0" bIns="0" rtlCol="0" anchor="t">
            <a:spAutoFit/>
          </a:bodyPr>
          <a:lstStyle/>
          <a:p>
            <a:pPr algn="ctr">
              <a:lnSpc>
                <a:spcPts val="4760"/>
              </a:lnSpc>
            </a:pPr>
            <a:r>
              <a:rPr lang="en-US" sz="3400">
                <a:solidFill>
                  <a:srgbClr val="000000"/>
                </a:solidFill>
                <a:latin typeface="Open Sans Light Bold" panose="020B0806030504020204"/>
              </a:rPr>
              <a:t>&lt;request-URL&gt;</a:t>
            </a:r>
            <a:r>
              <a:rPr lang="en-US" sz="3400">
                <a:solidFill>
                  <a:srgbClr val="000000"/>
                </a:solidFill>
                <a:latin typeface="Open Sans Light Bold" panose="020B0806030504020204"/>
              </a:rPr>
              <a:t> </a:t>
            </a:r>
            <a:r>
              <a:rPr lang="en-US" sz="3400">
                <a:solidFill>
                  <a:srgbClr val="000000"/>
                </a:solidFill>
                <a:latin typeface="Open Sans Light" panose="020B0306030504020204"/>
              </a:rPr>
              <a:t>c</a:t>
            </a:r>
            <a:r>
              <a:rPr lang="en-US" sz="3400">
                <a:solidFill>
                  <a:srgbClr val="000000"/>
                </a:solidFill>
                <a:latin typeface="Open Sans Light" panose="020B0306030504020204"/>
              </a:rPr>
              <a:t>a</a:t>
            </a:r>
            <a:r>
              <a:rPr lang="en-US" sz="3400">
                <a:solidFill>
                  <a:srgbClr val="000000"/>
                </a:solidFill>
                <a:latin typeface="Open Sans Light" panose="020B0306030504020204"/>
              </a:rPr>
              <a:t>n be</a:t>
            </a:r>
            <a:r>
              <a:rPr lang="en-US" sz="3400">
                <a:solidFill>
                  <a:srgbClr val="000000"/>
                </a:solidFill>
                <a:latin typeface="Open Sans Light" panose="020B0306030504020204"/>
              </a:rPr>
              <a:t> </a:t>
            </a:r>
            <a:r>
              <a:rPr lang="en-US" sz="3400">
                <a:solidFill>
                  <a:srgbClr val="000000"/>
                </a:solidFill>
                <a:latin typeface="Open Sans Light" panose="020B0306030504020204"/>
              </a:rPr>
              <a:t>fu</a:t>
            </a:r>
            <a:r>
              <a:rPr lang="en-US" sz="3400">
                <a:solidFill>
                  <a:srgbClr val="000000"/>
                </a:solidFill>
                <a:latin typeface="Open Sans Light" panose="020B0306030504020204"/>
              </a:rPr>
              <a:t>ll </a:t>
            </a:r>
            <a:r>
              <a:rPr lang="en-US" sz="3400">
                <a:solidFill>
                  <a:srgbClr val="000000"/>
                </a:solidFill>
                <a:latin typeface="Open Sans Light" panose="020B0306030504020204"/>
              </a:rPr>
              <a:t>URL</a:t>
            </a:r>
            <a:r>
              <a:rPr lang="en-US" sz="3400">
                <a:solidFill>
                  <a:srgbClr val="000000"/>
                </a:solidFill>
                <a:latin typeface="Open Sans Light" panose="020B0306030504020204"/>
              </a:rPr>
              <a:t> o</a:t>
            </a:r>
            <a:r>
              <a:rPr lang="en-US" sz="3400">
                <a:solidFill>
                  <a:srgbClr val="000000"/>
                </a:solidFill>
                <a:latin typeface="Open Sans Light" panose="020B0306030504020204"/>
              </a:rPr>
              <a:t>r</a:t>
            </a:r>
            <a:r>
              <a:rPr lang="en-US" sz="3400">
                <a:solidFill>
                  <a:srgbClr val="000000"/>
                </a:solidFill>
                <a:latin typeface="Open Sans Light" panose="020B0306030504020204"/>
              </a:rPr>
              <a:t> </a:t>
            </a:r>
            <a:r>
              <a:rPr lang="en-US" sz="3400">
                <a:solidFill>
                  <a:srgbClr val="000000"/>
                </a:solidFill>
                <a:latin typeface="Open Sans Light" panose="020B0306030504020204"/>
              </a:rPr>
              <a:t>just</a:t>
            </a:r>
            <a:r>
              <a:rPr lang="en-US" sz="3400">
                <a:solidFill>
                  <a:srgbClr val="000000"/>
                </a:solidFill>
                <a:latin typeface="Open Sans Light" panose="020B0306030504020204"/>
              </a:rPr>
              <a:t> t</a:t>
            </a:r>
            <a:r>
              <a:rPr lang="en-US" sz="3400">
                <a:solidFill>
                  <a:srgbClr val="000000"/>
                </a:solidFill>
                <a:latin typeface="Open Sans Light" panose="020B0306030504020204"/>
              </a:rPr>
              <a:t>h</a:t>
            </a:r>
            <a:r>
              <a:rPr lang="en-US" sz="3400">
                <a:solidFill>
                  <a:srgbClr val="000000"/>
                </a:solidFill>
                <a:latin typeface="Open Sans Light" panose="020B0306030504020204"/>
              </a:rPr>
              <a:t>e</a:t>
            </a:r>
            <a:r>
              <a:rPr lang="en-US" sz="3400">
                <a:solidFill>
                  <a:srgbClr val="000000"/>
                </a:solidFill>
                <a:latin typeface="Open Sans Light" panose="020B0306030504020204"/>
              </a:rPr>
              <a:t> path par</a:t>
            </a:r>
            <a:r>
              <a:rPr lang="en-US" sz="3400">
                <a:solidFill>
                  <a:srgbClr val="000000"/>
                </a:solidFill>
                <a:latin typeface="Open Sans Light" panose="020B0306030504020204"/>
              </a:rPr>
              <a:t>t</a:t>
            </a:r>
            <a:endParaRPr lang="en-US" sz="3400">
              <a:solidFill>
                <a:srgbClr val="000000"/>
              </a:solidFill>
              <a:latin typeface="Open Sans Light" panose="020B0306030504020204"/>
            </a:endParaRPr>
          </a:p>
        </p:txBody>
      </p:sp>
      <p:sp>
        <p:nvSpPr>
          <p:cNvPr id="8" name="TextBox 8"/>
          <p:cNvSpPr txBox="1"/>
          <p:nvPr/>
        </p:nvSpPr>
        <p:spPr>
          <a:xfrm>
            <a:off x="9041092" y="5076825"/>
            <a:ext cx="8622452" cy="1184275"/>
          </a:xfrm>
          <a:prstGeom prst="rect">
            <a:avLst/>
          </a:prstGeom>
        </p:spPr>
        <p:txBody>
          <a:bodyPr lIns="0" tIns="0" rIns="0" bIns="0" rtlCol="0" anchor="t">
            <a:spAutoFit/>
          </a:bodyPr>
          <a:lstStyle/>
          <a:p>
            <a:pPr algn="ctr">
              <a:lnSpc>
                <a:spcPts val="4760"/>
              </a:lnSpc>
            </a:pPr>
            <a:r>
              <a:rPr lang="en-US" sz="3400">
                <a:solidFill>
                  <a:srgbClr val="000000"/>
                </a:solidFill>
                <a:latin typeface="Open Sans Light Bold" panose="020B0806030504020204"/>
              </a:rPr>
              <a:t>&lt;version&gt;</a:t>
            </a:r>
            <a:r>
              <a:rPr lang="en-US" sz="3400">
                <a:solidFill>
                  <a:srgbClr val="000000"/>
                </a:solidFill>
                <a:latin typeface="Open Sans Light" panose="020B0306030504020204"/>
              </a:rPr>
              <a:t> is</a:t>
            </a:r>
            <a:r>
              <a:rPr lang="en-US" sz="3400">
                <a:solidFill>
                  <a:srgbClr val="000000"/>
                </a:solidFill>
                <a:latin typeface="Open Sans Light" panose="020B0306030504020204"/>
              </a:rPr>
              <a:t> of the form HTTP/</a:t>
            </a:r>
            <a:r>
              <a:rPr lang="en-US" sz="3400">
                <a:solidFill>
                  <a:srgbClr val="000000"/>
                </a:solidFill>
                <a:latin typeface="Open Sans Light" panose="020B0306030504020204"/>
              </a:rPr>
              <a:t>&lt;major&gt;</a:t>
            </a:r>
            <a:r>
              <a:rPr lang="en-US" sz="3400">
                <a:solidFill>
                  <a:srgbClr val="000000"/>
                </a:solidFill>
                <a:latin typeface="Open Sans Light" panose="020B0306030504020204"/>
              </a:rPr>
              <a:t>.</a:t>
            </a:r>
            <a:r>
              <a:rPr lang="en-US" sz="3400">
                <a:solidFill>
                  <a:srgbClr val="000000"/>
                </a:solidFill>
                <a:latin typeface="Open Sans Light" panose="020B0306030504020204"/>
              </a:rPr>
              <a:t>&lt;minor&gt;</a:t>
            </a:r>
            <a:endParaRPr lang="en-US" sz="3400">
              <a:solidFill>
                <a:srgbClr val="000000"/>
              </a:solidFill>
              <a:latin typeface="Open Sans Light" panose="020B0306030504020204"/>
            </a:endParaRPr>
          </a:p>
        </p:txBody>
      </p:sp>
      <p:sp>
        <p:nvSpPr>
          <p:cNvPr id="9" name="TextBox 9"/>
          <p:cNvSpPr txBox="1"/>
          <p:nvPr/>
        </p:nvSpPr>
        <p:spPr>
          <a:xfrm>
            <a:off x="8666749" y="7069242"/>
            <a:ext cx="9128991" cy="1184275"/>
          </a:xfrm>
          <a:prstGeom prst="rect">
            <a:avLst/>
          </a:prstGeom>
        </p:spPr>
        <p:txBody>
          <a:bodyPr lIns="0" tIns="0" rIns="0" bIns="0" rtlCol="0" anchor="t">
            <a:spAutoFit/>
          </a:bodyPr>
          <a:lstStyle/>
          <a:p>
            <a:pPr algn="ctr">
              <a:lnSpc>
                <a:spcPts val="4760"/>
              </a:lnSpc>
            </a:pPr>
            <a:r>
              <a:rPr lang="en-US" sz="3400">
                <a:solidFill>
                  <a:srgbClr val="000000"/>
                </a:solidFill>
                <a:latin typeface="Open Sans Light Bold" panose="020B0806030504020204"/>
              </a:rPr>
              <a:t>&lt;entity-body&gt;</a:t>
            </a:r>
            <a:r>
              <a:rPr lang="en-US" sz="3400">
                <a:solidFill>
                  <a:srgbClr val="000000"/>
                </a:solidFill>
                <a:latin typeface="Open Sans Light" panose="020B0306030504020204"/>
              </a:rPr>
              <a:t> is</a:t>
            </a:r>
            <a:r>
              <a:rPr lang="en-US" sz="3400">
                <a:solidFill>
                  <a:srgbClr val="000000"/>
                </a:solidFill>
                <a:latin typeface="Open Sans Light" panose="020B0306030504020204"/>
              </a:rPr>
              <a:t> a stream of bytes (could be em</a:t>
            </a:r>
            <a:r>
              <a:rPr lang="en-US" sz="3400">
                <a:solidFill>
                  <a:srgbClr val="000000"/>
                </a:solidFill>
                <a:latin typeface="Open Sans Light" panose="020B0306030504020204"/>
              </a:rPr>
              <a:t>pty)</a:t>
            </a:r>
            <a:endParaRPr lang="en-US" sz="3400">
              <a:solidFill>
                <a:srgbClr val="000000"/>
              </a:solidFill>
              <a:latin typeface="Open Sans Light" panose="020B0306030504020204"/>
            </a:endParaRPr>
          </a:p>
        </p:txBody>
      </p:sp>
      <p:sp>
        <p:nvSpPr>
          <p:cNvPr id="10" name="TextBox 10"/>
          <p:cNvSpPr txBox="1"/>
          <p:nvPr/>
        </p:nvSpPr>
        <p:spPr>
          <a:xfrm>
            <a:off x="157517" y="-12706"/>
            <a:ext cx="7708401" cy="679315"/>
          </a:xfrm>
          <a:prstGeom prst="rect">
            <a:avLst/>
          </a:prstGeom>
        </p:spPr>
        <p:txBody>
          <a:bodyPr lIns="0" tIns="0" rIns="0" bIns="0" rtlCol="0" anchor="t">
            <a:spAutoFit/>
          </a:bodyPr>
          <a:lstStyle/>
          <a:p>
            <a:pPr algn="ctr">
              <a:lnSpc>
                <a:spcPts val="5205"/>
              </a:lnSpc>
            </a:pPr>
            <a:r>
              <a:rPr lang="en-US" sz="3720">
                <a:solidFill>
                  <a:srgbClr val="33F2B2"/>
                </a:solidFill>
                <a:latin typeface="Adumu Regular" panose="02000503000000000000"/>
              </a:rPr>
              <a:t>HTTP</a:t>
            </a:r>
            <a:r>
              <a:rPr lang="en-US" sz="3720">
                <a:solidFill>
                  <a:srgbClr val="33F2B2"/>
                </a:solidFill>
                <a:latin typeface="Adumu Regular" panose="02000503000000000000"/>
              </a:rPr>
              <a:t> </a:t>
            </a:r>
            <a:r>
              <a:rPr lang="en-US" sz="3720">
                <a:solidFill>
                  <a:srgbClr val="33F2B2"/>
                </a:solidFill>
                <a:latin typeface="Adumu Regular" panose="02000503000000000000"/>
              </a:rPr>
              <a:t>Reque</a:t>
            </a:r>
            <a:r>
              <a:rPr lang="en-US" sz="3720">
                <a:solidFill>
                  <a:srgbClr val="33F2B2"/>
                </a:solidFill>
                <a:latin typeface="Adumu Regular" panose="02000503000000000000"/>
              </a:rPr>
              <a:t>st</a:t>
            </a:r>
            <a:r>
              <a:rPr lang="en-US" sz="3720">
                <a:solidFill>
                  <a:srgbClr val="33F2B2"/>
                </a:solidFill>
                <a:latin typeface="Adumu Regular" panose="02000503000000000000"/>
              </a:rPr>
              <a:t> mess</a:t>
            </a:r>
            <a:r>
              <a:rPr lang="en-US" sz="3720">
                <a:solidFill>
                  <a:srgbClr val="33F2B2"/>
                </a:solidFill>
                <a:latin typeface="Adumu Regular" panose="02000503000000000000"/>
              </a:rPr>
              <a:t>ag</a:t>
            </a:r>
            <a:r>
              <a:rPr lang="en-US" sz="3720">
                <a:solidFill>
                  <a:srgbClr val="33F2B2"/>
                </a:solidFill>
                <a:latin typeface="Adumu Regular" panose="02000503000000000000"/>
              </a:rPr>
              <a:t>e format</a:t>
            </a:r>
            <a:endParaRPr lang="en-US" sz="3720">
              <a:solidFill>
                <a:srgbClr val="33F2B2"/>
              </a:solidFill>
              <a:latin typeface="Adumu Regular" panose="0200050300000000000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grpSp>
        <p:nvGrpSpPr>
          <p:cNvPr id="2" name="Group 2"/>
          <p:cNvGrpSpPr/>
          <p:nvPr/>
        </p:nvGrpSpPr>
        <p:grpSpPr>
          <a:xfrm rot="0">
            <a:off x="-2386598" y="8781368"/>
            <a:ext cx="23061197" cy="5096037"/>
            <a:chOff x="0" y="0"/>
            <a:chExt cx="30748262" cy="6794715"/>
          </a:xfrm>
        </p:grpSpPr>
        <p:pic>
          <p:nvPicPr>
            <p:cNvPr id="3" name="Picture 3"/>
            <p:cNvPicPr>
              <a:picLocks noChangeAspect="1"/>
            </p:cNvPicPr>
            <p:nvPr/>
          </p:nvPicPr>
          <p:blipFill>
            <a:blip r:embed="rId1"/>
            <a:srcRect/>
            <a:stretch>
              <a:fillRect/>
            </a:stretch>
          </p:blipFill>
          <p:spPr>
            <a:xfrm>
              <a:off x="0" y="0"/>
              <a:ext cx="14176270" cy="5741389"/>
            </a:xfrm>
            <a:prstGeom prst="rect">
              <a:avLst/>
            </a:prstGeom>
          </p:spPr>
        </p:pic>
        <p:pic>
          <p:nvPicPr>
            <p:cNvPr id="4" name="Picture 4"/>
            <p:cNvPicPr>
              <a:picLocks noChangeAspect="1"/>
            </p:cNvPicPr>
            <p:nvPr/>
          </p:nvPicPr>
          <p:blipFill>
            <a:blip r:embed="rId2"/>
            <a:srcRect/>
            <a:stretch>
              <a:fillRect/>
            </a:stretch>
          </p:blipFill>
          <p:spPr>
            <a:xfrm>
              <a:off x="7693978" y="776228"/>
              <a:ext cx="14860462" cy="6018487"/>
            </a:xfrm>
            <a:prstGeom prst="rect">
              <a:avLst/>
            </a:prstGeom>
          </p:spPr>
        </p:pic>
        <p:pic>
          <p:nvPicPr>
            <p:cNvPr id="5" name="Picture 5"/>
            <p:cNvPicPr>
              <a:picLocks noChangeAspect="1"/>
            </p:cNvPicPr>
            <p:nvPr/>
          </p:nvPicPr>
          <p:blipFill>
            <a:blip r:embed="rId1"/>
            <a:srcRect/>
            <a:stretch>
              <a:fillRect/>
            </a:stretch>
          </p:blipFill>
          <p:spPr>
            <a:xfrm>
              <a:off x="17887939" y="690922"/>
              <a:ext cx="12860323" cy="5208431"/>
            </a:xfrm>
            <a:prstGeom prst="rect">
              <a:avLst/>
            </a:prstGeom>
          </p:spPr>
        </p:pic>
      </p:grpSp>
      <p:pic>
        <p:nvPicPr>
          <p:cNvPr id="6" name="Picture 6"/>
          <p:cNvPicPr>
            <a:picLocks noChangeAspect="1"/>
          </p:cNvPicPr>
          <p:nvPr/>
        </p:nvPicPr>
        <p:blipFill>
          <a:blip r:embed="rId3"/>
          <a:srcRect/>
          <a:stretch>
            <a:fillRect/>
          </a:stretch>
        </p:blipFill>
        <p:spPr>
          <a:xfrm>
            <a:off x="8705341" y="2758352"/>
            <a:ext cx="9392159" cy="3164127"/>
          </a:xfrm>
          <a:prstGeom prst="rect">
            <a:avLst/>
          </a:prstGeom>
        </p:spPr>
      </p:pic>
      <p:sp>
        <p:nvSpPr>
          <p:cNvPr id="7" name="TextBox 7"/>
          <p:cNvSpPr txBox="1"/>
          <p:nvPr/>
        </p:nvSpPr>
        <p:spPr>
          <a:xfrm>
            <a:off x="680658" y="661035"/>
            <a:ext cx="7143771" cy="645795"/>
          </a:xfrm>
          <a:prstGeom prst="rect">
            <a:avLst/>
          </a:prstGeom>
        </p:spPr>
        <p:txBody>
          <a:bodyPr lIns="0" tIns="0" rIns="0" bIns="0" rtlCol="0" anchor="t">
            <a:spAutoFit/>
          </a:bodyPr>
          <a:lstStyle/>
          <a:p>
            <a:pPr algn="l">
              <a:lnSpc>
                <a:spcPts val="5040"/>
              </a:lnSpc>
            </a:pPr>
            <a:r>
              <a:rPr lang="en-US" sz="4200" spc="126">
                <a:solidFill>
                  <a:srgbClr val="009B76"/>
                </a:solidFill>
                <a:latin typeface="Times New Roman" panose="02020603050405020304" charset="0"/>
                <a:cs typeface="Times New Roman" panose="02020603050405020304" charset="0"/>
              </a:rPr>
              <a:t>HTTP R</a:t>
            </a:r>
            <a:r>
              <a:rPr lang="en-US" sz="4200" spc="126">
                <a:solidFill>
                  <a:srgbClr val="009B76"/>
                </a:solidFill>
                <a:latin typeface="Times New Roman" panose="02020603050405020304" charset="0"/>
                <a:cs typeface="Times New Roman" panose="02020603050405020304" charset="0"/>
              </a:rPr>
              <a:t>equest Headers</a:t>
            </a:r>
            <a:endParaRPr lang="en-US" sz="4200" spc="126">
              <a:solidFill>
                <a:srgbClr val="009B76"/>
              </a:solidFill>
              <a:latin typeface="Times New Roman" panose="02020603050405020304" charset="0"/>
              <a:cs typeface="Times New Roman" panose="02020603050405020304" charset="0"/>
            </a:endParaRPr>
          </a:p>
        </p:txBody>
      </p:sp>
      <p:sp>
        <p:nvSpPr>
          <p:cNvPr id="8" name="TextBox 8"/>
          <p:cNvSpPr txBox="1"/>
          <p:nvPr/>
        </p:nvSpPr>
        <p:spPr>
          <a:xfrm>
            <a:off x="3361419" y="1927432"/>
            <a:ext cx="4255126" cy="830920"/>
          </a:xfrm>
          <a:prstGeom prst="rect">
            <a:avLst/>
          </a:prstGeom>
        </p:spPr>
        <p:txBody>
          <a:bodyPr lIns="0" tIns="0" rIns="0" bIns="0" rtlCol="0" anchor="t">
            <a:spAutoFit/>
          </a:bodyPr>
          <a:lstStyle/>
          <a:p>
            <a:pPr algn="ctr">
              <a:lnSpc>
                <a:spcPts val="3375"/>
              </a:lnSpc>
            </a:pPr>
            <a:r>
              <a:rPr lang="en-US" sz="2410">
                <a:solidFill>
                  <a:srgbClr val="FFFFFF"/>
                </a:solidFill>
                <a:latin typeface="Times New Roman" panose="02020603050405020304" charset="0"/>
                <a:cs typeface="Times New Roman" panose="02020603050405020304" charset="0"/>
              </a:rPr>
              <a:t>Host: </a:t>
            </a:r>
            <a:r>
              <a:rPr lang="en-US" sz="2410">
                <a:solidFill>
                  <a:srgbClr val="FFFFFF"/>
                </a:solidFill>
                <a:latin typeface="Times New Roman" panose="02020603050405020304" charset="0"/>
                <a:cs typeface="Times New Roman" panose="02020603050405020304" charset="0"/>
              </a:rPr>
              <a:t>www.joes-hardware.com</a:t>
            </a:r>
            <a:endParaRPr lang="en-US" sz="2410">
              <a:solidFill>
                <a:srgbClr val="FFFFFF"/>
              </a:solidFill>
              <a:latin typeface="Times New Roman" panose="02020603050405020304" charset="0"/>
              <a:cs typeface="Times New Roman" panose="02020603050405020304" charset="0"/>
            </a:endParaRPr>
          </a:p>
          <a:p>
            <a:pPr algn="ctr">
              <a:lnSpc>
                <a:spcPts val="3375"/>
              </a:lnSpc>
            </a:pPr>
            <a:r>
              <a:rPr lang="en-US" sz="2410">
                <a:solidFill>
                  <a:srgbClr val="FFFFFF"/>
                </a:solidFill>
                <a:latin typeface="Times New Roman" panose="02020603050405020304" charset="0"/>
                <a:cs typeface="Times New Roman" panose="02020603050405020304" charset="0"/>
              </a:rPr>
              <a:t>– Host from the request URL</a:t>
            </a:r>
            <a:endParaRPr lang="en-US" sz="2410">
              <a:solidFill>
                <a:srgbClr val="FFFFFF"/>
              </a:solidFill>
              <a:latin typeface="Times New Roman" panose="02020603050405020304" charset="0"/>
              <a:cs typeface="Times New Roman" panose="02020603050405020304" charset="0"/>
            </a:endParaRPr>
          </a:p>
        </p:txBody>
      </p:sp>
      <p:sp>
        <p:nvSpPr>
          <p:cNvPr id="9" name="TextBox 9"/>
          <p:cNvSpPr txBox="1"/>
          <p:nvPr/>
        </p:nvSpPr>
        <p:spPr>
          <a:xfrm>
            <a:off x="2624439" y="3261846"/>
            <a:ext cx="5341987" cy="830920"/>
          </a:xfrm>
          <a:prstGeom prst="rect">
            <a:avLst/>
          </a:prstGeom>
        </p:spPr>
        <p:txBody>
          <a:bodyPr lIns="0" tIns="0" rIns="0" bIns="0" rtlCol="0" anchor="t">
            <a:spAutoFit/>
          </a:bodyPr>
          <a:lstStyle/>
          <a:p>
            <a:pPr algn="ctr">
              <a:lnSpc>
                <a:spcPts val="3375"/>
              </a:lnSpc>
            </a:pPr>
            <a:r>
              <a:rPr lang="en-US" sz="2410">
                <a:solidFill>
                  <a:srgbClr val="FFFFFF"/>
                </a:solidFill>
                <a:latin typeface="Times New Roman" panose="02020603050405020304" charset="0"/>
                <a:cs typeface="Times New Roman" panose="02020603050405020304" charset="0"/>
              </a:rPr>
              <a:t>User-Agent:</a:t>
            </a:r>
            <a:r>
              <a:rPr lang="en-US" sz="2410">
                <a:solidFill>
                  <a:srgbClr val="FFFFFF"/>
                </a:solidFill>
                <a:latin typeface="Times New Roman" panose="02020603050405020304" charset="0"/>
                <a:cs typeface="Times New Roman" panose="02020603050405020304" charset="0"/>
              </a:rPr>
              <a:t> Mozilla/4.0</a:t>
            </a:r>
            <a:endParaRPr lang="en-US" sz="2410">
              <a:solidFill>
                <a:srgbClr val="FFFFFF"/>
              </a:solidFill>
              <a:latin typeface="Times New Roman" panose="02020603050405020304" charset="0"/>
              <a:cs typeface="Times New Roman" panose="02020603050405020304" charset="0"/>
            </a:endParaRPr>
          </a:p>
          <a:p>
            <a:pPr algn="ctr">
              <a:lnSpc>
                <a:spcPts val="3375"/>
              </a:lnSpc>
            </a:pPr>
            <a:r>
              <a:rPr lang="en-US" sz="2410">
                <a:solidFill>
                  <a:srgbClr val="FFFFFF"/>
                </a:solidFill>
                <a:latin typeface="Times New Roman" panose="02020603050405020304" charset="0"/>
                <a:cs typeface="Times New Roman" panose="02020603050405020304" charset="0"/>
              </a:rPr>
              <a:t>– Client application making the request</a:t>
            </a:r>
            <a:endParaRPr lang="en-US" sz="2410">
              <a:solidFill>
                <a:srgbClr val="FFFFFF"/>
              </a:solidFill>
              <a:latin typeface="Times New Roman" panose="02020603050405020304" charset="0"/>
              <a:cs typeface="Times New Roman" panose="02020603050405020304" charset="0"/>
            </a:endParaRPr>
          </a:p>
        </p:txBody>
      </p:sp>
      <p:sp>
        <p:nvSpPr>
          <p:cNvPr id="10" name="TextBox 10"/>
          <p:cNvSpPr txBox="1"/>
          <p:nvPr/>
        </p:nvSpPr>
        <p:spPr>
          <a:xfrm>
            <a:off x="3109087" y="4708990"/>
            <a:ext cx="4759788" cy="830920"/>
          </a:xfrm>
          <a:prstGeom prst="rect">
            <a:avLst/>
          </a:prstGeom>
        </p:spPr>
        <p:txBody>
          <a:bodyPr lIns="0" tIns="0" rIns="0" bIns="0" rtlCol="0" anchor="t">
            <a:spAutoFit/>
          </a:bodyPr>
          <a:lstStyle/>
          <a:p>
            <a:pPr algn="ctr">
              <a:lnSpc>
                <a:spcPts val="3375"/>
              </a:lnSpc>
            </a:pPr>
            <a:r>
              <a:rPr lang="en-US" sz="2410">
                <a:solidFill>
                  <a:srgbClr val="FFFFFF"/>
                </a:solidFill>
                <a:latin typeface="Times New Roman" panose="02020603050405020304" charset="0"/>
                <a:cs typeface="Times New Roman" panose="02020603050405020304" charset="0"/>
              </a:rPr>
              <a:t>Accept: </a:t>
            </a:r>
            <a:r>
              <a:rPr lang="en-US" sz="2410">
                <a:solidFill>
                  <a:srgbClr val="FFFFFF"/>
                </a:solidFill>
                <a:latin typeface="Times New Roman" panose="02020603050405020304" charset="0"/>
                <a:cs typeface="Times New Roman" panose="02020603050405020304" charset="0"/>
              </a:rPr>
              <a:t>text/html, text/xml</a:t>
            </a:r>
            <a:endParaRPr lang="en-US" sz="2410">
              <a:solidFill>
                <a:srgbClr val="FFFFFF"/>
              </a:solidFill>
              <a:latin typeface="Times New Roman" panose="02020603050405020304" charset="0"/>
              <a:cs typeface="Times New Roman" panose="02020603050405020304" charset="0"/>
            </a:endParaRPr>
          </a:p>
          <a:p>
            <a:pPr algn="ctr">
              <a:lnSpc>
                <a:spcPts val="3375"/>
              </a:lnSpc>
            </a:pPr>
            <a:r>
              <a:rPr lang="en-US" sz="2410">
                <a:solidFill>
                  <a:srgbClr val="FFFFFF"/>
                </a:solidFill>
                <a:latin typeface="Times New Roman" panose="02020603050405020304" charset="0"/>
                <a:cs typeface="Times New Roman" panose="02020603050405020304" charset="0"/>
              </a:rPr>
              <a:t>– MIME types the client can handle</a:t>
            </a:r>
            <a:endParaRPr lang="en-US" sz="2410">
              <a:solidFill>
                <a:srgbClr val="FFFFFF"/>
              </a:solidFill>
              <a:latin typeface="Times New Roman" panose="02020603050405020304" charset="0"/>
              <a:cs typeface="Times New Roman" panose="02020603050405020304" charset="0"/>
            </a:endParaRPr>
          </a:p>
        </p:txBody>
      </p:sp>
      <p:sp>
        <p:nvSpPr>
          <p:cNvPr id="11" name="TextBox 11"/>
          <p:cNvSpPr txBox="1"/>
          <p:nvPr/>
        </p:nvSpPr>
        <p:spPr>
          <a:xfrm>
            <a:off x="256555" y="7798989"/>
            <a:ext cx="11255362" cy="830920"/>
          </a:xfrm>
          <a:prstGeom prst="rect">
            <a:avLst/>
          </a:prstGeom>
        </p:spPr>
        <p:txBody>
          <a:bodyPr lIns="0" tIns="0" rIns="0" bIns="0" rtlCol="0" anchor="t">
            <a:spAutoFit/>
          </a:bodyPr>
          <a:lstStyle/>
          <a:p>
            <a:pPr algn="ctr">
              <a:lnSpc>
                <a:spcPts val="3375"/>
              </a:lnSpc>
            </a:pPr>
            <a:r>
              <a:rPr lang="en-US" sz="2410">
                <a:solidFill>
                  <a:srgbClr val="FFFFFF"/>
                </a:solidFill>
                <a:latin typeface="Times New Roman" panose="02020603050405020304" charset="0"/>
                <a:cs typeface="Times New Roman" panose="02020603050405020304" charset="0"/>
              </a:rPr>
              <a:t>If-Modified-Since: Tue,</a:t>
            </a:r>
            <a:r>
              <a:rPr lang="en-US" sz="2410">
                <a:solidFill>
                  <a:srgbClr val="FFFFFF"/>
                </a:solidFill>
                <a:latin typeface="Times New Roman" panose="02020603050405020304" charset="0"/>
                <a:cs typeface="Times New Roman" panose="02020603050405020304" charset="0"/>
              </a:rPr>
              <a:t> 3 Oct 1974 02:16:00 GMT</a:t>
            </a:r>
            <a:endParaRPr lang="en-US" sz="2410">
              <a:solidFill>
                <a:srgbClr val="FFFFFF"/>
              </a:solidFill>
              <a:latin typeface="Times New Roman" panose="02020603050405020304" charset="0"/>
              <a:cs typeface="Times New Roman" panose="02020603050405020304" charset="0"/>
            </a:endParaRPr>
          </a:p>
          <a:p>
            <a:pPr algn="ctr">
              <a:lnSpc>
                <a:spcPts val="3375"/>
              </a:lnSpc>
            </a:pPr>
            <a:r>
              <a:rPr lang="en-US" sz="2410">
                <a:solidFill>
                  <a:srgbClr val="FFFFFF"/>
                </a:solidFill>
                <a:latin typeface="Times New Roman" panose="02020603050405020304" charset="0"/>
                <a:cs typeface="Times New Roman" panose="02020603050405020304" charset="0"/>
              </a:rPr>
              <a:t>– Conditional request; only send the document if it changed since I last retrieved it</a:t>
            </a:r>
            <a:endParaRPr lang="en-US" sz="2410">
              <a:solidFill>
                <a:srgbClr val="FFFFFF"/>
              </a:solidFill>
              <a:latin typeface="Times New Roman" panose="02020603050405020304" charset="0"/>
              <a:cs typeface="Times New Roman" panose="02020603050405020304" charset="0"/>
            </a:endParaRPr>
          </a:p>
        </p:txBody>
      </p:sp>
      <p:sp>
        <p:nvSpPr>
          <p:cNvPr id="12" name="TextBox 12"/>
          <p:cNvSpPr txBox="1"/>
          <p:nvPr/>
        </p:nvSpPr>
        <p:spPr>
          <a:xfrm>
            <a:off x="1446865" y="6203234"/>
            <a:ext cx="7697135" cy="830920"/>
          </a:xfrm>
          <a:prstGeom prst="rect">
            <a:avLst/>
          </a:prstGeom>
        </p:spPr>
        <p:txBody>
          <a:bodyPr lIns="0" tIns="0" rIns="0" bIns="0" rtlCol="0" anchor="t">
            <a:spAutoFit/>
          </a:bodyPr>
          <a:lstStyle/>
          <a:p>
            <a:pPr algn="ctr">
              <a:lnSpc>
                <a:spcPts val="3375"/>
              </a:lnSpc>
            </a:pPr>
            <a:r>
              <a:rPr lang="en-US" sz="2410">
                <a:solidFill>
                  <a:srgbClr val="FFFFFF"/>
                </a:solidFill>
                <a:latin typeface="Times New Roman" panose="02020603050405020304" charset="0"/>
                <a:cs typeface="Times New Roman" panose="02020603050405020304" charset="0"/>
              </a:rPr>
              <a:t>Referer:</a:t>
            </a:r>
            <a:r>
              <a:rPr lang="en-US" sz="2410">
                <a:solidFill>
                  <a:srgbClr val="FFFFFF"/>
                </a:solidFill>
                <a:latin typeface="Times New Roman" panose="02020603050405020304" charset="0"/>
                <a:cs typeface="Times New Roman" panose="02020603050405020304" charset="0"/>
              </a:rPr>
              <a:t> http://www.joes-hardware.com/index.html</a:t>
            </a:r>
            <a:endParaRPr lang="en-US" sz="2410">
              <a:solidFill>
                <a:srgbClr val="FFFFFF"/>
              </a:solidFill>
              <a:latin typeface="Times New Roman" panose="02020603050405020304" charset="0"/>
              <a:cs typeface="Times New Roman" panose="02020603050405020304" charset="0"/>
            </a:endParaRPr>
          </a:p>
          <a:p>
            <a:pPr algn="ctr">
              <a:lnSpc>
                <a:spcPts val="3375"/>
              </a:lnSpc>
            </a:pPr>
            <a:r>
              <a:rPr lang="en-US" sz="2410">
                <a:solidFill>
                  <a:srgbClr val="FFFFFF"/>
                </a:solidFill>
                <a:latin typeface="Times New Roman" panose="02020603050405020304" charset="0"/>
                <a:cs typeface="Times New Roman" panose="02020603050405020304" charset="0"/>
              </a:rPr>
              <a:t>– Page that contained the link currently being requested</a:t>
            </a:r>
            <a:endParaRPr lang="en-US" sz="2410">
              <a:solidFill>
                <a:srgbClr val="FFFFFF"/>
              </a:solidFill>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a:off x="1028700" y="2316841"/>
            <a:ext cx="12026878" cy="7495424"/>
          </a:xfrm>
          <a:prstGeom prst="rect">
            <a:avLst/>
          </a:prstGeom>
        </p:spPr>
      </p:pic>
      <p:sp>
        <p:nvSpPr>
          <p:cNvPr id="3" name="TextBox 3"/>
          <p:cNvSpPr txBox="1"/>
          <p:nvPr/>
        </p:nvSpPr>
        <p:spPr>
          <a:xfrm>
            <a:off x="731520" y="379095"/>
            <a:ext cx="7746399" cy="649605"/>
          </a:xfrm>
          <a:prstGeom prst="rect">
            <a:avLst/>
          </a:prstGeom>
        </p:spPr>
        <p:txBody>
          <a:bodyPr lIns="0" tIns="0" rIns="0" bIns="0" rtlCol="0" anchor="t">
            <a:spAutoFit/>
          </a:bodyPr>
          <a:lstStyle/>
          <a:p>
            <a:pPr algn="l">
              <a:lnSpc>
                <a:spcPts val="5040"/>
              </a:lnSpc>
            </a:pPr>
            <a:r>
              <a:rPr lang="en-US" sz="4200" spc="126">
                <a:solidFill>
                  <a:srgbClr val="FBF1EF"/>
                </a:solidFill>
                <a:latin typeface="Glacial Indifference Bold" panose="00000800000000000000"/>
              </a:rPr>
              <a:t>HTTP mess</a:t>
            </a:r>
            <a:r>
              <a:rPr lang="en-US" sz="4200" spc="126">
                <a:solidFill>
                  <a:srgbClr val="FBF1EF"/>
                </a:solidFill>
                <a:latin typeface="Glacial Indifference Bold" panose="00000800000000000000"/>
              </a:rPr>
              <a:t>age format</a:t>
            </a:r>
            <a:endParaRPr lang="en-US" sz="4200" spc="126">
              <a:solidFill>
                <a:srgbClr val="FBF1EF"/>
              </a:solidFill>
              <a:latin typeface="Glacial Indifference Bold" panose="00000800000000000000"/>
            </a:endParaRPr>
          </a:p>
        </p:txBody>
      </p:sp>
      <p:sp>
        <p:nvSpPr>
          <p:cNvPr id="4" name="TextBox 4"/>
          <p:cNvSpPr txBox="1"/>
          <p:nvPr/>
        </p:nvSpPr>
        <p:spPr>
          <a:xfrm>
            <a:off x="193750" y="1401880"/>
            <a:ext cx="6380525" cy="582295"/>
          </a:xfrm>
          <a:prstGeom prst="rect">
            <a:avLst/>
          </a:prstGeom>
        </p:spPr>
        <p:txBody>
          <a:bodyPr lIns="0" tIns="0" rIns="0" bIns="0" rtlCol="0" anchor="t">
            <a:spAutoFit/>
          </a:bodyPr>
          <a:lstStyle/>
          <a:p>
            <a:pPr algn="ctr">
              <a:lnSpc>
                <a:spcPts val="4760"/>
              </a:lnSpc>
            </a:pPr>
            <a:r>
              <a:rPr lang="en-US" sz="3400">
                <a:solidFill>
                  <a:srgbClr val="FF914D"/>
                </a:solidFill>
                <a:latin typeface="Open Sans Light Bold" panose="020B0806030504020204"/>
              </a:rPr>
              <a:t># HTTP </a:t>
            </a:r>
            <a:r>
              <a:rPr lang="en-US" sz="3400">
                <a:solidFill>
                  <a:srgbClr val="FF914D"/>
                </a:solidFill>
                <a:latin typeface="Open Sans Light Bold" panose="020B0806030504020204"/>
              </a:rPr>
              <a:t>response message:</a:t>
            </a:r>
            <a:endParaRPr lang="en-US" sz="3400">
              <a:solidFill>
                <a:srgbClr val="FF914D"/>
              </a:solidFill>
              <a:latin typeface="Open Sans Light Bold" panose="020B0806030504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a:off x="-2463174" y="7694717"/>
            <a:ext cx="7721396" cy="3127165"/>
          </a:xfrm>
          <a:prstGeom prst="rect">
            <a:avLst/>
          </a:prstGeom>
        </p:spPr>
      </p:pic>
      <p:sp>
        <p:nvSpPr>
          <p:cNvPr id="3" name="AutoShape 3"/>
          <p:cNvSpPr/>
          <p:nvPr/>
        </p:nvSpPr>
        <p:spPr>
          <a:xfrm>
            <a:off x="7865918" y="-716973"/>
            <a:ext cx="10972800" cy="11762509"/>
          </a:xfrm>
          <a:prstGeom prst="rect">
            <a:avLst/>
          </a:prstGeom>
          <a:solidFill>
            <a:srgbClr val="AC7BA6"/>
          </a:solidFill>
        </p:spPr>
      </p:sp>
      <p:pic>
        <p:nvPicPr>
          <p:cNvPr id="4" name="Picture 4"/>
          <p:cNvPicPr>
            <a:picLocks noChangeAspect="1"/>
          </p:cNvPicPr>
          <p:nvPr/>
        </p:nvPicPr>
        <p:blipFill>
          <a:blip r:embed="rId2"/>
          <a:srcRect/>
          <a:stretch>
            <a:fillRect/>
          </a:stretch>
        </p:blipFill>
        <p:spPr>
          <a:xfrm>
            <a:off x="204429" y="2182306"/>
            <a:ext cx="8206471" cy="1985106"/>
          </a:xfrm>
          <a:prstGeom prst="rect">
            <a:avLst/>
          </a:prstGeom>
        </p:spPr>
      </p:pic>
      <p:pic>
        <p:nvPicPr>
          <p:cNvPr id="5" name="Picture 5"/>
          <p:cNvPicPr>
            <a:picLocks noChangeAspect="1"/>
          </p:cNvPicPr>
          <p:nvPr/>
        </p:nvPicPr>
        <p:blipFill>
          <a:blip r:embed="rId3"/>
          <a:srcRect/>
          <a:stretch>
            <a:fillRect/>
          </a:stretch>
        </p:blipFill>
        <p:spPr>
          <a:xfrm>
            <a:off x="157517" y="5164282"/>
            <a:ext cx="8300295" cy="3643663"/>
          </a:xfrm>
          <a:prstGeom prst="rect">
            <a:avLst/>
          </a:prstGeom>
        </p:spPr>
      </p:pic>
      <p:sp>
        <p:nvSpPr>
          <p:cNvPr id="6" name="TextBox 6"/>
          <p:cNvSpPr txBox="1"/>
          <p:nvPr/>
        </p:nvSpPr>
        <p:spPr>
          <a:xfrm>
            <a:off x="8339969" y="3108184"/>
            <a:ext cx="9595129" cy="1184275"/>
          </a:xfrm>
          <a:prstGeom prst="rect">
            <a:avLst/>
          </a:prstGeom>
        </p:spPr>
        <p:txBody>
          <a:bodyPr lIns="0" tIns="0" rIns="0" bIns="0" rtlCol="0" anchor="t">
            <a:spAutoFit/>
          </a:bodyPr>
          <a:lstStyle/>
          <a:p>
            <a:pPr algn="ctr">
              <a:lnSpc>
                <a:spcPts val="4760"/>
              </a:lnSpc>
            </a:pPr>
            <a:r>
              <a:rPr lang="en-US" sz="3400">
                <a:solidFill>
                  <a:srgbClr val="000000"/>
                </a:solidFill>
                <a:latin typeface="Open Sans Light Bold" panose="020B0806030504020204"/>
              </a:rPr>
              <a:t>&lt;status&gt;</a:t>
            </a:r>
            <a:r>
              <a:rPr lang="en-US" sz="3400">
                <a:solidFill>
                  <a:srgbClr val="000000"/>
                </a:solidFill>
                <a:latin typeface="Open Sans Light Bold" panose="020B0806030504020204"/>
              </a:rPr>
              <a:t> </a:t>
            </a:r>
            <a:r>
              <a:rPr lang="en-US" sz="3400">
                <a:solidFill>
                  <a:srgbClr val="000000"/>
                </a:solidFill>
                <a:latin typeface="Open Sans Light" panose="020B0306030504020204"/>
              </a:rPr>
              <a:t>is a </a:t>
            </a:r>
            <a:r>
              <a:rPr lang="en-US" sz="3400">
                <a:solidFill>
                  <a:srgbClr val="000000"/>
                </a:solidFill>
                <a:latin typeface="Open Sans Light" panose="020B0306030504020204"/>
              </a:rPr>
              <a:t>3-digit</a:t>
            </a:r>
            <a:r>
              <a:rPr lang="en-US" sz="3400">
                <a:solidFill>
                  <a:srgbClr val="000000"/>
                </a:solidFill>
                <a:latin typeface="Open Sans Light" panose="020B0306030504020204"/>
              </a:rPr>
              <a:t> nu</a:t>
            </a:r>
            <a:r>
              <a:rPr lang="en-US" sz="3400">
                <a:solidFill>
                  <a:srgbClr val="000000"/>
                </a:solidFill>
                <a:latin typeface="Open Sans Light" panose="020B0306030504020204"/>
              </a:rPr>
              <a:t>mbe</a:t>
            </a:r>
            <a:r>
              <a:rPr lang="en-US" sz="3400">
                <a:solidFill>
                  <a:srgbClr val="000000"/>
                </a:solidFill>
                <a:latin typeface="Open Sans Light" panose="020B0306030504020204"/>
              </a:rPr>
              <a:t>r indicat</a:t>
            </a:r>
            <a:r>
              <a:rPr lang="en-US" sz="3400">
                <a:solidFill>
                  <a:srgbClr val="000000"/>
                </a:solidFill>
                <a:latin typeface="Open Sans Light" panose="020B0306030504020204"/>
              </a:rPr>
              <a:t>ing</a:t>
            </a:r>
            <a:r>
              <a:rPr lang="en-US" sz="3400">
                <a:solidFill>
                  <a:srgbClr val="000000"/>
                </a:solidFill>
                <a:latin typeface="Open Sans Light" panose="020B0306030504020204"/>
              </a:rPr>
              <a:t> stat</a:t>
            </a:r>
            <a:r>
              <a:rPr lang="en-US" sz="3400">
                <a:solidFill>
                  <a:srgbClr val="000000"/>
                </a:solidFill>
                <a:latin typeface="Open Sans Light" panose="020B0306030504020204"/>
              </a:rPr>
              <a:t>us of</a:t>
            </a:r>
            <a:r>
              <a:rPr lang="en-US" sz="3400">
                <a:solidFill>
                  <a:srgbClr val="000000"/>
                </a:solidFill>
                <a:latin typeface="Open Sans Light" panose="020B0306030504020204"/>
              </a:rPr>
              <a:t> r</a:t>
            </a:r>
            <a:r>
              <a:rPr lang="en-US" sz="3400">
                <a:solidFill>
                  <a:srgbClr val="000000"/>
                </a:solidFill>
                <a:latin typeface="Open Sans Light" panose="020B0306030504020204"/>
              </a:rPr>
              <a:t>eques</a:t>
            </a:r>
            <a:r>
              <a:rPr lang="en-US" sz="3400">
                <a:solidFill>
                  <a:srgbClr val="000000"/>
                </a:solidFill>
                <a:latin typeface="Open Sans Light" panose="020B0306030504020204"/>
              </a:rPr>
              <a:t>t</a:t>
            </a:r>
            <a:endParaRPr lang="en-US" sz="3400">
              <a:solidFill>
                <a:srgbClr val="000000"/>
              </a:solidFill>
              <a:latin typeface="Open Sans Light" panose="020B0306030504020204"/>
            </a:endParaRPr>
          </a:p>
        </p:txBody>
      </p:sp>
      <p:sp>
        <p:nvSpPr>
          <p:cNvPr id="7" name="TextBox 7"/>
          <p:cNvSpPr txBox="1"/>
          <p:nvPr/>
        </p:nvSpPr>
        <p:spPr>
          <a:xfrm>
            <a:off x="8383927" y="5076825"/>
            <a:ext cx="9936783" cy="1184275"/>
          </a:xfrm>
          <a:prstGeom prst="rect">
            <a:avLst/>
          </a:prstGeom>
        </p:spPr>
        <p:txBody>
          <a:bodyPr lIns="0" tIns="0" rIns="0" bIns="0" rtlCol="0" anchor="t">
            <a:spAutoFit/>
          </a:bodyPr>
          <a:lstStyle/>
          <a:p>
            <a:pPr algn="ctr">
              <a:lnSpc>
                <a:spcPts val="4760"/>
              </a:lnSpc>
            </a:pPr>
            <a:r>
              <a:rPr lang="en-US" sz="3400">
                <a:solidFill>
                  <a:srgbClr val="000000"/>
                </a:solidFill>
                <a:latin typeface="Open Sans Light Bold" panose="020B0806030504020204"/>
              </a:rPr>
              <a:t>&lt;reason-phrase&gt; </a:t>
            </a:r>
            <a:r>
              <a:rPr lang="en-US" sz="3400">
                <a:solidFill>
                  <a:srgbClr val="000000"/>
                </a:solidFill>
                <a:latin typeface="Open Sans Light" panose="020B0306030504020204"/>
              </a:rPr>
              <a:t>human-readable description</a:t>
            </a:r>
            <a:r>
              <a:rPr lang="en-US" sz="3400">
                <a:solidFill>
                  <a:srgbClr val="000000"/>
                </a:solidFill>
                <a:latin typeface="Open Sans Light" panose="020B0306030504020204"/>
              </a:rPr>
              <a:t> of sta</a:t>
            </a:r>
            <a:r>
              <a:rPr lang="en-US" sz="3400">
                <a:solidFill>
                  <a:srgbClr val="000000"/>
                </a:solidFill>
                <a:latin typeface="Open Sans Light" panose="020B0306030504020204"/>
              </a:rPr>
              <a:t>tus c</a:t>
            </a:r>
            <a:r>
              <a:rPr lang="en-US" sz="3400">
                <a:solidFill>
                  <a:srgbClr val="000000"/>
                </a:solidFill>
                <a:latin typeface="Open Sans Light" panose="020B0306030504020204"/>
              </a:rPr>
              <a:t>o</a:t>
            </a:r>
            <a:r>
              <a:rPr lang="en-US" sz="3400">
                <a:solidFill>
                  <a:srgbClr val="000000"/>
                </a:solidFill>
                <a:latin typeface="Open Sans Light" panose="020B0306030504020204"/>
              </a:rPr>
              <a:t>de</a:t>
            </a:r>
            <a:endParaRPr lang="en-US" sz="3400">
              <a:solidFill>
                <a:srgbClr val="000000"/>
              </a:solidFill>
              <a:latin typeface="Open Sans Light" panose="020B0306030504020204"/>
            </a:endParaRPr>
          </a:p>
        </p:txBody>
      </p:sp>
      <p:sp>
        <p:nvSpPr>
          <p:cNvPr id="8" name="TextBox 8"/>
          <p:cNvSpPr txBox="1"/>
          <p:nvPr/>
        </p:nvSpPr>
        <p:spPr>
          <a:xfrm>
            <a:off x="8666749" y="7069242"/>
            <a:ext cx="9128991" cy="1184275"/>
          </a:xfrm>
          <a:prstGeom prst="rect">
            <a:avLst/>
          </a:prstGeom>
        </p:spPr>
        <p:txBody>
          <a:bodyPr lIns="0" tIns="0" rIns="0" bIns="0" rtlCol="0" anchor="t">
            <a:spAutoFit/>
          </a:bodyPr>
          <a:lstStyle/>
          <a:p>
            <a:pPr algn="ctr">
              <a:lnSpc>
                <a:spcPts val="4760"/>
              </a:lnSpc>
            </a:pPr>
            <a:r>
              <a:rPr lang="en-US" sz="3400">
                <a:solidFill>
                  <a:srgbClr val="000000"/>
                </a:solidFill>
                <a:latin typeface="Open Sans Light Bold" panose="020B0806030504020204"/>
              </a:rPr>
              <a:t>&lt;entity-body&gt;</a:t>
            </a:r>
            <a:r>
              <a:rPr lang="en-US" sz="3400">
                <a:solidFill>
                  <a:srgbClr val="000000"/>
                </a:solidFill>
                <a:latin typeface="Open Sans Light" panose="020B0306030504020204"/>
              </a:rPr>
              <a:t> is</a:t>
            </a:r>
            <a:r>
              <a:rPr lang="en-US" sz="3400">
                <a:solidFill>
                  <a:srgbClr val="000000"/>
                </a:solidFill>
                <a:latin typeface="Open Sans Light" panose="020B0306030504020204"/>
              </a:rPr>
              <a:t> a stream of bytes (could be empty)</a:t>
            </a:r>
            <a:endParaRPr lang="en-US" sz="3400">
              <a:solidFill>
                <a:srgbClr val="000000"/>
              </a:solidFill>
              <a:latin typeface="Open Sans Light" panose="020B0306030504020204"/>
            </a:endParaRPr>
          </a:p>
        </p:txBody>
      </p:sp>
      <p:sp>
        <p:nvSpPr>
          <p:cNvPr id="9" name="TextBox 9"/>
          <p:cNvSpPr txBox="1"/>
          <p:nvPr/>
        </p:nvSpPr>
        <p:spPr>
          <a:xfrm>
            <a:off x="8337195" y="599934"/>
            <a:ext cx="9091717" cy="1184275"/>
          </a:xfrm>
          <a:prstGeom prst="rect">
            <a:avLst/>
          </a:prstGeom>
        </p:spPr>
        <p:txBody>
          <a:bodyPr lIns="0" tIns="0" rIns="0" bIns="0" rtlCol="0" anchor="t">
            <a:spAutoFit/>
          </a:bodyPr>
          <a:lstStyle/>
          <a:p>
            <a:pPr algn="ctr">
              <a:lnSpc>
                <a:spcPts val="4760"/>
              </a:lnSpc>
            </a:pPr>
            <a:r>
              <a:rPr lang="en-US" sz="3400">
                <a:solidFill>
                  <a:srgbClr val="000000"/>
                </a:solidFill>
                <a:latin typeface="Open Sans Light Bold" panose="020B0806030504020204"/>
              </a:rPr>
              <a:t>&lt;version&gt;</a:t>
            </a:r>
            <a:r>
              <a:rPr lang="en-US" sz="3400">
                <a:solidFill>
                  <a:srgbClr val="000000"/>
                </a:solidFill>
                <a:latin typeface="Open Sans Light" panose="020B0306030504020204"/>
              </a:rPr>
              <a:t> is of </a:t>
            </a:r>
            <a:r>
              <a:rPr lang="en-US" sz="3400">
                <a:solidFill>
                  <a:srgbClr val="000000"/>
                </a:solidFill>
                <a:latin typeface="Open Sans Light" panose="020B0306030504020204"/>
              </a:rPr>
              <a:t>the</a:t>
            </a:r>
            <a:r>
              <a:rPr lang="en-US" sz="3400">
                <a:solidFill>
                  <a:srgbClr val="000000"/>
                </a:solidFill>
                <a:latin typeface="Open Sans Light" panose="020B0306030504020204"/>
              </a:rPr>
              <a:t> for</a:t>
            </a:r>
            <a:r>
              <a:rPr lang="en-US" sz="3400">
                <a:solidFill>
                  <a:srgbClr val="000000"/>
                </a:solidFill>
                <a:latin typeface="Open Sans Light" panose="020B0306030504020204"/>
              </a:rPr>
              <a:t>m</a:t>
            </a:r>
            <a:r>
              <a:rPr lang="en-US" sz="3400">
                <a:solidFill>
                  <a:srgbClr val="000000"/>
                </a:solidFill>
                <a:latin typeface="Open Sans Light" panose="020B0306030504020204"/>
              </a:rPr>
              <a:t> HTTP/&lt;major&gt;.&lt;m</a:t>
            </a:r>
            <a:r>
              <a:rPr lang="en-US" sz="3400">
                <a:solidFill>
                  <a:srgbClr val="000000"/>
                </a:solidFill>
                <a:latin typeface="Open Sans Light" panose="020B0306030504020204"/>
              </a:rPr>
              <a:t>ino</a:t>
            </a:r>
            <a:r>
              <a:rPr lang="en-US" sz="3400">
                <a:solidFill>
                  <a:srgbClr val="000000"/>
                </a:solidFill>
                <a:latin typeface="Open Sans Light" panose="020B0306030504020204"/>
              </a:rPr>
              <a:t>r&gt;</a:t>
            </a:r>
            <a:endParaRPr lang="en-US" sz="3400">
              <a:solidFill>
                <a:srgbClr val="000000"/>
              </a:solidFill>
              <a:latin typeface="Open Sans Light" panose="020B0306030504020204"/>
            </a:endParaRPr>
          </a:p>
        </p:txBody>
      </p:sp>
      <p:sp>
        <p:nvSpPr>
          <p:cNvPr id="10" name="TextBox 10"/>
          <p:cNvSpPr txBox="1"/>
          <p:nvPr/>
        </p:nvSpPr>
        <p:spPr>
          <a:xfrm>
            <a:off x="157517" y="-12706"/>
            <a:ext cx="7708401" cy="679315"/>
          </a:xfrm>
          <a:prstGeom prst="rect">
            <a:avLst/>
          </a:prstGeom>
        </p:spPr>
        <p:txBody>
          <a:bodyPr lIns="0" tIns="0" rIns="0" bIns="0" rtlCol="0" anchor="t">
            <a:spAutoFit/>
          </a:bodyPr>
          <a:lstStyle/>
          <a:p>
            <a:pPr algn="ctr">
              <a:lnSpc>
                <a:spcPts val="5205"/>
              </a:lnSpc>
            </a:pPr>
            <a:r>
              <a:rPr lang="en-US" sz="3720">
                <a:solidFill>
                  <a:srgbClr val="33F2B2"/>
                </a:solidFill>
                <a:latin typeface="Adumu Regular" panose="02000503000000000000"/>
              </a:rPr>
              <a:t>HTTP</a:t>
            </a:r>
            <a:r>
              <a:rPr lang="en-US" sz="3720">
                <a:solidFill>
                  <a:srgbClr val="33F2B2"/>
                </a:solidFill>
                <a:latin typeface="Adumu Regular" panose="02000503000000000000"/>
              </a:rPr>
              <a:t> </a:t>
            </a:r>
            <a:r>
              <a:rPr lang="en-US" sz="3720">
                <a:solidFill>
                  <a:srgbClr val="33F2B2"/>
                </a:solidFill>
                <a:latin typeface="Adumu Regular" panose="02000503000000000000"/>
              </a:rPr>
              <a:t>Re</a:t>
            </a:r>
            <a:r>
              <a:rPr lang="en-US" sz="3720">
                <a:solidFill>
                  <a:srgbClr val="33F2B2"/>
                </a:solidFill>
                <a:latin typeface="Adumu Regular" panose="02000503000000000000"/>
              </a:rPr>
              <a:t>s</a:t>
            </a:r>
            <a:r>
              <a:rPr lang="en-US" sz="3720">
                <a:solidFill>
                  <a:srgbClr val="33F2B2"/>
                </a:solidFill>
                <a:latin typeface="Adumu Regular" panose="02000503000000000000"/>
              </a:rPr>
              <a:t>pons</a:t>
            </a:r>
            <a:r>
              <a:rPr lang="en-US" sz="3720">
                <a:solidFill>
                  <a:srgbClr val="33F2B2"/>
                </a:solidFill>
                <a:latin typeface="Adumu Regular" panose="02000503000000000000"/>
              </a:rPr>
              <a:t>e</a:t>
            </a:r>
            <a:r>
              <a:rPr lang="en-US" sz="3720">
                <a:solidFill>
                  <a:srgbClr val="33F2B2"/>
                </a:solidFill>
                <a:latin typeface="Adumu Regular" panose="02000503000000000000"/>
              </a:rPr>
              <a:t> mess</a:t>
            </a:r>
            <a:r>
              <a:rPr lang="en-US" sz="3720">
                <a:solidFill>
                  <a:srgbClr val="33F2B2"/>
                </a:solidFill>
                <a:latin typeface="Adumu Regular" panose="02000503000000000000"/>
              </a:rPr>
              <a:t>ag</a:t>
            </a:r>
            <a:r>
              <a:rPr lang="en-US" sz="3720">
                <a:solidFill>
                  <a:srgbClr val="33F2B2"/>
                </a:solidFill>
                <a:latin typeface="Adumu Regular" panose="02000503000000000000"/>
              </a:rPr>
              <a:t>e format</a:t>
            </a:r>
            <a:endParaRPr lang="en-US" sz="3720">
              <a:solidFill>
                <a:srgbClr val="33F2B2"/>
              </a:solidFill>
              <a:latin typeface="Adumu Regular" panose="0200050300000000000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grpSp>
        <p:nvGrpSpPr>
          <p:cNvPr id="2" name="Group 2"/>
          <p:cNvGrpSpPr/>
          <p:nvPr/>
        </p:nvGrpSpPr>
        <p:grpSpPr>
          <a:xfrm rot="0">
            <a:off x="-2386598" y="8781368"/>
            <a:ext cx="23061197" cy="5096037"/>
            <a:chOff x="0" y="0"/>
            <a:chExt cx="30748262" cy="6794715"/>
          </a:xfrm>
        </p:grpSpPr>
        <p:pic>
          <p:nvPicPr>
            <p:cNvPr id="3" name="Picture 3"/>
            <p:cNvPicPr>
              <a:picLocks noChangeAspect="1"/>
            </p:cNvPicPr>
            <p:nvPr/>
          </p:nvPicPr>
          <p:blipFill>
            <a:blip r:embed="rId1"/>
            <a:srcRect/>
            <a:stretch>
              <a:fillRect/>
            </a:stretch>
          </p:blipFill>
          <p:spPr>
            <a:xfrm>
              <a:off x="0" y="0"/>
              <a:ext cx="14176270" cy="5741389"/>
            </a:xfrm>
            <a:prstGeom prst="rect">
              <a:avLst/>
            </a:prstGeom>
          </p:spPr>
        </p:pic>
        <p:pic>
          <p:nvPicPr>
            <p:cNvPr id="4" name="Picture 4"/>
            <p:cNvPicPr>
              <a:picLocks noChangeAspect="1"/>
            </p:cNvPicPr>
            <p:nvPr/>
          </p:nvPicPr>
          <p:blipFill>
            <a:blip r:embed="rId2"/>
            <a:srcRect/>
            <a:stretch>
              <a:fillRect/>
            </a:stretch>
          </p:blipFill>
          <p:spPr>
            <a:xfrm>
              <a:off x="7693978" y="776228"/>
              <a:ext cx="14860462" cy="6018487"/>
            </a:xfrm>
            <a:prstGeom prst="rect">
              <a:avLst/>
            </a:prstGeom>
          </p:spPr>
        </p:pic>
        <p:pic>
          <p:nvPicPr>
            <p:cNvPr id="5" name="Picture 5"/>
            <p:cNvPicPr>
              <a:picLocks noChangeAspect="1"/>
            </p:cNvPicPr>
            <p:nvPr/>
          </p:nvPicPr>
          <p:blipFill>
            <a:blip r:embed="rId1"/>
            <a:srcRect/>
            <a:stretch>
              <a:fillRect/>
            </a:stretch>
          </p:blipFill>
          <p:spPr>
            <a:xfrm>
              <a:off x="17887939" y="690922"/>
              <a:ext cx="12860323" cy="5208431"/>
            </a:xfrm>
            <a:prstGeom prst="rect">
              <a:avLst/>
            </a:prstGeom>
          </p:spPr>
        </p:pic>
      </p:grpSp>
      <p:pic>
        <p:nvPicPr>
          <p:cNvPr id="6" name="Picture 6"/>
          <p:cNvPicPr>
            <a:picLocks noChangeAspect="1"/>
          </p:cNvPicPr>
          <p:nvPr/>
        </p:nvPicPr>
        <p:blipFill>
          <a:blip r:embed="rId3"/>
          <a:srcRect/>
          <a:stretch>
            <a:fillRect/>
          </a:stretch>
        </p:blipFill>
        <p:spPr>
          <a:xfrm>
            <a:off x="7824429" y="3060274"/>
            <a:ext cx="10173879" cy="3858559"/>
          </a:xfrm>
          <a:prstGeom prst="rect">
            <a:avLst/>
          </a:prstGeom>
        </p:spPr>
      </p:pic>
      <p:sp>
        <p:nvSpPr>
          <p:cNvPr id="7" name="TextBox 7"/>
          <p:cNvSpPr txBox="1"/>
          <p:nvPr/>
        </p:nvSpPr>
        <p:spPr>
          <a:xfrm>
            <a:off x="680658" y="661035"/>
            <a:ext cx="7143771" cy="645795"/>
          </a:xfrm>
          <a:prstGeom prst="rect">
            <a:avLst/>
          </a:prstGeom>
        </p:spPr>
        <p:txBody>
          <a:bodyPr lIns="0" tIns="0" rIns="0" bIns="0" rtlCol="0" anchor="t">
            <a:spAutoFit/>
          </a:bodyPr>
          <a:lstStyle/>
          <a:p>
            <a:pPr algn="l">
              <a:lnSpc>
                <a:spcPts val="5040"/>
              </a:lnSpc>
            </a:pPr>
            <a:r>
              <a:rPr lang="en-US" sz="4200" spc="126">
                <a:solidFill>
                  <a:srgbClr val="009B76"/>
                </a:solidFill>
                <a:latin typeface="Times New Roman" panose="02020603050405020304" charset="0"/>
                <a:cs typeface="Times New Roman" panose="02020603050405020304" charset="0"/>
              </a:rPr>
              <a:t>HTTP R</a:t>
            </a:r>
            <a:r>
              <a:rPr lang="en-US" sz="4200" spc="126">
                <a:solidFill>
                  <a:srgbClr val="009B76"/>
                </a:solidFill>
                <a:latin typeface="Times New Roman" panose="02020603050405020304" charset="0"/>
                <a:cs typeface="Times New Roman" panose="02020603050405020304" charset="0"/>
              </a:rPr>
              <a:t>esponse Headers</a:t>
            </a:r>
            <a:endParaRPr lang="en-US" sz="4200" spc="126">
              <a:solidFill>
                <a:srgbClr val="009B76"/>
              </a:solidFill>
              <a:latin typeface="Times New Roman" panose="02020603050405020304" charset="0"/>
              <a:cs typeface="Times New Roman" panose="02020603050405020304" charset="0"/>
            </a:endParaRPr>
          </a:p>
        </p:txBody>
      </p:sp>
      <p:sp>
        <p:nvSpPr>
          <p:cNvPr id="8" name="TextBox 8"/>
          <p:cNvSpPr txBox="1"/>
          <p:nvPr/>
        </p:nvSpPr>
        <p:spPr>
          <a:xfrm>
            <a:off x="473679" y="2416771"/>
            <a:ext cx="6738799" cy="1248905"/>
          </a:xfrm>
          <a:prstGeom prst="rect">
            <a:avLst/>
          </a:prstGeom>
        </p:spPr>
        <p:txBody>
          <a:bodyPr lIns="0" tIns="0" rIns="0" bIns="0" rtlCol="0" anchor="t">
            <a:spAutoFit/>
          </a:bodyPr>
          <a:lstStyle/>
          <a:p>
            <a:pPr algn="ctr">
              <a:lnSpc>
                <a:spcPts val="3350"/>
              </a:lnSpc>
            </a:pPr>
            <a:r>
              <a:rPr lang="en-US" sz="2395">
                <a:solidFill>
                  <a:srgbClr val="FFFFFF"/>
                </a:solidFill>
                <a:latin typeface="Times New Roman" panose="02020603050405020304" charset="0"/>
                <a:cs typeface="Times New Roman" panose="02020603050405020304" charset="0"/>
              </a:rPr>
              <a:t>Content-length: </a:t>
            </a:r>
            <a:r>
              <a:rPr lang="en-US" sz="2395">
                <a:solidFill>
                  <a:srgbClr val="FFFFFF"/>
                </a:solidFill>
                <a:latin typeface="Times New Roman" panose="02020603050405020304" charset="0"/>
                <a:cs typeface="Times New Roman" panose="02020603050405020304" charset="0"/>
              </a:rPr>
              <a:t>15023</a:t>
            </a:r>
            <a:endParaRPr lang="en-US" sz="2395">
              <a:solidFill>
                <a:srgbClr val="FFFFFF"/>
              </a:solidFill>
              <a:latin typeface="Times New Roman" panose="02020603050405020304" charset="0"/>
              <a:cs typeface="Times New Roman" panose="02020603050405020304" charset="0"/>
            </a:endParaRPr>
          </a:p>
          <a:p>
            <a:pPr algn="ctr">
              <a:lnSpc>
                <a:spcPts val="3350"/>
              </a:lnSpc>
            </a:pPr>
            <a:r>
              <a:rPr lang="en-US" sz="2395">
                <a:solidFill>
                  <a:srgbClr val="FFFFFF"/>
                </a:solidFill>
                <a:latin typeface="Times New Roman" panose="02020603050405020304" charset="0"/>
                <a:cs typeface="Times New Roman" panose="02020603050405020304" charset="0"/>
              </a:rPr>
              <a:t>– Length of response entity body measured in bytes</a:t>
            </a:r>
            <a:endParaRPr lang="en-US" sz="2395">
              <a:solidFill>
                <a:srgbClr val="FFFFFF"/>
              </a:solidFill>
              <a:latin typeface="Times New Roman" panose="02020603050405020304" charset="0"/>
              <a:cs typeface="Times New Roman" panose="02020603050405020304" charset="0"/>
            </a:endParaRPr>
          </a:p>
        </p:txBody>
      </p:sp>
      <p:sp>
        <p:nvSpPr>
          <p:cNvPr id="9" name="TextBox 9"/>
          <p:cNvSpPr txBox="1"/>
          <p:nvPr/>
        </p:nvSpPr>
        <p:spPr>
          <a:xfrm>
            <a:off x="1335464" y="3869255"/>
            <a:ext cx="4964475" cy="825034"/>
          </a:xfrm>
          <a:prstGeom prst="rect">
            <a:avLst/>
          </a:prstGeom>
        </p:spPr>
        <p:txBody>
          <a:bodyPr lIns="0" tIns="0" rIns="0" bIns="0" rtlCol="0" anchor="t">
            <a:spAutoFit/>
          </a:bodyPr>
          <a:lstStyle/>
          <a:p>
            <a:pPr algn="ctr">
              <a:lnSpc>
                <a:spcPts val="3350"/>
              </a:lnSpc>
            </a:pPr>
            <a:r>
              <a:rPr lang="en-US" sz="2395">
                <a:solidFill>
                  <a:srgbClr val="FFFFFF"/>
                </a:solidFill>
                <a:latin typeface="Times New Roman" panose="02020603050405020304" charset="0"/>
                <a:cs typeface="Times New Roman" panose="02020603050405020304" charset="0"/>
              </a:rPr>
              <a:t>Content-type:</a:t>
            </a:r>
            <a:r>
              <a:rPr lang="en-US" sz="2395">
                <a:solidFill>
                  <a:srgbClr val="FFFFFF"/>
                </a:solidFill>
                <a:latin typeface="Times New Roman" panose="02020603050405020304" charset="0"/>
                <a:cs typeface="Times New Roman" panose="02020603050405020304" charset="0"/>
              </a:rPr>
              <a:t> text/html</a:t>
            </a:r>
            <a:endParaRPr lang="en-US" sz="2395">
              <a:solidFill>
                <a:srgbClr val="FFFFFF"/>
              </a:solidFill>
              <a:latin typeface="Times New Roman" panose="02020603050405020304" charset="0"/>
              <a:cs typeface="Times New Roman" panose="02020603050405020304" charset="0"/>
            </a:endParaRPr>
          </a:p>
          <a:p>
            <a:pPr algn="ctr">
              <a:lnSpc>
                <a:spcPts val="3350"/>
              </a:lnSpc>
            </a:pPr>
            <a:r>
              <a:rPr lang="en-US" sz="2395">
                <a:solidFill>
                  <a:srgbClr val="FFFFFF"/>
                </a:solidFill>
                <a:latin typeface="Times New Roman" panose="02020603050405020304" charset="0"/>
                <a:cs typeface="Times New Roman" panose="02020603050405020304" charset="0"/>
              </a:rPr>
              <a:t>– MIME type of response entity body</a:t>
            </a:r>
            <a:endParaRPr lang="en-US" sz="2395">
              <a:solidFill>
                <a:srgbClr val="FFFFFF"/>
              </a:solidFill>
              <a:latin typeface="Times New Roman" panose="02020603050405020304" charset="0"/>
              <a:cs typeface="Times New Roman" panose="02020603050405020304" charset="0"/>
            </a:endParaRPr>
          </a:p>
        </p:txBody>
      </p:sp>
      <p:sp>
        <p:nvSpPr>
          <p:cNvPr id="10" name="TextBox 10"/>
          <p:cNvSpPr txBox="1"/>
          <p:nvPr/>
        </p:nvSpPr>
        <p:spPr>
          <a:xfrm>
            <a:off x="773118" y="5162358"/>
            <a:ext cx="5845081" cy="825034"/>
          </a:xfrm>
          <a:prstGeom prst="rect">
            <a:avLst/>
          </a:prstGeom>
        </p:spPr>
        <p:txBody>
          <a:bodyPr lIns="0" tIns="0" rIns="0" bIns="0" rtlCol="0" anchor="t">
            <a:spAutoFit/>
          </a:bodyPr>
          <a:lstStyle/>
          <a:p>
            <a:pPr algn="ctr">
              <a:lnSpc>
                <a:spcPts val="3350"/>
              </a:lnSpc>
            </a:pPr>
            <a:r>
              <a:rPr lang="en-US" sz="2395">
                <a:solidFill>
                  <a:srgbClr val="FFFFFF"/>
                </a:solidFill>
                <a:latin typeface="Times New Roman" panose="02020603050405020304" charset="0"/>
                <a:cs typeface="Times New Roman" panose="02020603050405020304" charset="0"/>
              </a:rPr>
              <a:t>Server: </a:t>
            </a:r>
            <a:r>
              <a:rPr lang="en-US" sz="2395">
                <a:solidFill>
                  <a:srgbClr val="FFFFFF"/>
                </a:solidFill>
                <a:latin typeface="Times New Roman" panose="02020603050405020304" charset="0"/>
                <a:cs typeface="Times New Roman" panose="02020603050405020304" charset="0"/>
              </a:rPr>
              <a:t>Apache/1.2b6</a:t>
            </a:r>
            <a:endParaRPr lang="en-US" sz="2395">
              <a:solidFill>
                <a:srgbClr val="FFFFFF"/>
              </a:solidFill>
              <a:latin typeface="Times New Roman" panose="02020603050405020304" charset="0"/>
              <a:cs typeface="Times New Roman" panose="02020603050405020304" charset="0"/>
            </a:endParaRPr>
          </a:p>
          <a:p>
            <a:pPr algn="ctr">
              <a:lnSpc>
                <a:spcPts val="3350"/>
              </a:lnSpc>
            </a:pPr>
            <a:r>
              <a:rPr lang="en-US" sz="2395">
                <a:solidFill>
                  <a:srgbClr val="FFFFFF"/>
                </a:solidFill>
                <a:latin typeface="Times New Roman" panose="02020603050405020304" charset="0"/>
                <a:cs typeface="Times New Roman" panose="02020603050405020304" charset="0"/>
              </a:rPr>
              <a:t>– Server software that handled the request</a:t>
            </a:r>
            <a:endParaRPr lang="en-US" sz="2395">
              <a:solidFill>
                <a:srgbClr val="FFFFFF"/>
              </a:solidFill>
              <a:latin typeface="Times New Roman" panose="02020603050405020304" charset="0"/>
              <a:cs typeface="Times New Roman" panose="02020603050405020304" charset="0"/>
            </a:endParaRPr>
          </a:p>
        </p:txBody>
      </p:sp>
      <p:sp>
        <p:nvSpPr>
          <p:cNvPr id="11" name="TextBox 11"/>
          <p:cNvSpPr txBox="1"/>
          <p:nvPr/>
        </p:nvSpPr>
        <p:spPr>
          <a:xfrm>
            <a:off x="556186" y="6583224"/>
            <a:ext cx="6523033" cy="1248905"/>
          </a:xfrm>
          <a:prstGeom prst="rect">
            <a:avLst/>
          </a:prstGeom>
        </p:spPr>
        <p:txBody>
          <a:bodyPr lIns="0" tIns="0" rIns="0" bIns="0" rtlCol="0" anchor="t">
            <a:spAutoFit/>
          </a:bodyPr>
          <a:lstStyle/>
          <a:p>
            <a:pPr algn="ctr">
              <a:lnSpc>
                <a:spcPts val="3350"/>
              </a:lnSpc>
            </a:pPr>
            <a:r>
              <a:rPr lang="en-US" sz="2395">
                <a:solidFill>
                  <a:srgbClr val="FFFFFF"/>
                </a:solidFill>
                <a:latin typeface="Times New Roman" panose="02020603050405020304" charset="0"/>
                <a:cs typeface="Times New Roman" panose="02020603050405020304" charset="0"/>
              </a:rPr>
              <a:t>Cache-Control:</a:t>
            </a:r>
            <a:r>
              <a:rPr lang="en-US" sz="2395">
                <a:solidFill>
                  <a:srgbClr val="FFFFFF"/>
                </a:solidFill>
                <a:latin typeface="Times New Roman" panose="02020603050405020304" charset="0"/>
                <a:cs typeface="Times New Roman" panose="02020603050405020304" charset="0"/>
              </a:rPr>
              <a:t> no-cache</a:t>
            </a:r>
            <a:endParaRPr lang="en-US" sz="2395">
              <a:solidFill>
                <a:srgbClr val="FFFFFF"/>
              </a:solidFill>
              <a:latin typeface="Times New Roman" panose="02020603050405020304" charset="0"/>
              <a:cs typeface="Times New Roman" panose="02020603050405020304" charset="0"/>
            </a:endParaRPr>
          </a:p>
          <a:p>
            <a:pPr algn="ctr">
              <a:lnSpc>
                <a:spcPts val="3350"/>
              </a:lnSpc>
            </a:pPr>
            <a:r>
              <a:rPr lang="en-US" sz="2395">
                <a:solidFill>
                  <a:srgbClr val="FFFFFF"/>
                </a:solidFill>
                <a:latin typeface="Times New Roman" panose="02020603050405020304" charset="0"/>
                <a:cs typeface="Times New Roman" panose="02020603050405020304" charset="0"/>
              </a:rPr>
              <a:t>– Clients must not cache the response document</a:t>
            </a:r>
            <a:endParaRPr lang="en-US" sz="2395">
              <a:solidFill>
                <a:srgbClr val="FFFFFF"/>
              </a:solidFill>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grpSp>
        <p:nvGrpSpPr>
          <p:cNvPr id="2" name="Group 2"/>
          <p:cNvGrpSpPr/>
          <p:nvPr/>
        </p:nvGrpSpPr>
        <p:grpSpPr>
          <a:xfrm rot="0">
            <a:off x="-2386598" y="8781368"/>
            <a:ext cx="23061197" cy="5096037"/>
            <a:chOff x="0" y="0"/>
            <a:chExt cx="30748262" cy="6794715"/>
          </a:xfrm>
        </p:grpSpPr>
        <p:pic>
          <p:nvPicPr>
            <p:cNvPr id="3" name="Picture 3"/>
            <p:cNvPicPr>
              <a:picLocks noChangeAspect="1"/>
            </p:cNvPicPr>
            <p:nvPr/>
          </p:nvPicPr>
          <p:blipFill>
            <a:blip r:embed="rId1"/>
            <a:srcRect/>
            <a:stretch>
              <a:fillRect/>
            </a:stretch>
          </p:blipFill>
          <p:spPr>
            <a:xfrm>
              <a:off x="0" y="0"/>
              <a:ext cx="14176270" cy="5741389"/>
            </a:xfrm>
            <a:prstGeom prst="rect">
              <a:avLst/>
            </a:prstGeom>
          </p:spPr>
        </p:pic>
        <p:pic>
          <p:nvPicPr>
            <p:cNvPr id="4" name="Picture 4"/>
            <p:cNvPicPr>
              <a:picLocks noChangeAspect="1"/>
            </p:cNvPicPr>
            <p:nvPr/>
          </p:nvPicPr>
          <p:blipFill>
            <a:blip r:embed="rId2"/>
            <a:srcRect/>
            <a:stretch>
              <a:fillRect/>
            </a:stretch>
          </p:blipFill>
          <p:spPr>
            <a:xfrm>
              <a:off x="7693978" y="776228"/>
              <a:ext cx="14860462" cy="6018487"/>
            </a:xfrm>
            <a:prstGeom prst="rect">
              <a:avLst/>
            </a:prstGeom>
          </p:spPr>
        </p:pic>
        <p:pic>
          <p:nvPicPr>
            <p:cNvPr id="5" name="Picture 5"/>
            <p:cNvPicPr>
              <a:picLocks noChangeAspect="1"/>
            </p:cNvPicPr>
            <p:nvPr/>
          </p:nvPicPr>
          <p:blipFill>
            <a:blip r:embed="rId1"/>
            <a:srcRect/>
            <a:stretch>
              <a:fillRect/>
            </a:stretch>
          </p:blipFill>
          <p:spPr>
            <a:xfrm>
              <a:off x="17887939" y="690922"/>
              <a:ext cx="12860323" cy="5208431"/>
            </a:xfrm>
            <a:prstGeom prst="rect">
              <a:avLst/>
            </a:prstGeom>
          </p:spPr>
        </p:pic>
      </p:grpSp>
      <p:pic>
        <p:nvPicPr>
          <p:cNvPr id="6" name="Picture 6"/>
          <p:cNvPicPr>
            <a:picLocks noChangeAspect="1"/>
          </p:cNvPicPr>
          <p:nvPr/>
        </p:nvPicPr>
        <p:blipFill>
          <a:blip r:embed="rId3"/>
          <a:srcRect/>
          <a:stretch>
            <a:fillRect/>
          </a:stretch>
        </p:blipFill>
        <p:spPr>
          <a:xfrm>
            <a:off x="932579" y="1937163"/>
            <a:ext cx="890991" cy="570234"/>
          </a:xfrm>
          <a:prstGeom prst="rect">
            <a:avLst/>
          </a:prstGeom>
        </p:spPr>
      </p:pic>
      <p:sp>
        <p:nvSpPr>
          <p:cNvPr id="7" name="TextBox 7"/>
          <p:cNvSpPr txBox="1"/>
          <p:nvPr/>
        </p:nvSpPr>
        <p:spPr>
          <a:xfrm>
            <a:off x="364211" y="7674250"/>
            <a:ext cx="13032130" cy="1057910"/>
          </a:xfrm>
          <a:prstGeom prst="rect">
            <a:avLst/>
          </a:prstGeom>
        </p:spPr>
        <p:txBody>
          <a:bodyPr lIns="0" tIns="0" rIns="0" bIns="0" rtlCol="0" anchor="t">
            <a:spAutoFit/>
          </a:bodyPr>
          <a:lstStyle/>
          <a:p>
            <a:pPr algn="ctr">
              <a:lnSpc>
                <a:spcPts val="4125"/>
              </a:lnSpc>
            </a:pPr>
            <a:r>
              <a:rPr lang="en-US" sz="2945">
                <a:solidFill>
                  <a:srgbClr val="FFFFFF"/>
                </a:solidFill>
                <a:latin typeface="Times New Roman" panose="02020603050405020304" charset="0"/>
                <a:cs typeface="Times New Roman" panose="02020603050405020304" charset="0"/>
              </a:rPr>
              <a:t>TRACE</a:t>
            </a:r>
            <a:r>
              <a:rPr lang="en-US" sz="2945">
                <a:solidFill>
                  <a:srgbClr val="FFFFFF"/>
                </a:solidFill>
                <a:latin typeface="Times New Roman" panose="02020603050405020304" charset="0"/>
                <a:cs typeface="Times New Roman" panose="02020603050405020304" charset="0"/>
              </a:rPr>
              <a:t> – Trace the path taken by a request through proxy</a:t>
            </a:r>
            <a:endParaRPr lang="en-US" sz="2945">
              <a:solidFill>
                <a:srgbClr val="FFFFFF"/>
              </a:solidFill>
              <a:latin typeface="Times New Roman" panose="02020603050405020304" charset="0"/>
              <a:cs typeface="Times New Roman" panose="02020603050405020304" charset="0"/>
            </a:endParaRPr>
          </a:p>
          <a:p>
            <a:pPr algn="ctr">
              <a:lnSpc>
                <a:spcPts val="4125"/>
              </a:lnSpc>
            </a:pPr>
            <a:r>
              <a:rPr lang="en-US" sz="2945">
                <a:solidFill>
                  <a:srgbClr val="FFFFFF"/>
                </a:solidFill>
                <a:latin typeface="Times New Roman" panose="02020603050405020304" charset="0"/>
                <a:cs typeface="Times New Roman" panose="02020603050405020304" charset="0"/>
              </a:rPr>
              <a:t>servers on the way to the destination server</a:t>
            </a:r>
            <a:endParaRPr lang="en-US" sz="2945">
              <a:solidFill>
                <a:srgbClr val="FFFFFF"/>
              </a:solidFill>
              <a:latin typeface="Times New Roman" panose="02020603050405020304" charset="0"/>
              <a:cs typeface="Times New Roman" panose="02020603050405020304" charset="0"/>
            </a:endParaRPr>
          </a:p>
        </p:txBody>
      </p:sp>
      <p:sp>
        <p:nvSpPr>
          <p:cNvPr id="8" name="TextBox 8"/>
          <p:cNvSpPr txBox="1"/>
          <p:nvPr/>
        </p:nvSpPr>
        <p:spPr>
          <a:xfrm>
            <a:off x="680658" y="661035"/>
            <a:ext cx="7143771" cy="687705"/>
          </a:xfrm>
          <a:prstGeom prst="rect">
            <a:avLst/>
          </a:prstGeom>
        </p:spPr>
        <p:txBody>
          <a:bodyPr lIns="0" tIns="0" rIns="0" bIns="0" rtlCol="0" anchor="t">
            <a:spAutoFit/>
          </a:bodyPr>
          <a:lstStyle/>
          <a:p>
            <a:pPr algn="l">
              <a:lnSpc>
                <a:spcPts val="5040"/>
              </a:lnSpc>
            </a:pPr>
            <a:r>
              <a:rPr lang="en-US" sz="4200" spc="126">
                <a:solidFill>
                  <a:srgbClr val="009B76"/>
                </a:solidFill>
                <a:latin typeface="Times New Roman" panose="02020603050405020304" charset="0"/>
                <a:cs typeface="Times New Roman" panose="02020603050405020304" charset="0"/>
              </a:rPr>
              <a:t>HTTP R</a:t>
            </a:r>
            <a:r>
              <a:rPr lang="en-US" sz="4200" spc="126">
                <a:solidFill>
                  <a:srgbClr val="009B76"/>
                </a:solidFill>
                <a:latin typeface="Times New Roman" panose="02020603050405020304" charset="0"/>
                <a:cs typeface="Times New Roman" panose="02020603050405020304" charset="0"/>
              </a:rPr>
              <a:t>equest Methods</a:t>
            </a:r>
            <a:endParaRPr lang="en-US" sz="4200" spc="126">
              <a:solidFill>
                <a:srgbClr val="009B76"/>
              </a:solidFill>
              <a:latin typeface="Times New Roman" panose="02020603050405020304" charset="0"/>
              <a:cs typeface="Times New Roman" panose="02020603050405020304" charset="0"/>
            </a:endParaRPr>
          </a:p>
        </p:txBody>
      </p:sp>
      <p:sp>
        <p:nvSpPr>
          <p:cNvPr id="9" name="TextBox 9"/>
          <p:cNvSpPr txBox="1"/>
          <p:nvPr/>
        </p:nvSpPr>
        <p:spPr>
          <a:xfrm>
            <a:off x="2075816" y="1880013"/>
            <a:ext cx="6314612" cy="504090"/>
          </a:xfrm>
          <a:prstGeom prst="rect">
            <a:avLst/>
          </a:prstGeom>
        </p:spPr>
        <p:txBody>
          <a:bodyPr lIns="0" tIns="0" rIns="0" bIns="0" rtlCol="0" anchor="t">
            <a:spAutoFit/>
          </a:bodyPr>
          <a:lstStyle/>
          <a:p>
            <a:pPr algn="ctr">
              <a:lnSpc>
                <a:spcPts val="4125"/>
              </a:lnSpc>
            </a:pPr>
            <a:r>
              <a:rPr lang="en-US" sz="2945">
                <a:solidFill>
                  <a:srgbClr val="FFFFFF"/>
                </a:solidFill>
                <a:latin typeface="Times New Roman" panose="02020603050405020304" charset="0"/>
                <a:cs typeface="Times New Roman" panose="02020603050405020304" charset="0"/>
              </a:rPr>
              <a:t>GET</a:t>
            </a:r>
            <a:r>
              <a:rPr lang="en-US" sz="2945">
                <a:solidFill>
                  <a:srgbClr val="FFFFFF"/>
                </a:solidFill>
                <a:latin typeface="Times New Roman" panose="02020603050405020304" charset="0"/>
                <a:cs typeface="Times New Roman" panose="02020603050405020304" charset="0"/>
              </a:rPr>
              <a:t> – Retrieve document from server</a:t>
            </a:r>
            <a:endParaRPr lang="en-US" sz="2945">
              <a:solidFill>
                <a:srgbClr val="FFFFFF"/>
              </a:solidFill>
              <a:latin typeface="Times New Roman" panose="02020603050405020304" charset="0"/>
              <a:cs typeface="Times New Roman" panose="02020603050405020304" charset="0"/>
            </a:endParaRPr>
          </a:p>
        </p:txBody>
      </p:sp>
      <p:sp>
        <p:nvSpPr>
          <p:cNvPr id="10" name="TextBox 10"/>
          <p:cNvSpPr txBox="1"/>
          <p:nvPr/>
        </p:nvSpPr>
        <p:spPr>
          <a:xfrm>
            <a:off x="2003057" y="2916440"/>
            <a:ext cx="5518087" cy="504090"/>
          </a:xfrm>
          <a:prstGeom prst="rect">
            <a:avLst/>
          </a:prstGeom>
        </p:spPr>
        <p:txBody>
          <a:bodyPr lIns="0" tIns="0" rIns="0" bIns="0" rtlCol="0" anchor="t">
            <a:spAutoFit/>
          </a:bodyPr>
          <a:lstStyle/>
          <a:p>
            <a:pPr algn="ctr">
              <a:lnSpc>
                <a:spcPts val="4125"/>
              </a:lnSpc>
            </a:pPr>
            <a:r>
              <a:rPr lang="en-US" sz="2945">
                <a:solidFill>
                  <a:srgbClr val="FFFFFF"/>
                </a:solidFill>
                <a:latin typeface="Times New Roman" panose="02020603050405020304" charset="0"/>
                <a:cs typeface="Times New Roman" panose="02020603050405020304" charset="0"/>
              </a:rPr>
              <a:t>PUT </a:t>
            </a:r>
            <a:r>
              <a:rPr lang="en-US" sz="2945">
                <a:solidFill>
                  <a:srgbClr val="FFFFFF"/>
                </a:solidFill>
                <a:latin typeface="Times New Roman" panose="02020603050405020304" charset="0"/>
                <a:cs typeface="Times New Roman" panose="02020603050405020304" charset="0"/>
              </a:rPr>
              <a:t>– Store document on server</a:t>
            </a:r>
            <a:endParaRPr lang="en-US" sz="2945">
              <a:solidFill>
                <a:srgbClr val="FFFFFF"/>
              </a:solidFill>
              <a:latin typeface="Times New Roman" panose="02020603050405020304" charset="0"/>
              <a:cs typeface="Times New Roman" panose="02020603050405020304" charset="0"/>
            </a:endParaRPr>
          </a:p>
        </p:txBody>
      </p:sp>
      <p:sp>
        <p:nvSpPr>
          <p:cNvPr id="11" name="TextBox 11"/>
          <p:cNvSpPr txBox="1"/>
          <p:nvPr/>
        </p:nvSpPr>
        <p:spPr>
          <a:xfrm>
            <a:off x="2056775" y="3786493"/>
            <a:ext cx="6940025" cy="504090"/>
          </a:xfrm>
          <a:prstGeom prst="rect">
            <a:avLst/>
          </a:prstGeom>
        </p:spPr>
        <p:txBody>
          <a:bodyPr lIns="0" tIns="0" rIns="0" bIns="0" rtlCol="0" anchor="t">
            <a:spAutoFit/>
          </a:bodyPr>
          <a:lstStyle/>
          <a:p>
            <a:pPr algn="ctr">
              <a:lnSpc>
                <a:spcPts val="4125"/>
              </a:lnSpc>
            </a:pPr>
            <a:r>
              <a:rPr lang="en-US" sz="2945">
                <a:solidFill>
                  <a:srgbClr val="FFFFFF"/>
                </a:solidFill>
                <a:latin typeface="Times New Roman" panose="02020603050405020304" charset="0"/>
                <a:cs typeface="Times New Roman" panose="02020603050405020304" charset="0"/>
              </a:rPr>
              <a:t>DELETE </a:t>
            </a:r>
            <a:r>
              <a:rPr lang="en-US" sz="2945">
                <a:solidFill>
                  <a:srgbClr val="FFFFFF"/>
                </a:solidFill>
                <a:latin typeface="Times New Roman" panose="02020603050405020304" charset="0"/>
                <a:cs typeface="Times New Roman" panose="02020603050405020304" charset="0"/>
              </a:rPr>
              <a:t>– Remove document from server</a:t>
            </a:r>
            <a:endParaRPr lang="en-US" sz="2945">
              <a:solidFill>
                <a:srgbClr val="FFFFFF"/>
              </a:solidFill>
              <a:latin typeface="Times New Roman" panose="02020603050405020304" charset="0"/>
              <a:cs typeface="Times New Roman" panose="02020603050405020304" charset="0"/>
            </a:endParaRPr>
          </a:p>
        </p:txBody>
      </p:sp>
      <p:sp>
        <p:nvSpPr>
          <p:cNvPr id="12" name="TextBox 12"/>
          <p:cNvSpPr txBox="1"/>
          <p:nvPr/>
        </p:nvSpPr>
        <p:spPr>
          <a:xfrm>
            <a:off x="2032554" y="4698471"/>
            <a:ext cx="7111446" cy="504090"/>
          </a:xfrm>
          <a:prstGeom prst="rect">
            <a:avLst/>
          </a:prstGeom>
        </p:spPr>
        <p:txBody>
          <a:bodyPr lIns="0" tIns="0" rIns="0" bIns="0" rtlCol="0" anchor="t">
            <a:spAutoFit/>
          </a:bodyPr>
          <a:lstStyle/>
          <a:p>
            <a:pPr algn="ctr">
              <a:lnSpc>
                <a:spcPts val="4125"/>
              </a:lnSpc>
            </a:pPr>
            <a:r>
              <a:rPr lang="en-US" sz="2945">
                <a:solidFill>
                  <a:srgbClr val="FFFFFF"/>
                </a:solidFill>
                <a:latin typeface="Times New Roman" panose="02020603050405020304" charset="0"/>
                <a:cs typeface="Times New Roman" panose="02020603050405020304" charset="0"/>
              </a:rPr>
              <a:t>POST –</a:t>
            </a:r>
            <a:r>
              <a:rPr lang="en-US" sz="2945">
                <a:solidFill>
                  <a:srgbClr val="FFFFFF"/>
                </a:solidFill>
                <a:latin typeface="Times New Roman" panose="02020603050405020304" charset="0"/>
                <a:cs typeface="Times New Roman" panose="02020603050405020304" charset="0"/>
              </a:rPr>
              <a:t> Send data to server for processing</a:t>
            </a:r>
            <a:endParaRPr lang="en-US" sz="2945">
              <a:solidFill>
                <a:srgbClr val="FFFFFF"/>
              </a:solidFill>
              <a:latin typeface="Times New Roman" panose="02020603050405020304" charset="0"/>
              <a:cs typeface="Times New Roman" panose="02020603050405020304" charset="0"/>
            </a:endParaRPr>
          </a:p>
        </p:txBody>
      </p:sp>
      <p:sp>
        <p:nvSpPr>
          <p:cNvPr id="13" name="TextBox 13"/>
          <p:cNvSpPr txBox="1"/>
          <p:nvPr/>
        </p:nvSpPr>
        <p:spPr>
          <a:xfrm>
            <a:off x="2028600" y="5617362"/>
            <a:ext cx="8118300" cy="504090"/>
          </a:xfrm>
          <a:prstGeom prst="rect">
            <a:avLst/>
          </a:prstGeom>
        </p:spPr>
        <p:txBody>
          <a:bodyPr lIns="0" tIns="0" rIns="0" bIns="0" rtlCol="0" anchor="t">
            <a:spAutoFit/>
          </a:bodyPr>
          <a:lstStyle/>
          <a:p>
            <a:pPr algn="ctr">
              <a:lnSpc>
                <a:spcPts val="4125"/>
              </a:lnSpc>
            </a:pPr>
            <a:r>
              <a:rPr lang="en-US" sz="2945">
                <a:solidFill>
                  <a:srgbClr val="FFFFFF"/>
                </a:solidFill>
                <a:latin typeface="Times New Roman" panose="02020603050405020304" charset="0"/>
                <a:cs typeface="Times New Roman" panose="02020603050405020304" charset="0"/>
              </a:rPr>
              <a:t>HEAD </a:t>
            </a:r>
            <a:r>
              <a:rPr lang="en-US" sz="2945">
                <a:solidFill>
                  <a:srgbClr val="FFFFFF"/>
                </a:solidFill>
                <a:latin typeface="Times New Roman" panose="02020603050405020304" charset="0"/>
                <a:cs typeface="Times New Roman" panose="02020603050405020304" charset="0"/>
              </a:rPr>
              <a:t>– Retrieve document headers from server</a:t>
            </a:r>
            <a:endParaRPr lang="en-US" sz="2945">
              <a:solidFill>
                <a:srgbClr val="FFFFFF"/>
              </a:solidFill>
              <a:latin typeface="Times New Roman" panose="02020603050405020304" charset="0"/>
              <a:cs typeface="Times New Roman" panose="02020603050405020304" charset="0"/>
            </a:endParaRPr>
          </a:p>
        </p:txBody>
      </p:sp>
      <p:sp>
        <p:nvSpPr>
          <p:cNvPr id="14" name="TextBox 14"/>
          <p:cNvSpPr txBox="1"/>
          <p:nvPr/>
        </p:nvSpPr>
        <p:spPr>
          <a:xfrm>
            <a:off x="1969000" y="6765442"/>
            <a:ext cx="8959574" cy="462623"/>
          </a:xfrm>
          <a:prstGeom prst="rect">
            <a:avLst/>
          </a:prstGeom>
        </p:spPr>
        <p:txBody>
          <a:bodyPr lIns="0" tIns="0" rIns="0" bIns="0" rtlCol="0" anchor="t">
            <a:spAutoFit/>
          </a:bodyPr>
          <a:lstStyle/>
          <a:p>
            <a:pPr algn="ctr">
              <a:lnSpc>
                <a:spcPts val="3745"/>
              </a:lnSpc>
            </a:pPr>
            <a:r>
              <a:rPr lang="en-US" sz="2675">
                <a:solidFill>
                  <a:srgbClr val="FFFFFF"/>
                </a:solidFill>
                <a:latin typeface="Times New Roman" panose="02020603050405020304" charset="0"/>
                <a:cs typeface="Times New Roman" panose="02020603050405020304" charset="0"/>
              </a:rPr>
              <a:t>OPTIONS</a:t>
            </a:r>
            <a:r>
              <a:rPr lang="en-US" sz="2675">
                <a:solidFill>
                  <a:srgbClr val="FFFFFF"/>
                </a:solidFill>
                <a:latin typeface="Times New Roman" panose="02020603050405020304" charset="0"/>
                <a:cs typeface="Times New Roman" panose="02020603050405020304" charset="0"/>
              </a:rPr>
              <a:t> – Determine what methods the server supports</a:t>
            </a:r>
            <a:endParaRPr lang="en-US" sz="2675">
              <a:solidFill>
                <a:srgbClr val="FFFFFF"/>
              </a:solidFill>
              <a:latin typeface="Times New Roman" panose="02020603050405020304" charset="0"/>
              <a:cs typeface="Times New Roman" panose="02020603050405020304" charset="0"/>
            </a:endParaRPr>
          </a:p>
        </p:txBody>
      </p:sp>
      <p:pic>
        <p:nvPicPr>
          <p:cNvPr id="15" name="Picture 15"/>
          <p:cNvPicPr>
            <a:picLocks noChangeAspect="1"/>
          </p:cNvPicPr>
          <p:nvPr/>
        </p:nvPicPr>
        <p:blipFill>
          <a:blip r:embed="rId3"/>
          <a:srcRect/>
          <a:stretch>
            <a:fillRect/>
          </a:stretch>
        </p:blipFill>
        <p:spPr>
          <a:xfrm>
            <a:off x="932579" y="2911944"/>
            <a:ext cx="890991" cy="570234"/>
          </a:xfrm>
          <a:prstGeom prst="rect">
            <a:avLst/>
          </a:prstGeom>
        </p:spPr>
      </p:pic>
      <p:pic>
        <p:nvPicPr>
          <p:cNvPr id="16" name="Picture 16"/>
          <p:cNvPicPr>
            <a:picLocks noChangeAspect="1"/>
          </p:cNvPicPr>
          <p:nvPr/>
        </p:nvPicPr>
        <p:blipFill>
          <a:blip r:embed="rId3"/>
          <a:srcRect/>
          <a:stretch>
            <a:fillRect/>
          </a:stretch>
        </p:blipFill>
        <p:spPr>
          <a:xfrm>
            <a:off x="932579" y="3843643"/>
            <a:ext cx="890991" cy="570234"/>
          </a:xfrm>
          <a:prstGeom prst="rect">
            <a:avLst/>
          </a:prstGeom>
        </p:spPr>
      </p:pic>
      <p:pic>
        <p:nvPicPr>
          <p:cNvPr id="17" name="Picture 17"/>
          <p:cNvPicPr>
            <a:picLocks noChangeAspect="1"/>
          </p:cNvPicPr>
          <p:nvPr/>
        </p:nvPicPr>
        <p:blipFill>
          <a:blip r:embed="rId3"/>
          <a:srcRect/>
          <a:stretch>
            <a:fillRect/>
          </a:stretch>
        </p:blipFill>
        <p:spPr>
          <a:xfrm>
            <a:off x="962282" y="4693974"/>
            <a:ext cx="890991" cy="570234"/>
          </a:xfrm>
          <a:prstGeom prst="rect">
            <a:avLst/>
          </a:prstGeom>
        </p:spPr>
      </p:pic>
      <p:pic>
        <p:nvPicPr>
          <p:cNvPr id="18" name="Picture 18"/>
          <p:cNvPicPr>
            <a:picLocks noChangeAspect="1"/>
          </p:cNvPicPr>
          <p:nvPr/>
        </p:nvPicPr>
        <p:blipFill>
          <a:blip r:embed="rId3"/>
          <a:srcRect/>
          <a:stretch>
            <a:fillRect/>
          </a:stretch>
        </p:blipFill>
        <p:spPr>
          <a:xfrm>
            <a:off x="906675" y="5674512"/>
            <a:ext cx="890991" cy="570234"/>
          </a:xfrm>
          <a:prstGeom prst="rect">
            <a:avLst/>
          </a:prstGeom>
        </p:spPr>
      </p:pic>
      <p:pic>
        <p:nvPicPr>
          <p:cNvPr id="19" name="Picture 19"/>
          <p:cNvPicPr>
            <a:picLocks noChangeAspect="1"/>
          </p:cNvPicPr>
          <p:nvPr/>
        </p:nvPicPr>
        <p:blipFill>
          <a:blip r:embed="rId3"/>
          <a:srcRect/>
          <a:stretch>
            <a:fillRect/>
          </a:stretch>
        </p:blipFill>
        <p:spPr>
          <a:xfrm>
            <a:off x="906675" y="6657831"/>
            <a:ext cx="890991" cy="570234"/>
          </a:xfrm>
          <a:prstGeom prst="rect">
            <a:avLst/>
          </a:prstGeom>
        </p:spPr>
      </p:pic>
      <p:pic>
        <p:nvPicPr>
          <p:cNvPr id="20" name="Picture 20"/>
          <p:cNvPicPr>
            <a:picLocks noChangeAspect="1"/>
          </p:cNvPicPr>
          <p:nvPr/>
        </p:nvPicPr>
        <p:blipFill>
          <a:blip r:embed="rId3"/>
          <a:srcRect/>
          <a:stretch>
            <a:fillRect/>
          </a:stretch>
        </p:blipFill>
        <p:spPr>
          <a:xfrm>
            <a:off x="932579" y="7731400"/>
            <a:ext cx="890991" cy="57023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grpSp>
        <p:nvGrpSpPr>
          <p:cNvPr id="2" name="Group 2"/>
          <p:cNvGrpSpPr/>
          <p:nvPr/>
        </p:nvGrpSpPr>
        <p:grpSpPr>
          <a:xfrm rot="0">
            <a:off x="-2386598" y="8781368"/>
            <a:ext cx="23061197" cy="5096037"/>
            <a:chOff x="0" y="0"/>
            <a:chExt cx="30748262" cy="6794715"/>
          </a:xfrm>
        </p:grpSpPr>
        <p:pic>
          <p:nvPicPr>
            <p:cNvPr id="3" name="Picture 3"/>
            <p:cNvPicPr>
              <a:picLocks noChangeAspect="1"/>
            </p:cNvPicPr>
            <p:nvPr/>
          </p:nvPicPr>
          <p:blipFill>
            <a:blip r:embed="rId1"/>
            <a:srcRect/>
            <a:stretch>
              <a:fillRect/>
            </a:stretch>
          </p:blipFill>
          <p:spPr>
            <a:xfrm>
              <a:off x="0" y="0"/>
              <a:ext cx="14176270" cy="5741389"/>
            </a:xfrm>
            <a:prstGeom prst="rect">
              <a:avLst/>
            </a:prstGeom>
          </p:spPr>
        </p:pic>
        <p:pic>
          <p:nvPicPr>
            <p:cNvPr id="4" name="Picture 4"/>
            <p:cNvPicPr>
              <a:picLocks noChangeAspect="1"/>
            </p:cNvPicPr>
            <p:nvPr/>
          </p:nvPicPr>
          <p:blipFill>
            <a:blip r:embed="rId2"/>
            <a:srcRect/>
            <a:stretch>
              <a:fillRect/>
            </a:stretch>
          </p:blipFill>
          <p:spPr>
            <a:xfrm>
              <a:off x="7693978" y="776228"/>
              <a:ext cx="14860462" cy="6018487"/>
            </a:xfrm>
            <a:prstGeom prst="rect">
              <a:avLst/>
            </a:prstGeom>
          </p:spPr>
        </p:pic>
        <p:pic>
          <p:nvPicPr>
            <p:cNvPr id="5" name="Picture 5"/>
            <p:cNvPicPr>
              <a:picLocks noChangeAspect="1"/>
            </p:cNvPicPr>
            <p:nvPr/>
          </p:nvPicPr>
          <p:blipFill>
            <a:blip r:embed="rId1"/>
            <a:srcRect/>
            <a:stretch>
              <a:fillRect/>
            </a:stretch>
          </p:blipFill>
          <p:spPr>
            <a:xfrm>
              <a:off x="17887939" y="690922"/>
              <a:ext cx="12860323" cy="5208431"/>
            </a:xfrm>
            <a:prstGeom prst="rect">
              <a:avLst/>
            </a:prstGeom>
          </p:spPr>
        </p:pic>
      </p:grpSp>
      <p:pic>
        <p:nvPicPr>
          <p:cNvPr id="6" name="Picture 6"/>
          <p:cNvPicPr>
            <a:picLocks noChangeAspect="1"/>
          </p:cNvPicPr>
          <p:nvPr/>
        </p:nvPicPr>
        <p:blipFill>
          <a:blip r:embed="rId3"/>
          <a:srcRect/>
          <a:stretch>
            <a:fillRect/>
          </a:stretch>
        </p:blipFill>
        <p:spPr>
          <a:xfrm>
            <a:off x="1414871" y="1732915"/>
            <a:ext cx="1375244" cy="852651"/>
          </a:xfrm>
          <a:prstGeom prst="rect">
            <a:avLst/>
          </a:prstGeom>
        </p:spPr>
      </p:pic>
      <p:pic>
        <p:nvPicPr>
          <p:cNvPr id="7" name="Picture 7"/>
          <p:cNvPicPr>
            <a:picLocks noChangeAspect="1"/>
          </p:cNvPicPr>
          <p:nvPr/>
        </p:nvPicPr>
        <p:blipFill>
          <a:blip r:embed="rId3"/>
          <a:srcRect/>
          <a:stretch>
            <a:fillRect/>
          </a:stretch>
        </p:blipFill>
        <p:spPr>
          <a:xfrm>
            <a:off x="1414871" y="2664782"/>
            <a:ext cx="1375244" cy="852651"/>
          </a:xfrm>
          <a:prstGeom prst="rect">
            <a:avLst/>
          </a:prstGeom>
        </p:spPr>
      </p:pic>
      <p:pic>
        <p:nvPicPr>
          <p:cNvPr id="8" name="Picture 8"/>
          <p:cNvPicPr>
            <a:picLocks noChangeAspect="1"/>
          </p:cNvPicPr>
          <p:nvPr/>
        </p:nvPicPr>
        <p:blipFill>
          <a:blip r:embed="rId3"/>
          <a:srcRect/>
          <a:stretch>
            <a:fillRect/>
          </a:stretch>
        </p:blipFill>
        <p:spPr>
          <a:xfrm>
            <a:off x="1414871" y="3517433"/>
            <a:ext cx="1375244" cy="852651"/>
          </a:xfrm>
          <a:prstGeom prst="rect">
            <a:avLst/>
          </a:prstGeom>
        </p:spPr>
      </p:pic>
      <p:pic>
        <p:nvPicPr>
          <p:cNvPr id="9" name="Picture 9"/>
          <p:cNvPicPr>
            <a:picLocks noChangeAspect="1"/>
          </p:cNvPicPr>
          <p:nvPr/>
        </p:nvPicPr>
        <p:blipFill>
          <a:blip r:embed="rId3"/>
          <a:srcRect/>
          <a:stretch>
            <a:fillRect/>
          </a:stretch>
        </p:blipFill>
        <p:spPr>
          <a:xfrm>
            <a:off x="1414871" y="4370084"/>
            <a:ext cx="1375244" cy="852651"/>
          </a:xfrm>
          <a:prstGeom prst="rect">
            <a:avLst/>
          </a:prstGeom>
        </p:spPr>
      </p:pic>
      <p:pic>
        <p:nvPicPr>
          <p:cNvPr id="10" name="Picture 10"/>
          <p:cNvPicPr>
            <a:picLocks noChangeAspect="1"/>
          </p:cNvPicPr>
          <p:nvPr/>
        </p:nvPicPr>
        <p:blipFill>
          <a:blip r:embed="rId3"/>
          <a:srcRect/>
          <a:stretch>
            <a:fillRect/>
          </a:stretch>
        </p:blipFill>
        <p:spPr>
          <a:xfrm>
            <a:off x="1414871" y="5284033"/>
            <a:ext cx="1375244" cy="852651"/>
          </a:xfrm>
          <a:prstGeom prst="rect">
            <a:avLst/>
          </a:prstGeom>
        </p:spPr>
      </p:pic>
      <p:grpSp>
        <p:nvGrpSpPr>
          <p:cNvPr id="11" name="Group 11"/>
          <p:cNvGrpSpPr/>
          <p:nvPr/>
        </p:nvGrpSpPr>
        <p:grpSpPr>
          <a:xfrm rot="0">
            <a:off x="8492636" y="6408320"/>
            <a:ext cx="9507563" cy="2373049"/>
            <a:chOff x="0" y="0"/>
            <a:chExt cx="7667955" cy="1913890"/>
          </a:xfrm>
        </p:grpSpPr>
        <p:sp>
          <p:nvSpPr>
            <p:cNvPr id="12" name="Freeform 12"/>
            <p:cNvSpPr/>
            <p:nvPr/>
          </p:nvSpPr>
          <p:spPr>
            <a:xfrm>
              <a:off x="0" y="0"/>
              <a:ext cx="7667955" cy="1913890"/>
            </a:xfrm>
            <a:custGeom>
              <a:avLst/>
              <a:gdLst/>
              <a:ahLst/>
              <a:cxnLst/>
              <a:rect l="l" t="t" r="r" b="b"/>
              <a:pathLst>
                <a:path w="7667955" h="1913890">
                  <a:moveTo>
                    <a:pt x="0" y="0"/>
                  </a:moveTo>
                  <a:lnTo>
                    <a:pt x="7667955" y="0"/>
                  </a:lnTo>
                  <a:lnTo>
                    <a:pt x="7667955" y="1913890"/>
                  </a:lnTo>
                  <a:lnTo>
                    <a:pt x="0" y="1913890"/>
                  </a:lnTo>
                  <a:close/>
                </a:path>
              </a:pathLst>
            </a:custGeom>
            <a:solidFill>
              <a:srgbClr val="38B8EE"/>
            </a:solidFill>
          </p:spPr>
        </p:sp>
      </p:grpSp>
      <p:sp>
        <p:nvSpPr>
          <p:cNvPr id="13" name="TextBox 13"/>
          <p:cNvSpPr txBox="1"/>
          <p:nvPr/>
        </p:nvSpPr>
        <p:spPr>
          <a:xfrm>
            <a:off x="6737985" y="6288757"/>
            <a:ext cx="13016865" cy="2562225"/>
          </a:xfrm>
          <a:prstGeom prst="rect">
            <a:avLst/>
          </a:prstGeom>
        </p:spPr>
        <p:txBody>
          <a:bodyPr lIns="0" tIns="0" rIns="0" bIns="0" rtlCol="0" anchor="t">
            <a:spAutoFit/>
          </a:bodyPr>
          <a:lstStyle/>
          <a:p>
            <a:pPr algn="ctr">
              <a:lnSpc>
                <a:spcPts val="4995"/>
              </a:lnSpc>
            </a:pPr>
            <a:r>
              <a:rPr lang="en-US" sz="3565">
                <a:solidFill>
                  <a:srgbClr val="156CDD"/>
                </a:solidFill>
                <a:latin typeface="Times New Roman" panose="02020603050405020304" charset="0"/>
                <a:cs typeface="Times New Roman" panose="02020603050405020304" charset="0"/>
              </a:rPr>
              <a:t>200</a:t>
            </a:r>
            <a:r>
              <a:rPr lang="en-US" sz="3565">
                <a:solidFill>
                  <a:srgbClr val="FFFFFF"/>
                </a:solidFill>
                <a:latin typeface="Times New Roman" panose="02020603050405020304" charset="0"/>
                <a:cs typeface="Times New Roman" panose="02020603050405020304" charset="0"/>
              </a:rPr>
              <a:t> OK</a:t>
            </a:r>
            <a:endParaRPr lang="en-US" sz="3565">
              <a:solidFill>
                <a:srgbClr val="FFFFFF"/>
              </a:solidFill>
              <a:latin typeface="Times New Roman" panose="02020603050405020304" charset="0"/>
              <a:cs typeface="Times New Roman" panose="02020603050405020304" charset="0"/>
            </a:endParaRPr>
          </a:p>
          <a:p>
            <a:pPr algn="ctr">
              <a:lnSpc>
                <a:spcPts val="4995"/>
              </a:lnSpc>
            </a:pPr>
            <a:r>
              <a:rPr lang="en-US" sz="3565">
                <a:solidFill>
                  <a:srgbClr val="156CDD"/>
                </a:solidFill>
                <a:latin typeface="Times New Roman" panose="02020603050405020304" charset="0"/>
                <a:cs typeface="Times New Roman" panose="02020603050405020304" charset="0"/>
              </a:rPr>
              <a:t>502 </a:t>
            </a:r>
            <a:r>
              <a:rPr lang="en-US" sz="3565">
                <a:solidFill>
                  <a:srgbClr val="FFFFFF"/>
                </a:solidFill>
                <a:latin typeface="Times New Roman" panose="02020603050405020304" charset="0"/>
                <a:cs typeface="Times New Roman" panose="02020603050405020304" charset="0"/>
              </a:rPr>
              <a:t>Bad Gateway</a:t>
            </a:r>
            <a:endParaRPr lang="en-US" sz="3565">
              <a:solidFill>
                <a:srgbClr val="FFFFFF"/>
              </a:solidFill>
              <a:latin typeface="Times New Roman" panose="02020603050405020304" charset="0"/>
              <a:cs typeface="Times New Roman" panose="02020603050405020304" charset="0"/>
            </a:endParaRPr>
          </a:p>
          <a:p>
            <a:pPr algn="ctr">
              <a:lnSpc>
                <a:spcPts val="4995"/>
              </a:lnSpc>
            </a:pPr>
            <a:r>
              <a:rPr lang="en-US" sz="3565">
                <a:solidFill>
                  <a:srgbClr val="156CDD"/>
                </a:solidFill>
                <a:latin typeface="Times New Roman" panose="02020603050405020304" charset="0"/>
                <a:cs typeface="Times New Roman" panose="02020603050405020304" charset="0"/>
              </a:rPr>
              <a:t>401</a:t>
            </a:r>
            <a:r>
              <a:rPr lang="en-US" sz="3565">
                <a:solidFill>
                  <a:srgbClr val="FFFFFF"/>
                </a:solidFill>
                <a:latin typeface="Times New Roman" panose="02020603050405020304" charset="0"/>
                <a:cs typeface="Times New Roman" panose="02020603050405020304" charset="0"/>
              </a:rPr>
              <a:t> Unauthorized to access resource</a:t>
            </a:r>
            <a:endParaRPr lang="en-US" sz="3565">
              <a:solidFill>
                <a:srgbClr val="FFFFFF"/>
              </a:solidFill>
              <a:latin typeface="Times New Roman" panose="02020603050405020304" charset="0"/>
              <a:cs typeface="Times New Roman" panose="02020603050405020304" charset="0"/>
            </a:endParaRPr>
          </a:p>
          <a:p>
            <a:pPr algn="ctr">
              <a:lnSpc>
                <a:spcPts val="4995"/>
              </a:lnSpc>
            </a:pPr>
            <a:r>
              <a:rPr lang="en-US" sz="3565">
                <a:solidFill>
                  <a:srgbClr val="156CDD"/>
                </a:solidFill>
                <a:latin typeface="Times New Roman" panose="02020603050405020304" charset="0"/>
                <a:cs typeface="Times New Roman" panose="02020603050405020304" charset="0"/>
              </a:rPr>
              <a:t>404</a:t>
            </a:r>
            <a:r>
              <a:rPr lang="en-US" sz="3565">
                <a:solidFill>
                  <a:srgbClr val="FFFFFF"/>
                </a:solidFill>
                <a:latin typeface="Times New Roman" panose="02020603050405020304" charset="0"/>
                <a:cs typeface="Times New Roman" panose="02020603050405020304" charset="0"/>
              </a:rPr>
              <a:t> Requested resource does not exist</a:t>
            </a:r>
            <a:endParaRPr lang="en-US" sz="3565">
              <a:solidFill>
                <a:srgbClr val="FFFFFF"/>
              </a:solidFill>
              <a:latin typeface="Times New Roman" panose="02020603050405020304" charset="0"/>
              <a:cs typeface="Times New Roman" panose="02020603050405020304" charset="0"/>
            </a:endParaRPr>
          </a:p>
        </p:txBody>
      </p:sp>
      <p:sp>
        <p:nvSpPr>
          <p:cNvPr id="14" name="TextBox 14"/>
          <p:cNvSpPr txBox="1"/>
          <p:nvPr/>
        </p:nvSpPr>
        <p:spPr>
          <a:xfrm>
            <a:off x="680658" y="661035"/>
            <a:ext cx="8610621" cy="687705"/>
          </a:xfrm>
          <a:prstGeom prst="rect">
            <a:avLst/>
          </a:prstGeom>
        </p:spPr>
        <p:txBody>
          <a:bodyPr lIns="0" tIns="0" rIns="0" bIns="0" rtlCol="0" anchor="t">
            <a:spAutoFit/>
          </a:bodyPr>
          <a:lstStyle/>
          <a:p>
            <a:pPr algn="l">
              <a:lnSpc>
                <a:spcPts val="5040"/>
              </a:lnSpc>
            </a:pPr>
            <a:r>
              <a:rPr lang="en-US" sz="4200" spc="126">
                <a:solidFill>
                  <a:srgbClr val="009B76"/>
                </a:solidFill>
                <a:latin typeface="Times New Roman" panose="02020603050405020304" charset="0"/>
                <a:cs typeface="Times New Roman" panose="02020603050405020304" charset="0"/>
              </a:rPr>
              <a:t>HTTP R</a:t>
            </a:r>
            <a:r>
              <a:rPr lang="en-US" sz="4200" spc="126">
                <a:solidFill>
                  <a:srgbClr val="009B76"/>
                </a:solidFill>
                <a:latin typeface="Times New Roman" panose="02020603050405020304" charset="0"/>
                <a:cs typeface="Times New Roman" panose="02020603050405020304" charset="0"/>
              </a:rPr>
              <a:t>esponse status codes</a:t>
            </a:r>
            <a:endParaRPr lang="en-US" sz="4200" spc="126">
              <a:solidFill>
                <a:srgbClr val="009B76"/>
              </a:solidFill>
              <a:latin typeface="Times New Roman" panose="02020603050405020304" charset="0"/>
              <a:cs typeface="Times New Roman" panose="02020603050405020304" charset="0"/>
            </a:endParaRPr>
          </a:p>
        </p:txBody>
      </p:sp>
      <p:sp>
        <p:nvSpPr>
          <p:cNvPr id="15" name="TextBox 15"/>
          <p:cNvSpPr txBox="1"/>
          <p:nvPr/>
        </p:nvSpPr>
        <p:spPr>
          <a:xfrm>
            <a:off x="2790115" y="1656715"/>
            <a:ext cx="5408639" cy="665236"/>
          </a:xfrm>
          <a:prstGeom prst="rect">
            <a:avLst/>
          </a:prstGeom>
        </p:spPr>
        <p:txBody>
          <a:bodyPr lIns="0" tIns="0" rIns="0" bIns="0" rtlCol="0" anchor="t">
            <a:spAutoFit/>
          </a:bodyPr>
          <a:lstStyle/>
          <a:p>
            <a:pPr algn="ctr">
              <a:lnSpc>
                <a:spcPts val="5435"/>
              </a:lnSpc>
            </a:pPr>
            <a:r>
              <a:rPr lang="en-US" sz="3885">
                <a:solidFill>
                  <a:srgbClr val="FFFFFF"/>
                </a:solidFill>
                <a:latin typeface="Times New Roman" panose="02020603050405020304" charset="0"/>
                <a:cs typeface="Times New Roman" panose="02020603050405020304" charset="0"/>
              </a:rPr>
              <a:t>100-199</a:t>
            </a:r>
            <a:r>
              <a:rPr lang="en-US" sz="3885">
                <a:solidFill>
                  <a:srgbClr val="FFFFFF"/>
                </a:solidFill>
                <a:latin typeface="Times New Roman" panose="02020603050405020304" charset="0"/>
                <a:cs typeface="Times New Roman" panose="02020603050405020304" charset="0"/>
              </a:rPr>
              <a:t> Informational</a:t>
            </a:r>
            <a:endParaRPr lang="en-US" sz="3885">
              <a:solidFill>
                <a:srgbClr val="FFFFFF"/>
              </a:solidFill>
              <a:latin typeface="Times New Roman" panose="02020603050405020304" charset="0"/>
              <a:cs typeface="Times New Roman" panose="02020603050405020304" charset="0"/>
            </a:endParaRPr>
          </a:p>
        </p:txBody>
      </p:sp>
      <p:sp>
        <p:nvSpPr>
          <p:cNvPr id="16" name="TextBox 16"/>
          <p:cNvSpPr txBox="1"/>
          <p:nvPr/>
        </p:nvSpPr>
        <p:spPr>
          <a:xfrm>
            <a:off x="2790115" y="2651983"/>
            <a:ext cx="4526446" cy="665236"/>
          </a:xfrm>
          <a:prstGeom prst="rect">
            <a:avLst/>
          </a:prstGeom>
        </p:spPr>
        <p:txBody>
          <a:bodyPr lIns="0" tIns="0" rIns="0" bIns="0" rtlCol="0" anchor="t">
            <a:spAutoFit/>
          </a:bodyPr>
          <a:lstStyle/>
          <a:p>
            <a:pPr algn="ctr">
              <a:lnSpc>
                <a:spcPts val="5435"/>
              </a:lnSpc>
            </a:pPr>
            <a:r>
              <a:rPr lang="en-US" sz="3885">
                <a:solidFill>
                  <a:srgbClr val="FFFFFF"/>
                </a:solidFill>
                <a:latin typeface="Times New Roman" panose="02020603050405020304" charset="0"/>
                <a:cs typeface="Times New Roman" panose="02020603050405020304" charset="0"/>
              </a:rPr>
              <a:t>200-299</a:t>
            </a:r>
            <a:r>
              <a:rPr lang="en-US" sz="3885">
                <a:solidFill>
                  <a:srgbClr val="FFFFFF"/>
                </a:solidFill>
                <a:latin typeface="Times New Roman" panose="02020603050405020304" charset="0"/>
                <a:cs typeface="Times New Roman" panose="02020603050405020304" charset="0"/>
              </a:rPr>
              <a:t> Successful</a:t>
            </a:r>
            <a:endParaRPr lang="en-US" sz="3885">
              <a:solidFill>
                <a:srgbClr val="FFFFFF"/>
              </a:solidFill>
              <a:latin typeface="Times New Roman" panose="02020603050405020304" charset="0"/>
              <a:cs typeface="Times New Roman" panose="02020603050405020304" charset="0"/>
            </a:endParaRPr>
          </a:p>
        </p:txBody>
      </p:sp>
      <p:sp>
        <p:nvSpPr>
          <p:cNvPr id="17" name="TextBox 17"/>
          <p:cNvSpPr txBox="1"/>
          <p:nvPr/>
        </p:nvSpPr>
        <p:spPr>
          <a:xfrm>
            <a:off x="2790115" y="3441233"/>
            <a:ext cx="4818878" cy="665236"/>
          </a:xfrm>
          <a:prstGeom prst="rect">
            <a:avLst/>
          </a:prstGeom>
        </p:spPr>
        <p:txBody>
          <a:bodyPr lIns="0" tIns="0" rIns="0" bIns="0" rtlCol="0" anchor="t">
            <a:spAutoFit/>
          </a:bodyPr>
          <a:lstStyle/>
          <a:p>
            <a:pPr algn="ctr">
              <a:lnSpc>
                <a:spcPts val="5435"/>
              </a:lnSpc>
            </a:pPr>
            <a:r>
              <a:rPr lang="en-US" sz="3885">
                <a:solidFill>
                  <a:srgbClr val="FFFFFF"/>
                </a:solidFill>
                <a:latin typeface="Times New Roman" panose="02020603050405020304" charset="0"/>
                <a:cs typeface="Times New Roman" panose="02020603050405020304" charset="0"/>
              </a:rPr>
              <a:t>300-399</a:t>
            </a:r>
            <a:r>
              <a:rPr lang="en-US" sz="3885">
                <a:solidFill>
                  <a:srgbClr val="FFFFFF"/>
                </a:solidFill>
                <a:latin typeface="Times New Roman" panose="02020603050405020304" charset="0"/>
                <a:cs typeface="Times New Roman" panose="02020603050405020304" charset="0"/>
              </a:rPr>
              <a:t> Redirection</a:t>
            </a:r>
            <a:endParaRPr lang="en-US" sz="3885">
              <a:solidFill>
                <a:srgbClr val="FFFFFF"/>
              </a:solidFill>
              <a:latin typeface="Times New Roman" panose="02020603050405020304" charset="0"/>
              <a:cs typeface="Times New Roman" panose="02020603050405020304" charset="0"/>
            </a:endParaRPr>
          </a:p>
        </p:txBody>
      </p:sp>
      <p:sp>
        <p:nvSpPr>
          <p:cNvPr id="18" name="TextBox 18"/>
          <p:cNvSpPr txBox="1"/>
          <p:nvPr/>
        </p:nvSpPr>
        <p:spPr>
          <a:xfrm>
            <a:off x="2791068" y="4361058"/>
            <a:ext cx="4817926" cy="665236"/>
          </a:xfrm>
          <a:prstGeom prst="rect">
            <a:avLst/>
          </a:prstGeom>
        </p:spPr>
        <p:txBody>
          <a:bodyPr lIns="0" tIns="0" rIns="0" bIns="0" rtlCol="0" anchor="t">
            <a:spAutoFit/>
          </a:bodyPr>
          <a:lstStyle/>
          <a:p>
            <a:pPr algn="ctr">
              <a:lnSpc>
                <a:spcPts val="5435"/>
              </a:lnSpc>
            </a:pPr>
            <a:r>
              <a:rPr lang="en-US" sz="3885">
                <a:solidFill>
                  <a:srgbClr val="FFFFFF"/>
                </a:solidFill>
                <a:latin typeface="Times New Roman" panose="02020603050405020304" charset="0"/>
                <a:cs typeface="Times New Roman" panose="02020603050405020304" charset="0"/>
              </a:rPr>
              <a:t>400-499</a:t>
            </a:r>
            <a:r>
              <a:rPr lang="en-US" sz="3885">
                <a:solidFill>
                  <a:srgbClr val="FFFFFF"/>
                </a:solidFill>
                <a:latin typeface="Times New Roman" panose="02020603050405020304" charset="0"/>
                <a:cs typeface="Times New Roman" panose="02020603050405020304" charset="0"/>
              </a:rPr>
              <a:t> Client error</a:t>
            </a:r>
            <a:endParaRPr lang="en-US" sz="3885">
              <a:solidFill>
                <a:srgbClr val="FFFFFF"/>
              </a:solidFill>
              <a:latin typeface="Times New Roman" panose="02020603050405020304" charset="0"/>
              <a:cs typeface="Times New Roman" panose="02020603050405020304" charset="0"/>
            </a:endParaRPr>
          </a:p>
        </p:txBody>
      </p:sp>
      <p:sp>
        <p:nvSpPr>
          <p:cNvPr id="19" name="TextBox 19"/>
          <p:cNvSpPr txBox="1"/>
          <p:nvPr/>
        </p:nvSpPr>
        <p:spPr>
          <a:xfrm>
            <a:off x="2791068" y="5339640"/>
            <a:ext cx="4955845" cy="665236"/>
          </a:xfrm>
          <a:prstGeom prst="rect">
            <a:avLst/>
          </a:prstGeom>
        </p:spPr>
        <p:txBody>
          <a:bodyPr lIns="0" tIns="0" rIns="0" bIns="0" rtlCol="0" anchor="t">
            <a:spAutoFit/>
          </a:bodyPr>
          <a:lstStyle/>
          <a:p>
            <a:pPr algn="ctr">
              <a:lnSpc>
                <a:spcPts val="5435"/>
              </a:lnSpc>
            </a:pPr>
            <a:r>
              <a:rPr lang="en-US" sz="3885">
                <a:solidFill>
                  <a:srgbClr val="FFFFFF"/>
                </a:solidFill>
                <a:latin typeface="Times New Roman" panose="02020603050405020304" charset="0"/>
                <a:cs typeface="Times New Roman" panose="02020603050405020304" charset="0"/>
              </a:rPr>
              <a:t>500-599</a:t>
            </a:r>
            <a:r>
              <a:rPr lang="en-US" sz="3885">
                <a:solidFill>
                  <a:srgbClr val="FFFFFF"/>
                </a:solidFill>
                <a:latin typeface="Times New Roman" panose="02020603050405020304" charset="0"/>
                <a:cs typeface="Times New Roman" panose="02020603050405020304" charset="0"/>
              </a:rPr>
              <a:t> Server error</a:t>
            </a:r>
            <a:endParaRPr lang="en-US" sz="3885">
              <a:solidFill>
                <a:srgbClr val="FFFFFF"/>
              </a:solid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grpSp>
        <p:nvGrpSpPr>
          <p:cNvPr id="2" name="Group 2"/>
          <p:cNvGrpSpPr/>
          <p:nvPr/>
        </p:nvGrpSpPr>
        <p:grpSpPr>
          <a:xfrm rot="0">
            <a:off x="-1278610" y="6643067"/>
            <a:ext cx="21775784" cy="4811988"/>
            <a:chOff x="0" y="0"/>
            <a:chExt cx="29034379" cy="6415983"/>
          </a:xfrm>
        </p:grpSpPr>
        <p:pic>
          <p:nvPicPr>
            <p:cNvPr id="3" name="Picture 3"/>
            <p:cNvPicPr>
              <a:picLocks noChangeAspect="1"/>
            </p:cNvPicPr>
            <p:nvPr/>
          </p:nvPicPr>
          <p:blipFill>
            <a:blip r:embed="rId1"/>
            <a:srcRect/>
            <a:stretch>
              <a:fillRect/>
            </a:stretch>
          </p:blipFill>
          <p:spPr>
            <a:xfrm>
              <a:off x="0" y="0"/>
              <a:ext cx="13386096" cy="5421369"/>
            </a:xfrm>
            <a:prstGeom prst="rect">
              <a:avLst/>
            </a:prstGeom>
          </p:spPr>
        </p:pic>
        <p:pic>
          <p:nvPicPr>
            <p:cNvPr id="4" name="Picture 4"/>
            <p:cNvPicPr>
              <a:picLocks noChangeAspect="1"/>
            </p:cNvPicPr>
            <p:nvPr/>
          </p:nvPicPr>
          <p:blipFill>
            <a:blip r:embed="rId2"/>
            <a:srcRect/>
            <a:stretch>
              <a:fillRect/>
            </a:stretch>
          </p:blipFill>
          <p:spPr>
            <a:xfrm>
              <a:off x="7265122" y="732962"/>
              <a:ext cx="14032152" cy="5683021"/>
            </a:xfrm>
            <a:prstGeom prst="rect">
              <a:avLst/>
            </a:prstGeom>
          </p:spPr>
        </p:pic>
        <p:pic>
          <p:nvPicPr>
            <p:cNvPr id="5" name="Picture 5"/>
            <p:cNvPicPr>
              <a:picLocks noChangeAspect="1"/>
            </p:cNvPicPr>
            <p:nvPr/>
          </p:nvPicPr>
          <p:blipFill>
            <a:blip r:embed="rId1"/>
            <a:srcRect/>
            <a:stretch>
              <a:fillRect/>
            </a:stretch>
          </p:blipFill>
          <p:spPr>
            <a:xfrm>
              <a:off x="16890880" y="652410"/>
              <a:ext cx="12143499" cy="4918117"/>
            </a:xfrm>
            <a:prstGeom prst="rect">
              <a:avLst/>
            </a:prstGeom>
          </p:spPr>
        </p:pic>
      </p:grpSp>
      <p:pic>
        <p:nvPicPr>
          <p:cNvPr id="6" name="Picture 6"/>
          <p:cNvPicPr>
            <a:picLocks noChangeAspect="1"/>
          </p:cNvPicPr>
          <p:nvPr/>
        </p:nvPicPr>
        <p:blipFill>
          <a:blip r:embed="rId3"/>
          <a:srcRect/>
          <a:stretch>
            <a:fillRect/>
          </a:stretch>
        </p:blipFill>
        <p:spPr>
          <a:xfrm>
            <a:off x="11398827" y="683820"/>
            <a:ext cx="5860473" cy="5860473"/>
          </a:xfrm>
          <a:prstGeom prst="rect">
            <a:avLst/>
          </a:prstGeom>
        </p:spPr>
      </p:pic>
      <p:grpSp>
        <p:nvGrpSpPr>
          <p:cNvPr id="7" name="Group 7"/>
          <p:cNvGrpSpPr/>
          <p:nvPr/>
        </p:nvGrpSpPr>
        <p:grpSpPr>
          <a:xfrm rot="0">
            <a:off x="1028700" y="1028700"/>
            <a:ext cx="13527079" cy="5515593"/>
            <a:chOff x="0" y="0"/>
            <a:chExt cx="18036105" cy="7354124"/>
          </a:xfrm>
        </p:grpSpPr>
        <p:sp>
          <p:nvSpPr>
            <p:cNvPr id="8" name="TextBox 8"/>
            <p:cNvSpPr txBox="1"/>
            <p:nvPr/>
          </p:nvSpPr>
          <p:spPr>
            <a:xfrm>
              <a:off x="0" y="0"/>
              <a:ext cx="18036105" cy="1293895"/>
            </a:xfrm>
            <a:prstGeom prst="rect">
              <a:avLst/>
            </a:prstGeom>
          </p:spPr>
          <p:txBody>
            <a:bodyPr lIns="0" tIns="0" rIns="0" bIns="0" rtlCol="0" anchor="t">
              <a:spAutoFit/>
            </a:bodyPr>
            <a:lstStyle/>
            <a:p>
              <a:pPr algn="l">
                <a:lnSpc>
                  <a:spcPts val="7720"/>
                </a:lnSpc>
              </a:pPr>
              <a:r>
                <a:rPr lang="en-US" sz="6435" spc="193">
                  <a:solidFill>
                    <a:srgbClr val="FBF1EF"/>
                  </a:solidFill>
                  <a:latin typeface="Glacial Indifference Bold" panose="00000800000000000000"/>
                </a:rPr>
                <a:t>Presentation Outline</a:t>
              </a:r>
              <a:endParaRPr lang="en-US" sz="6435" spc="193">
                <a:solidFill>
                  <a:srgbClr val="FBF1EF"/>
                </a:solidFill>
                <a:latin typeface="Glacial Indifference Bold" panose="00000800000000000000"/>
              </a:endParaRPr>
            </a:p>
          </p:txBody>
        </p:sp>
        <p:sp>
          <p:nvSpPr>
            <p:cNvPr id="9" name="TextBox 9"/>
            <p:cNvSpPr txBox="1"/>
            <p:nvPr/>
          </p:nvSpPr>
          <p:spPr>
            <a:xfrm>
              <a:off x="0" y="1644891"/>
              <a:ext cx="18036105" cy="817197"/>
            </a:xfrm>
            <a:prstGeom prst="rect">
              <a:avLst/>
            </a:prstGeom>
          </p:spPr>
          <p:txBody>
            <a:bodyPr lIns="0" tIns="0" rIns="0" bIns="0" rtlCol="0" anchor="t">
              <a:spAutoFit/>
            </a:bodyPr>
            <a:lstStyle/>
            <a:p>
              <a:pPr algn="l">
                <a:lnSpc>
                  <a:spcPts val="4825"/>
                </a:lnSpc>
              </a:pPr>
              <a:r>
                <a:rPr lang="en-US" sz="4020" spc="402">
                  <a:solidFill>
                    <a:srgbClr val="B175FF"/>
                  </a:solidFill>
                  <a:latin typeface="Glacial Indifference Bold" panose="00000800000000000000"/>
                </a:rPr>
                <a:t>POINTS OF DISCUSSION</a:t>
              </a:r>
              <a:endParaRPr lang="en-US" sz="4020" spc="402">
                <a:solidFill>
                  <a:srgbClr val="B175FF"/>
                </a:solidFill>
                <a:latin typeface="Glacial Indifference Bold" panose="00000800000000000000"/>
              </a:endParaRPr>
            </a:p>
          </p:txBody>
        </p:sp>
        <p:sp>
          <p:nvSpPr>
            <p:cNvPr id="10" name="TextBox 10"/>
            <p:cNvSpPr txBox="1"/>
            <p:nvPr/>
          </p:nvSpPr>
          <p:spPr>
            <a:xfrm>
              <a:off x="0" y="3089836"/>
              <a:ext cx="18036105" cy="4264287"/>
            </a:xfrm>
            <a:prstGeom prst="rect">
              <a:avLst/>
            </a:prstGeom>
          </p:spPr>
          <p:txBody>
            <a:bodyPr lIns="0" tIns="0" rIns="0" bIns="0" rtlCol="0" anchor="t">
              <a:spAutoFit/>
            </a:bodyPr>
            <a:lstStyle/>
            <a:p>
              <a:pPr algn="l">
                <a:lnSpc>
                  <a:spcPts val="5145"/>
                </a:lnSpc>
              </a:pPr>
              <a:r>
                <a:rPr lang="en-US" sz="3215" spc="160">
                  <a:solidFill>
                    <a:srgbClr val="FBF1EF"/>
                  </a:solidFill>
                  <a:latin typeface="Glacial Indifference"/>
                </a:rPr>
                <a:t>Web and HTTP?</a:t>
              </a:r>
              <a:endParaRPr lang="en-US" sz="3215" spc="160">
                <a:solidFill>
                  <a:srgbClr val="FBF1EF"/>
                </a:solidFill>
                <a:latin typeface="Glacial Indifference"/>
              </a:endParaRPr>
            </a:p>
            <a:p>
              <a:pPr algn="l">
                <a:lnSpc>
                  <a:spcPts val="5145"/>
                </a:lnSpc>
              </a:pPr>
              <a:r>
                <a:rPr lang="en-US" sz="3215" spc="160">
                  <a:solidFill>
                    <a:srgbClr val="FBF1EF"/>
                  </a:solidFill>
                  <a:latin typeface="Glacial Indifference"/>
                </a:rPr>
                <a:t>ObjectivesHow HTTP works?</a:t>
              </a:r>
              <a:endParaRPr lang="en-US" sz="3215" spc="160">
                <a:solidFill>
                  <a:srgbClr val="FBF1EF"/>
                </a:solidFill>
                <a:latin typeface="Glacial Indifference"/>
              </a:endParaRPr>
            </a:p>
            <a:p>
              <a:pPr algn="l">
                <a:lnSpc>
                  <a:spcPts val="5145"/>
                </a:lnSpc>
              </a:pPr>
              <a:r>
                <a:rPr lang="en-US" sz="3215" spc="160">
                  <a:solidFill>
                    <a:srgbClr val="FBF1EF"/>
                  </a:solidFill>
                  <a:latin typeface="Glacial Indifference"/>
                </a:rPr>
                <a:t>HTTP client server communication</a:t>
              </a:r>
              <a:endParaRPr lang="en-US" sz="3215" spc="160">
                <a:solidFill>
                  <a:srgbClr val="FBF1EF"/>
                </a:solidFill>
                <a:latin typeface="Glacial Indifference"/>
              </a:endParaRPr>
            </a:p>
            <a:p>
              <a:pPr algn="l">
                <a:lnSpc>
                  <a:spcPts val="5145"/>
                </a:lnSpc>
              </a:pPr>
              <a:r>
                <a:rPr lang="en-US" sz="3215" spc="160">
                  <a:solidFill>
                    <a:srgbClr val="FBF1EF"/>
                  </a:solidFill>
                  <a:latin typeface="Glacial Indifference"/>
                </a:rPr>
                <a:t>HTTP request and response</a:t>
              </a:r>
              <a:endParaRPr lang="en-US" sz="3215" spc="160">
                <a:solidFill>
                  <a:srgbClr val="FBF1EF"/>
                </a:solidFill>
                <a:latin typeface="Glacial Indifference"/>
              </a:endParaRPr>
            </a:p>
            <a:p>
              <a:pPr algn="l">
                <a:lnSpc>
                  <a:spcPts val="5145"/>
                </a:lnSpc>
              </a:pPr>
              <a:r>
                <a:rPr lang="en-US" sz="3215" spc="160">
                  <a:solidFill>
                    <a:srgbClr val="FBF1EF"/>
                  </a:solidFill>
                  <a:latin typeface="Glacial Indifference"/>
                </a:rPr>
                <a:t>Persistent and Non-persistent method</a:t>
              </a:r>
              <a:endParaRPr lang="en-US" sz="3215" spc="160">
                <a:solidFill>
                  <a:srgbClr val="FBF1EF"/>
                </a:solidFill>
                <a:latin typeface="Glacial Indifference"/>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grpSp>
        <p:nvGrpSpPr>
          <p:cNvPr id="2" name="Group 2"/>
          <p:cNvGrpSpPr/>
          <p:nvPr/>
        </p:nvGrpSpPr>
        <p:grpSpPr>
          <a:xfrm rot="0">
            <a:off x="-2386598" y="8781368"/>
            <a:ext cx="23061197" cy="5096037"/>
            <a:chOff x="0" y="0"/>
            <a:chExt cx="30748262" cy="6794715"/>
          </a:xfrm>
        </p:grpSpPr>
        <p:pic>
          <p:nvPicPr>
            <p:cNvPr id="3" name="Picture 3"/>
            <p:cNvPicPr>
              <a:picLocks noChangeAspect="1"/>
            </p:cNvPicPr>
            <p:nvPr/>
          </p:nvPicPr>
          <p:blipFill>
            <a:blip r:embed="rId1"/>
            <a:srcRect/>
            <a:stretch>
              <a:fillRect/>
            </a:stretch>
          </p:blipFill>
          <p:spPr>
            <a:xfrm>
              <a:off x="0" y="0"/>
              <a:ext cx="14176270" cy="5741389"/>
            </a:xfrm>
            <a:prstGeom prst="rect">
              <a:avLst/>
            </a:prstGeom>
          </p:spPr>
        </p:pic>
        <p:pic>
          <p:nvPicPr>
            <p:cNvPr id="4" name="Picture 4"/>
            <p:cNvPicPr>
              <a:picLocks noChangeAspect="1"/>
            </p:cNvPicPr>
            <p:nvPr/>
          </p:nvPicPr>
          <p:blipFill>
            <a:blip r:embed="rId2"/>
            <a:srcRect/>
            <a:stretch>
              <a:fillRect/>
            </a:stretch>
          </p:blipFill>
          <p:spPr>
            <a:xfrm>
              <a:off x="7693978" y="776228"/>
              <a:ext cx="14860462" cy="6018487"/>
            </a:xfrm>
            <a:prstGeom prst="rect">
              <a:avLst/>
            </a:prstGeom>
          </p:spPr>
        </p:pic>
        <p:pic>
          <p:nvPicPr>
            <p:cNvPr id="5" name="Picture 5"/>
            <p:cNvPicPr>
              <a:picLocks noChangeAspect="1"/>
            </p:cNvPicPr>
            <p:nvPr/>
          </p:nvPicPr>
          <p:blipFill>
            <a:blip r:embed="rId1"/>
            <a:srcRect/>
            <a:stretch>
              <a:fillRect/>
            </a:stretch>
          </p:blipFill>
          <p:spPr>
            <a:xfrm>
              <a:off x="17887939" y="690922"/>
              <a:ext cx="12860323" cy="5208431"/>
            </a:xfrm>
            <a:prstGeom prst="rect">
              <a:avLst/>
            </a:prstGeom>
          </p:spPr>
        </p:pic>
      </p:grpSp>
      <p:pic>
        <p:nvPicPr>
          <p:cNvPr id="6" name="Picture 6"/>
          <p:cNvPicPr>
            <a:picLocks noChangeAspect="1"/>
          </p:cNvPicPr>
          <p:nvPr/>
        </p:nvPicPr>
        <p:blipFill>
          <a:blip r:embed="rId3"/>
          <a:srcRect/>
          <a:stretch>
            <a:fillRect/>
          </a:stretch>
        </p:blipFill>
        <p:spPr>
          <a:xfrm>
            <a:off x="16972567" y="1827293"/>
            <a:ext cx="1034624" cy="1034624"/>
          </a:xfrm>
          <a:prstGeom prst="rect">
            <a:avLst/>
          </a:prstGeom>
        </p:spPr>
      </p:pic>
      <p:pic>
        <p:nvPicPr>
          <p:cNvPr id="7" name="Picture 7"/>
          <p:cNvPicPr>
            <a:picLocks noChangeAspect="1"/>
          </p:cNvPicPr>
          <p:nvPr/>
        </p:nvPicPr>
        <p:blipFill>
          <a:blip r:embed="rId4"/>
          <a:srcRect/>
          <a:stretch>
            <a:fillRect/>
          </a:stretch>
        </p:blipFill>
        <p:spPr>
          <a:xfrm>
            <a:off x="1543434" y="2023454"/>
            <a:ext cx="1162275" cy="1075105"/>
          </a:xfrm>
          <a:prstGeom prst="rect">
            <a:avLst/>
          </a:prstGeom>
        </p:spPr>
      </p:pic>
      <p:grpSp>
        <p:nvGrpSpPr>
          <p:cNvPr id="8" name="Group 8"/>
          <p:cNvGrpSpPr/>
          <p:nvPr/>
        </p:nvGrpSpPr>
        <p:grpSpPr>
          <a:xfrm rot="0">
            <a:off x="3172864" y="3941159"/>
            <a:ext cx="3320768" cy="813584"/>
            <a:chOff x="0" y="0"/>
            <a:chExt cx="7811839" cy="1913890"/>
          </a:xfrm>
        </p:grpSpPr>
        <p:sp>
          <p:nvSpPr>
            <p:cNvPr id="9" name="Freeform 9"/>
            <p:cNvSpPr/>
            <p:nvPr/>
          </p:nvSpPr>
          <p:spPr>
            <a:xfrm>
              <a:off x="0" y="0"/>
              <a:ext cx="7811839" cy="1913890"/>
            </a:xfrm>
            <a:custGeom>
              <a:avLst/>
              <a:gdLst/>
              <a:ahLst/>
              <a:cxnLst/>
              <a:rect l="l" t="t" r="r" b="b"/>
              <a:pathLst>
                <a:path w="7811839" h="1913890">
                  <a:moveTo>
                    <a:pt x="0" y="0"/>
                  </a:moveTo>
                  <a:lnTo>
                    <a:pt x="7811839" y="0"/>
                  </a:lnTo>
                  <a:lnTo>
                    <a:pt x="7811839" y="1913890"/>
                  </a:lnTo>
                  <a:lnTo>
                    <a:pt x="0" y="1913890"/>
                  </a:lnTo>
                  <a:close/>
                </a:path>
              </a:pathLst>
            </a:custGeom>
            <a:solidFill>
              <a:srgbClr val="266570"/>
            </a:solidFill>
          </p:spPr>
        </p:sp>
      </p:grpSp>
      <p:grpSp>
        <p:nvGrpSpPr>
          <p:cNvPr id="10" name="Group 10"/>
          <p:cNvGrpSpPr/>
          <p:nvPr/>
        </p:nvGrpSpPr>
        <p:grpSpPr>
          <a:xfrm rot="0">
            <a:off x="3172864" y="2023454"/>
            <a:ext cx="2864238" cy="701734"/>
            <a:chOff x="0" y="0"/>
            <a:chExt cx="7811839" cy="1913890"/>
          </a:xfrm>
        </p:grpSpPr>
        <p:sp>
          <p:nvSpPr>
            <p:cNvPr id="11" name="Freeform 11"/>
            <p:cNvSpPr/>
            <p:nvPr/>
          </p:nvSpPr>
          <p:spPr>
            <a:xfrm>
              <a:off x="0" y="0"/>
              <a:ext cx="7811839" cy="1913890"/>
            </a:xfrm>
            <a:custGeom>
              <a:avLst/>
              <a:gdLst/>
              <a:ahLst/>
              <a:cxnLst/>
              <a:rect l="l" t="t" r="r" b="b"/>
              <a:pathLst>
                <a:path w="7811839" h="1913890">
                  <a:moveTo>
                    <a:pt x="0" y="0"/>
                  </a:moveTo>
                  <a:lnTo>
                    <a:pt x="7811839" y="0"/>
                  </a:lnTo>
                  <a:lnTo>
                    <a:pt x="7811839" y="1913890"/>
                  </a:lnTo>
                  <a:lnTo>
                    <a:pt x="0" y="1913890"/>
                  </a:lnTo>
                  <a:close/>
                </a:path>
              </a:pathLst>
            </a:custGeom>
            <a:solidFill>
              <a:srgbClr val="266570"/>
            </a:solidFill>
          </p:spPr>
        </p:sp>
      </p:grpSp>
      <p:grpSp>
        <p:nvGrpSpPr>
          <p:cNvPr id="12" name="Group 12"/>
          <p:cNvGrpSpPr/>
          <p:nvPr/>
        </p:nvGrpSpPr>
        <p:grpSpPr>
          <a:xfrm rot="0">
            <a:off x="12675201" y="1884544"/>
            <a:ext cx="3546642" cy="829064"/>
            <a:chOff x="0" y="0"/>
            <a:chExt cx="8187401" cy="1913890"/>
          </a:xfrm>
        </p:grpSpPr>
        <p:sp>
          <p:nvSpPr>
            <p:cNvPr id="13" name="Freeform 13"/>
            <p:cNvSpPr/>
            <p:nvPr/>
          </p:nvSpPr>
          <p:spPr>
            <a:xfrm>
              <a:off x="0" y="0"/>
              <a:ext cx="8187401" cy="1913890"/>
            </a:xfrm>
            <a:custGeom>
              <a:avLst/>
              <a:gdLst/>
              <a:ahLst/>
              <a:cxnLst/>
              <a:rect l="l" t="t" r="r" b="b"/>
              <a:pathLst>
                <a:path w="8187401" h="1913890">
                  <a:moveTo>
                    <a:pt x="0" y="0"/>
                  </a:moveTo>
                  <a:lnTo>
                    <a:pt x="8187401" y="0"/>
                  </a:lnTo>
                  <a:lnTo>
                    <a:pt x="8187401" y="1913890"/>
                  </a:lnTo>
                  <a:lnTo>
                    <a:pt x="0" y="1913890"/>
                  </a:lnTo>
                  <a:close/>
                </a:path>
              </a:pathLst>
            </a:custGeom>
            <a:solidFill>
              <a:srgbClr val="009FE3"/>
            </a:solidFill>
          </p:spPr>
        </p:sp>
      </p:grpSp>
      <p:grpSp>
        <p:nvGrpSpPr>
          <p:cNvPr id="14" name="Group 14"/>
          <p:cNvGrpSpPr/>
          <p:nvPr/>
        </p:nvGrpSpPr>
        <p:grpSpPr>
          <a:xfrm rot="0">
            <a:off x="12078311" y="3897320"/>
            <a:ext cx="4143532" cy="829064"/>
            <a:chOff x="0" y="0"/>
            <a:chExt cx="9565320" cy="1913890"/>
          </a:xfrm>
        </p:grpSpPr>
        <p:sp>
          <p:nvSpPr>
            <p:cNvPr id="15" name="Freeform 15"/>
            <p:cNvSpPr/>
            <p:nvPr/>
          </p:nvSpPr>
          <p:spPr>
            <a:xfrm>
              <a:off x="0" y="0"/>
              <a:ext cx="9565320" cy="1913890"/>
            </a:xfrm>
            <a:custGeom>
              <a:avLst/>
              <a:gdLst/>
              <a:ahLst/>
              <a:cxnLst/>
              <a:rect l="l" t="t" r="r" b="b"/>
              <a:pathLst>
                <a:path w="9565320" h="1913890">
                  <a:moveTo>
                    <a:pt x="0" y="0"/>
                  </a:moveTo>
                  <a:lnTo>
                    <a:pt x="9565320" y="0"/>
                  </a:lnTo>
                  <a:lnTo>
                    <a:pt x="9565320" y="1913890"/>
                  </a:lnTo>
                  <a:lnTo>
                    <a:pt x="0" y="1913890"/>
                  </a:lnTo>
                  <a:close/>
                </a:path>
              </a:pathLst>
            </a:custGeom>
            <a:solidFill>
              <a:srgbClr val="009FE3"/>
            </a:solidFill>
          </p:spPr>
        </p:sp>
      </p:grpSp>
      <p:grpSp>
        <p:nvGrpSpPr>
          <p:cNvPr id="16" name="Group 16"/>
          <p:cNvGrpSpPr/>
          <p:nvPr/>
        </p:nvGrpSpPr>
        <p:grpSpPr>
          <a:xfrm rot="0">
            <a:off x="3077325" y="5328389"/>
            <a:ext cx="3848543" cy="899637"/>
            <a:chOff x="0" y="0"/>
            <a:chExt cx="8187401" cy="1913890"/>
          </a:xfrm>
        </p:grpSpPr>
        <p:sp>
          <p:nvSpPr>
            <p:cNvPr id="17" name="Freeform 17"/>
            <p:cNvSpPr/>
            <p:nvPr/>
          </p:nvSpPr>
          <p:spPr>
            <a:xfrm>
              <a:off x="0" y="0"/>
              <a:ext cx="8187401" cy="1913890"/>
            </a:xfrm>
            <a:custGeom>
              <a:avLst/>
              <a:gdLst/>
              <a:ahLst/>
              <a:cxnLst/>
              <a:rect l="l" t="t" r="r" b="b"/>
              <a:pathLst>
                <a:path w="8187401" h="1913890">
                  <a:moveTo>
                    <a:pt x="0" y="0"/>
                  </a:moveTo>
                  <a:lnTo>
                    <a:pt x="8187401" y="0"/>
                  </a:lnTo>
                  <a:lnTo>
                    <a:pt x="8187401" y="1913890"/>
                  </a:lnTo>
                  <a:lnTo>
                    <a:pt x="0" y="1913890"/>
                  </a:lnTo>
                  <a:close/>
                </a:path>
              </a:pathLst>
            </a:custGeom>
            <a:solidFill>
              <a:srgbClr val="266570"/>
            </a:solidFill>
          </p:spPr>
        </p:sp>
      </p:grpSp>
      <p:grpSp>
        <p:nvGrpSpPr>
          <p:cNvPr id="18" name="Group 18"/>
          <p:cNvGrpSpPr/>
          <p:nvPr/>
        </p:nvGrpSpPr>
        <p:grpSpPr>
          <a:xfrm rot="0">
            <a:off x="3071986" y="6652861"/>
            <a:ext cx="13361980" cy="813079"/>
            <a:chOff x="0" y="0"/>
            <a:chExt cx="31452506" cy="1913890"/>
          </a:xfrm>
        </p:grpSpPr>
        <p:sp>
          <p:nvSpPr>
            <p:cNvPr id="19" name="Freeform 19"/>
            <p:cNvSpPr/>
            <p:nvPr/>
          </p:nvSpPr>
          <p:spPr>
            <a:xfrm>
              <a:off x="0" y="0"/>
              <a:ext cx="31452505" cy="1913890"/>
            </a:xfrm>
            <a:custGeom>
              <a:avLst/>
              <a:gdLst/>
              <a:ahLst/>
              <a:cxnLst/>
              <a:rect l="l" t="t" r="r" b="b"/>
              <a:pathLst>
                <a:path w="31452505" h="1913890">
                  <a:moveTo>
                    <a:pt x="0" y="0"/>
                  </a:moveTo>
                  <a:lnTo>
                    <a:pt x="31452505" y="0"/>
                  </a:lnTo>
                  <a:lnTo>
                    <a:pt x="31452505" y="1913890"/>
                  </a:lnTo>
                  <a:lnTo>
                    <a:pt x="0" y="1913890"/>
                  </a:lnTo>
                  <a:close/>
                </a:path>
              </a:pathLst>
            </a:custGeom>
            <a:solidFill>
              <a:srgbClr val="266570"/>
            </a:solidFill>
          </p:spPr>
        </p:sp>
      </p:grpSp>
      <p:sp>
        <p:nvSpPr>
          <p:cNvPr id="20" name="TextBox 20"/>
          <p:cNvSpPr txBox="1"/>
          <p:nvPr/>
        </p:nvSpPr>
        <p:spPr>
          <a:xfrm>
            <a:off x="2563524" y="6784964"/>
            <a:ext cx="3378039" cy="491723"/>
          </a:xfrm>
          <a:prstGeom prst="rect">
            <a:avLst/>
          </a:prstGeom>
        </p:spPr>
        <p:txBody>
          <a:bodyPr lIns="0" tIns="0" rIns="0" bIns="0" rtlCol="0" anchor="t">
            <a:spAutoFit/>
          </a:bodyPr>
          <a:lstStyle/>
          <a:p>
            <a:pPr algn="ctr">
              <a:lnSpc>
                <a:spcPts val="4010"/>
              </a:lnSpc>
            </a:pPr>
            <a:r>
              <a:rPr lang="en-US" sz="2865">
                <a:solidFill>
                  <a:srgbClr val="FFFFFF"/>
                </a:solidFill>
                <a:latin typeface="Open Sans Light Bold" panose="020B0806030504020204"/>
              </a:rPr>
              <a:t>Repeat 10x</a:t>
            </a:r>
            <a:endParaRPr lang="en-US" sz="2865">
              <a:solidFill>
                <a:srgbClr val="FFFFFF"/>
              </a:solidFill>
              <a:latin typeface="Open Sans Light Bold" panose="020B0806030504020204"/>
            </a:endParaRPr>
          </a:p>
        </p:txBody>
      </p:sp>
      <p:grpSp>
        <p:nvGrpSpPr>
          <p:cNvPr id="21" name="Group 21"/>
          <p:cNvGrpSpPr/>
          <p:nvPr/>
        </p:nvGrpSpPr>
        <p:grpSpPr>
          <a:xfrm rot="0">
            <a:off x="10796229" y="7753155"/>
            <a:ext cx="5790137" cy="813079"/>
            <a:chOff x="0" y="0"/>
            <a:chExt cx="13629291" cy="1913890"/>
          </a:xfrm>
        </p:grpSpPr>
        <p:sp>
          <p:nvSpPr>
            <p:cNvPr id="22" name="Freeform 22"/>
            <p:cNvSpPr/>
            <p:nvPr/>
          </p:nvSpPr>
          <p:spPr>
            <a:xfrm>
              <a:off x="0" y="0"/>
              <a:ext cx="13629291" cy="1913890"/>
            </a:xfrm>
            <a:custGeom>
              <a:avLst/>
              <a:gdLst/>
              <a:ahLst/>
              <a:cxnLst/>
              <a:rect l="l" t="t" r="r" b="b"/>
              <a:pathLst>
                <a:path w="13629291" h="1913890">
                  <a:moveTo>
                    <a:pt x="0" y="0"/>
                  </a:moveTo>
                  <a:lnTo>
                    <a:pt x="13629291" y="0"/>
                  </a:lnTo>
                  <a:lnTo>
                    <a:pt x="13629291" y="1913890"/>
                  </a:lnTo>
                  <a:lnTo>
                    <a:pt x="0" y="1913890"/>
                  </a:lnTo>
                  <a:close/>
                </a:path>
              </a:pathLst>
            </a:custGeom>
            <a:solidFill>
              <a:srgbClr val="009FE3"/>
            </a:solidFill>
          </p:spPr>
        </p:sp>
      </p:grpSp>
      <p:pic>
        <p:nvPicPr>
          <p:cNvPr id="23" name="Picture 23"/>
          <p:cNvPicPr>
            <a:picLocks noChangeAspect="1"/>
          </p:cNvPicPr>
          <p:nvPr/>
        </p:nvPicPr>
        <p:blipFill>
          <a:blip r:embed="rId3"/>
          <a:srcRect/>
          <a:stretch>
            <a:fillRect/>
          </a:stretch>
        </p:blipFill>
        <p:spPr>
          <a:xfrm>
            <a:off x="16972567" y="3691760"/>
            <a:ext cx="1034624" cy="1034624"/>
          </a:xfrm>
          <a:prstGeom prst="rect">
            <a:avLst/>
          </a:prstGeom>
        </p:spPr>
      </p:pic>
      <p:pic>
        <p:nvPicPr>
          <p:cNvPr id="24" name="Picture 24"/>
          <p:cNvPicPr>
            <a:picLocks noChangeAspect="1"/>
          </p:cNvPicPr>
          <p:nvPr/>
        </p:nvPicPr>
        <p:blipFill>
          <a:blip r:embed="rId3"/>
          <a:srcRect/>
          <a:stretch>
            <a:fillRect/>
          </a:stretch>
        </p:blipFill>
        <p:spPr>
          <a:xfrm>
            <a:off x="16972567" y="7598347"/>
            <a:ext cx="1122695" cy="1122695"/>
          </a:xfrm>
          <a:prstGeom prst="rect">
            <a:avLst/>
          </a:prstGeom>
        </p:spPr>
      </p:pic>
      <p:pic>
        <p:nvPicPr>
          <p:cNvPr id="25" name="Picture 25"/>
          <p:cNvPicPr>
            <a:picLocks noChangeAspect="1"/>
          </p:cNvPicPr>
          <p:nvPr/>
        </p:nvPicPr>
        <p:blipFill>
          <a:blip r:embed="rId4"/>
          <a:srcRect/>
          <a:stretch>
            <a:fillRect/>
          </a:stretch>
        </p:blipFill>
        <p:spPr>
          <a:xfrm>
            <a:off x="1631302" y="3651280"/>
            <a:ext cx="1162275" cy="1075105"/>
          </a:xfrm>
          <a:prstGeom prst="rect">
            <a:avLst/>
          </a:prstGeom>
        </p:spPr>
      </p:pic>
      <p:pic>
        <p:nvPicPr>
          <p:cNvPr id="26" name="Picture 26"/>
          <p:cNvPicPr>
            <a:picLocks noChangeAspect="1"/>
          </p:cNvPicPr>
          <p:nvPr/>
        </p:nvPicPr>
        <p:blipFill>
          <a:blip r:embed="rId4"/>
          <a:srcRect/>
          <a:stretch>
            <a:fillRect/>
          </a:stretch>
        </p:blipFill>
        <p:spPr>
          <a:xfrm>
            <a:off x="1631302" y="5152922"/>
            <a:ext cx="1162275" cy="1075105"/>
          </a:xfrm>
          <a:prstGeom prst="rect">
            <a:avLst/>
          </a:prstGeom>
        </p:spPr>
      </p:pic>
      <p:pic>
        <p:nvPicPr>
          <p:cNvPr id="27" name="Picture 27"/>
          <p:cNvPicPr>
            <a:picLocks noChangeAspect="1"/>
          </p:cNvPicPr>
          <p:nvPr/>
        </p:nvPicPr>
        <p:blipFill>
          <a:blip r:embed="rId4"/>
          <a:srcRect/>
          <a:stretch>
            <a:fillRect/>
          </a:stretch>
        </p:blipFill>
        <p:spPr>
          <a:xfrm>
            <a:off x="1543434" y="6418869"/>
            <a:ext cx="1162275" cy="1075105"/>
          </a:xfrm>
          <a:prstGeom prst="rect">
            <a:avLst/>
          </a:prstGeom>
        </p:spPr>
      </p:pic>
      <p:sp>
        <p:nvSpPr>
          <p:cNvPr id="28" name="TextBox 28"/>
          <p:cNvSpPr txBox="1"/>
          <p:nvPr/>
        </p:nvSpPr>
        <p:spPr>
          <a:xfrm>
            <a:off x="680658" y="379095"/>
            <a:ext cx="7143771" cy="649605"/>
          </a:xfrm>
          <a:prstGeom prst="rect">
            <a:avLst/>
          </a:prstGeom>
        </p:spPr>
        <p:txBody>
          <a:bodyPr lIns="0" tIns="0" rIns="0" bIns="0" rtlCol="0" anchor="t">
            <a:spAutoFit/>
          </a:bodyPr>
          <a:lstStyle/>
          <a:p>
            <a:pPr algn="l">
              <a:lnSpc>
                <a:spcPts val="5040"/>
              </a:lnSpc>
            </a:pPr>
            <a:r>
              <a:rPr lang="en-US" sz="4200" spc="126">
                <a:solidFill>
                  <a:srgbClr val="FBF1EF"/>
                </a:solidFill>
                <a:latin typeface="Glacial Indifference Bold" panose="00000800000000000000"/>
              </a:rPr>
              <a:t>P</a:t>
            </a:r>
            <a:r>
              <a:rPr lang="en-US" sz="4200" spc="126">
                <a:solidFill>
                  <a:srgbClr val="FBF1EF"/>
                </a:solidFill>
                <a:latin typeface="Glacial Indifference Bold" panose="00000800000000000000"/>
              </a:rPr>
              <a:t>ersistent Connection</a:t>
            </a:r>
            <a:endParaRPr lang="en-US" sz="4200" spc="126">
              <a:solidFill>
                <a:srgbClr val="FBF1EF"/>
              </a:solidFill>
              <a:latin typeface="Glacial Indifference Bold" panose="00000800000000000000"/>
            </a:endParaRPr>
          </a:p>
        </p:txBody>
      </p:sp>
      <p:sp>
        <p:nvSpPr>
          <p:cNvPr id="29" name="TextBox 29"/>
          <p:cNvSpPr txBox="1"/>
          <p:nvPr/>
        </p:nvSpPr>
        <p:spPr>
          <a:xfrm>
            <a:off x="11829426" y="3871296"/>
            <a:ext cx="4641302" cy="843012"/>
          </a:xfrm>
          <a:prstGeom prst="rect">
            <a:avLst/>
          </a:prstGeom>
        </p:spPr>
        <p:txBody>
          <a:bodyPr lIns="0" tIns="0" rIns="0" bIns="0" rtlCol="0" anchor="t">
            <a:spAutoFit/>
          </a:bodyPr>
          <a:lstStyle/>
          <a:p>
            <a:pPr algn="ctr">
              <a:lnSpc>
                <a:spcPts val="3430"/>
              </a:lnSpc>
            </a:pPr>
            <a:r>
              <a:rPr lang="en-US" sz="2450">
                <a:solidFill>
                  <a:srgbClr val="000000"/>
                </a:solidFill>
                <a:latin typeface="Open Sans Light Bold" panose="020B0806030504020204"/>
              </a:rPr>
              <a:t>Sender Receives Request, </a:t>
            </a:r>
            <a:endParaRPr lang="en-US" sz="2450">
              <a:solidFill>
                <a:srgbClr val="000000"/>
              </a:solidFill>
              <a:latin typeface="Open Sans Light Bold" panose="020B0806030504020204"/>
            </a:endParaRPr>
          </a:p>
          <a:p>
            <a:pPr algn="ctr">
              <a:lnSpc>
                <a:spcPts val="3430"/>
              </a:lnSpc>
            </a:pPr>
            <a:r>
              <a:rPr lang="en-US" sz="2450">
                <a:solidFill>
                  <a:srgbClr val="000000"/>
                </a:solidFill>
                <a:latin typeface="Open Sans Light Bold" panose="020B0806030504020204"/>
              </a:rPr>
              <a:t>Sends Responde Message</a:t>
            </a:r>
            <a:endParaRPr lang="en-US" sz="2450">
              <a:solidFill>
                <a:srgbClr val="000000"/>
              </a:solidFill>
              <a:latin typeface="Open Sans Light Bold" panose="020B0806030504020204"/>
            </a:endParaRPr>
          </a:p>
        </p:txBody>
      </p:sp>
      <p:grpSp>
        <p:nvGrpSpPr>
          <p:cNvPr id="30" name="Group 30"/>
          <p:cNvGrpSpPr/>
          <p:nvPr/>
        </p:nvGrpSpPr>
        <p:grpSpPr>
          <a:xfrm rot="9814850">
            <a:off x="7172522" y="3088467"/>
            <a:ext cx="5121738" cy="476468"/>
            <a:chOff x="0" y="0"/>
            <a:chExt cx="19917849" cy="1852930"/>
          </a:xfrm>
        </p:grpSpPr>
        <p:sp>
          <p:nvSpPr>
            <p:cNvPr id="31" name="Freeform 31"/>
            <p:cNvSpPr/>
            <p:nvPr/>
          </p:nvSpPr>
          <p:spPr>
            <a:xfrm>
              <a:off x="0" y="0"/>
              <a:ext cx="19917849" cy="1854200"/>
            </a:xfrm>
            <a:custGeom>
              <a:avLst/>
              <a:gdLst/>
              <a:ahLst/>
              <a:cxnLst/>
              <a:rect l="l" t="t" r="r" b="b"/>
              <a:pathLst>
                <a:path w="19917849" h="1854200">
                  <a:moveTo>
                    <a:pt x="19817519" y="739140"/>
                  </a:moveTo>
                  <a:lnTo>
                    <a:pt x="18896769" y="49530"/>
                  </a:lnTo>
                  <a:cubicBezTo>
                    <a:pt x="18852319" y="16510"/>
                    <a:pt x="18804058" y="0"/>
                    <a:pt x="18754530" y="0"/>
                  </a:cubicBezTo>
                  <a:cubicBezTo>
                    <a:pt x="18649119" y="0"/>
                    <a:pt x="18571649" y="81280"/>
                    <a:pt x="18571649" y="194310"/>
                  </a:cubicBezTo>
                  <a:lnTo>
                    <a:pt x="18571649" y="605790"/>
                  </a:lnTo>
                  <a:lnTo>
                    <a:pt x="313690" y="605790"/>
                  </a:lnTo>
                  <a:cubicBezTo>
                    <a:pt x="139700" y="609600"/>
                    <a:pt x="0" y="751840"/>
                    <a:pt x="0" y="927100"/>
                  </a:cubicBezTo>
                  <a:cubicBezTo>
                    <a:pt x="0" y="1102360"/>
                    <a:pt x="139700" y="1244600"/>
                    <a:pt x="313690" y="1248410"/>
                  </a:cubicBezTo>
                  <a:lnTo>
                    <a:pt x="18571649" y="1248410"/>
                  </a:lnTo>
                  <a:lnTo>
                    <a:pt x="18571649" y="1659890"/>
                  </a:lnTo>
                  <a:cubicBezTo>
                    <a:pt x="18571649" y="1772920"/>
                    <a:pt x="18649119" y="1854200"/>
                    <a:pt x="18754530" y="1854200"/>
                  </a:cubicBezTo>
                  <a:cubicBezTo>
                    <a:pt x="18804058" y="1854200"/>
                    <a:pt x="18852319" y="1836420"/>
                    <a:pt x="18896769" y="1803400"/>
                  </a:cubicBezTo>
                  <a:lnTo>
                    <a:pt x="19817519" y="1115060"/>
                  </a:lnTo>
                  <a:cubicBezTo>
                    <a:pt x="19881019" y="1066800"/>
                    <a:pt x="19917849" y="998220"/>
                    <a:pt x="19917849" y="927100"/>
                  </a:cubicBezTo>
                  <a:cubicBezTo>
                    <a:pt x="19917849" y="854710"/>
                    <a:pt x="19881019" y="787400"/>
                    <a:pt x="19817519" y="739140"/>
                  </a:cubicBezTo>
                  <a:close/>
                </a:path>
              </a:pathLst>
            </a:custGeom>
            <a:solidFill>
              <a:srgbClr val="F04237"/>
            </a:solidFill>
          </p:spPr>
        </p:sp>
      </p:grpSp>
      <p:grpSp>
        <p:nvGrpSpPr>
          <p:cNvPr id="32" name="Group 32"/>
          <p:cNvGrpSpPr/>
          <p:nvPr/>
        </p:nvGrpSpPr>
        <p:grpSpPr>
          <a:xfrm rot="0">
            <a:off x="6719022" y="2060842"/>
            <a:ext cx="5584678" cy="476468"/>
            <a:chOff x="0" y="0"/>
            <a:chExt cx="21718170" cy="1852930"/>
          </a:xfrm>
        </p:grpSpPr>
        <p:sp>
          <p:nvSpPr>
            <p:cNvPr id="33" name="Freeform 33"/>
            <p:cNvSpPr/>
            <p:nvPr/>
          </p:nvSpPr>
          <p:spPr>
            <a:xfrm>
              <a:off x="0" y="0"/>
              <a:ext cx="21718169" cy="1854200"/>
            </a:xfrm>
            <a:custGeom>
              <a:avLst/>
              <a:gdLst/>
              <a:ahLst/>
              <a:cxnLst/>
              <a:rect l="l" t="t" r="r" b="b"/>
              <a:pathLst>
                <a:path w="21718169" h="1854200">
                  <a:moveTo>
                    <a:pt x="21617840" y="739140"/>
                  </a:moveTo>
                  <a:lnTo>
                    <a:pt x="20697090" y="49530"/>
                  </a:lnTo>
                  <a:cubicBezTo>
                    <a:pt x="20652640" y="16510"/>
                    <a:pt x="20604380" y="0"/>
                    <a:pt x="20554849" y="0"/>
                  </a:cubicBezTo>
                  <a:cubicBezTo>
                    <a:pt x="20449440" y="0"/>
                    <a:pt x="20371970" y="81280"/>
                    <a:pt x="20371970" y="194310"/>
                  </a:cubicBezTo>
                  <a:lnTo>
                    <a:pt x="20371970" y="605790"/>
                  </a:lnTo>
                  <a:lnTo>
                    <a:pt x="313690" y="605790"/>
                  </a:lnTo>
                  <a:cubicBezTo>
                    <a:pt x="139700" y="609600"/>
                    <a:pt x="0" y="751840"/>
                    <a:pt x="0" y="927100"/>
                  </a:cubicBezTo>
                  <a:cubicBezTo>
                    <a:pt x="0" y="1102360"/>
                    <a:pt x="139700" y="1244600"/>
                    <a:pt x="313690" y="1248410"/>
                  </a:cubicBezTo>
                  <a:lnTo>
                    <a:pt x="20371969" y="1248410"/>
                  </a:lnTo>
                  <a:lnTo>
                    <a:pt x="20371969" y="1659890"/>
                  </a:lnTo>
                  <a:cubicBezTo>
                    <a:pt x="20371969" y="1772920"/>
                    <a:pt x="20449440" y="1854200"/>
                    <a:pt x="20554849" y="1854200"/>
                  </a:cubicBezTo>
                  <a:cubicBezTo>
                    <a:pt x="20604380" y="1854200"/>
                    <a:pt x="20652640" y="1836420"/>
                    <a:pt x="20697090" y="1803400"/>
                  </a:cubicBezTo>
                  <a:lnTo>
                    <a:pt x="21617840" y="1115060"/>
                  </a:lnTo>
                  <a:cubicBezTo>
                    <a:pt x="21681340" y="1066800"/>
                    <a:pt x="21718169" y="998220"/>
                    <a:pt x="21718169" y="927100"/>
                  </a:cubicBezTo>
                  <a:cubicBezTo>
                    <a:pt x="21718169" y="854710"/>
                    <a:pt x="21681340" y="787400"/>
                    <a:pt x="21617840" y="739140"/>
                  </a:cubicBezTo>
                  <a:close/>
                </a:path>
              </a:pathLst>
            </a:custGeom>
            <a:solidFill>
              <a:srgbClr val="F04237"/>
            </a:solidFill>
          </p:spPr>
        </p:sp>
      </p:grpSp>
      <p:grpSp>
        <p:nvGrpSpPr>
          <p:cNvPr id="34" name="Group 34"/>
          <p:cNvGrpSpPr/>
          <p:nvPr/>
        </p:nvGrpSpPr>
        <p:grpSpPr>
          <a:xfrm rot="0">
            <a:off x="6765555" y="4237840"/>
            <a:ext cx="5152442" cy="476468"/>
            <a:chOff x="0" y="0"/>
            <a:chExt cx="20037254" cy="1852930"/>
          </a:xfrm>
        </p:grpSpPr>
        <p:sp>
          <p:nvSpPr>
            <p:cNvPr id="35" name="Freeform 35"/>
            <p:cNvSpPr/>
            <p:nvPr/>
          </p:nvSpPr>
          <p:spPr>
            <a:xfrm>
              <a:off x="0" y="0"/>
              <a:ext cx="20037254" cy="1854200"/>
            </a:xfrm>
            <a:custGeom>
              <a:avLst/>
              <a:gdLst/>
              <a:ahLst/>
              <a:cxnLst/>
              <a:rect l="l" t="t" r="r" b="b"/>
              <a:pathLst>
                <a:path w="20037254" h="1854200">
                  <a:moveTo>
                    <a:pt x="19936924" y="739140"/>
                  </a:moveTo>
                  <a:lnTo>
                    <a:pt x="19016174" y="49530"/>
                  </a:lnTo>
                  <a:cubicBezTo>
                    <a:pt x="18971724" y="16510"/>
                    <a:pt x="18923464" y="0"/>
                    <a:pt x="18873935" y="0"/>
                  </a:cubicBezTo>
                  <a:cubicBezTo>
                    <a:pt x="18768524" y="0"/>
                    <a:pt x="18691054" y="81280"/>
                    <a:pt x="18691054" y="194310"/>
                  </a:cubicBezTo>
                  <a:lnTo>
                    <a:pt x="18691054" y="605790"/>
                  </a:lnTo>
                  <a:lnTo>
                    <a:pt x="313690" y="605790"/>
                  </a:lnTo>
                  <a:cubicBezTo>
                    <a:pt x="139700" y="609600"/>
                    <a:pt x="0" y="751840"/>
                    <a:pt x="0" y="927100"/>
                  </a:cubicBezTo>
                  <a:cubicBezTo>
                    <a:pt x="0" y="1102360"/>
                    <a:pt x="139700" y="1244600"/>
                    <a:pt x="313690" y="1248410"/>
                  </a:cubicBezTo>
                  <a:lnTo>
                    <a:pt x="18691054" y="1248410"/>
                  </a:lnTo>
                  <a:lnTo>
                    <a:pt x="18691054" y="1659890"/>
                  </a:lnTo>
                  <a:cubicBezTo>
                    <a:pt x="18691054" y="1772920"/>
                    <a:pt x="18768524" y="1854200"/>
                    <a:pt x="18873935" y="1854200"/>
                  </a:cubicBezTo>
                  <a:cubicBezTo>
                    <a:pt x="18923464" y="1854200"/>
                    <a:pt x="18971724" y="1836420"/>
                    <a:pt x="19016174" y="1803400"/>
                  </a:cubicBezTo>
                  <a:lnTo>
                    <a:pt x="19936924" y="1115060"/>
                  </a:lnTo>
                  <a:cubicBezTo>
                    <a:pt x="20000424" y="1066800"/>
                    <a:pt x="20037254" y="998220"/>
                    <a:pt x="20037254" y="927100"/>
                  </a:cubicBezTo>
                  <a:cubicBezTo>
                    <a:pt x="20037254" y="854710"/>
                    <a:pt x="20000424" y="787400"/>
                    <a:pt x="19936924" y="739140"/>
                  </a:cubicBezTo>
                  <a:close/>
                </a:path>
              </a:pathLst>
            </a:custGeom>
            <a:solidFill>
              <a:srgbClr val="F04237"/>
            </a:solidFill>
          </p:spPr>
        </p:sp>
      </p:grpSp>
      <p:grpSp>
        <p:nvGrpSpPr>
          <p:cNvPr id="36" name="Group 36"/>
          <p:cNvGrpSpPr/>
          <p:nvPr/>
        </p:nvGrpSpPr>
        <p:grpSpPr>
          <a:xfrm rot="10070262">
            <a:off x="7207366" y="5157051"/>
            <a:ext cx="4672855" cy="476468"/>
            <a:chOff x="0" y="0"/>
            <a:chExt cx="18172194" cy="1852930"/>
          </a:xfrm>
        </p:grpSpPr>
        <p:sp>
          <p:nvSpPr>
            <p:cNvPr id="37" name="Freeform 37"/>
            <p:cNvSpPr/>
            <p:nvPr/>
          </p:nvSpPr>
          <p:spPr>
            <a:xfrm>
              <a:off x="0" y="0"/>
              <a:ext cx="18172195" cy="1854200"/>
            </a:xfrm>
            <a:custGeom>
              <a:avLst/>
              <a:gdLst/>
              <a:ahLst/>
              <a:cxnLst/>
              <a:rect l="l" t="t" r="r" b="b"/>
              <a:pathLst>
                <a:path w="18172195" h="1854200">
                  <a:moveTo>
                    <a:pt x="18071864" y="739140"/>
                  </a:moveTo>
                  <a:lnTo>
                    <a:pt x="17151114" y="49530"/>
                  </a:lnTo>
                  <a:cubicBezTo>
                    <a:pt x="17106664" y="16510"/>
                    <a:pt x="17058405" y="0"/>
                    <a:pt x="17008875" y="0"/>
                  </a:cubicBezTo>
                  <a:cubicBezTo>
                    <a:pt x="16903464" y="0"/>
                    <a:pt x="16825995" y="81280"/>
                    <a:pt x="16825995" y="194310"/>
                  </a:cubicBezTo>
                  <a:lnTo>
                    <a:pt x="16825995" y="605790"/>
                  </a:lnTo>
                  <a:lnTo>
                    <a:pt x="313690" y="605790"/>
                  </a:lnTo>
                  <a:cubicBezTo>
                    <a:pt x="139700" y="609600"/>
                    <a:pt x="0" y="751840"/>
                    <a:pt x="0" y="927100"/>
                  </a:cubicBezTo>
                  <a:cubicBezTo>
                    <a:pt x="0" y="1102360"/>
                    <a:pt x="139700" y="1244600"/>
                    <a:pt x="313690" y="1248410"/>
                  </a:cubicBezTo>
                  <a:lnTo>
                    <a:pt x="16825995" y="1248410"/>
                  </a:lnTo>
                  <a:lnTo>
                    <a:pt x="16825995" y="1659890"/>
                  </a:lnTo>
                  <a:cubicBezTo>
                    <a:pt x="16825995" y="1772920"/>
                    <a:pt x="16903464" y="1854200"/>
                    <a:pt x="17008875" y="1854200"/>
                  </a:cubicBezTo>
                  <a:cubicBezTo>
                    <a:pt x="17058404" y="1854200"/>
                    <a:pt x="17106664" y="1836420"/>
                    <a:pt x="17151114" y="1803400"/>
                  </a:cubicBezTo>
                  <a:lnTo>
                    <a:pt x="18071864" y="1115060"/>
                  </a:lnTo>
                  <a:cubicBezTo>
                    <a:pt x="18135364" y="1066800"/>
                    <a:pt x="18172195" y="998220"/>
                    <a:pt x="18172195" y="927100"/>
                  </a:cubicBezTo>
                  <a:cubicBezTo>
                    <a:pt x="18172195" y="854710"/>
                    <a:pt x="18135364" y="787400"/>
                    <a:pt x="18071864" y="739140"/>
                  </a:cubicBezTo>
                  <a:close/>
                </a:path>
              </a:pathLst>
            </a:custGeom>
            <a:solidFill>
              <a:srgbClr val="F04237"/>
            </a:solidFill>
          </p:spPr>
        </p:sp>
      </p:grpSp>
      <p:grpSp>
        <p:nvGrpSpPr>
          <p:cNvPr id="38" name="Group 38"/>
          <p:cNvGrpSpPr/>
          <p:nvPr/>
        </p:nvGrpSpPr>
        <p:grpSpPr>
          <a:xfrm rot="-10800000">
            <a:off x="5263560" y="7942408"/>
            <a:ext cx="5121738" cy="476468"/>
            <a:chOff x="0" y="0"/>
            <a:chExt cx="19917849" cy="1852930"/>
          </a:xfrm>
        </p:grpSpPr>
        <p:sp>
          <p:nvSpPr>
            <p:cNvPr id="39" name="Freeform 39"/>
            <p:cNvSpPr/>
            <p:nvPr/>
          </p:nvSpPr>
          <p:spPr>
            <a:xfrm>
              <a:off x="0" y="0"/>
              <a:ext cx="19917849" cy="1854200"/>
            </a:xfrm>
            <a:custGeom>
              <a:avLst/>
              <a:gdLst/>
              <a:ahLst/>
              <a:cxnLst/>
              <a:rect l="l" t="t" r="r" b="b"/>
              <a:pathLst>
                <a:path w="19917849" h="1854200">
                  <a:moveTo>
                    <a:pt x="19817519" y="739140"/>
                  </a:moveTo>
                  <a:lnTo>
                    <a:pt x="18896769" y="49530"/>
                  </a:lnTo>
                  <a:cubicBezTo>
                    <a:pt x="18852319" y="16510"/>
                    <a:pt x="18804058" y="0"/>
                    <a:pt x="18754530" y="0"/>
                  </a:cubicBezTo>
                  <a:cubicBezTo>
                    <a:pt x="18649119" y="0"/>
                    <a:pt x="18571649" y="81280"/>
                    <a:pt x="18571649" y="194310"/>
                  </a:cubicBezTo>
                  <a:lnTo>
                    <a:pt x="18571649" y="605790"/>
                  </a:lnTo>
                  <a:lnTo>
                    <a:pt x="313690" y="605790"/>
                  </a:lnTo>
                  <a:cubicBezTo>
                    <a:pt x="139700" y="609600"/>
                    <a:pt x="0" y="751840"/>
                    <a:pt x="0" y="927100"/>
                  </a:cubicBezTo>
                  <a:cubicBezTo>
                    <a:pt x="0" y="1102360"/>
                    <a:pt x="139700" y="1244600"/>
                    <a:pt x="313690" y="1248410"/>
                  </a:cubicBezTo>
                  <a:lnTo>
                    <a:pt x="18571649" y="1248410"/>
                  </a:lnTo>
                  <a:lnTo>
                    <a:pt x="18571649" y="1659890"/>
                  </a:lnTo>
                  <a:cubicBezTo>
                    <a:pt x="18571649" y="1772920"/>
                    <a:pt x="18649119" y="1854200"/>
                    <a:pt x="18754530" y="1854200"/>
                  </a:cubicBezTo>
                  <a:cubicBezTo>
                    <a:pt x="18804058" y="1854200"/>
                    <a:pt x="18852319" y="1836420"/>
                    <a:pt x="18896769" y="1803400"/>
                  </a:cubicBezTo>
                  <a:lnTo>
                    <a:pt x="19817519" y="1115060"/>
                  </a:lnTo>
                  <a:cubicBezTo>
                    <a:pt x="19881019" y="1066800"/>
                    <a:pt x="19917849" y="998220"/>
                    <a:pt x="19917849" y="927100"/>
                  </a:cubicBezTo>
                  <a:cubicBezTo>
                    <a:pt x="19917849" y="854710"/>
                    <a:pt x="19881019" y="787400"/>
                    <a:pt x="19817519" y="739140"/>
                  </a:cubicBezTo>
                  <a:close/>
                </a:path>
              </a:pathLst>
            </a:custGeom>
            <a:solidFill>
              <a:srgbClr val="F04237"/>
            </a:solidFill>
          </p:spPr>
        </p:sp>
      </p:grpSp>
      <p:pic>
        <p:nvPicPr>
          <p:cNvPr id="40" name="Picture 40"/>
          <p:cNvPicPr>
            <a:picLocks noChangeAspect="1"/>
          </p:cNvPicPr>
          <p:nvPr/>
        </p:nvPicPr>
        <p:blipFill>
          <a:blip r:embed="rId4"/>
          <a:srcRect/>
          <a:stretch>
            <a:fillRect/>
          </a:stretch>
        </p:blipFill>
        <p:spPr>
          <a:xfrm>
            <a:off x="1543434" y="7643090"/>
            <a:ext cx="1162275" cy="1075105"/>
          </a:xfrm>
          <a:prstGeom prst="rect">
            <a:avLst/>
          </a:prstGeom>
        </p:spPr>
      </p:pic>
      <p:sp>
        <p:nvSpPr>
          <p:cNvPr id="41" name="TextBox 41"/>
          <p:cNvSpPr txBox="1"/>
          <p:nvPr/>
        </p:nvSpPr>
        <p:spPr>
          <a:xfrm>
            <a:off x="3236197" y="1919798"/>
            <a:ext cx="2705366" cy="801988"/>
          </a:xfrm>
          <a:prstGeom prst="rect">
            <a:avLst/>
          </a:prstGeom>
        </p:spPr>
        <p:txBody>
          <a:bodyPr lIns="0" tIns="0" rIns="0" bIns="0" rtlCol="0" anchor="t">
            <a:spAutoFit/>
          </a:bodyPr>
          <a:lstStyle/>
          <a:p>
            <a:pPr algn="ctr">
              <a:lnSpc>
                <a:spcPts val="3210"/>
              </a:lnSpc>
            </a:pPr>
            <a:r>
              <a:rPr lang="en-US" sz="2295">
                <a:solidFill>
                  <a:srgbClr val="FFFFFF"/>
                </a:solidFill>
                <a:latin typeface="Open Sans Light Bold" panose="020B0806030504020204"/>
              </a:rPr>
              <a:t>Client initiates TCP Connection</a:t>
            </a:r>
            <a:endParaRPr lang="en-US" sz="2295">
              <a:solidFill>
                <a:srgbClr val="FFFFFF"/>
              </a:solidFill>
              <a:latin typeface="Open Sans Light Bold" panose="020B0806030504020204"/>
            </a:endParaRPr>
          </a:p>
        </p:txBody>
      </p:sp>
      <p:sp>
        <p:nvSpPr>
          <p:cNvPr id="42" name="TextBox 42"/>
          <p:cNvSpPr txBox="1"/>
          <p:nvPr/>
        </p:nvSpPr>
        <p:spPr>
          <a:xfrm>
            <a:off x="13000117" y="1797942"/>
            <a:ext cx="3113047" cy="915666"/>
          </a:xfrm>
          <a:prstGeom prst="rect">
            <a:avLst/>
          </a:prstGeom>
        </p:spPr>
        <p:txBody>
          <a:bodyPr lIns="0" tIns="0" rIns="0" bIns="0" rtlCol="0" anchor="t">
            <a:spAutoFit/>
          </a:bodyPr>
          <a:lstStyle/>
          <a:p>
            <a:pPr algn="ctr">
              <a:lnSpc>
                <a:spcPts val="3695"/>
              </a:lnSpc>
            </a:pPr>
            <a:r>
              <a:rPr lang="en-US" sz="2640">
                <a:solidFill>
                  <a:srgbClr val="000000"/>
                </a:solidFill>
                <a:latin typeface="Open Sans Light Bold" panose="020B0806030504020204"/>
              </a:rPr>
              <a:t>Server Accepts Connection</a:t>
            </a:r>
            <a:endParaRPr lang="en-US" sz="2640">
              <a:solidFill>
                <a:srgbClr val="000000"/>
              </a:solidFill>
              <a:latin typeface="Open Sans Light Bold" panose="020B0806030504020204"/>
            </a:endParaRPr>
          </a:p>
        </p:txBody>
      </p:sp>
      <p:sp>
        <p:nvSpPr>
          <p:cNvPr id="43" name="TextBox 43"/>
          <p:cNvSpPr txBox="1"/>
          <p:nvPr/>
        </p:nvSpPr>
        <p:spPr>
          <a:xfrm>
            <a:off x="3236197" y="3921893"/>
            <a:ext cx="2816045" cy="832850"/>
          </a:xfrm>
          <a:prstGeom prst="rect">
            <a:avLst/>
          </a:prstGeom>
        </p:spPr>
        <p:txBody>
          <a:bodyPr lIns="0" tIns="0" rIns="0" bIns="0" rtlCol="0" anchor="t">
            <a:spAutoFit/>
          </a:bodyPr>
          <a:lstStyle/>
          <a:p>
            <a:pPr algn="ctr">
              <a:lnSpc>
                <a:spcPts val="3345"/>
              </a:lnSpc>
            </a:pPr>
            <a:r>
              <a:rPr lang="en-US" sz="2390">
                <a:solidFill>
                  <a:srgbClr val="FFFFFF"/>
                </a:solidFill>
                <a:latin typeface="Open Sans Light Bold" panose="020B0806030504020204"/>
              </a:rPr>
              <a:t>Client sends HTTP Request Message</a:t>
            </a:r>
            <a:endParaRPr lang="en-US" sz="2390">
              <a:solidFill>
                <a:srgbClr val="FFFFFF"/>
              </a:solidFill>
              <a:latin typeface="Open Sans Light Bold" panose="020B0806030504020204"/>
            </a:endParaRPr>
          </a:p>
        </p:txBody>
      </p:sp>
      <p:sp>
        <p:nvSpPr>
          <p:cNvPr id="44" name="TextBox 44"/>
          <p:cNvSpPr txBox="1"/>
          <p:nvPr/>
        </p:nvSpPr>
        <p:spPr>
          <a:xfrm>
            <a:off x="2793577" y="5347660"/>
            <a:ext cx="4416038" cy="813471"/>
          </a:xfrm>
          <a:prstGeom prst="rect">
            <a:avLst/>
          </a:prstGeom>
        </p:spPr>
        <p:txBody>
          <a:bodyPr lIns="0" tIns="0" rIns="0" bIns="0" rtlCol="0" anchor="t">
            <a:spAutoFit/>
          </a:bodyPr>
          <a:lstStyle/>
          <a:p>
            <a:pPr algn="ctr">
              <a:lnSpc>
                <a:spcPts val="3260"/>
              </a:lnSpc>
            </a:pPr>
            <a:r>
              <a:rPr lang="en-US" sz="2330">
                <a:solidFill>
                  <a:srgbClr val="FFFFFF"/>
                </a:solidFill>
                <a:latin typeface="Open Sans Light Bold" panose="020B0806030504020204"/>
              </a:rPr>
              <a:t>Client Receives Response, </a:t>
            </a:r>
            <a:endParaRPr lang="en-US" sz="2330">
              <a:solidFill>
                <a:srgbClr val="FFFFFF"/>
              </a:solidFill>
              <a:latin typeface="Open Sans Light Bold" panose="020B0806030504020204"/>
            </a:endParaRPr>
          </a:p>
          <a:p>
            <a:pPr algn="ctr">
              <a:lnSpc>
                <a:spcPts val="3260"/>
              </a:lnSpc>
            </a:pPr>
            <a:r>
              <a:rPr lang="en-US" sz="2330">
                <a:solidFill>
                  <a:srgbClr val="FFFFFF"/>
                </a:solidFill>
                <a:latin typeface="Open Sans Light Bold" panose="020B0806030504020204"/>
              </a:rPr>
              <a:t>Finds 10 more references</a:t>
            </a:r>
            <a:endParaRPr lang="en-US" sz="2330">
              <a:solidFill>
                <a:srgbClr val="FFFFFF"/>
              </a:solidFill>
              <a:latin typeface="Open Sans Light Bold" panose="020B0806030504020204"/>
            </a:endParaRPr>
          </a:p>
        </p:txBody>
      </p:sp>
      <p:sp>
        <p:nvSpPr>
          <p:cNvPr id="45" name="TextBox 45"/>
          <p:cNvSpPr txBox="1"/>
          <p:nvPr/>
        </p:nvSpPr>
        <p:spPr>
          <a:xfrm>
            <a:off x="10649848" y="7885258"/>
            <a:ext cx="6140289" cy="491723"/>
          </a:xfrm>
          <a:prstGeom prst="rect">
            <a:avLst/>
          </a:prstGeom>
        </p:spPr>
        <p:txBody>
          <a:bodyPr lIns="0" tIns="0" rIns="0" bIns="0" rtlCol="0" anchor="t">
            <a:spAutoFit/>
          </a:bodyPr>
          <a:lstStyle/>
          <a:p>
            <a:pPr algn="ctr">
              <a:lnSpc>
                <a:spcPts val="4010"/>
              </a:lnSpc>
            </a:pPr>
            <a:r>
              <a:rPr lang="en-US" sz="2865">
                <a:solidFill>
                  <a:srgbClr val="000000"/>
                </a:solidFill>
                <a:latin typeface="Open Sans Light Bold" panose="020B0806030504020204"/>
              </a:rPr>
              <a:t>Server Closes TCP Connection</a:t>
            </a:r>
            <a:endParaRPr lang="en-US" sz="2865">
              <a:solidFill>
                <a:srgbClr val="000000"/>
              </a:solidFill>
              <a:latin typeface="Open Sans Light Bold" panose="020B0806030504020204"/>
            </a:endParaRPr>
          </a:p>
        </p:txBody>
      </p:sp>
      <p:grpSp>
        <p:nvGrpSpPr>
          <p:cNvPr id="46" name="Group 46"/>
          <p:cNvGrpSpPr/>
          <p:nvPr/>
        </p:nvGrpSpPr>
        <p:grpSpPr>
          <a:xfrm rot="0">
            <a:off x="453966" y="7040408"/>
            <a:ext cx="670140" cy="236279"/>
            <a:chOff x="0" y="0"/>
            <a:chExt cx="5255327" cy="1852930"/>
          </a:xfrm>
        </p:grpSpPr>
        <p:sp>
          <p:nvSpPr>
            <p:cNvPr id="47" name="Freeform 47"/>
            <p:cNvSpPr/>
            <p:nvPr/>
          </p:nvSpPr>
          <p:spPr>
            <a:xfrm>
              <a:off x="0" y="0"/>
              <a:ext cx="5255327" cy="1854200"/>
            </a:xfrm>
            <a:custGeom>
              <a:avLst/>
              <a:gdLst/>
              <a:ahLst/>
              <a:cxnLst/>
              <a:rect l="l" t="t" r="r" b="b"/>
              <a:pathLst>
                <a:path w="5255327" h="1854200">
                  <a:moveTo>
                    <a:pt x="5154997" y="739140"/>
                  </a:moveTo>
                  <a:lnTo>
                    <a:pt x="4234247" y="49530"/>
                  </a:lnTo>
                  <a:cubicBezTo>
                    <a:pt x="4189797" y="16510"/>
                    <a:pt x="4141538" y="0"/>
                    <a:pt x="4092007" y="0"/>
                  </a:cubicBezTo>
                  <a:cubicBezTo>
                    <a:pt x="3986597" y="0"/>
                    <a:pt x="3909127" y="81280"/>
                    <a:pt x="3909127" y="194310"/>
                  </a:cubicBezTo>
                  <a:lnTo>
                    <a:pt x="3909127" y="605790"/>
                  </a:lnTo>
                  <a:lnTo>
                    <a:pt x="313690" y="605790"/>
                  </a:lnTo>
                  <a:cubicBezTo>
                    <a:pt x="139700" y="609600"/>
                    <a:pt x="0" y="751840"/>
                    <a:pt x="0" y="927100"/>
                  </a:cubicBezTo>
                  <a:cubicBezTo>
                    <a:pt x="0" y="1102360"/>
                    <a:pt x="139700" y="1244600"/>
                    <a:pt x="313690" y="1248410"/>
                  </a:cubicBezTo>
                  <a:lnTo>
                    <a:pt x="3909127" y="1248410"/>
                  </a:lnTo>
                  <a:lnTo>
                    <a:pt x="3909127" y="1659890"/>
                  </a:lnTo>
                  <a:cubicBezTo>
                    <a:pt x="3909127" y="1772920"/>
                    <a:pt x="3986597" y="1854200"/>
                    <a:pt x="4092007" y="1854200"/>
                  </a:cubicBezTo>
                  <a:cubicBezTo>
                    <a:pt x="4141537" y="1854200"/>
                    <a:pt x="4189797" y="1836420"/>
                    <a:pt x="4234247" y="1803400"/>
                  </a:cubicBezTo>
                  <a:lnTo>
                    <a:pt x="5154997" y="1115060"/>
                  </a:lnTo>
                  <a:cubicBezTo>
                    <a:pt x="5218497" y="1066800"/>
                    <a:pt x="5255327" y="998220"/>
                    <a:pt x="5255327" y="927100"/>
                  </a:cubicBezTo>
                  <a:cubicBezTo>
                    <a:pt x="5255327" y="854710"/>
                    <a:pt x="5218497" y="787400"/>
                    <a:pt x="5154997" y="739140"/>
                  </a:cubicBezTo>
                  <a:close/>
                </a:path>
              </a:pathLst>
            </a:custGeom>
            <a:solidFill>
              <a:srgbClr val="55A4A5"/>
            </a:solidFill>
          </p:spPr>
        </p:sp>
      </p:grpSp>
      <p:grpSp>
        <p:nvGrpSpPr>
          <p:cNvPr id="48" name="Group 48"/>
          <p:cNvGrpSpPr/>
          <p:nvPr/>
        </p:nvGrpSpPr>
        <p:grpSpPr>
          <a:xfrm rot="0">
            <a:off x="453966" y="3969518"/>
            <a:ext cx="670140" cy="236279"/>
            <a:chOff x="0" y="0"/>
            <a:chExt cx="5255327" cy="1852930"/>
          </a:xfrm>
        </p:grpSpPr>
        <p:sp>
          <p:nvSpPr>
            <p:cNvPr id="49" name="Freeform 49"/>
            <p:cNvSpPr/>
            <p:nvPr/>
          </p:nvSpPr>
          <p:spPr>
            <a:xfrm>
              <a:off x="0" y="0"/>
              <a:ext cx="5255327" cy="1854200"/>
            </a:xfrm>
            <a:custGeom>
              <a:avLst/>
              <a:gdLst/>
              <a:ahLst/>
              <a:cxnLst/>
              <a:rect l="l" t="t" r="r" b="b"/>
              <a:pathLst>
                <a:path w="5255327" h="1854200">
                  <a:moveTo>
                    <a:pt x="5154997" y="739140"/>
                  </a:moveTo>
                  <a:lnTo>
                    <a:pt x="4234247" y="49530"/>
                  </a:lnTo>
                  <a:cubicBezTo>
                    <a:pt x="4189797" y="16510"/>
                    <a:pt x="4141538" y="0"/>
                    <a:pt x="4092007" y="0"/>
                  </a:cubicBezTo>
                  <a:cubicBezTo>
                    <a:pt x="3986597" y="0"/>
                    <a:pt x="3909127" y="81280"/>
                    <a:pt x="3909127" y="194310"/>
                  </a:cubicBezTo>
                  <a:lnTo>
                    <a:pt x="3909127" y="605790"/>
                  </a:lnTo>
                  <a:lnTo>
                    <a:pt x="313690" y="605790"/>
                  </a:lnTo>
                  <a:cubicBezTo>
                    <a:pt x="139700" y="609600"/>
                    <a:pt x="0" y="751840"/>
                    <a:pt x="0" y="927100"/>
                  </a:cubicBezTo>
                  <a:cubicBezTo>
                    <a:pt x="0" y="1102360"/>
                    <a:pt x="139700" y="1244600"/>
                    <a:pt x="313690" y="1248410"/>
                  </a:cubicBezTo>
                  <a:lnTo>
                    <a:pt x="3909127" y="1248410"/>
                  </a:lnTo>
                  <a:lnTo>
                    <a:pt x="3909127" y="1659890"/>
                  </a:lnTo>
                  <a:cubicBezTo>
                    <a:pt x="3909127" y="1772920"/>
                    <a:pt x="3986597" y="1854200"/>
                    <a:pt x="4092007" y="1854200"/>
                  </a:cubicBezTo>
                  <a:cubicBezTo>
                    <a:pt x="4141537" y="1854200"/>
                    <a:pt x="4189797" y="1836420"/>
                    <a:pt x="4234247" y="1803400"/>
                  </a:cubicBezTo>
                  <a:lnTo>
                    <a:pt x="5154997" y="1115060"/>
                  </a:lnTo>
                  <a:cubicBezTo>
                    <a:pt x="5218497" y="1066800"/>
                    <a:pt x="5255327" y="998220"/>
                    <a:pt x="5255327" y="927100"/>
                  </a:cubicBezTo>
                  <a:cubicBezTo>
                    <a:pt x="5255327" y="854710"/>
                    <a:pt x="5218497" y="787400"/>
                    <a:pt x="5154997" y="739140"/>
                  </a:cubicBezTo>
                  <a:close/>
                </a:path>
              </a:pathLst>
            </a:custGeom>
            <a:solidFill>
              <a:srgbClr val="55A4A5"/>
            </a:solidFill>
          </p:spPr>
        </p:sp>
      </p:grpSp>
      <p:grpSp>
        <p:nvGrpSpPr>
          <p:cNvPr id="50" name="Group 50"/>
          <p:cNvGrpSpPr/>
          <p:nvPr/>
        </p:nvGrpSpPr>
        <p:grpSpPr>
          <a:xfrm rot="-5400000">
            <a:off x="-1046771" y="5322741"/>
            <a:ext cx="3119790" cy="551824"/>
            <a:chOff x="0" y="0"/>
            <a:chExt cx="3231031" cy="571500"/>
          </a:xfrm>
        </p:grpSpPr>
        <p:sp>
          <p:nvSpPr>
            <p:cNvPr id="51" name="Freeform 51"/>
            <p:cNvSpPr/>
            <p:nvPr/>
          </p:nvSpPr>
          <p:spPr>
            <a:xfrm>
              <a:off x="0" y="255270"/>
              <a:ext cx="3231030" cy="69850"/>
            </a:xfrm>
            <a:custGeom>
              <a:avLst/>
              <a:gdLst/>
              <a:ahLst/>
              <a:cxnLst/>
              <a:rect l="l" t="t" r="r" b="b"/>
              <a:pathLst>
                <a:path w="3231030" h="69850">
                  <a:moveTo>
                    <a:pt x="2940201" y="0"/>
                  </a:moveTo>
                  <a:lnTo>
                    <a:pt x="0" y="0"/>
                  </a:lnTo>
                  <a:lnTo>
                    <a:pt x="0" y="69850"/>
                  </a:lnTo>
                  <a:lnTo>
                    <a:pt x="3231030" y="69850"/>
                  </a:lnTo>
                  <a:lnTo>
                    <a:pt x="3231030" y="0"/>
                  </a:lnTo>
                  <a:close/>
                </a:path>
              </a:pathLst>
            </a:custGeom>
            <a:solidFill>
              <a:srgbClr val="009B76"/>
            </a:solidFill>
          </p:spPr>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grpSp>
        <p:nvGrpSpPr>
          <p:cNvPr id="2" name="Group 2"/>
          <p:cNvGrpSpPr/>
          <p:nvPr/>
        </p:nvGrpSpPr>
        <p:grpSpPr>
          <a:xfrm rot="0">
            <a:off x="-2386598" y="8781368"/>
            <a:ext cx="23061197" cy="5096037"/>
            <a:chOff x="0" y="0"/>
            <a:chExt cx="30748262" cy="6794715"/>
          </a:xfrm>
        </p:grpSpPr>
        <p:pic>
          <p:nvPicPr>
            <p:cNvPr id="3" name="Picture 3"/>
            <p:cNvPicPr>
              <a:picLocks noChangeAspect="1"/>
            </p:cNvPicPr>
            <p:nvPr/>
          </p:nvPicPr>
          <p:blipFill>
            <a:blip r:embed="rId1"/>
            <a:srcRect/>
            <a:stretch>
              <a:fillRect/>
            </a:stretch>
          </p:blipFill>
          <p:spPr>
            <a:xfrm>
              <a:off x="0" y="0"/>
              <a:ext cx="14176270" cy="5741389"/>
            </a:xfrm>
            <a:prstGeom prst="rect">
              <a:avLst/>
            </a:prstGeom>
          </p:spPr>
        </p:pic>
        <p:pic>
          <p:nvPicPr>
            <p:cNvPr id="4" name="Picture 4"/>
            <p:cNvPicPr>
              <a:picLocks noChangeAspect="1"/>
            </p:cNvPicPr>
            <p:nvPr/>
          </p:nvPicPr>
          <p:blipFill>
            <a:blip r:embed="rId2"/>
            <a:srcRect/>
            <a:stretch>
              <a:fillRect/>
            </a:stretch>
          </p:blipFill>
          <p:spPr>
            <a:xfrm>
              <a:off x="7693978" y="776228"/>
              <a:ext cx="14860462" cy="6018487"/>
            </a:xfrm>
            <a:prstGeom prst="rect">
              <a:avLst/>
            </a:prstGeom>
          </p:spPr>
        </p:pic>
        <p:pic>
          <p:nvPicPr>
            <p:cNvPr id="5" name="Picture 5"/>
            <p:cNvPicPr>
              <a:picLocks noChangeAspect="1"/>
            </p:cNvPicPr>
            <p:nvPr/>
          </p:nvPicPr>
          <p:blipFill>
            <a:blip r:embed="rId1"/>
            <a:srcRect/>
            <a:stretch>
              <a:fillRect/>
            </a:stretch>
          </p:blipFill>
          <p:spPr>
            <a:xfrm>
              <a:off x="17887939" y="690922"/>
              <a:ext cx="12860323" cy="5208431"/>
            </a:xfrm>
            <a:prstGeom prst="rect">
              <a:avLst/>
            </a:prstGeom>
          </p:spPr>
        </p:pic>
      </p:grpSp>
      <p:pic>
        <p:nvPicPr>
          <p:cNvPr id="6" name="Picture 6"/>
          <p:cNvPicPr>
            <a:picLocks noChangeAspect="1"/>
          </p:cNvPicPr>
          <p:nvPr/>
        </p:nvPicPr>
        <p:blipFill>
          <a:blip r:embed="rId3"/>
          <a:srcRect/>
          <a:stretch>
            <a:fillRect/>
          </a:stretch>
        </p:blipFill>
        <p:spPr>
          <a:xfrm>
            <a:off x="16972567" y="1827293"/>
            <a:ext cx="1034624" cy="1034624"/>
          </a:xfrm>
          <a:prstGeom prst="rect">
            <a:avLst/>
          </a:prstGeom>
        </p:spPr>
      </p:pic>
      <p:pic>
        <p:nvPicPr>
          <p:cNvPr id="7" name="Picture 7"/>
          <p:cNvPicPr>
            <a:picLocks noChangeAspect="1"/>
          </p:cNvPicPr>
          <p:nvPr/>
        </p:nvPicPr>
        <p:blipFill>
          <a:blip r:embed="rId4"/>
          <a:srcRect/>
          <a:stretch>
            <a:fillRect/>
          </a:stretch>
        </p:blipFill>
        <p:spPr>
          <a:xfrm>
            <a:off x="1543434" y="2023454"/>
            <a:ext cx="1162275" cy="1075105"/>
          </a:xfrm>
          <a:prstGeom prst="rect">
            <a:avLst/>
          </a:prstGeom>
        </p:spPr>
      </p:pic>
      <p:grpSp>
        <p:nvGrpSpPr>
          <p:cNvPr id="8" name="Group 8"/>
          <p:cNvGrpSpPr/>
          <p:nvPr/>
        </p:nvGrpSpPr>
        <p:grpSpPr>
          <a:xfrm rot="0">
            <a:off x="3077325" y="4069282"/>
            <a:ext cx="3320768" cy="813584"/>
            <a:chOff x="0" y="0"/>
            <a:chExt cx="7811839" cy="1913890"/>
          </a:xfrm>
        </p:grpSpPr>
        <p:sp>
          <p:nvSpPr>
            <p:cNvPr id="9" name="Freeform 9"/>
            <p:cNvSpPr/>
            <p:nvPr/>
          </p:nvSpPr>
          <p:spPr>
            <a:xfrm>
              <a:off x="0" y="0"/>
              <a:ext cx="7811839" cy="1913890"/>
            </a:xfrm>
            <a:custGeom>
              <a:avLst/>
              <a:gdLst/>
              <a:ahLst/>
              <a:cxnLst/>
              <a:rect l="l" t="t" r="r" b="b"/>
              <a:pathLst>
                <a:path w="7811839" h="1913890">
                  <a:moveTo>
                    <a:pt x="0" y="0"/>
                  </a:moveTo>
                  <a:lnTo>
                    <a:pt x="7811839" y="0"/>
                  </a:lnTo>
                  <a:lnTo>
                    <a:pt x="7811839" y="1913890"/>
                  </a:lnTo>
                  <a:lnTo>
                    <a:pt x="0" y="1913890"/>
                  </a:lnTo>
                  <a:close/>
                </a:path>
              </a:pathLst>
            </a:custGeom>
            <a:solidFill>
              <a:srgbClr val="266570"/>
            </a:solidFill>
          </p:spPr>
        </p:sp>
      </p:grpSp>
      <p:grpSp>
        <p:nvGrpSpPr>
          <p:cNvPr id="10" name="Group 10"/>
          <p:cNvGrpSpPr/>
          <p:nvPr/>
        </p:nvGrpSpPr>
        <p:grpSpPr>
          <a:xfrm rot="0">
            <a:off x="3172864" y="2023454"/>
            <a:ext cx="2864238" cy="701734"/>
            <a:chOff x="0" y="0"/>
            <a:chExt cx="7811839" cy="1913890"/>
          </a:xfrm>
        </p:grpSpPr>
        <p:sp>
          <p:nvSpPr>
            <p:cNvPr id="11" name="Freeform 11"/>
            <p:cNvSpPr/>
            <p:nvPr/>
          </p:nvSpPr>
          <p:spPr>
            <a:xfrm>
              <a:off x="0" y="0"/>
              <a:ext cx="7811839" cy="1913890"/>
            </a:xfrm>
            <a:custGeom>
              <a:avLst/>
              <a:gdLst/>
              <a:ahLst/>
              <a:cxnLst/>
              <a:rect l="l" t="t" r="r" b="b"/>
              <a:pathLst>
                <a:path w="7811839" h="1913890">
                  <a:moveTo>
                    <a:pt x="0" y="0"/>
                  </a:moveTo>
                  <a:lnTo>
                    <a:pt x="7811839" y="0"/>
                  </a:lnTo>
                  <a:lnTo>
                    <a:pt x="7811839" y="1913890"/>
                  </a:lnTo>
                  <a:lnTo>
                    <a:pt x="0" y="1913890"/>
                  </a:lnTo>
                  <a:close/>
                </a:path>
              </a:pathLst>
            </a:custGeom>
            <a:solidFill>
              <a:srgbClr val="266570"/>
            </a:solidFill>
          </p:spPr>
        </p:sp>
      </p:grpSp>
      <p:grpSp>
        <p:nvGrpSpPr>
          <p:cNvPr id="12" name="Group 12"/>
          <p:cNvGrpSpPr/>
          <p:nvPr/>
        </p:nvGrpSpPr>
        <p:grpSpPr>
          <a:xfrm rot="0">
            <a:off x="12675201" y="1884544"/>
            <a:ext cx="3546642" cy="829064"/>
            <a:chOff x="0" y="0"/>
            <a:chExt cx="8187401" cy="1913890"/>
          </a:xfrm>
        </p:grpSpPr>
        <p:sp>
          <p:nvSpPr>
            <p:cNvPr id="13" name="Freeform 13"/>
            <p:cNvSpPr/>
            <p:nvPr/>
          </p:nvSpPr>
          <p:spPr>
            <a:xfrm>
              <a:off x="0" y="0"/>
              <a:ext cx="8187401" cy="1913890"/>
            </a:xfrm>
            <a:custGeom>
              <a:avLst/>
              <a:gdLst/>
              <a:ahLst/>
              <a:cxnLst/>
              <a:rect l="l" t="t" r="r" b="b"/>
              <a:pathLst>
                <a:path w="8187401" h="1913890">
                  <a:moveTo>
                    <a:pt x="0" y="0"/>
                  </a:moveTo>
                  <a:lnTo>
                    <a:pt x="8187401" y="0"/>
                  </a:lnTo>
                  <a:lnTo>
                    <a:pt x="8187401" y="1913890"/>
                  </a:lnTo>
                  <a:lnTo>
                    <a:pt x="0" y="1913890"/>
                  </a:lnTo>
                  <a:close/>
                </a:path>
              </a:pathLst>
            </a:custGeom>
            <a:solidFill>
              <a:srgbClr val="009FE3"/>
            </a:solidFill>
          </p:spPr>
        </p:sp>
      </p:grpSp>
      <p:grpSp>
        <p:nvGrpSpPr>
          <p:cNvPr id="14" name="Group 14"/>
          <p:cNvGrpSpPr/>
          <p:nvPr/>
        </p:nvGrpSpPr>
        <p:grpSpPr>
          <a:xfrm rot="0">
            <a:off x="12305536" y="4279081"/>
            <a:ext cx="4143532" cy="829064"/>
            <a:chOff x="0" y="0"/>
            <a:chExt cx="9565320" cy="1913890"/>
          </a:xfrm>
        </p:grpSpPr>
        <p:sp>
          <p:nvSpPr>
            <p:cNvPr id="15" name="Freeform 15"/>
            <p:cNvSpPr/>
            <p:nvPr/>
          </p:nvSpPr>
          <p:spPr>
            <a:xfrm>
              <a:off x="0" y="0"/>
              <a:ext cx="9565320" cy="1913890"/>
            </a:xfrm>
            <a:custGeom>
              <a:avLst/>
              <a:gdLst/>
              <a:ahLst/>
              <a:cxnLst/>
              <a:rect l="l" t="t" r="r" b="b"/>
              <a:pathLst>
                <a:path w="9565320" h="1913890">
                  <a:moveTo>
                    <a:pt x="0" y="0"/>
                  </a:moveTo>
                  <a:lnTo>
                    <a:pt x="9565320" y="0"/>
                  </a:lnTo>
                  <a:lnTo>
                    <a:pt x="9565320" y="1913890"/>
                  </a:lnTo>
                  <a:lnTo>
                    <a:pt x="0" y="1913890"/>
                  </a:lnTo>
                  <a:close/>
                </a:path>
              </a:pathLst>
            </a:custGeom>
            <a:solidFill>
              <a:srgbClr val="009FE3"/>
            </a:solidFill>
          </p:spPr>
        </p:sp>
      </p:grpSp>
      <p:grpSp>
        <p:nvGrpSpPr>
          <p:cNvPr id="16" name="Group 16"/>
          <p:cNvGrpSpPr/>
          <p:nvPr/>
        </p:nvGrpSpPr>
        <p:grpSpPr>
          <a:xfrm rot="0">
            <a:off x="2909410" y="5590415"/>
            <a:ext cx="3848543" cy="899637"/>
            <a:chOff x="0" y="0"/>
            <a:chExt cx="8187401" cy="1913890"/>
          </a:xfrm>
        </p:grpSpPr>
        <p:sp>
          <p:nvSpPr>
            <p:cNvPr id="17" name="Freeform 17"/>
            <p:cNvSpPr/>
            <p:nvPr/>
          </p:nvSpPr>
          <p:spPr>
            <a:xfrm>
              <a:off x="0" y="0"/>
              <a:ext cx="8187401" cy="1913890"/>
            </a:xfrm>
            <a:custGeom>
              <a:avLst/>
              <a:gdLst/>
              <a:ahLst/>
              <a:cxnLst/>
              <a:rect l="l" t="t" r="r" b="b"/>
              <a:pathLst>
                <a:path w="8187401" h="1913890">
                  <a:moveTo>
                    <a:pt x="0" y="0"/>
                  </a:moveTo>
                  <a:lnTo>
                    <a:pt x="8187401" y="0"/>
                  </a:lnTo>
                  <a:lnTo>
                    <a:pt x="8187401" y="1913890"/>
                  </a:lnTo>
                  <a:lnTo>
                    <a:pt x="0" y="1913890"/>
                  </a:lnTo>
                  <a:close/>
                </a:path>
              </a:pathLst>
            </a:custGeom>
            <a:solidFill>
              <a:srgbClr val="266570"/>
            </a:solidFill>
          </p:spPr>
        </p:sp>
      </p:grpSp>
      <p:grpSp>
        <p:nvGrpSpPr>
          <p:cNvPr id="18" name="Group 18"/>
          <p:cNvGrpSpPr/>
          <p:nvPr/>
        </p:nvGrpSpPr>
        <p:grpSpPr>
          <a:xfrm rot="0">
            <a:off x="3077325" y="7968290"/>
            <a:ext cx="13361980" cy="813079"/>
            <a:chOff x="0" y="0"/>
            <a:chExt cx="31452506" cy="1913890"/>
          </a:xfrm>
        </p:grpSpPr>
        <p:sp>
          <p:nvSpPr>
            <p:cNvPr id="19" name="Freeform 19"/>
            <p:cNvSpPr/>
            <p:nvPr/>
          </p:nvSpPr>
          <p:spPr>
            <a:xfrm>
              <a:off x="0" y="0"/>
              <a:ext cx="31452505" cy="1913890"/>
            </a:xfrm>
            <a:custGeom>
              <a:avLst/>
              <a:gdLst/>
              <a:ahLst/>
              <a:cxnLst/>
              <a:rect l="l" t="t" r="r" b="b"/>
              <a:pathLst>
                <a:path w="31452505" h="1913890">
                  <a:moveTo>
                    <a:pt x="0" y="0"/>
                  </a:moveTo>
                  <a:lnTo>
                    <a:pt x="31452505" y="0"/>
                  </a:lnTo>
                  <a:lnTo>
                    <a:pt x="31452505" y="1913890"/>
                  </a:lnTo>
                  <a:lnTo>
                    <a:pt x="0" y="1913890"/>
                  </a:lnTo>
                  <a:close/>
                </a:path>
              </a:pathLst>
            </a:custGeom>
            <a:solidFill>
              <a:srgbClr val="266570"/>
            </a:solidFill>
          </p:spPr>
        </p:sp>
      </p:grpSp>
      <p:grpSp>
        <p:nvGrpSpPr>
          <p:cNvPr id="20" name="Group 20"/>
          <p:cNvGrpSpPr/>
          <p:nvPr/>
        </p:nvGrpSpPr>
        <p:grpSpPr>
          <a:xfrm rot="0">
            <a:off x="10680591" y="6528934"/>
            <a:ext cx="5790137" cy="813079"/>
            <a:chOff x="0" y="0"/>
            <a:chExt cx="13629291" cy="1913890"/>
          </a:xfrm>
        </p:grpSpPr>
        <p:sp>
          <p:nvSpPr>
            <p:cNvPr id="21" name="Freeform 21"/>
            <p:cNvSpPr/>
            <p:nvPr/>
          </p:nvSpPr>
          <p:spPr>
            <a:xfrm>
              <a:off x="0" y="0"/>
              <a:ext cx="13629291" cy="1913890"/>
            </a:xfrm>
            <a:custGeom>
              <a:avLst/>
              <a:gdLst/>
              <a:ahLst/>
              <a:cxnLst/>
              <a:rect l="l" t="t" r="r" b="b"/>
              <a:pathLst>
                <a:path w="13629291" h="1913890">
                  <a:moveTo>
                    <a:pt x="0" y="0"/>
                  </a:moveTo>
                  <a:lnTo>
                    <a:pt x="13629291" y="0"/>
                  </a:lnTo>
                  <a:lnTo>
                    <a:pt x="13629291" y="1913890"/>
                  </a:lnTo>
                  <a:lnTo>
                    <a:pt x="0" y="1913890"/>
                  </a:lnTo>
                  <a:close/>
                </a:path>
              </a:pathLst>
            </a:custGeom>
            <a:solidFill>
              <a:srgbClr val="009FE3"/>
            </a:solidFill>
          </p:spPr>
        </p:sp>
      </p:grpSp>
      <p:pic>
        <p:nvPicPr>
          <p:cNvPr id="22" name="Picture 22"/>
          <p:cNvPicPr>
            <a:picLocks noChangeAspect="1"/>
          </p:cNvPicPr>
          <p:nvPr/>
        </p:nvPicPr>
        <p:blipFill>
          <a:blip r:embed="rId3"/>
          <a:srcRect/>
          <a:stretch>
            <a:fillRect/>
          </a:stretch>
        </p:blipFill>
        <p:spPr>
          <a:xfrm>
            <a:off x="16972567" y="4108876"/>
            <a:ext cx="1034624" cy="1034624"/>
          </a:xfrm>
          <a:prstGeom prst="rect">
            <a:avLst/>
          </a:prstGeom>
        </p:spPr>
      </p:pic>
      <p:pic>
        <p:nvPicPr>
          <p:cNvPr id="23" name="Picture 23"/>
          <p:cNvPicPr>
            <a:picLocks noChangeAspect="1"/>
          </p:cNvPicPr>
          <p:nvPr/>
        </p:nvPicPr>
        <p:blipFill>
          <a:blip r:embed="rId3"/>
          <a:srcRect/>
          <a:stretch>
            <a:fillRect/>
          </a:stretch>
        </p:blipFill>
        <p:spPr>
          <a:xfrm>
            <a:off x="16697953" y="6423157"/>
            <a:ext cx="1122695" cy="1122695"/>
          </a:xfrm>
          <a:prstGeom prst="rect">
            <a:avLst/>
          </a:prstGeom>
        </p:spPr>
      </p:pic>
      <p:pic>
        <p:nvPicPr>
          <p:cNvPr id="24" name="Picture 24"/>
          <p:cNvPicPr>
            <a:picLocks noChangeAspect="1"/>
          </p:cNvPicPr>
          <p:nvPr/>
        </p:nvPicPr>
        <p:blipFill>
          <a:blip r:embed="rId4"/>
          <a:srcRect/>
          <a:stretch>
            <a:fillRect/>
          </a:stretch>
        </p:blipFill>
        <p:spPr>
          <a:xfrm>
            <a:off x="1543434" y="3969518"/>
            <a:ext cx="1162275" cy="1075105"/>
          </a:xfrm>
          <a:prstGeom prst="rect">
            <a:avLst/>
          </a:prstGeom>
        </p:spPr>
      </p:pic>
      <p:pic>
        <p:nvPicPr>
          <p:cNvPr id="25" name="Picture 25"/>
          <p:cNvPicPr>
            <a:picLocks noChangeAspect="1"/>
          </p:cNvPicPr>
          <p:nvPr/>
        </p:nvPicPr>
        <p:blipFill>
          <a:blip r:embed="rId4"/>
          <a:srcRect/>
          <a:stretch>
            <a:fillRect/>
          </a:stretch>
        </p:blipFill>
        <p:spPr>
          <a:xfrm>
            <a:off x="1463387" y="5414948"/>
            <a:ext cx="1162275" cy="1075105"/>
          </a:xfrm>
          <a:prstGeom prst="rect">
            <a:avLst/>
          </a:prstGeom>
        </p:spPr>
      </p:pic>
      <p:grpSp>
        <p:nvGrpSpPr>
          <p:cNvPr id="26" name="Group 26"/>
          <p:cNvGrpSpPr/>
          <p:nvPr/>
        </p:nvGrpSpPr>
        <p:grpSpPr>
          <a:xfrm rot="9814850">
            <a:off x="7172522" y="3088467"/>
            <a:ext cx="5121738" cy="476468"/>
            <a:chOff x="0" y="0"/>
            <a:chExt cx="19917849" cy="1852930"/>
          </a:xfrm>
        </p:grpSpPr>
        <p:sp>
          <p:nvSpPr>
            <p:cNvPr id="27" name="Freeform 27"/>
            <p:cNvSpPr/>
            <p:nvPr/>
          </p:nvSpPr>
          <p:spPr>
            <a:xfrm>
              <a:off x="0" y="0"/>
              <a:ext cx="19917849" cy="1854200"/>
            </a:xfrm>
            <a:custGeom>
              <a:avLst/>
              <a:gdLst/>
              <a:ahLst/>
              <a:cxnLst/>
              <a:rect l="l" t="t" r="r" b="b"/>
              <a:pathLst>
                <a:path w="19917849" h="1854200">
                  <a:moveTo>
                    <a:pt x="19817519" y="739140"/>
                  </a:moveTo>
                  <a:lnTo>
                    <a:pt x="18896769" y="49530"/>
                  </a:lnTo>
                  <a:cubicBezTo>
                    <a:pt x="18852319" y="16510"/>
                    <a:pt x="18804058" y="0"/>
                    <a:pt x="18754530" y="0"/>
                  </a:cubicBezTo>
                  <a:cubicBezTo>
                    <a:pt x="18649119" y="0"/>
                    <a:pt x="18571649" y="81280"/>
                    <a:pt x="18571649" y="194310"/>
                  </a:cubicBezTo>
                  <a:lnTo>
                    <a:pt x="18571649" y="605790"/>
                  </a:lnTo>
                  <a:lnTo>
                    <a:pt x="313690" y="605790"/>
                  </a:lnTo>
                  <a:cubicBezTo>
                    <a:pt x="139700" y="609600"/>
                    <a:pt x="0" y="751840"/>
                    <a:pt x="0" y="927100"/>
                  </a:cubicBezTo>
                  <a:cubicBezTo>
                    <a:pt x="0" y="1102360"/>
                    <a:pt x="139700" y="1244600"/>
                    <a:pt x="313690" y="1248410"/>
                  </a:cubicBezTo>
                  <a:lnTo>
                    <a:pt x="18571649" y="1248410"/>
                  </a:lnTo>
                  <a:lnTo>
                    <a:pt x="18571649" y="1659890"/>
                  </a:lnTo>
                  <a:cubicBezTo>
                    <a:pt x="18571649" y="1772920"/>
                    <a:pt x="18649119" y="1854200"/>
                    <a:pt x="18754530" y="1854200"/>
                  </a:cubicBezTo>
                  <a:cubicBezTo>
                    <a:pt x="18804058" y="1854200"/>
                    <a:pt x="18852319" y="1836420"/>
                    <a:pt x="18896769" y="1803400"/>
                  </a:cubicBezTo>
                  <a:lnTo>
                    <a:pt x="19817519" y="1115060"/>
                  </a:lnTo>
                  <a:cubicBezTo>
                    <a:pt x="19881019" y="1066800"/>
                    <a:pt x="19917849" y="998220"/>
                    <a:pt x="19917849" y="927100"/>
                  </a:cubicBezTo>
                  <a:cubicBezTo>
                    <a:pt x="19917849" y="854710"/>
                    <a:pt x="19881019" y="787400"/>
                    <a:pt x="19817519" y="739140"/>
                  </a:cubicBezTo>
                  <a:close/>
                </a:path>
              </a:pathLst>
            </a:custGeom>
            <a:solidFill>
              <a:srgbClr val="F04237"/>
            </a:solidFill>
          </p:spPr>
        </p:sp>
      </p:grpSp>
      <p:grpSp>
        <p:nvGrpSpPr>
          <p:cNvPr id="28" name="Group 28"/>
          <p:cNvGrpSpPr/>
          <p:nvPr/>
        </p:nvGrpSpPr>
        <p:grpSpPr>
          <a:xfrm rot="0">
            <a:off x="6719022" y="2060842"/>
            <a:ext cx="5584678" cy="476468"/>
            <a:chOff x="0" y="0"/>
            <a:chExt cx="21718170" cy="1852930"/>
          </a:xfrm>
        </p:grpSpPr>
        <p:sp>
          <p:nvSpPr>
            <p:cNvPr id="29" name="Freeform 29"/>
            <p:cNvSpPr/>
            <p:nvPr/>
          </p:nvSpPr>
          <p:spPr>
            <a:xfrm>
              <a:off x="0" y="0"/>
              <a:ext cx="21718169" cy="1854200"/>
            </a:xfrm>
            <a:custGeom>
              <a:avLst/>
              <a:gdLst/>
              <a:ahLst/>
              <a:cxnLst/>
              <a:rect l="l" t="t" r="r" b="b"/>
              <a:pathLst>
                <a:path w="21718169" h="1854200">
                  <a:moveTo>
                    <a:pt x="21617840" y="739140"/>
                  </a:moveTo>
                  <a:lnTo>
                    <a:pt x="20697090" y="49530"/>
                  </a:lnTo>
                  <a:cubicBezTo>
                    <a:pt x="20652640" y="16510"/>
                    <a:pt x="20604380" y="0"/>
                    <a:pt x="20554849" y="0"/>
                  </a:cubicBezTo>
                  <a:cubicBezTo>
                    <a:pt x="20449440" y="0"/>
                    <a:pt x="20371970" y="81280"/>
                    <a:pt x="20371970" y="194310"/>
                  </a:cubicBezTo>
                  <a:lnTo>
                    <a:pt x="20371970" y="605790"/>
                  </a:lnTo>
                  <a:lnTo>
                    <a:pt x="313690" y="605790"/>
                  </a:lnTo>
                  <a:cubicBezTo>
                    <a:pt x="139700" y="609600"/>
                    <a:pt x="0" y="751840"/>
                    <a:pt x="0" y="927100"/>
                  </a:cubicBezTo>
                  <a:cubicBezTo>
                    <a:pt x="0" y="1102360"/>
                    <a:pt x="139700" y="1244600"/>
                    <a:pt x="313690" y="1248410"/>
                  </a:cubicBezTo>
                  <a:lnTo>
                    <a:pt x="20371969" y="1248410"/>
                  </a:lnTo>
                  <a:lnTo>
                    <a:pt x="20371969" y="1659890"/>
                  </a:lnTo>
                  <a:cubicBezTo>
                    <a:pt x="20371969" y="1772920"/>
                    <a:pt x="20449440" y="1854200"/>
                    <a:pt x="20554849" y="1854200"/>
                  </a:cubicBezTo>
                  <a:cubicBezTo>
                    <a:pt x="20604380" y="1854200"/>
                    <a:pt x="20652640" y="1836420"/>
                    <a:pt x="20697090" y="1803400"/>
                  </a:cubicBezTo>
                  <a:lnTo>
                    <a:pt x="21617840" y="1115060"/>
                  </a:lnTo>
                  <a:cubicBezTo>
                    <a:pt x="21681340" y="1066800"/>
                    <a:pt x="21718169" y="998220"/>
                    <a:pt x="21718169" y="927100"/>
                  </a:cubicBezTo>
                  <a:cubicBezTo>
                    <a:pt x="21718169" y="854710"/>
                    <a:pt x="21681340" y="787400"/>
                    <a:pt x="21617840" y="739140"/>
                  </a:cubicBezTo>
                  <a:close/>
                </a:path>
              </a:pathLst>
            </a:custGeom>
            <a:solidFill>
              <a:srgbClr val="F04237"/>
            </a:solidFill>
          </p:spPr>
        </p:sp>
      </p:grpSp>
      <p:grpSp>
        <p:nvGrpSpPr>
          <p:cNvPr id="30" name="Group 30"/>
          <p:cNvGrpSpPr/>
          <p:nvPr/>
        </p:nvGrpSpPr>
        <p:grpSpPr>
          <a:xfrm rot="0">
            <a:off x="6765555" y="4237840"/>
            <a:ext cx="5152442" cy="476468"/>
            <a:chOff x="0" y="0"/>
            <a:chExt cx="20037254" cy="1852930"/>
          </a:xfrm>
        </p:grpSpPr>
        <p:sp>
          <p:nvSpPr>
            <p:cNvPr id="31" name="Freeform 31"/>
            <p:cNvSpPr/>
            <p:nvPr/>
          </p:nvSpPr>
          <p:spPr>
            <a:xfrm>
              <a:off x="0" y="0"/>
              <a:ext cx="20037254" cy="1854200"/>
            </a:xfrm>
            <a:custGeom>
              <a:avLst/>
              <a:gdLst/>
              <a:ahLst/>
              <a:cxnLst/>
              <a:rect l="l" t="t" r="r" b="b"/>
              <a:pathLst>
                <a:path w="20037254" h="1854200">
                  <a:moveTo>
                    <a:pt x="19936924" y="739140"/>
                  </a:moveTo>
                  <a:lnTo>
                    <a:pt x="19016174" y="49530"/>
                  </a:lnTo>
                  <a:cubicBezTo>
                    <a:pt x="18971724" y="16510"/>
                    <a:pt x="18923464" y="0"/>
                    <a:pt x="18873935" y="0"/>
                  </a:cubicBezTo>
                  <a:cubicBezTo>
                    <a:pt x="18768524" y="0"/>
                    <a:pt x="18691054" y="81280"/>
                    <a:pt x="18691054" y="194310"/>
                  </a:cubicBezTo>
                  <a:lnTo>
                    <a:pt x="18691054" y="605790"/>
                  </a:lnTo>
                  <a:lnTo>
                    <a:pt x="313690" y="605790"/>
                  </a:lnTo>
                  <a:cubicBezTo>
                    <a:pt x="139700" y="609600"/>
                    <a:pt x="0" y="751840"/>
                    <a:pt x="0" y="927100"/>
                  </a:cubicBezTo>
                  <a:cubicBezTo>
                    <a:pt x="0" y="1102360"/>
                    <a:pt x="139700" y="1244600"/>
                    <a:pt x="313690" y="1248410"/>
                  </a:cubicBezTo>
                  <a:lnTo>
                    <a:pt x="18691054" y="1248410"/>
                  </a:lnTo>
                  <a:lnTo>
                    <a:pt x="18691054" y="1659890"/>
                  </a:lnTo>
                  <a:cubicBezTo>
                    <a:pt x="18691054" y="1772920"/>
                    <a:pt x="18768524" y="1854200"/>
                    <a:pt x="18873935" y="1854200"/>
                  </a:cubicBezTo>
                  <a:cubicBezTo>
                    <a:pt x="18923464" y="1854200"/>
                    <a:pt x="18971724" y="1836420"/>
                    <a:pt x="19016174" y="1803400"/>
                  </a:cubicBezTo>
                  <a:lnTo>
                    <a:pt x="19936924" y="1115060"/>
                  </a:lnTo>
                  <a:cubicBezTo>
                    <a:pt x="20000424" y="1066800"/>
                    <a:pt x="20037254" y="998220"/>
                    <a:pt x="20037254" y="927100"/>
                  </a:cubicBezTo>
                  <a:cubicBezTo>
                    <a:pt x="20037254" y="854710"/>
                    <a:pt x="20000424" y="787400"/>
                    <a:pt x="19936924" y="739140"/>
                  </a:cubicBezTo>
                  <a:close/>
                </a:path>
              </a:pathLst>
            </a:custGeom>
            <a:solidFill>
              <a:srgbClr val="F04237"/>
            </a:solidFill>
          </p:spPr>
        </p:sp>
      </p:grpSp>
      <p:grpSp>
        <p:nvGrpSpPr>
          <p:cNvPr id="32" name="Group 32"/>
          <p:cNvGrpSpPr/>
          <p:nvPr/>
        </p:nvGrpSpPr>
        <p:grpSpPr>
          <a:xfrm rot="10070262">
            <a:off x="7207366" y="5157051"/>
            <a:ext cx="4672855" cy="476468"/>
            <a:chOff x="0" y="0"/>
            <a:chExt cx="18172194" cy="1852930"/>
          </a:xfrm>
        </p:grpSpPr>
        <p:sp>
          <p:nvSpPr>
            <p:cNvPr id="33" name="Freeform 33"/>
            <p:cNvSpPr/>
            <p:nvPr/>
          </p:nvSpPr>
          <p:spPr>
            <a:xfrm>
              <a:off x="0" y="0"/>
              <a:ext cx="18172195" cy="1854200"/>
            </a:xfrm>
            <a:custGeom>
              <a:avLst/>
              <a:gdLst/>
              <a:ahLst/>
              <a:cxnLst/>
              <a:rect l="l" t="t" r="r" b="b"/>
              <a:pathLst>
                <a:path w="18172195" h="1854200">
                  <a:moveTo>
                    <a:pt x="18071864" y="739140"/>
                  </a:moveTo>
                  <a:lnTo>
                    <a:pt x="17151114" y="49530"/>
                  </a:lnTo>
                  <a:cubicBezTo>
                    <a:pt x="17106664" y="16510"/>
                    <a:pt x="17058405" y="0"/>
                    <a:pt x="17008875" y="0"/>
                  </a:cubicBezTo>
                  <a:cubicBezTo>
                    <a:pt x="16903464" y="0"/>
                    <a:pt x="16825995" y="81280"/>
                    <a:pt x="16825995" y="194310"/>
                  </a:cubicBezTo>
                  <a:lnTo>
                    <a:pt x="16825995" y="605790"/>
                  </a:lnTo>
                  <a:lnTo>
                    <a:pt x="313690" y="605790"/>
                  </a:lnTo>
                  <a:cubicBezTo>
                    <a:pt x="139700" y="609600"/>
                    <a:pt x="0" y="751840"/>
                    <a:pt x="0" y="927100"/>
                  </a:cubicBezTo>
                  <a:cubicBezTo>
                    <a:pt x="0" y="1102360"/>
                    <a:pt x="139700" y="1244600"/>
                    <a:pt x="313690" y="1248410"/>
                  </a:cubicBezTo>
                  <a:lnTo>
                    <a:pt x="16825995" y="1248410"/>
                  </a:lnTo>
                  <a:lnTo>
                    <a:pt x="16825995" y="1659890"/>
                  </a:lnTo>
                  <a:cubicBezTo>
                    <a:pt x="16825995" y="1772920"/>
                    <a:pt x="16903464" y="1854200"/>
                    <a:pt x="17008875" y="1854200"/>
                  </a:cubicBezTo>
                  <a:cubicBezTo>
                    <a:pt x="17058404" y="1854200"/>
                    <a:pt x="17106664" y="1836420"/>
                    <a:pt x="17151114" y="1803400"/>
                  </a:cubicBezTo>
                  <a:lnTo>
                    <a:pt x="18071864" y="1115060"/>
                  </a:lnTo>
                  <a:cubicBezTo>
                    <a:pt x="18135364" y="1066800"/>
                    <a:pt x="18172195" y="998220"/>
                    <a:pt x="18172195" y="927100"/>
                  </a:cubicBezTo>
                  <a:cubicBezTo>
                    <a:pt x="18172195" y="854710"/>
                    <a:pt x="18135364" y="787400"/>
                    <a:pt x="18071864" y="739140"/>
                  </a:cubicBezTo>
                  <a:close/>
                </a:path>
              </a:pathLst>
            </a:custGeom>
            <a:solidFill>
              <a:srgbClr val="F04237"/>
            </a:solidFill>
          </p:spPr>
        </p:sp>
      </p:grpSp>
      <p:grpSp>
        <p:nvGrpSpPr>
          <p:cNvPr id="34" name="Group 34"/>
          <p:cNvGrpSpPr/>
          <p:nvPr/>
        </p:nvGrpSpPr>
        <p:grpSpPr>
          <a:xfrm rot="10284010">
            <a:off x="6506547" y="7017533"/>
            <a:ext cx="4039586" cy="476468"/>
            <a:chOff x="0" y="0"/>
            <a:chExt cx="15709485" cy="1852930"/>
          </a:xfrm>
        </p:grpSpPr>
        <p:sp>
          <p:nvSpPr>
            <p:cNvPr id="35" name="Freeform 35"/>
            <p:cNvSpPr/>
            <p:nvPr/>
          </p:nvSpPr>
          <p:spPr>
            <a:xfrm>
              <a:off x="0" y="0"/>
              <a:ext cx="15709485" cy="1854200"/>
            </a:xfrm>
            <a:custGeom>
              <a:avLst/>
              <a:gdLst/>
              <a:ahLst/>
              <a:cxnLst/>
              <a:rect l="l" t="t" r="r" b="b"/>
              <a:pathLst>
                <a:path w="15709485" h="1854200">
                  <a:moveTo>
                    <a:pt x="15609154" y="739140"/>
                  </a:moveTo>
                  <a:lnTo>
                    <a:pt x="14688404" y="49530"/>
                  </a:lnTo>
                  <a:cubicBezTo>
                    <a:pt x="14643954" y="16510"/>
                    <a:pt x="14595695" y="0"/>
                    <a:pt x="14546165" y="0"/>
                  </a:cubicBezTo>
                  <a:cubicBezTo>
                    <a:pt x="14440754" y="0"/>
                    <a:pt x="14363285" y="81280"/>
                    <a:pt x="14363285" y="194310"/>
                  </a:cubicBezTo>
                  <a:lnTo>
                    <a:pt x="14363285" y="605790"/>
                  </a:lnTo>
                  <a:lnTo>
                    <a:pt x="313690" y="605790"/>
                  </a:lnTo>
                  <a:cubicBezTo>
                    <a:pt x="139700" y="609600"/>
                    <a:pt x="0" y="751840"/>
                    <a:pt x="0" y="927100"/>
                  </a:cubicBezTo>
                  <a:cubicBezTo>
                    <a:pt x="0" y="1102360"/>
                    <a:pt x="139700" y="1244600"/>
                    <a:pt x="313690" y="1248410"/>
                  </a:cubicBezTo>
                  <a:lnTo>
                    <a:pt x="14363285" y="1248410"/>
                  </a:lnTo>
                  <a:lnTo>
                    <a:pt x="14363285" y="1659890"/>
                  </a:lnTo>
                  <a:cubicBezTo>
                    <a:pt x="14363285" y="1772920"/>
                    <a:pt x="14440754" y="1854200"/>
                    <a:pt x="14546165" y="1854200"/>
                  </a:cubicBezTo>
                  <a:cubicBezTo>
                    <a:pt x="14595695" y="1854200"/>
                    <a:pt x="14643954" y="1836420"/>
                    <a:pt x="14688404" y="1803400"/>
                  </a:cubicBezTo>
                  <a:lnTo>
                    <a:pt x="15609154" y="1115060"/>
                  </a:lnTo>
                  <a:cubicBezTo>
                    <a:pt x="15672654" y="1066800"/>
                    <a:pt x="15709485" y="998220"/>
                    <a:pt x="15709485" y="927100"/>
                  </a:cubicBezTo>
                  <a:cubicBezTo>
                    <a:pt x="15709485" y="854710"/>
                    <a:pt x="15672654" y="787400"/>
                    <a:pt x="15609154" y="739140"/>
                  </a:cubicBezTo>
                  <a:close/>
                </a:path>
              </a:pathLst>
            </a:custGeom>
            <a:solidFill>
              <a:srgbClr val="F04237"/>
            </a:solidFill>
          </p:spPr>
        </p:sp>
      </p:grpSp>
      <p:pic>
        <p:nvPicPr>
          <p:cNvPr id="36" name="Picture 36"/>
          <p:cNvPicPr>
            <a:picLocks noChangeAspect="1"/>
          </p:cNvPicPr>
          <p:nvPr/>
        </p:nvPicPr>
        <p:blipFill>
          <a:blip r:embed="rId4"/>
          <a:srcRect/>
          <a:stretch>
            <a:fillRect/>
          </a:stretch>
        </p:blipFill>
        <p:spPr>
          <a:xfrm>
            <a:off x="1543434" y="7643090"/>
            <a:ext cx="1162275" cy="1075105"/>
          </a:xfrm>
          <a:prstGeom prst="rect">
            <a:avLst/>
          </a:prstGeom>
        </p:spPr>
      </p:pic>
      <p:grpSp>
        <p:nvGrpSpPr>
          <p:cNvPr id="37" name="Group 37"/>
          <p:cNvGrpSpPr/>
          <p:nvPr/>
        </p:nvGrpSpPr>
        <p:grpSpPr>
          <a:xfrm rot="0">
            <a:off x="256173" y="7968290"/>
            <a:ext cx="1207214" cy="425641"/>
            <a:chOff x="0" y="0"/>
            <a:chExt cx="5255327" cy="1852930"/>
          </a:xfrm>
        </p:grpSpPr>
        <p:sp>
          <p:nvSpPr>
            <p:cNvPr id="38" name="Freeform 38"/>
            <p:cNvSpPr/>
            <p:nvPr/>
          </p:nvSpPr>
          <p:spPr>
            <a:xfrm>
              <a:off x="0" y="0"/>
              <a:ext cx="5255327" cy="1854200"/>
            </a:xfrm>
            <a:custGeom>
              <a:avLst/>
              <a:gdLst/>
              <a:ahLst/>
              <a:cxnLst/>
              <a:rect l="l" t="t" r="r" b="b"/>
              <a:pathLst>
                <a:path w="5255327" h="1854200">
                  <a:moveTo>
                    <a:pt x="5154997" y="739140"/>
                  </a:moveTo>
                  <a:lnTo>
                    <a:pt x="4234247" y="49530"/>
                  </a:lnTo>
                  <a:cubicBezTo>
                    <a:pt x="4189797" y="16510"/>
                    <a:pt x="4141538" y="0"/>
                    <a:pt x="4092007" y="0"/>
                  </a:cubicBezTo>
                  <a:cubicBezTo>
                    <a:pt x="3986597" y="0"/>
                    <a:pt x="3909127" y="81280"/>
                    <a:pt x="3909127" y="194310"/>
                  </a:cubicBezTo>
                  <a:lnTo>
                    <a:pt x="3909127" y="605790"/>
                  </a:lnTo>
                  <a:lnTo>
                    <a:pt x="313690" y="605790"/>
                  </a:lnTo>
                  <a:cubicBezTo>
                    <a:pt x="139700" y="609600"/>
                    <a:pt x="0" y="751840"/>
                    <a:pt x="0" y="927100"/>
                  </a:cubicBezTo>
                  <a:cubicBezTo>
                    <a:pt x="0" y="1102360"/>
                    <a:pt x="139700" y="1244600"/>
                    <a:pt x="313690" y="1248410"/>
                  </a:cubicBezTo>
                  <a:lnTo>
                    <a:pt x="3909127" y="1248410"/>
                  </a:lnTo>
                  <a:lnTo>
                    <a:pt x="3909127" y="1659890"/>
                  </a:lnTo>
                  <a:cubicBezTo>
                    <a:pt x="3909127" y="1772920"/>
                    <a:pt x="3986597" y="1854200"/>
                    <a:pt x="4092007" y="1854200"/>
                  </a:cubicBezTo>
                  <a:cubicBezTo>
                    <a:pt x="4141537" y="1854200"/>
                    <a:pt x="4189797" y="1836420"/>
                    <a:pt x="4234247" y="1803400"/>
                  </a:cubicBezTo>
                  <a:lnTo>
                    <a:pt x="5154997" y="1115060"/>
                  </a:lnTo>
                  <a:cubicBezTo>
                    <a:pt x="5218497" y="1066800"/>
                    <a:pt x="5255327" y="998220"/>
                    <a:pt x="5255327" y="927100"/>
                  </a:cubicBezTo>
                  <a:cubicBezTo>
                    <a:pt x="5255327" y="854710"/>
                    <a:pt x="5218497" y="787400"/>
                    <a:pt x="5154997" y="739140"/>
                  </a:cubicBezTo>
                  <a:close/>
                </a:path>
              </a:pathLst>
            </a:custGeom>
            <a:solidFill>
              <a:srgbClr val="55A4A5"/>
            </a:solidFill>
          </p:spPr>
        </p:sp>
      </p:grpSp>
      <p:grpSp>
        <p:nvGrpSpPr>
          <p:cNvPr id="39" name="Group 39"/>
          <p:cNvGrpSpPr/>
          <p:nvPr/>
        </p:nvGrpSpPr>
        <p:grpSpPr>
          <a:xfrm rot="0">
            <a:off x="256173" y="2436276"/>
            <a:ext cx="1207214" cy="425641"/>
            <a:chOff x="0" y="0"/>
            <a:chExt cx="5255327" cy="1852930"/>
          </a:xfrm>
        </p:grpSpPr>
        <p:sp>
          <p:nvSpPr>
            <p:cNvPr id="40" name="Freeform 40"/>
            <p:cNvSpPr/>
            <p:nvPr/>
          </p:nvSpPr>
          <p:spPr>
            <a:xfrm>
              <a:off x="0" y="0"/>
              <a:ext cx="5255327" cy="1854200"/>
            </a:xfrm>
            <a:custGeom>
              <a:avLst/>
              <a:gdLst/>
              <a:ahLst/>
              <a:cxnLst/>
              <a:rect l="l" t="t" r="r" b="b"/>
              <a:pathLst>
                <a:path w="5255327" h="1854200">
                  <a:moveTo>
                    <a:pt x="5154997" y="739140"/>
                  </a:moveTo>
                  <a:lnTo>
                    <a:pt x="4234247" y="49530"/>
                  </a:lnTo>
                  <a:cubicBezTo>
                    <a:pt x="4189797" y="16510"/>
                    <a:pt x="4141538" y="0"/>
                    <a:pt x="4092007" y="0"/>
                  </a:cubicBezTo>
                  <a:cubicBezTo>
                    <a:pt x="3986597" y="0"/>
                    <a:pt x="3909127" y="81280"/>
                    <a:pt x="3909127" y="194310"/>
                  </a:cubicBezTo>
                  <a:lnTo>
                    <a:pt x="3909127" y="605790"/>
                  </a:lnTo>
                  <a:lnTo>
                    <a:pt x="313690" y="605790"/>
                  </a:lnTo>
                  <a:cubicBezTo>
                    <a:pt x="139700" y="609600"/>
                    <a:pt x="0" y="751840"/>
                    <a:pt x="0" y="927100"/>
                  </a:cubicBezTo>
                  <a:cubicBezTo>
                    <a:pt x="0" y="1102360"/>
                    <a:pt x="139700" y="1244600"/>
                    <a:pt x="313690" y="1248410"/>
                  </a:cubicBezTo>
                  <a:lnTo>
                    <a:pt x="3909127" y="1248410"/>
                  </a:lnTo>
                  <a:lnTo>
                    <a:pt x="3909127" y="1659890"/>
                  </a:lnTo>
                  <a:cubicBezTo>
                    <a:pt x="3909127" y="1772920"/>
                    <a:pt x="3986597" y="1854200"/>
                    <a:pt x="4092007" y="1854200"/>
                  </a:cubicBezTo>
                  <a:cubicBezTo>
                    <a:pt x="4141537" y="1854200"/>
                    <a:pt x="4189797" y="1836420"/>
                    <a:pt x="4234247" y="1803400"/>
                  </a:cubicBezTo>
                  <a:lnTo>
                    <a:pt x="5154997" y="1115060"/>
                  </a:lnTo>
                  <a:cubicBezTo>
                    <a:pt x="5218497" y="1066800"/>
                    <a:pt x="5255327" y="998220"/>
                    <a:pt x="5255327" y="927100"/>
                  </a:cubicBezTo>
                  <a:cubicBezTo>
                    <a:pt x="5255327" y="854710"/>
                    <a:pt x="5218497" y="787400"/>
                    <a:pt x="5154997" y="739140"/>
                  </a:cubicBezTo>
                  <a:close/>
                </a:path>
              </a:pathLst>
            </a:custGeom>
            <a:solidFill>
              <a:srgbClr val="55A4A5"/>
            </a:solidFill>
          </p:spPr>
        </p:sp>
      </p:grpSp>
      <p:grpSp>
        <p:nvGrpSpPr>
          <p:cNvPr id="41" name="Group 41"/>
          <p:cNvGrpSpPr/>
          <p:nvPr/>
        </p:nvGrpSpPr>
        <p:grpSpPr>
          <a:xfrm rot="-5400000">
            <a:off x="-2447310" y="4874020"/>
            <a:ext cx="5620104" cy="994076"/>
            <a:chOff x="0" y="0"/>
            <a:chExt cx="3231031" cy="571500"/>
          </a:xfrm>
        </p:grpSpPr>
        <p:sp>
          <p:nvSpPr>
            <p:cNvPr id="42" name="Freeform 42"/>
            <p:cNvSpPr/>
            <p:nvPr/>
          </p:nvSpPr>
          <p:spPr>
            <a:xfrm>
              <a:off x="0" y="255270"/>
              <a:ext cx="3231030" cy="69850"/>
            </a:xfrm>
            <a:custGeom>
              <a:avLst/>
              <a:gdLst/>
              <a:ahLst/>
              <a:cxnLst/>
              <a:rect l="l" t="t" r="r" b="b"/>
              <a:pathLst>
                <a:path w="3231030" h="69850">
                  <a:moveTo>
                    <a:pt x="2940201" y="0"/>
                  </a:moveTo>
                  <a:lnTo>
                    <a:pt x="0" y="0"/>
                  </a:lnTo>
                  <a:lnTo>
                    <a:pt x="0" y="69850"/>
                  </a:lnTo>
                  <a:lnTo>
                    <a:pt x="3231030" y="69850"/>
                  </a:lnTo>
                  <a:lnTo>
                    <a:pt x="3231030" y="0"/>
                  </a:lnTo>
                  <a:close/>
                </a:path>
              </a:pathLst>
            </a:custGeom>
            <a:solidFill>
              <a:srgbClr val="009B76"/>
            </a:solidFill>
          </p:spPr>
        </p:sp>
      </p:grpSp>
      <p:sp>
        <p:nvSpPr>
          <p:cNvPr id="43" name="TextBox 43"/>
          <p:cNvSpPr txBox="1"/>
          <p:nvPr/>
        </p:nvSpPr>
        <p:spPr>
          <a:xfrm>
            <a:off x="2705709" y="8100392"/>
            <a:ext cx="3378039" cy="491723"/>
          </a:xfrm>
          <a:prstGeom prst="rect">
            <a:avLst/>
          </a:prstGeom>
        </p:spPr>
        <p:txBody>
          <a:bodyPr lIns="0" tIns="0" rIns="0" bIns="0" rtlCol="0" anchor="t">
            <a:spAutoFit/>
          </a:bodyPr>
          <a:lstStyle/>
          <a:p>
            <a:pPr algn="ctr">
              <a:lnSpc>
                <a:spcPts val="4010"/>
              </a:lnSpc>
            </a:pPr>
            <a:r>
              <a:rPr lang="en-US" sz="2865">
                <a:solidFill>
                  <a:srgbClr val="FFFFFF"/>
                </a:solidFill>
                <a:latin typeface="Open Sans Light Bold" panose="020B0806030504020204"/>
              </a:rPr>
              <a:t>Repeat 10x</a:t>
            </a:r>
            <a:endParaRPr lang="en-US" sz="2865">
              <a:solidFill>
                <a:srgbClr val="FFFFFF"/>
              </a:solidFill>
              <a:latin typeface="Open Sans Light Bold" panose="020B0806030504020204"/>
            </a:endParaRPr>
          </a:p>
        </p:txBody>
      </p:sp>
      <p:sp>
        <p:nvSpPr>
          <p:cNvPr id="44" name="TextBox 44"/>
          <p:cNvSpPr txBox="1"/>
          <p:nvPr/>
        </p:nvSpPr>
        <p:spPr>
          <a:xfrm>
            <a:off x="680658" y="379095"/>
            <a:ext cx="7143771" cy="649605"/>
          </a:xfrm>
          <a:prstGeom prst="rect">
            <a:avLst/>
          </a:prstGeom>
        </p:spPr>
        <p:txBody>
          <a:bodyPr lIns="0" tIns="0" rIns="0" bIns="0" rtlCol="0" anchor="t">
            <a:spAutoFit/>
          </a:bodyPr>
          <a:lstStyle/>
          <a:p>
            <a:pPr algn="l">
              <a:lnSpc>
                <a:spcPts val="5040"/>
              </a:lnSpc>
            </a:pPr>
            <a:r>
              <a:rPr lang="en-US" sz="4200" spc="126">
                <a:solidFill>
                  <a:srgbClr val="FBF1EF"/>
                </a:solidFill>
                <a:latin typeface="Glacial Indifference Bold" panose="00000800000000000000"/>
              </a:rPr>
              <a:t>Non-P</a:t>
            </a:r>
            <a:r>
              <a:rPr lang="en-US" sz="4200" spc="126">
                <a:solidFill>
                  <a:srgbClr val="FBF1EF"/>
                </a:solidFill>
                <a:latin typeface="Glacial Indifference Bold" panose="00000800000000000000"/>
              </a:rPr>
              <a:t>ersistent Connection</a:t>
            </a:r>
            <a:endParaRPr lang="en-US" sz="4200" spc="126">
              <a:solidFill>
                <a:srgbClr val="FBF1EF"/>
              </a:solidFill>
              <a:latin typeface="Glacial Indifference Bold" panose="00000800000000000000"/>
            </a:endParaRPr>
          </a:p>
        </p:txBody>
      </p:sp>
      <p:sp>
        <p:nvSpPr>
          <p:cNvPr id="45" name="TextBox 45"/>
          <p:cNvSpPr txBox="1"/>
          <p:nvPr/>
        </p:nvSpPr>
        <p:spPr>
          <a:xfrm>
            <a:off x="3236197" y="1919798"/>
            <a:ext cx="2705366" cy="801988"/>
          </a:xfrm>
          <a:prstGeom prst="rect">
            <a:avLst/>
          </a:prstGeom>
        </p:spPr>
        <p:txBody>
          <a:bodyPr lIns="0" tIns="0" rIns="0" bIns="0" rtlCol="0" anchor="t">
            <a:spAutoFit/>
          </a:bodyPr>
          <a:lstStyle/>
          <a:p>
            <a:pPr algn="ctr">
              <a:lnSpc>
                <a:spcPts val="3210"/>
              </a:lnSpc>
            </a:pPr>
            <a:r>
              <a:rPr lang="en-US" sz="2295">
                <a:solidFill>
                  <a:srgbClr val="FFFFFF"/>
                </a:solidFill>
                <a:latin typeface="Open Sans Light Bold" panose="020B0806030504020204"/>
              </a:rPr>
              <a:t>Client initiates TCP Connection</a:t>
            </a:r>
            <a:endParaRPr lang="en-US" sz="2295">
              <a:solidFill>
                <a:srgbClr val="FFFFFF"/>
              </a:solidFill>
              <a:latin typeface="Open Sans Light Bold" panose="020B0806030504020204"/>
            </a:endParaRPr>
          </a:p>
        </p:txBody>
      </p:sp>
      <p:sp>
        <p:nvSpPr>
          <p:cNvPr id="46" name="TextBox 46"/>
          <p:cNvSpPr txBox="1"/>
          <p:nvPr/>
        </p:nvSpPr>
        <p:spPr>
          <a:xfrm>
            <a:off x="13000117" y="1797942"/>
            <a:ext cx="3113047" cy="915666"/>
          </a:xfrm>
          <a:prstGeom prst="rect">
            <a:avLst/>
          </a:prstGeom>
        </p:spPr>
        <p:txBody>
          <a:bodyPr lIns="0" tIns="0" rIns="0" bIns="0" rtlCol="0" anchor="t">
            <a:spAutoFit/>
          </a:bodyPr>
          <a:lstStyle/>
          <a:p>
            <a:pPr algn="ctr">
              <a:lnSpc>
                <a:spcPts val="3695"/>
              </a:lnSpc>
            </a:pPr>
            <a:r>
              <a:rPr lang="en-US" sz="2640">
                <a:solidFill>
                  <a:srgbClr val="000000"/>
                </a:solidFill>
                <a:latin typeface="Open Sans Light Bold" panose="020B0806030504020204"/>
              </a:rPr>
              <a:t>Server Accepts Connection</a:t>
            </a:r>
            <a:endParaRPr lang="en-US" sz="2640">
              <a:solidFill>
                <a:srgbClr val="000000"/>
              </a:solidFill>
              <a:latin typeface="Open Sans Light Bold" panose="020B0806030504020204"/>
            </a:endParaRPr>
          </a:p>
        </p:txBody>
      </p:sp>
      <p:sp>
        <p:nvSpPr>
          <p:cNvPr id="47" name="TextBox 47"/>
          <p:cNvSpPr txBox="1"/>
          <p:nvPr/>
        </p:nvSpPr>
        <p:spPr>
          <a:xfrm>
            <a:off x="3140658" y="4050016"/>
            <a:ext cx="2816045" cy="832850"/>
          </a:xfrm>
          <a:prstGeom prst="rect">
            <a:avLst/>
          </a:prstGeom>
        </p:spPr>
        <p:txBody>
          <a:bodyPr lIns="0" tIns="0" rIns="0" bIns="0" rtlCol="0" anchor="t">
            <a:spAutoFit/>
          </a:bodyPr>
          <a:lstStyle/>
          <a:p>
            <a:pPr algn="ctr">
              <a:lnSpc>
                <a:spcPts val="3345"/>
              </a:lnSpc>
            </a:pPr>
            <a:r>
              <a:rPr lang="en-US" sz="2390">
                <a:solidFill>
                  <a:srgbClr val="FFFFFF"/>
                </a:solidFill>
                <a:latin typeface="Open Sans Light Bold" panose="020B0806030504020204"/>
              </a:rPr>
              <a:t>Client sends HTTP Request Message</a:t>
            </a:r>
            <a:endParaRPr lang="en-US" sz="2390">
              <a:solidFill>
                <a:srgbClr val="FFFFFF"/>
              </a:solidFill>
              <a:latin typeface="Open Sans Light Bold" panose="020B0806030504020204"/>
            </a:endParaRPr>
          </a:p>
        </p:txBody>
      </p:sp>
      <p:sp>
        <p:nvSpPr>
          <p:cNvPr id="48" name="TextBox 48"/>
          <p:cNvSpPr txBox="1"/>
          <p:nvPr/>
        </p:nvSpPr>
        <p:spPr>
          <a:xfrm>
            <a:off x="12056651" y="4253057"/>
            <a:ext cx="4641302" cy="843012"/>
          </a:xfrm>
          <a:prstGeom prst="rect">
            <a:avLst/>
          </a:prstGeom>
        </p:spPr>
        <p:txBody>
          <a:bodyPr lIns="0" tIns="0" rIns="0" bIns="0" rtlCol="0" anchor="t">
            <a:spAutoFit/>
          </a:bodyPr>
          <a:lstStyle/>
          <a:p>
            <a:pPr algn="ctr">
              <a:lnSpc>
                <a:spcPts val="3430"/>
              </a:lnSpc>
            </a:pPr>
            <a:r>
              <a:rPr lang="en-US" sz="2450">
                <a:solidFill>
                  <a:srgbClr val="000000"/>
                </a:solidFill>
                <a:latin typeface="Open Sans Light Bold" panose="020B0806030504020204"/>
              </a:rPr>
              <a:t>Sender Receives Request, </a:t>
            </a:r>
            <a:endParaRPr lang="en-US" sz="2450">
              <a:solidFill>
                <a:srgbClr val="000000"/>
              </a:solidFill>
              <a:latin typeface="Open Sans Light Bold" panose="020B0806030504020204"/>
            </a:endParaRPr>
          </a:p>
          <a:p>
            <a:pPr algn="ctr">
              <a:lnSpc>
                <a:spcPts val="3430"/>
              </a:lnSpc>
            </a:pPr>
            <a:r>
              <a:rPr lang="en-US" sz="2450">
                <a:solidFill>
                  <a:srgbClr val="000000"/>
                </a:solidFill>
                <a:latin typeface="Open Sans Light Bold" panose="020B0806030504020204"/>
              </a:rPr>
              <a:t>Sends Responde Message</a:t>
            </a:r>
            <a:endParaRPr lang="en-US" sz="2450">
              <a:solidFill>
                <a:srgbClr val="000000"/>
              </a:solidFill>
              <a:latin typeface="Open Sans Light Bold" panose="020B0806030504020204"/>
            </a:endParaRPr>
          </a:p>
        </p:txBody>
      </p:sp>
      <p:sp>
        <p:nvSpPr>
          <p:cNvPr id="49" name="TextBox 49"/>
          <p:cNvSpPr txBox="1"/>
          <p:nvPr/>
        </p:nvSpPr>
        <p:spPr>
          <a:xfrm>
            <a:off x="2625662" y="5609686"/>
            <a:ext cx="4416038" cy="813471"/>
          </a:xfrm>
          <a:prstGeom prst="rect">
            <a:avLst/>
          </a:prstGeom>
        </p:spPr>
        <p:txBody>
          <a:bodyPr lIns="0" tIns="0" rIns="0" bIns="0" rtlCol="0" anchor="t">
            <a:spAutoFit/>
          </a:bodyPr>
          <a:lstStyle/>
          <a:p>
            <a:pPr algn="ctr">
              <a:lnSpc>
                <a:spcPts val="3260"/>
              </a:lnSpc>
            </a:pPr>
            <a:r>
              <a:rPr lang="en-US" sz="2330">
                <a:solidFill>
                  <a:srgbClr val="FFFFFF"/>
                </a:solidFill>
                <a:latin typeface="Open Sans Light Bold" panose="020B0806030504020204"/>
              </a:rPr>
              <a:t>Client Receives Response, </a:t>
            </a:r>
            <a:endParaRPr lang="en-US" sz="2330">
              <a:solidFill>
                <a:srgbClr val="FFFFFF"/>
              </a:solidFill>
              <a:latin typeface="Open Sans Light Bold" panose="020B0806030504020204"/>
            </a:endParaRPr>
          </a:p>
          <a:p>
            <a:pPr algn="ctr">
              <a:lnSpc>
                <a:spcPts val="3260"/>
              </a:lnSpc>
            </a:pPr>
            <a:r>
              <a:rPr lang="en-US" sz="2330">
                <a:solidFill>
                  <a:srgbClr val="FFFFFF"/>
                </a:solidFill>
                <a:latin typeface="Open Sans Light Bold" panose="020B0806030504020204"/>
              </a:rPr>
              <a:t>Finds 10 more references</a:t>
            </a:r>
            <a:endParaRPr lang="en-US" sz="2330">
              <a:solidFill>
                <a:srgbClr val="FFFFFF"/>
              </a:solidFill>
              <a:latin typeface="Open Sans Light Bold" panose="020B0806030504020204"/>
            </a:endParaRPr>
          </a:p>
        </p:txBody>
      </p:sp>
      <p:sp>
        <p:nvSpPr>
          <p:cNvPr id="50" name="TextBox 50"/>
          <p:cNvSpPr txBox="1"/>
          <p:nvPr/>
        </p:nvSpPr>
        <p:spPr>
          <a:xfrm>
            <a:off x="10832278" y="6661037"/>
            <a:ext cx="6140289" cy="491723"/>
          </a:xfrm>
          <a:prstGeom prst="rect">
            <a:avLst/>
          </a:prstGeom>
        </p:spPr>
        <p:txBody>
          <a:bodyPr lIns="0" tIns="0" rIns="0" bIns="0" rtlCol="0" anchor="t">
            <a:spAutoFit/>
          </a:bodyPr>
          <a:lstStyle/>
          <a:p>
            <a:pPr algn="ctr">
              <a:lnSpc>
                <a:spcPts val="4010"/>
              </a:lnSpc>
            </a:pPr>
            <a:r>
              <a:rPr lang="en-US" sz="2865">
                <a:solidFill>
                  <a:srgbClr val="000000"/>
                </a:solidFill>
                <a:latin typeface="Open Sans Light Bold" panose="020B0806030504020204"/>
              </a:rPr>
              <a:t>Server Closes TCP Connection</a:t>
            </a:r>
            <a:endParaRPr lang="en-US" sz="2865">
              <a:solidFill>
                <a:srgbClr val="000000"/>
              </a:solidFill>
              <a:latin typeface="Open Sans Light Bold" panose="020B080603050402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AC7BA6"/>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rot="-10800000">
            <a:off x="11873439" y="-393963"/>
            <a:ext cx="10039572" cy="4066027"/>
          </a:xfrm>
          <a:prstGeom prst="rect">
            <a:avLst/>
          </a:prstGeom>
        </p:spPr>
      </p:pic>
      <p:pic>
        <p:nvPicPr>
          <p:cNvPr id="3" name="Picture 3"/>
          <p:cNvPicPr>
            <a:picLocks noChangeAspect="1"/>
          </p:cNvPicPr>
          <p:nvPr/>
        </p:nvPicPr>
        <p:blipFill>
          <a:blip r:embed="rId1"/>
          <a:srcRect/>
          <a:stretch>
            <a:fillRect/>
          </a:stretch>
        </p:blipFill>
        <p:spPr>
          <a:xfrm>
            <a:off x="-3625012" y="6949290"/>
            <a:ext cx="10039572" cy="4066027"/>
          </a:xfrm>
          <a:prstGeom prst="rect">
            <a:avLst/>
          </a:prstGeom>
        </p:spPr>
      </p:pic>
      <p:pic>
        <p:nvPicPr>
          <p:cNvPr id="4" name="Picture 4"/>
          <p:cNvPicPr>
            <a:picLocks noChangeAspect="1"/>
          </p:cNvPicPr>
          <p:nvPr/>
        </p:nvPicPr>
        <p:blipFill>
          <a:blip r:embed="rId2"/>
          <a:srcRect/>
          <a:stretch>
            <a:fillRect/>
          </a:stretch>
        </p:blipFill>
        <p:spPr>
          <a:xfrm rot="-10800000">
            <a:off x="239861" y="6106659"/>
            <a:ext cx="1381915" cy="1685262"/>
          </a:xfrm>
          <a:prstGeom prst="rect">
            <a:avLst/>
          </a:prstGeom>
        </p:spPr>
      </p:pic>
      <p:sp>
        <p:nvSpPr>
          <p:cNvPr id="5" name="AutoShape 5"/>
          <p:cNvSpPr/>
          <p:nvPr/>
        </p:nvSpPr>
        <p:spPr>
          <a:xfrm>
            <a:off x="1394774" y="3355533"/>
            <a:ext cx="3581726" cy="4975533"/>
          </a:xfrm>
          <a:prstGeom prst="rect">
            <a:avLst/>
          </a:prstGeom>
          <a:solidFill>
            <a:srgbClr val="FBF1EF"/>
          </a:solidFill>
        </p:spPr>
      </p:sp>
      <p:grpSp>
        <p:nvGrpSpPr>
          <p:cNvPr id="6" name="Group 6"/>
          <p:cNvGrpSpPr/>
          <p:nvPr/>
        </p:nvGrpSpPr>
        <p:grpSpPr>
          <a:xfrm rot="0">
            <a:off x="1621776" y="4025951"/>
            <a:ext cx="3127723" cy="3634697"/>
            <a:chOff x="0" y="0"/>
            <a:chExt cx="4170298" cy="4846263"/>
          </a:xfrm>
        </p:grpSpPr>
        <p:sp>
          <p:nvSpPr>
            <p:cNvPr id="7" name="TextBox 7"/>
            <p:cNvSpPr txBox="1"/>
            <p:nvPr/>
          </p:nvSpPr>
          <p:spPr>
            <a:xfrm>
              <a:off x="0" y="-57150"/>
              <a:ext cx="4170298" cy="622723"/>
            </a:xfrm>
            <a:prstGeom prst="rect">
              <a:avLst/>
            </a:prstGeom>
          </p:spPr>
          <p:txBody>
            <a:bodyPr lIns="0" tIns="0" rIns="0" bIns="0" rtlCol="0" anchor="t">
              <a:spAutoFit/>
            </a:bodyPr>
            <a:lstStyle/>
            <a:p>
              <a:pPr algn="ctr">
                <a:lnSpc>
                  <a:spcPts val="3920"/>
                </a:lnSpc>
              </a:pPr>
              <a:r>
                <a:rPr lang="en-US" sz="2800" spc="130">
                  <a:solidFill>
                    <a:srgbClr val="2D1674"/>
                  </a:solidFill>
                  <a:latin typeface="Glacial Indifference"/>
                </a:rPr>
                <a:t>1</a:t>
              </a:r>
              <a:endParaRPr lang="en-US" sz="2800" spc="130">
                <a:solidFill>
                  <a:srgbClr val="2D1674"/>
                </a:solidFill>
                <a:latin typeface="Glacial Indifference"/>
              </a:endParaRPr>
            </a:p>
          </p:txBody>
        </p:sp>
        <p:sp>
          <p:nvSpPr>
            <p:cNvPr id="8" name="TextBox 8"/>
            <p:cNvSpPr txBox="1"/>
            <p:nvPr/>
          </p:nvSpPr>
          <p:spPr>
            <a:xfrm>
              <a:off x="431543" y="723208"/>
              <a:ext cx="3307212" cy="4123055"/>
            </a:xfrm>
            <a:prstGeom prst="rect">
              <a:avLst/>
            </a:prstGeom>
          </p:spPr>
          <p:txBody>
            <a:bodyPr lIns="0" tIns="0" rIns="0" bIns="0" rtlCol="0" anchor="t">
              <a:spAutoFit/>
            </a:bodyPr>
            <a:lstStyle/>
            <a:p>
              <a:pPr algn="ctr">
                <a:lnSpc>
                  <a:spcPts val="3570"/>
                </a:lnSpc>
              </a:pPr>
              <a:r>
                <a:rPr lang="en-US" sz="2100" spc="126">
                  <a:solidFill>
                    <a:srgbClr val="2D1674"/>
                  </a:solidFill>
                  <a:latin typeface="Glacial Indifference"/>
                </a:rPr>
                <a:t>Network congestion is reduced by reducing the number of packets</a:t>
              </a:r>
              <a:endParaRPr lang="en-US" sz="2100" spc="126">
                <a:solidFill>
                  <a:srgbClr val="2D1674"/>
                </a:solidFill>
                <a:latin typeface="Glacial Indifference"/>
              </a:endParaRPr>
            </a:p>
            <a:p>
              <a:pPr algn="ctr">
                <a:lnSpc>
                  <a:spcPts val="3570"/>
                </a:lnSpc>
              </a:pPr>
              <a:r>
                <a:rPr lang="en-US" sz="2100" spc="126">
                  <a:solidFill>
                    <a:srgbClr val="2D1674"/>
                  </a:solidFill>
                  <a:latin typeface="Glacial Indifference"/>
                </a:rPr>
                <a:t>        caused by TCP opens</a:t>
              </a:r>
              <a:endParaRPr lang="en-US" sz="2100" spc="126">
                <a:solidFill>
                  <a:srgbClr val="2D1674"/>
                </a:solidFill>
                <a:latin typeface="Glacial Indifference"/>
              </a:endParaRPr>
            </a:p>
          </p:txBody>
        </p:sp>
      </p:grpSp>
      <p:sp>
        <p:nvSpPr>
          <p:cNvPr id="9" name="AutoShape 9"/>
          <p:cNvSpPr/>
          <p:nvPr/>
        </p:nvSpPr>
        <p:spPr>
          <a:xfrm>
            <a:off x="5367016" y="3355533"/>
            <a:ext cx="3581726" cy="4975533"/>
          </a:xfrm>
          <a:prstGeom prst="rect">
            <a:avLst/>
          </a:prstGeom>
          <a:solidFill>
            <a:srgbClr val="FBF1EF"/>
          </a:solidFill>
        </p:spPr>
      </p:sp>
      <p:sp>
        <p:nvSpPr>
          <p:cNvPr id="10" name="AutoShape 10"/>
          <p:cNvSpPr/>
          <p:nvPr/>
        </p:nvSpPr>
        <p:spPr>
          <a:xfrm>
            <a:off x="9339258" y="3355533"/>
            <a:ext cx="3581726" cy="4975533"/>
          </a:xfrm>
          <a:prstGeom prst="rect">
            <a:avLst/>
          </a:prstGeom>
          <a:solidFill>
            <a:srgbClr val="FBF1EF"/>
          </a:solidFill>
        </p:spPr>
      </p:sp>
      <p:grpSp>
        <p:nvGrpSpPr>
          <p:cNvPr id="11" name="Group 11"/>
          <p:cNvGrpSpPr/>
          <p:nvPr/>
        </p:nvGrpSpPr>
        <p:grpSpPr>
          <a:xfrm rot="0">
            <a:off x="9566259" y="4212641"/>
            <a:ext cx="3127723" cy="3185117"/>
            <a:chOff x="0" y="0"/>
            <a:chExt cx="4170298" cy="4246823"/>
          </a:xfrm>
        </p:grpSpPr>
        <p:sp>
          <p:nvSpPr>
            <p:cNvPr id="12" name="TextBox 12"/>
            <p:cNvSpPr txBox="1"/>
            <p:nvPr/>
          </p:nvSpPr>
          <p:spPr>
            <a:xfrm>
              <a:off x="0" y="-57150"/>
              <a:ext cx="4170298" cy="622723"/>
            </a:xfrm>
            <a:prstGeom prst="rect">
              <a:avLst/>
            </a:prstGeom>
          </p:spPr>
          <p:txBody>
            <a:bodyPr lIns="0" tIns="0" rIns="0" bIns="0" rtlCol="0" anchor="t">
              <a:spAutoFit/>
            </a:bodyPr>
            <a:lstStyle/>
            <a:p>
              <a:pPr algn="ctr">
                <a:lnSpc>
                  <a:spcPts val="3920"/>
                </a:lnSpc>
              </a:pPr>
              <a:r>
                <a:rPr lang="en-US" sz="2800" spc="130">
                  <a:solidFill>
                    <a:srgbClr val="2D1674"/>
                  </a:solidFill>
                  <a:latin typeface="Glacial Indifference"/>
                </a:rPr>
                <a:t>3</a:t>
              </a:r>
              <a:endParaRPr lang="en-US" sz="2800" spc="130">
                <a:solidFill>
                  <a:srgbClr val="2D1674"/>
                </a:solidFill>
                <a:latin typeface="Glacial Indifference"/>
              </a:endParaRPr>
            </a:p>
          </p:txBody>
        </p:sp>
        <p:sp>
          <p:nvSpPr>
            <p:cNvPr id="13" name="TextBox 13"/>
            <p:cNvSpPr txBox="1"/>
            <p:nvPr/>
          </p:nvSpPr>
          <p:spPr>
            <a:xfrm>
              <a:off x="431543" y="723208"/>
              <a:ext cx="3307212" cy="3523615"/>
            </a:xfrm>
            <a:prstGeom prst="rect">
              <a:avLst/>
            </a:prstGeom>
          </p:spPr>
          <p:txBody>
            <a:bodyPr lIns="0" tIns="0" rIns="0" bIns="0" rtlCol="0" anchor="t">
              <a:spAutoFit/>
            </a:bodyPr>
            <a:lstStyle/>
            <a:p>
              <a:pPr algn="ctr">
                <a:lnSpc>
                  <a:spcPts val="3570"/>
                </a:lnSpc>
              </a:pPr>
              <a:r>
                <a:rPr lang="en-US" sz="2100" spc="126">
                  <a:solidFill>
                    <a:srgbClr val="2D1674"/>
                  </a:solidFill>
                  <a:latin typeface="Glacial Indifference"/>
                </a:rPr>
                <a:t>By op</a:t>
              </a:r>
              <a:r>
                <a:rPr lang="en-US" sz="2100" spc="126">
                  <a:solidFill>
                    <a:srgbClr val="2D1674"/>
                  </a:solidFill>
                  <a:latin typeface="Glacial Indifference"/>
                </a:rPr>
                <a:t>ening and closing fewer TCP connections, CPU time is saved</a:t>
              </a:r>
              <a:endParaRPr lang="en-US" sz="2100" spc="126">
                <a:solidFill>
                  <a:srgbClr val="2D1674"/>
                </a:solidFill>
                <a:latin typeface="Glacial Indifference"/>
              </a:endParaRPr>
            </a:p>
            <a:p>
              <a:pPr algn="ctr">
                <a:lnSpc>
                  <a:spcPts val="3570"/>
                </a:lnSpc>
              </a:pPr>
              <a:r>
                <a:rPr lang="en-US" sz="2100" spc="126">
                  <a:solidFill>
                    <a:srgbClr val="2D1674"/>
                  </a:solidFill>
                  <a:latin typeface="Glacial Indifference"/>
                </a:rPr>
                <a:t>       in routers</a:t>
              </a:r>
              <a:endParaRPr lang="en-US" sz="2100" spc="126">
                <a:solidFill>
                  <a:srgbClr val="2D1674"/>
                </a:solidFill>
                <a:latin typeface="Glacial Indifference"/>
              </a:endParaRPr>
            </a:p>
            <a:p>
              <a:pPr algn="ctr">
                <a:lnSpc>
                  <a:spcPts val="3570"/>
                </a:lnSpc>
              </a:pPr>
              <a:r>
                <a:rPr lang="en-US" sz="2100" spc="126">
                  <a:solidFill>
                    <a:srgbClr val="2D1674"/>
                  </a:solidFill>
                  <a:latin typeface="Glacial Indifference"/>
                </a:rPr>
                <a:t> and hosts</a:t>
              </a:r>
              <a:endParaRPr lang="en-US" sz="2100" spc="126">
                <a:solidFill>
                  <a:srgbClr val="2D1674"/>
                </a:solidFill>
                <a:latin typeface="Glacial Indifference"/>
              </a:endParaRPr>
            </a:p>
          </p:txBody>
        </p:sp>
      </p:grpSp>
      <p:pic>
        <p:nvPicPr>
          <p:cNvPr id="14" name="Picture 14"/>
          <p:cNvPicPr>
            <a:picLocks noChangeAspect="1"/>
          </p:cNvPicPr>
          <p:nvPr/>
        </p:nvPicPr>
        <p:blipFill>
          <a:blip r:embed="rId2"/>
          <a:srcRect/>
          <a:stretch>
            <a:fillRect/>
          </a:stretch>
        </p:blipFill>
        <p:spPr>
          <a:xfrm>
            <a:off x="16666224" y="3089341"/>
            <a:ext cx="1381915" cy="1685262"/>
          </a:xfrm>
          <a:prstGeom prst="rect">
            <a:avLst/>
          </a:prstGeom>
        </p:spPr>
      </p:pic>
      <p:sp>
        <p:nvSpPr>
          <p:cNvPr id="15" name="AutoShape 15"/>
          <p:cNvSpPr/>
          <p:nvPr/>
        </p:nvSpPr>
        <p:spPr>
          <a:xfrm>
            <a:off x="13311500" y="3355533"/>
            <a:ext cx="3581726" cy="4975533"/>
          </a:xfrm>
          <a:prstGeom prst="rect">
            <a:avLst/>
          </a:prstGeom>
          <a:solidFill>
            <a:srgbClr val="FBF1EF"/>
          </a:solidFill>
        </p:spPr>
      </p:sp>
      <p:grpSp>
        <p:nvGrpSpPr>
          <p:cNvPr id="16" name="Group 16"/>
          <p:cNvGrpSpPr/>
          <p:nvPr/>
        </p:nvGrpSpPr>
        <p:grpSpPr>
          <a:xfrm rot="0">
            <a:off x="13538501" y="5111801"/>
            <a:ext cx="3127723" cy="1386797"/>
            <a:chOff x="0" y="0"/>
            <a:chExt cx="4170298" cy="1849063"/>
          </a:xfrm>
        </p:grpSpPr>
        <p:sp>
          <p:nvSpPr>
            <p:cNvPr id="17" name="TextBox 17"/>
            <p:cNvSpPr txBox="1"/>
            <p:nvPr/>
          </p:nvSpPr>
          <p:spPr>
            <a:xfrm>
              <a:off x="0" y="-57150"/>
              <a:ext cx="4170298" cy="622723"/>
            </a:xfrm>
            <a:prstGeom prst="rect">
              <a:avLst/>
            </a:prstGeom>
          </p:spPr>
          <p:txBody>
            <a:bodyPr lIns="0" tIns="0" rIns="0" bIns="0" rtlCol="0" anchor="t">
              <a:spAutoFit/>
            </a:bodyPr>
            <a:lstStyle/>
            <a:p>
              <a:pPr algn="ctr">
                <a:lnSpc>
                  <a:spcPts val="3920"/>
                </a:lnSpc>
              </a:pPr>
              <a:r>
                <a:rPr lang="en-US" sz="2800" spc="130">
                  <a:solidFill>
                    <a:srgbClr val="2D1674"/>
                  </a:solidFill>
                  <a:latin typeface="Glacial Indifference"/>
                </a:rPr>
                <a:t>4</a:t>
              </a:r>
              <a:endParaRPr lang="en-US" sz="2800" spc="130">
                <a:solidFill>
                  <a:srgbClr val="2D1674"/>
                </a:solidFill>
                <a:latin typeface="Glacial Indifference"/>
              </a:endParaRPr>
            </a:p>
          </p:txBody>
        </p:sp>
        <p:sp>
          <p:nvSpPr>
            <p:cNvPr id="18" name="TextBox 18"/>
            <p:cNvSpPr txBox="1"/>
            <p:nvPr/>
          </p:nvSpPr>
          <p:spPr>
            <a:xfrm>
              <a:off x="431543" y="723208"/>
              <a:ext cx="3307212" cy="1125855"/>
            </a:xfrm>
            <a:prstGeom prst="rect">
              <a:avLst/>
            </a:prstGeom>
          </p:spPr>
          <p:txBody>
            <a:bodyPr lIns="0" tIns="0" rIns="0" bIns="0" rtlCol="0" anchor="t">
              <a:spAutoFit/>
            </a:bodyPr>
            <a:lstStyle/>
            <a:p>
              <a:pPr algn="ctr">
                <a:lnSpc>
                  <a:spcPts val="3570"/>
                </a:lnSpc>
              </a:pPr>
              <a:r>
                <a:rPr lang="en-US" sz="2100" spc="126">
                  <a:solidFill>
                    <a:srgbClr val="2D1674"/>
                  </a:solidFill>
                  <a:latin typeface="Glacial Indifference"/>
                </a:rPr>
                <a:t>R</a:t>
              </a:r>
              <a:r>
                <a:rPr lang="en-US" sz="2100" spc="126">
                  <a:solidFill>
                    <a:srgbClr val="2D1674"/>
                  </a:solidFill>
                  <a:latin typeface="Glacial Indifference"/>
                </a:rPr>
                <a:t>euse open connection</a:t>
              </a:r>
              <a:endParaRPr lang="en-US" sz="2100" spc="126">
                <a:solidFill>
                  <a:srgbClr val="2D1674"/>
                </a:solidFill>
                <a:latin typeface="Glacial Indifference"/>
              </a:endParaRPr>
            </a:p>
          </p:txBody>
        </p:sp>
      </p:grpSp>
      <p:sp>
        <p:nvSpPr>
          <p:cNvPr id="19" name="TextBox 19"/>
          <p:cNvSpPr txBox="1"/>
          <p:nvPr/>
        </p:nvSpPr>
        <p:spPr>
          <a:xfrm>
            <a:off x="6167729" y="2017395"/>
            <a:ext cx="7143771" cy="649605"/>
          </a:xfrm>
          <a:prstGeom prst="rect">
            <a:avLst/>
          </a:prstGeom>
        </p:spPr>
        <p:txBody>
          <a:bodyPr lIns="0" tIns="0" rIns="0" bIns="0" rtlCol="0" anchor="t">
            <a:spAutoFit/>
          </a:bodyPr>
          <a:lstStyle/>
          <a:p>
            <a:pPr algn="l">
              <a:lnSpc>
                <a:spcPts val="5040"/>
              </a:lnSpc>
            </a:pPr>
            <a:r>
              <a:rPr lang="en-US" sz="4200" spc="126">
                <a:solidFill>
                  <a:srgbClr val="FBF1EF"/>
                </a:solidFill>
                <a:latin typeface="Glacial Indifference Bold" panose="00000800000000000000"/>
              </a:rPr>
              <a:t>P</a:t>
            </a:r>
            <a:r>
              <a:rPr lang="en-US" sz="4200" spc="126">
                <a:solidFill>
                  <a:srgbClr val="FBF1EF"/>
                </a:solidFill>
                <a:latin typeface="Glacial Indifference Bold" panose="00000800000000000000"/>
              </a:rPr>
              <a:t>ersistent Connection</a:t>
            </a:r>
            <a:endParaRPr lang="en-US" sz="4200" spc="126">
              <a:solidFill>
                <a:srgbClr val="FBF1EF"/>
              </a:solidFill>
              <a:latin typeface="Glacial Indifference Bold" panose="00000800000000000000"/>
            </a:endParaRPr>
          </a:p>
        </p:txBody>
      </p:sp>
      <p:grpSp>
        <p:nvGrpSpPr>
          <p:cNvPr id="20" name="Group 20"/>
          <p:cNvGrpSpPr/>
          <p:nvPr/>
        </p:nvGrpSpPr>
        <p:grpSpPr>
          <a:xfrm rot="0">
            <a:off x="5594018" y="4693920"/>
            <a:ext cx="3127723" cy="2285957"/>
            <a:chOff x="0" y="0"/>
            <a:chExt cx="4170298" cy="3047943"/>
          </a:xfrm>
        </p:grpSpPr>
        <p:sp>
          <p:nvSpPr>
            <p:cNvPr id="21" name="TextBox 21"/>
            <p:cNvSpPr txBox="1"/>
            <p:nvPr/>
          </p:nvSpPr>
          <p:spPr>
            <a:xfrm>
              <a:off x="0" y="-57150"/>
              <a:ext cx="4170298" cy="622723"/>
            </a:xfrm>
            <a:prstGeom prst="rect">
              <a:avLst/>
            </a:prstGeom>
          </p:spPr>
          <p:txBody>
            <a:bodyPr lIns="0" tIns="0" rIns="0" bIns="0" rtlCol="0" anchor="t">
              <a:spAutoFit/>
            </a:bodyPr>
            <a:lstStyle/>
            <a:p>
              <a:pPr algn="ctr">
                <a:lnSpc>
                  <a:spcPts val="3920"/>
                </a:lnSpc>
              </a:pPr>
              <a:r>
                <a:rPr lang="en-US" sz="2800" spc="130">
                  <a:solidFill>
                    <a:srgbClr val="2D1674"/>
                  </a:solidFill>
                  <a:latin typeface="Glacial Indifference"/>
                </a:rPr>
                <a:t>2</a:t>
              </a:r>
              <a:endParaRPr lang="en-US" sz="2800" spc="130">
                <a:solidFill>
                  <a:srgbClr val="2D1674"/>
                </a:solidFill>
                <a:latin typeface="Glacial Indifference"/>
              </a:endParaRPr>
            </a:p>
          </p:txBody>
        </p:sp>
        <p:sp>
          <p:nvSpPr>
            <p:cNvPr id="22" name="TextBox 22"/>
            <p:cNvSpPr txBox="1"/>
            <p:nvPr/>
          </p:nvSpPr>
          <p:spPr>
            <a:xfrm>
              <a:off x="431543" y="723208"/>
              <a:ext cx="3307212" cy="2324735"/>
            </a:xfrm>
            <a:prstGeom prst="rect">
              <a:avLst/>
            </a:prstGeom>
          </p:spPr>
          <p:txBody>
            <a:bodyPr lIns="0" tIns="0" rIns="0" bIns="0" rtlCol="0" anchor="t">
              <a:spAutoFit/>
            </a:bodyPr>
            <a:lstStyle/>
            <a:p>
              <a:pPr algn="ctr">
                <a:lnSpc>
                  <a:spcPts val="3570"/>
                </a:lnSpc>
              </a:pPr>
              <a:r>
                <a:rPr lang="en-US" sz="2100" spc="126">
                  <a:solidFill>
                    <a:srgbClr val="2D1674"/>
                  </a:solidFill>
                  <a:latin typeface="Glacial Indifference"/>
                </a:rPr>
                <a:t>much more efficiently, with much lower elapsed time.</a:t>
              </a:r>
              <a:endParaRPr lang="en-US" sz="2100" spc="126">
                <a:solidFill>
                  <a:srgbClr val="2D1674"/>
                </a:solidFill>
                <a:latin typeface="Glacial Indifference"/>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rot="668012">
            <a:off x="-3604685" y="6669219"/>
            <a:ext cx="10039572" cy="4066027"/>
          </a:xfrm>
          <a:prstGeom prst="rect">
            <a:avLst/>
          </a:prstGeom>
        </p:spPr>
      </p:pic>
      <p:pic>
        <p:nvPicPr>
          <p:cNvPr id="3" name="Picture 3"/>
          <p:cNvPicPr>
            <a:picLocks noChangeAspect="1"/>
          </p:cNvPicPr>
          <p:nvPr/>
        </p:nvPicPr>
        <p:blipFill>
          <a:blip r:embed="rId1"/>
          <a:srcRect/>
          <a:stretch>
            <a:fillRect/>
          </a:stretch>
        </p:blipFill>
        <p:spPr>
          <a:xfrm rot="-10800000">
            <a:off x="10969980" y="-815594"/>
            <a:ext cx="9107624" cy="3688588"/>
          </a:xfrm>
          <a:prstGeom prst="rect">
            <a:avLst/>
          </a:prstGeom>
        </p:spPr>
      </p:pic>
      <p:pic>
        <p:nvPicPr>
          <p:cNvPr id="4" name="Picture 4"/>
          <p:cNvPicPr>
            <a:picLocks noChangeAspect="1"/>
          </p:cNvPicPr>
          <p:nvPr/>
        </p:nvPicPr>
        <p:blipFill>
          <a:blip r:embed="rId2"/>
          <a:srcRect/>
          <a:stretch>
            <a:fillRect/>
          </a:stretch>
        </p:blipFill>
        <p:spPr>
          <a:xfrm>
            <a:off x="337743" y="4671013"/>
            <a:ext cx="1381915" cy="1685262"/>
          </a:xfrm>
          <a:prstGeom prst="rect">
            <a:avLst/>
          </a:prstGeom>
        </p:spPr>
      </p:pic>
      <p:pic>
        <p:nvPicPr>
          <p:cNvPr id="5" name="Picture 5"/>
          <p:cNvPicPr>
            <a:picLocks noChangeAspect="1"/>
          </p:cNvPicPr>
          <p:nvPr/>
        </p:nvPicPr>
        <p:blipFill>
          <a:blip r:embed="rId2"/>
          <a:srcRect/>
          <a:stretch>
            <a:fillRect/>
          </a:stretch>
        </p:blipFill>
        <p:spPr>
          <a:xfrm>
            <a:off x="16568343" y="3094572"/>
            <a:ext cx="1381915" cy="1685262"/>
          </a:xfrm>
          <a:prstGeom prst="rect">
            <a:avLst/>
          </a:prstGeom>
        </p:spPr>
      </p:pic>
      <p:sp>
        <p:nvSpPr>
          <p:cNvPr id="6" name="TextBox 6"/>
          <p:cNvSpPr txBox="1"/>
          <p:nvPr/>
        </p:nvSpPr>
        <p:spPr>
          <a:xfrm>
            <a:off x="-9946109" y="2282651"/>
            <a:ext cx="27205409" cy="2341231"/>
          </a:xfrm>
          <a:prstGeom prst="rect">
            <a:avLst/>
          </a:prstGeom>
        </p:spPr>
        <p:txBody>
          <a:bodyPr lIns="0" tIns="0" rIns="0" bIns="0" rtlCol="0" anchor="t">
            <a:spAutoFit/>
          </a:bodyPr>
          <a:lstStyle/>
          <a:p>
            <a:pPr algn="ctr">
              <a:lnSpc>
                <a:spcPts val="4675"/>
              </a:lnSpc>
            </a:pPr>
            <a:r>
              <a:rPr lang="en-US" sz="2920" spc="146">
                <a:solidFill>
                  <a:srgbClr val="FBF1EF"/>
                </a:solidFill>
                <a:latin typeface="Glacial Indifference"/>
              </a:rPr>
              <a:t>GET </a:t>
            </a:r>
            <a:endParaRPr lang="en-US" sz="2920" spc="146">
              <a:solidFill>
                <a:srgbClr val="FBF1EF"/>
              </a:solidFill>
              <a:latin typeface="Glacial Indifference"/>
            </a:endParaRPr>
          </a:p>
          <a:p>
            <a:pPr algn="ctr">
              <a:lnSpc>
                <a:spcPts val="4675"/>
              </a:lnSpc>
            </a:pPr>
            <a:r>
              <a:rPr lang="en-US" sz="2920" spc="146">
                <a:solidFill>
                  <a:srgbClr val="FBF1EF"/>
                </a:solidFill>
                <a:latin typeface="Glacial Indifference"/>
              </a:rPr>
              <a:t>POST </a:t>
            </a:r>
            <a:endParaRPr lang="en-US" sz="2920" spc="146">
              <a:solidFill>
                <a:srgbClr val="FBF1EF"/>
              </a:solidFill>
              <a:latin typeface="Glacial Indifference"/>
            </a:endParaRPr>
          </a:p>
          <a:p>
            <a:pPr algn="ctr">
              <a:lnSpc>
                <a:spcPts val="4675"/>
              </a:lnSpc>
            </a:pPr>
            <a:r>
              <a:rPr lang="en-US" sz="2920" spc="146">
                <a:solidFill>
                  <a:srgbClr val="FBF1EF"/>
                </a:solidFill>
                <a:latin typeface="Glacial Indifference"/>
              </a:rPr>
              <a:t>HEAD</a:t>
            </a:r>
            <a:endParaRPr lang="en-US" sz="2920" spc="146">
              <a:solidFill>
                <a:srgbClr val="FBF1EF"/>
              </a:solidFill>
              <a:latin typeface="Glacial Indifference"/>
            </a:endParaRPr>
          </a:p>
          <a:p>
            <a:pPr algn="ctr">
              <a:lnSpc>
                <a:spcPts val="4675"/>
              </a:lnSpc>
            </a:pPr>
          </a:p>
        </p:txBody>
      </p:sp>
      <p:pic>
        <p:nvPicPr>
          <p:cNvPr id="7" name="Picture 7"/>
          <p:cNvPicPr>
            <a:picLocks noChangeAspect="1"/>
          </p:cNvPicPr>
          <p:nvPr/>
        </p:nvPicPr>
        <p:blipFill>
          <a:blip r:embed="rId3"/>
          <a:srcRect/>
          <a:stretch>
            <a:fillRect/>
          </a:stretch>
        </p:blipFill>
        <p:spPr>
          <a:xfrm>
            <a:off x="1785446" y="1409107"/>
            <a:ext cx="929012" cy="824287"/>
          </a:xfrm>
          <a:prstGeom prst="rect">
            <a:avLst/>
          </a:prstGeom>
        </p:spPr>
      </p:pic>
      <p:pic>
        <p:nvPicPr>
          <p:cNvPr id="8" name="Picture 8"/>
          <p:cNvPicPr>
            <a:picLocks noChangeAspect="1"/>
          </p:cNvPicPr>
          <p:nvPr/>
        </p:nvPicPr>
        <p:blipFill>
          <a:blip r:embed="rId3"/>
          <a:srcRect/>
          <a:stretch>
            <a:fillRect/>
          </a:stretch>
        </p:blipFill>
        <p:spPr>
          <a:xfrm>
            <a:off x="8679494" y="1409107"/>
            <a:ext cx="929012" cy="824287"/>
          </a:xfrm>
          <a:prstGeom prst="rect">
            <a:avLst/>
          </a:prstGeom>
        </p:spPr>
      </p:pic>
      <p:pic>
        <p:nvPicPr>
          <p:cNvPr id="9" name="Picture 9"/>
          <p:cNvPicPr>
            <a:picLocks noChangeAspect="1"/>
          </p:cNvPicPr>
          <p:nvPr/>
        </p:nvPicPr>
        <p:blipFill>
          <a:blip r:embed="rId4"/>
          <a:srcRect/>
          <a:stretch>
            <a:fillRect/>
          </a:stretch>
        </p:blipFill>
        <p:spPr>
          <a:xfrm>
            <a:off x="3127541" y="4049964"/>
            <a:ext cx="844625" cy="844625"/>
          </a:xfrm>
          <a:prstGeom prst="rect">
            <a:avLst/>
          </a:prstGeom>
        </p:spPr>
      </p:pic>
      <p:sp>
        <p:nvSpPr>
          <p:cNvPr id="10" name="TextBox 10"/>
          <p:cNvSpPr txBox="1"/>
          <p:nvPr/>
        </p:nvSpPr>
        <p:spPr>
          <a:xfrm>
            <a:off x="2933700" y="1294807"/>
            <a:ext cx="2076933" cy="559686"/>
          </a:xfrm>
          <a:prstGeom prst="rect">
            <a:avLst/>
          </a:prstGeom>
        </p:spPr>
        <p:txBody>
          <a:bodyPr lIns="0" tIns="0" rIns="0" bIns="0" rtlCol="0" anchor="t">
            <a:spAutoFit/>
          </a:bodyPr>
          <a:lstStyle/>
          <a:p>
            <a:pPr algn="ctr">
              <a:lnSpc>
                <a:spcPts val="4675"/>
              </a:lnSpc>
            </a:pPr>
            <a:r>
              <a:rPr lang="en-US" sz="2920" spc="146">
                <a:solidFill>
                  <a:srgbClr val="FBF1EF"/>
                </a:solidFill>
                <a:latin typeface="Glacial Indifference"/>
              </a:rPr>
              <a:t>HTT</a:t>
            </a:r>
            <a:r>
              <a:rPr lang="en-US" sz="2920" spc="146">
                <a:solidFill>
                  <a:srgbClr val="FBF1EF"/>
                </a:solidFill>
                <a:latin typeface="Glacial Indifference"/>
              </a:rPr>
              <a:t>P/1.0:</a:t>
            </a:r>
            <a:endParaRPr lang="en-US" sz="2920" spc="146">
              <a:solidFill>
                <a:srgbClr val="FBF1EF"/>
              </a:solidFill>
              <a:latin typeface="Glacial Indifference"/>
            </a:endParaRPr>
          </a:p>
        </p:txBody>
      </p:sp>
      <p:sp>
        <p:nvSpPr>
          <p:cNvPr id="11" name="TextBox 11"/>
          <p:cNvSpPr txBox="1"/>
          <p:nvPr/>
        </p:nvSpPr>
        <p:spPr>
          <a:xfrm>
            <a:off x="-2619018" y="237177"/>
            <a:ext cx="11105436" cy="649605"/>
          </a:xfrm>
          <a:prstGeom prst="rect">
            <a:avLst/>
          </a:prstGeom>
        </p:spPr>
        <p:txBody>
          <a:bodyPr lIns="0" tIns="0" rIns="0" bIns="0" rtlCol="0" anchor="t">
            <a:spAutoFit/>
          </a:bodyPr>
          <a:lstStyle/>
          <a:p>
            <a:pPr algn="ctr">
              <a:lnSpc>
                <a:spcPts val="5040"/>
              </a:lnSpc>
            </a:pPr>
            <a:r>
              <a:rPr lang="en-US" sz="4200" spc="126">
                <a:solidFill>
                  <a:srgbClr val="33F2B2"/>
                </a:solidFill>
                <a:latin typeface="Glacial Indifference Bold" panose="00000800000000000000"/>
              </a:rPr>
              <a:t>Meth</a:t>
            </a:r>
            <a:r>
              <a:rPr lang="en-US" sz="4200" spc="126">
                <a:solidFill>
                  <a:srgbClr val="33F2B2"/>
                </a:solidFill>
                <a:latin typeface="Glacial Indifference Bold" panose="00000800000000000000"/>
              </a:rPr>
              <a:t>od types</a:t>
            </a:r>
            <a:endParaRPr lang="en-US" sz="4200" spc="126">
              <a:solidFill>
                <a:srgbClr val="33F2B2"/>
              </a:solidFill>
              <a:latin typeface="Glacial Indifference Bold" panose="00000800000000000000"/>
            </a:endParaRPr>
          </a:p>
        </p:txBody>
      </p:sp>
      <p:sp>
        <p:nvSpPr>
          <p:cNvPr id="12" name="TextBox 12"/>
          <p:cNvSpPr txBox="1"/>
          <p:nvPr/>
        </p:nvSpPr>
        <p:spPr>
          <a:xfrm>
            <a:off x="10252587" y="1294807"/>
            <a:ext cx="2076933" cy="559686"/>
          </a:xfrm>
          <a:prstGeom prst="rect">
            <a:avLst/>
          </a:prstGeom>
        </p:spPr>
        <p:txBody>
          <a:bodyPr lIns="0" tIns="0" rIns="0" bIns="0" rtlCol="0" anchor="t">
            <a:spAutoFit/>
          </a:bodyPr>
          <a:lstStyle/>
          <a:p>
            <a:pPr algn="ctr">
              <a:lnSpc>
                <a:spcPts val="4675"/>
              </a:lnSpc>
            </a:pPr>
            <a:r>
              <a:rPr lang="en-US" sz="2920" spc="146">
                <a:solidFill>
                  <a:srgbClr val="FBF1EF"/>
                </a:solidFill>
                <a:latin typeface="Glacial Indifference"/>
              </a:rPr>
              <a:t>HTT</a:t>
            </a:r>
            <a:r>
              <a:rPr lang="en-US" sz="2920" spc="146">
                <a:solidFill>
                  <a:srgbClr val="FBF1EF"/>
                </a:solidFill>
                <a:latin typeface="Glacial Indifference"/>
              </a:rPr>
              <a:t>P/1.1:</a:t>
            </a:r>
            <a:endParaRPr lang="en-US" sz="2920" spc="146">
              <a:solidFill>
                <a:srgbClr val="FBF1EF"/>
              </a:solidFill>
              <a:latin typeface="Glacial Indifference"/>
            </a:endParaRPr>
          </a:p>
        </p:txBody>
      </p:sp>
      <p:sp>
        <p:nvSpPr>
          <p:cNvPr id="13" name="TextBox 13"/>
          <p:cNvSpPr txBox="1"/>
          <p:nvPr/>
        </p:nvSpPr>
        <p:spPr>
          <a:xfrm>
            <a:off x="3845867" y="4078356"/>
            <a:ext cx="2887114" cy="2989883"/>
          </a:xfrm>
          <a:prstGeom prst="rect">
            <a:avLst/>
          </a:prstGeom>
        </p:spPr>
        <p:txBody>
          <a:bodyPr lIns="0" tIns="0" rIns="0" bIns="0" rtlCol="0" anchor="t">
            <a:spAutoFit/>
          </a:bodyPr>
          <a:lstStyle/>
          <a:p>
            <a:pPr algn="ctr">
              <a:lnSpc>
                <a:spcPts val="4805"/>
              </a:lnSpc>
            </a:pPr>
            <a:r>
              <a:rPr lang="en-US" sz="3000" spc="150">
                <a:solidFill>
                  <a:srgbClr val="FBF1EF"/>
                </a:solidFill>
                <a:latin typeface="Glacial Indifference"/>
              </a:rPr>
              <a:t>asks server to leave requested object out </a:t>
            </a:r>
            <a:r>
              <a:rPr lang="en-US" sz="3000" spc="150">
                <a:solidFill>
                  <a:srgbClr val="FBF1EF"/>
                </a:solidFill>
                <a:latin typeface="Arimo" panose="020B0604020202020204"/>
              </a:rPr>
              <a:t>of response</a:t>
            </a:r>
            <a:endParaRPr lang="en-US" sz="3000" spc="150">
              <a:solidFill>
                <a:srgbClr val="FBF1EF"/>
              </a:solidFill>
              <a:latin typeface="Arimo" panose="020B0604020202020204"/>
            </a:endParaRPr>
          </a:p>
        </p:txBody>
      </p:sp>
      <p:pic>
        <p:nvPicPr>
          <p:cNvPr id="14" name="Picture 14"/>
          <p:cNvPicPr>
            <a:picLocks noChangeAspect="1"/>
          </p:cNvPicPr>
          <p:nvPr/>
        </p:nvPicPr>
        <p:blipFill>
          <a:blip r:embed="rId5"/>
          <a:srcRect/>
          <a:stretch>
            <a:fillRect/>
          </a:stretch>
        </p:blipFill>
        <p:spPr>
          <a:xfrm>
            <a:off x="2511387" y="2882494"/>
            <a:ext cx="616060" cy="627923"/>
          </a:xfrm>
          <a:prstGeom prst="rect">
            <a:avLst/>
          </a:prstGeom>
        </p:spPr>
      </p:pic>
      <p:pic>
        <p:nvPicPr>
          <p:cNvPr id="15" name="Picture 15"/>
          <p:cNvPicPr>
            <a:picLocks noChangeAspect="1"/>
          </p:cNvPicPr>
          <p:nvPr/>
        </p:nvPicPr>
        <p:blipFill>
          <a:blip r:embed="rId5"/>
          <a:srcRect/>
          <a:stretch>
            <a:fillRect/>
          </a:stretch>
        </p:blipFill>
        <p:spPr>
          <a:xfrm>
            <a:off x="2625670" y="2245071"/>
            <a:ext cx="616060" cy="627923"/>
          </a:xfrm>
          <a:prstGeom prst="rect">
            <a:avLst/>
          </a:prstGeom>
        </p:spPr>
      </p:pic>
      <p:pic>
        <p:nvPicPr>
          <p:cNvPr id="16" name="Picture 16"/>
          <p:cNvPicPr>
            <a:picLocks noChangeAspect="1"/>
          </p:cNvPicPr>
          <p:nvPr/>
        </p:nvPicPr>
        <p:blipFill>
          <a:blip r:embed="rId5"/>
          <a:srcRect/>
          <a:stretch>
            <a:fillRect/>
          </a:stretch>
        </p:blipFill>
        <p:spPr>
          <a:xfrm>
            <a:off x="2511387" y="3510417"/>
            <a:ext cx="616060" cy="627923"/>
          </a:xfrm>
          <a:prstGeom prst="rect">
            <a:avLst/>
          </a:prstGeom>
        </p:spPr>
      </p:pic>
      <p:sp>
        <p:nvSpPr>
          <p:cNvPr id="17" name="TextBox 17"/>
          <p:cNvSpPr txBox="1"/>
          <p:nvPr/>
        </p:nvSpPr>
        <p:spPr>
          <a:xfrm>
            <a:off x="9847496" y="2380349"/>
            <a:ext cx="3847234" cy="574996"/>
          </a:xfrm>
          <a:prstGeom prst="rect">
            <a:avLst/>
          </a:prstGeom>
        </p:spPr>
        <p:txBody>
          <a:bodyPr lIns="0" tIns="0" rIns="0" bIns="0" rtlCol="0" anchor="t">
            <a:spAutoFit/>
          </a:bodyPr>
          <a:lstStyle/>
          <a:p>
            <a:pPr algn="ctr">
              <a:lnSpc>
                <a:spcPts val="4805"/>
              </a:lnSpc>
            </a:pPr>
            <a:r>
              <a:rPr lang="en-US" sz="3000" spc="150">
                <a:solidFill>
                  <a:srgbClr val="FBF1EF"/>
                </a:solidFill>
                <a:latin typeface="Glacial Indifference"/>
              </a:rPr>
              <a:t>GET, POST,</a:t>
            </a:r>
            <a:r>
              <a:rPr lang="en-US" sz="3000" spc="150">
                <a:solidFill>
                  <a:srgbClr val="FBF1EF"/>
                </a:solidFill>
                <a:latin typeface="Arimo" panose="020B0604020202020204"/>
              </a:rPr>
              <a:t> HEAD</a:t>
            </a:r>
            <a:endParaRPr lang="en-US" sz="3000" spc="150">
              <a:solidFill>
                <a:srgbClr val="FBF1EF"/>
              </a:solidFill>
              <a:latin typeface="Arimo" panose="020B0604020202020204"/>
            </a:endParaRPr>
          </a:p>
        </p:txBody>
      </p:sp>
      <p:pic>
        <p:nvPicPr>
          <p:cNvPr id="18" name="Picture 18"/>
          <p:cNvPicPr>
            <a:picLocks noChangeAspect="1"/>
          </p:cNvPicPr>
          <p:nvPr/>
        </p:nvPicPr>
        <p:blipFill>
          <a:blip r:embed="rId5"/>
          <a:srcRect/>
          <a:stretch>
            <a:fillRect/>
          </a:stretch>
        </p:blipFill>
        <p:spPr>
          <a:xfrm>
            <a:off x="9539466" y="2466649"/>
            <a:ext cx="616060" cy="627923"/>
          </a:xfrm>
          <a:prstGeom prst="rect">
            <a:avLst/>
          </a:prstGeom>
        </p:spPr>
      </p:pic>
      <p:sp>
        <p:nvSpPr>
          <p:cNvPr id="19" name="TextBox 19"/>
          <p:cNvSpPr txBox="1"/>
          <p:nvPr/>
        </p:nvSpPr>
        <p:spPr>
          <a:xfrm>
            <a:off x="8835267" y="3700554"/>
            <a:ext cx="3847234" cy="574996"/>
          </a:xfrm>
          <a:prstGeom prst="rect">
            <a:avLst/>
          </a:prstGeom>
        </p:spPr>
        <p:txBody>
          <a:bodyPr lIns="0" tIns="0" rIns="0" bIns="0" rtlCol="0" anchor="t">
            <a:spAutoFit/>
          </a:bodyPr>
          <a:lstStyle/>
          <a:p>
            <a:pPr algn="ctr">
              <a:lnSpc>
                <a:spcPts val="4805"/>
              </a:lnSpc>
            </a:pPr>
            <a:r>
              <a:rPr lang="en-US" sz="3000" spc="150">
                <a:solidFill>
                  <a:srgbClr val="FBF1EF"/>
                </a:solidFill>
                <a:latin typeface="Glacial Indifference"/>
              </a:rPr>
              <a:t>PUT</a:t>
            </a:r>
            <a:endParaRPr lang="en-US" sz="3000" spc="150">
              <a:solidFill>
                <a:srgbClr val="FBF1EF"/>
              </a:solidFill>
              <a:latin typeface="Glacial Indifference"/>
            </a:endParaRPr>
          </a:p>
        </p:txBody>
      </p:sp>
      <p:pic>
        <p:nvPicPr>
          <p:cNvPr id="20" name="Picture 20"/>
          <p:cNvPicPr>
            <a:picLocks noChangeAspect="1"/>
          </p:cNvPicPr>
          <p:nvPr/>
        </p:nvPicPr>
        <p:blipFill>
          <a:blip r:embed="rId5"/>
          <a:srcRect/>
          <a:stretch>
            <a:fillRect/>
          </a:stretch>
        </p:blipFill>
        <p:spPr>
          <a:xfrm>
            <a:off x="9636527" y="3736003"/>
            <a:ext cx="616060" cy="627923"/>
          </a:xfrm>
          <a:prstGeom prst="rect">
            <a:avLst/>
          </a:prstGeom>
        </p:spPr>
      </p:pic>
      <p:sp>
        <p:nvSpPr>
          <p:cNvPr id="21" name="TextBox 21"/>
          <p:cNvSpPr txBox="1"/>
          <p:nvPr/>
        </p:nvSpPr>
        <p:spPr>
          <a:xfrm>
            <a:off x="11908273" y="4367502"/>
            <a:ext cx="3572914" cy="1587939"/>
          </a:xfrm>
          <a:prstGeom prst="rect">
            <a:avLst/>
          </a:prstGeom>
        </p:spPr>
        <p:txBody>
          <a:bodyPr lIns="0" tIns="0" rIns="0" bIns="0" rtlCol="0" anchor="t">
            <a:spAutoFit/>
          </a:bodyPr>
          <a:lstStyle/>
          <a:p>
            <a:pPr algn="ctr">
              <a:lnSpc>
                <a:spcPts val="4480"/>
              </a:lnSpc>
            </a:pPr>
            <a:r>
              <a:rPr lang="en-US" sz="2800" spc="140">
                <a:solidFill>
                  <a:srgbClr val="DFE8F4"/>
                </a:solidFill>
                <a:latin typeface="Glacial Indifference"/>
              </a:rPr>
              <a:t>uploads file in entity</a:t>
            </a:r>
            <a:endParaRPr lang="en-US" sz="2800" spc="140">
              <a:solidFill>
                <a:srgbClr val="DFE8F4"/>
              </a:solidFill>
              <a:latin typeface="Glacial Indifference"/>
            </a:endParaRPr>
          </a:p>
          <a:p>
            <a:pPr>
              <a:lnSpc>
                <a:spcPts val="3920"/>
              </a:lnSpc>
            </a:pPr>
            <a:r>
              <a:rPr lang="en-US" sz="2800" spc="140">
                <a:solidFill>
                  <a:srgbClr val="DFE8F4"/>
                </a:solidFill>
                <a:latin typeface="Glacial Indifference"/>
              </a:rPr>
              <a:t>body to path specified</a:t>
            </a:r>
            <a:endParaRPr lang="en-US" sz="2800" spc="140">
              <a:solidFill>
                <a:srgbClr val="DFE8F4"/>
              </a:solidFill>
              <a:latin typeface="Glacial Indifference"/>
            </a:endParaRPr>
          </a:p>
          <a:p>
            <a:pPr algn="ctr">
              <a:lnSpc>
                <a:spcPts val="4480"/>
              </a:lnSpc>
            </a:pPr>
            <a:r>
              <a:rPr lang="en-US" sz="2800" spc="140">
                <a:solidFill>
                  <a:srgbClr val="DFE8F4"/>
                </a:solidFill>
                <a:latin typeface="Glacial Indifference"/>
              </a:rPr>
              <a:t>in URL </a:t>
            </a:r>
            <a:r>
              <a:rPr lang="en-US" sz="2800" spc="140">
                <a:solidFill>
                  <a:srgbClr val="DFE8F4"/>
                </a:solidFill>
                <a:latin typeface="Arimo" panose="020B0604020202020204"/>
              </a:rPr>
              <a:t>field</a:t>
            </a:r>
            <a:endParaRPr lang="en-US" sz="2800" spc="140">
              <a:solidFill>
                <a:srgbClr val="DFE8F4"/>
              </a:solidFill>
              <a:latin typeface="Arimo" panose="020B0604020202020204"/>
            </a:endParaRPr>
          </a:p>
        </p:txBody>
      </p:sp>
      <p:pic>
        <p:nvPicPr>
          <p:cNvPr id="22" name="Picture 22"/>
          <p:cNvPicPr>
            <a:picLocks noChangeAspect="1"/>
          </p:cNvPicPr>
          <p:nvPr/>
        </p:nvPicPr>
        <p:blipFill>
          <a:blip r:embed="rId4"/>
          <a:srcRect/>
          <a:stretch>
            <a:fillRect/>
          </a:stretch>
        </p:blipFill>
        <p:spPr>
          <a:xfrm>
            <a:off x="11063648" y="4275550"/>
            <a:ext cx="844625" cy="844625"/>
          </a:xfrm>
          <a:prstGeom prst="rect">
            <a:avLst/>
          </a:prstGeom>
        </p:spPr>
      </p:pic>
      <p:sp>
        <p:nvSpPr>
          <p:cNvPr id="23" name="TextBox 23"/>
          <p:cNvSpPr txBox="1"/>
          <p:nvPr/>
        </p:nvSpPr>
        <p:spPr>
          <a:xfrm>
            <a:off x="12135678" y="6855666"/>
            <a:ext cx="3801514" cy="1061593"/>
          </a:xfrm>
          <a:prstGeom prst="rect">
            <a:avLst/>
          </a:prstGeom>
        </p:spPr>
        <p:txBody>
          <a:bodyPr lIns="0" tIns="0" rIns="0" bIns="0" rtlCol="0" anchor="t">
            <a:spAutoFit/>
          </a:bodyPr>
          <a:lstStyle/>
          <a:p>
            <a:pPr>
              <a:lnSpc>
                <a:spcPts val="3920"/>
              </a:lnSpc>
            </a:pPr>
            <a:r>
              <a:rPr lang="en-US" sz="2800" spc="140">
                <a:solidFill>
                  <a:srgbClr val="CCD8E5"/>
                </a:solidFill>
                <a:latin typeface="Glacial Indifference"/>
              </a:rPr>
              <a:t>deletes file specified in</a:t>
            </a:r>
            <a:endParaRPr lang="en-US" sz="2800" spc="140">
              <a:solidFill>
                <a:srgbClr val="CCD8E5"/>
              </a:solidFill>
              <a:latin typeface="Glacial Indifference"/>
            </a:endParaRPr>
          </a:p>
          <a:p>
            <a:pPr algn="ctr">
              <a:lnSpc>
                <a:spcPts val="4480"/>
              </a:lnSpc>
            </a:pPr>
            <a:r>
              <a:rPr lang="en-US" sz="2800" spc="140">
                <a:solidFill>
                  <a:srgbClr val="CCD8E5"/>
                </a:solidFill>
                <a:latin typeface="Glacial Indifference"/>
              </a:rPr>
              <a:t>the URL </a:t>
            </a:r>
            <a:r>
              <a:rPr lang="en-US" sz="2800" spc="140">
                <a:solidFill>
                  <a:srgbClr val="CCD8E5"/>
                </a:solidFill>
                <a:latin typeface="Arimo" panose="020B0604020202020204"/>
              </a:rPr>
              <a:t>field</a:t>
            </a:r>
            <a:endParaRPr lang="en-US" sz="2800" spc="140">
              <a:solidFill>
                <a:srgbClr val="CCD8E5"/>
              </a:solidFill>
              <a:latin typeface="Arimo" panose="020B0604020202020204"/>
            </a:endParaRPr>
          </a:p>
        </p:txBody>
      </p:sp>
      <p:pic>
        <p:nvPicPr>
          <p:cNvPr id="24" name="Picture 24"/>
          <p:cNvPicPr>
            <a:picLocks noChangeAspect="1"/>
          </p:cNvPicPr>
          <p:nvPr/>
        </p:nvPicPr>
        <p:blipFill>
          <a:blip r:embed="rId4"/>
          <a:srcRect/>
          <a:stretch>
            <a:fillRect/>
          </a:stretch>
        </p:blipFill>
        <p:spPr>
          <a:xfrm>
            <a:off x="11181196" y="6722883"/>
            <a:ext cx="844625" cy="844625"/>
          </a:xfrm>
          <a:prstGeom prst="rect">
            <a:avLst/>
          </a:prstGeom>
        </p:spPr>
      </p:pic>
      <p:sp>
        <p:nvSpPr>
          <p:cNvPr id="25" name="TextBox 25"/>
          <p:cNvSpPr txBox="1"/>
          <p:nvPr/>
        </p:nvSpPr>
        <p:spPr>
          <a:xfrm>
            <a:off x="9046363" y="6006864"/>
            <a:ext cx="3847234" cy="574996"/>
          </a:xfrm>
          <a:prstGeom prst="rect">
            <a:avLst/>
          </a:prstGeom>
        </p:spPr>
        <p:txBody>
          <a:bodyPr lIns="0" tIns="0" rIns="0" bIns="0" rtlCol="0" anchor="t">
            <a:spAutoFit/>
          </a:bodyPr>
          <a:lstStyle/>
          <a:p>
            <a:pPr algn="ctr">
              <a:lnSpc>
                <a:spcPts val="4805"/>
              </a:lnSpc>
            </a:pPr>
            <a:r>
              <a:rPr lang="en-US" sz="3000" spc="150">
                <a:solidFill>
                  <a:srgbClr val="FBF1EF"/>
                </a:solidFill>
                <a:latin typeface="Glacial Indifference"/>
              </a:rPr>
              <a:t>DELETE</a:t>
            </a:r>
            <a:endParaRPr lang="en-US" sz="3000" spc="150">
              <a:solidFill>
                <a:srgbClr val="FBF1EF"/>
              </a:solidFill>
              <a:latin typeface="Glacial Indifference"/>
            </a:endParaRPr>
          </a:p>
        </p:txBody>
      </p:sp>
      <p:pic>
        <p:nvPicPr>
          <p:cNvPr id="26" name="Picture 26"/>
          <p:cNvPicPr>
            <a:picLocks noChangeAspect="1"/>
          </p:cNvPicPr>
          <p:nvPr/>
        </p:nvPicPr>
        <p:blipFill>
          <a:blip r:embed="rId5"/>
          <a:srcRect/>
          <a:stretch>
            <a:fillRect/>
          </a:stretch>
        </p:blipFill>
        <p:spPr>
          <a:xfrm>
            <a:off x="9636527" y="6042313"/>
            <a:ext cx="616060" cy="62792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rot="668012">
            <a:off x="-3604685" y="6669219"/>
            <a:ext cx="10039572" cy="4066027"/>
          </a:xfrm>
          <a:prstGeom prst="rect">
            <a:avLst/>
          </a:prstGeom>
        </p:spPr>
      </p:pic>
      <p:pic>
        <p:nvPicPr>
          <p:cNvPr id="3" name="Picture 3"/>
          <p:cNvPicPr>
            <a:picLocks noChangeAspect="1"/>
          </p:cNvPicPr>
          <p:nvPr/>
        </p:nvPicPr>
        <p:blipFill>
          <a:blip r:embed="rId1"/>
          <a:srcRect/>
          <a:stretch>
            <a:fillRect/>
          </a:stretch>
        </p:blipFill>
        <p:spPr>
          <a:xfrm rot="-10800000">
            <a:off x="10969980" y="-815594"/>
            <a:ext cx="9107624" cy="3688588"/>
          </a:xfrm>
          <a:prstGeom prst="rect">
            <a:avLst/>
          </a:prstGeom>
        </p:spPr>
      </p:pic>
      <p:sp>
        <p:nvSpPr>
          <p:cNvPr id="4" name="TextBox 4"/>
          <p:cNvSpPr txBox="1"/>
          <p:nvPr/>
        </p:nvSpPr>
        <p:spPr>
          <a:xfrm>
            <a:off x="-5587701" y="1294807"/>
            <a:ext cx="27205409" cy="1153535"/>
          </a:xfrm>
          <a:prstGeom prst="rect">
            <a:avLst/>
          </a:prstGeom>
        </p:spPr>
        <p:txBody>
          <a:bodyPr lIns="0" tIns="0" rIns="0" bIns="0" rtlCol="0" anchor="t">
            <a:spAutoFit/>
          </a:bodyPr>
          <a:lstStyle/>
          <a:p>
            <a:pPr algn="ctr">
              <a:lnSpc>
                <a:spcPts val="4675"/>
              </a:lnSpc>
            </a:pPr>
            <a:r>
              <a:rPr lang="en-US" sz="2920" spc="146">
                <a:solidFill>
                  <a:srgbClr val="FBF1EF"/>
                </a:solidFill>
                <a:latin typeface="Glacial Indifference"/>
              </a:rPr>
              <a:t>HTT</a:t>
            </a:r>
            <a:r>
              <a:rPr lang="en-US" sz="2920" spc="146">
                <a:solidFill>
                  <a:srgbClr val="FBF1EF"/>
                </a:solidFill>
                <a:latin typeface="Glacial Indifference"/>
              </a:rPr>
              <a:t>P allows the server to store a small amount of state on</a:t>
            </a:r>
            <a:endParaRPr lang="en-US" sz="2920" spc="146">
              <a:solidFill>
                <a:srgbClr val="FBF1EF"/>
              </a:solidFill>
              <a:latin typeface="Glacial Indifference"/>
            </a:endParaRPr>
          </a:p>
          <a:p>
            <a:pPr algn="ctr">
              <a:lnSpc>
                <a:spcPts val="4675"/>
              </a:lnSpc>
            </a:pPr>
            <a:r>
              <a:rPr lang="en-US" sz="2920" spc="146">
                <a:solidFill>
                  <a:srgbClr val="FBF1EF"/>
                </a:solidFill>
                <a:latin typeface="Glacial Indifference"/>
              </a:rPr>
              <a:t>the client</a:t>
            </a:r>
            <a:endParaRPr lang="en-US" sz="2920" spc="146">
              <a:solidFill>
                <a:srgbClr val="FBF1EF"/>
              </a:solidFill>
              <a:latin typeface="Glacial Indifference"/>
            </a:endParaRPr>
          </a:p>
        </p:txBody>
      </p:sp>
      <p:pic>
        <p:nvPicPr>
          <p:cNvPr id="5" name="Picture 5"/>
          <p:cNvPicPr>
            <a:picLocks noChangeAspect="1"/>
          </p:cNvPicPr>
          <p:nvPr/>
        </p:nvPicPr>
        <p:blipFill>
          <a:blip r:embed="rId2"/>
          <a:srcRect/>
          <a:stretch>
            <a:fillRect/>
          </a:stretch>
        </p:blipFill>
        <p:spPr>
          <a:xfrm>
            <a:off x="337743" y="4671013"/>
            <a:ext cx="1381915" cy="1685262"/>
          </a:xfrm>
          <a:prstGeom prst="rect">
            <a:avLst/>
          </a:prstGeom>
        </p:spPr>
      </p:pic>
      <p:pic>
        <p:nvPicPr>
          <p:cNvPr id="6" name="Picture 6"/>
          <p:cNvPicPr>
            <a:picLocks noChangeAspect="1"/>
          </p:cNvPicPr>
          <p:nvPr/>
        </p:nvPicPr>
        <p:blipFill>
          <a:blip r:embed="rId2"/>
          <a:srcRect/>
          <a:stretch>
            <a:fillRect/>
          </a:stretch>
        </p:blipFill>
        <p:spPr>
          <a:xfrm>
            <a:off x="16568343" y="3094572"/>
            <a:ext cx="1381915" cy="1685262"/>
          </a:xfrm>
          <a:prstGeom prst="rect">
            <a:avLst/>
          </a:prstGeom>
        </p:spPr>
      </p:pic>
      <p:sp>
        <p:nvSpPr>
          <p:cNvPr id="7" name="TextBox 7"/>
          <p:cNvSpPr txBox="1"/>
          <p:nvPr/>
        </p:nvSpPr>
        <p:spPr>
          <a:xfrm>
            <a:off x="-5447160" y="2827582"/>
            <a:ext cx="27205409" cy="1153535"/>
          </a:xfrm>
          <a:prstGeom prst="rect">
            <a:avLst/>
          </a:prstGeom>
        </p:spPr>
        <p:txBody>
          <a:bodyPr lIns="0" tIns="0" rIns="0" bIns="0" rtlCol="0" anchor="t">
            <a:spAutoFit/>
          </a:bodyPr>
          <a:lstStyle/>
          <a:p>
            <a:pPr algn="ctr">
              <a:lnSpc>
                <a:spcPts val="4675"/>
              </a:lnSpc>
            </a:pPr>
            <a:r>
              <a:rPr lang="en-US" sz="2920" spc="146">
                <a:solidFill>
                  <a:srgbClr val="FBF1EF"/>
                </a:solidFill>
                <a:latin typeface="Glacial Indifference"/>
              </a:rPr>
              <a:t>Each request from the</a:t>
            </a:r>
            <a:r>
              <a:rPr lang="en-US" sz="2920" spc="146">
                <a:solidFill>
                  <a:srgbClr val="FBF1EF"/>
                </a:solidFill>
                <a:latin typeface="Glacial Indifference"/>
              </a:rPr>
              <a:t> client to the server contains the state</a:t>
            </a:r>
            <a:endParaRPr lang="en-US" sz="2920" spc="146">
              <a:solidFill>
                <a:srgbClr val="FBF1EF"/>
              </a:solidFill>
              <a:latin typeface="Glacial Indifference"/>
            </a:endParaRPr>
          </a:p>
          <a:p>
            <a:pPr algn="ctr">
              <a:lnSpc>
                <a:spcPts val="4675"/>
              </a:lnSpc>
            </a:pPr>
            <a:r>
              <a:rPr lang="en-US" sz="2920" spc="146">
                <a:solidFill>
                  <a:srgbClr val="FBF1EF"/>
                </a:solidFill>
                <a:latin typeface="Glacial Indifference"/>
              </a:rPr>
              <a:t>previously stored by that server on the client</a:t>
            </a:r>
            <a:endParaRPr lang="en-US" sz="2920" spc="146">
              <a:solidFill>
                <a:srgbClr val="FBF1EF"/>
              </a:solidFill>
              <a:latin typeface="Glacial Indifference"/>
            </a:endParaRPr>
          </a:p>
        </p:txBody>
      </p:sp>
      <p:sp>
        <p:nvSpPr>
          <p:cNvPr id="8" name="TextBox 8"/>
          <p:cNvSpPr txBox="1"/>
          <p:nvPr/>
        </p:nvSpPr>
        <p:spPr>
          <a:xfrm>
            <a:off x="-5773278" y="4509583"/>
            <a:ext cx="27205409" cy="1153535"/>
          </a:xfrm>
          <a:prstGeom prst="rect">
            <a:avLst/>
          </a:prstGeom>
        </p:spPr>
        <p:txBody>
          <a:bodyPr lIns="0" tIns="0" rIns="0" bIns="0" rtlCol="0" anchor="t">
            <a:spAutoFit/>
          </a:bodyPr>
          <a:lstStyle/>
          <a:p>
            <a:pPr algn="ctr">
              <a:lnSpc>
                <a:spcPts val="4675"/>
              </a:lnSpc>
            </a:pPr>
            <a:r>
              <a:rPr lang="en-US" sz="2920" spc="146">
                <a:solidFill>
                  <a:srgbClr val="FBF1EF"/>
                </a:solidFill>
                <a:latin typeface="Glacial Indifference"/>
              </a:rPr>
              <a:t>This way</a:t>
            </a:r>
            <a:r>
              <a:rPr lang="en-US" sz="2920" spc="146">
                <a:solidFill>
                  <a:srgbClr val="FBF1EF"/>
                </a:solidFill>
                <a:latin typeface="Glacial Indifference"/>
              </a:rPr>
              <a:t> the server can “remember” who the client is and</a:t>
            </a:r>
            <a:endParaRPr lang="en-US" sz="2920" spc="146">
              <a:solidFill>
                <a:srgbClr val="FBF1EF"/>
              </a:solidFill>
              <a:latin typeface="Glacial Indifference"/>
            </a:endParaRPr>
          </a:p>
          <a:p>
            <a:pPr algn="ctr">
              <a:lnSpc>
                <a:spcPts val="4675"/>
              </a:lnSpc>
            </a:pPr>
            <a:r>
              <a:rPr lang="en-US" sz="2920" spc="146">
                <a:solidFill>
                  <a:srgbClr val="FBF1EF"/>
                </a:solidFill>
                <a:latin typeface="Glacial Indifference"/>
              </a:rPr>
              <a:t>something about them</a:t>
            </a:r>
            <a:endParaRPr lang="en-US" sz="2920" spc="146">
              <a:solidFill>
                <a:srgbClr val="FBF1EF"/>
              </a:solidFill>
              <a:latin typeface="Glacial Indifference"/>
            </a:endParaRPr>
          </a:p>
        </p:txBody>
      </p:sp>
      <p:pic>
        <p:nvPicPr>
          <p:cNvPr id="9" name="Picture 9"/>
          <p:cNvPicPr>
            <a:picLocks noChangeAspect="1"/>
          </p:cNvPicPr>
          <p:nvPr/>
        </p:nvPicPr>
        <p:blipFill>
          <a:blip r:embed="rId3"/>
          <a:srcRect/>
          <a:stretch>
            <a:fillRect/>
          </a:stretch>
        </p:blipFill>
        <p:spPr>
          <a:xfrm>
            <a:off x="1785446" y="1409107"/>
            <a:ext cx="929012" cy="824287"/>
          </a:xfrm>
          <a:prstGeom prst="rect">
            <a:avLst/>
          </a:prstGeom>
        </p:spPr>
      </p:pic>
      <p:sp>
        <p:nvSpPr>
          <p:cNvPr id="10" name="TextBox 10"/>
          <p:cNvSpPr txBox="1"/>
          <p:nvPr/>
        </p:nvSpPr>
        <p:spPr>
          <a:xfrm>
            <a:off x="-2619018" y="237177"/>
            <a:ext cx="11105436" cy="649605"/>
          </a:xfrm>
          <a:prstGeom prst="rect">
            <a:avLst/>
          </a:prstGeom>
        </p:spPr>
        <p:txBody>
          <a:bodyPr lIns="0" tIns="0" rIns="0" bIns="0" rtlCol="0" anchor="t">
            <a:spAutoFit/>
          </a:bodyPr>
          <a:lstStyle/>
          <a:p>
            <a:pPr algn="ctr">
              <a:lnSpc>
                <a:spcPts val="5040"/>
              </a:lnSpc>
            </a:pPr>
            <a:r>
              <a:rPr lang="en-US" sz="4200" spc="126">
                <a:solidFill>
                  <a:srgbClr val="FBF1EF"/>
                </a:solidFill>
                <a:latin typeface="Glacial Indifference Bold" panose="00000800000000000000"/>
              </a:rPr>
              <a:t>HTTP Cookies</a:t>
            </a:r>
            <a:endParaRPr lang="en-US" sz="4200" spc="126">
              <a:solidFill>
                <a:srgbClr val="FBF1EF"/>
              </a:solidFill>
              <a:latin typeface="Glacial Indifference Bold" panose="00000800000000000000"/>
            </a:endParaRPr>
          </a:p>
        </p:txBody>
      </p:sp>
      <p:pic>
        <p:nvPicPr>
          <p:cNvPr id="11" name="Picture 11"/>
          <p:cNvPicPr>
            <a:picLocks noChangeAspect="1"/>
          </p:cNvPicPr>
          <p:nvPr/>
        </p:nvPicPr>
        <p:blipFill>
          <a:blip r:embed="rId3"/>
          <a:srcRect/>
          <a:stretch>
            <a:fillRect/>
          </a:stretch>
        </p:blipFill>
        <p:spPr>
          <a:xfrm>
            <a:off x="1719657" y="2872994"/>
            <a:ext cx="929012" cy="824287"/>
          </a:xfrm>
          <a:prstGeom prst="rect">
            <a:avLst/>
          </a:prstGeom>
        </p:spPr>
      </p:pic>
      <p:pic>
        <p:nvPicPr>
          <p:cNvPr id="12" name="Picture 12"/>
          <p:cNvPicPr>
            <a:picLocks noChangeAspect="1"/>
          </p:cNvPicPr>
          <p:nvPr/>
        </p:nvPicPr>
        <p:blipFill>
          <a:blip r:embed="rId3"/>
          <a:srcRect/>
          <a:stretch>
            <a:fillRect/>
          </a:stretch>
        </p:blipFill>
        <p:spPr>
          <a:xfrm>
            <a:off x="1719657" y="4623883"/>
            <a:ext cx="929012" cy="82428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295475"/>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rot="439602">
            <a:off x="-2853719" y="7044339"/>
            <a:ext cx="9041189" cy="3661682"/>
          </a:xfrm>
          <a:prstGeom prst="rect">
            <a:avLst/>
          </a:prstGeom>
        </p:spPr>
      </p:pic>
      <p:pic>
        <p:nvPicPr>
          <p:cNvPr id="3" name="Picture 3"/>
          <p:cNvPicPr>
            <a:picLocks noChangeAspect="1"/>
          </p:cNvPicPr>
          <p:nvPr/>
        </p:nvPicPr>
        <p:blipFill>
          <a:blip r:embed="rId1"/>
          <a:srcRect/>
          <a:stretch>
            <a:fillRect/>
          </a:stretch>
        </p:blipFill>
        <p:spPr>
          <a:xfrm rot="-10504055">
            <a:off x="13429663" y="-1190761"/>
            <a:ext cx="9041189" cy="3661682"/>
          </a:xfrm>
          <a:prstGeom prst="rect">
            <a:avLst/>
          </a:prstGeom>
        </p:spPr>
      </p:pic>
      <p:pic>
        <p:nvPicPr>
          <p:cNvPr id="4" name="Picture 4"/>
          <p:cNvPicPr>
            <a:picLocks noChangeAspect="1"/>
          </p:cNvPicPr>
          <p:nvPr/>
        </p:nvPicPr>
        <p:blipFill>
          <a:blip r:embed="rId2"/>
          <a:srcRect/>
          <a:stretch>
            <a:fillRect/>
          </a:stretch>
        </p:blipFill>
        <p:spPr>
          <a:xfrm>
            <a:off x="284961" y="5098746"/>
            <a:ext cx="1381915" cy="1685262"/>
          </a:xfrm>
          <a:prstGeom prst="rect">
            <a:avLst/>
          </a:prstGeom>
        </p:spPr>
      </p:pic>
      <p:pic>
        <p:nvPicPr>
          <p:cNvPr id="5" name="Picture 5"/>
          <p:cNvPicPr>
            <a:picLocks noChangeAspect="1"/>
          </p:cNvPicPr>
          <p:nvPr/>
        </p:nvPicPr>
        <p:blipFill>
          <a:blip r:embed="rId2"/>
          <a:srcRect/>
          <a:stretch>
            <a:fillRect/>
          </a:stretch>
        </p:blipFill>
        <p:spPr>
          <a:xfrm>
            <a:off x="16568343" y="3413484"/>
            <a:ext cx="1381915" cy="1685262"/>
          </a:xfrm>
          <a:prstGeom prst="rect">
            <a:avLst/>
          </a:prstGeom>
        </p:spPr>
      </p:pic>
      <p:pic>
        <p:nvPicPr>
          <p:cNvPr id="6" name="Picture 6"/>
          <p:cNvPicPr>
            <a:picLocks noChangeAspect="1"/>
          </p:cNvPicPr>
          <p:nvPr/>
        </p:nvPicPr>
        <p:blipFill>
          <a:blip r:embed="rId3"/>
          <a:srcRect/>
          <a:stretch>
            <a:fillRect/>
          </a:stretch>
        </p:blipFill>
        <p:spPr>
          <a:xfrm>
            <a:off x="1153196" y="640080"/>
            <a:ext cx="15981607" cy="9389439"/>
          </a:xfrm>
          <a:prstGeom prst="rect">
            <a:avLst/>
          </a:prstGeom>
        </p:spPr>
      </p:pic>
      <p:sp>
        <p:nvSpPr>
          <p:cNvPr id="7" name="TextBox 7"/>
          <p:cNvSpPr txBox="1"/>
          <p:nvPr/>
        </p:nvSpPr>
        <p:spPr>
          <a:xfrm>
            <a:off x="284961" y="-9525"/>
            <a:ext cx="6819165" cy="649605"/>
          </a:xfrm>
          <a:prstGeom prst="rect">
            <a:avLst/>
          </a:prstGeom>
        </p:spPr>
        <p:txBody>
          <a:bodyPr lIns="0" tIns="0" rIns="0" bIns="0" rtlCol="0" anchor="t">
            <a:spAutoFit/>
          </a:bodyPr>
          <a:lstStyle/>
          <a:p>
            <a:pPr algn="ctr">
              <a:lnSpc>
                <a:spcPts val="5040"/>
              </a:lnSpc>
            </a:pPr>
            <a:r>
              <a:rPr lang="en-US" sz="4200" spc="126">
                <a:solidFill>
                  <a:srgbClr val="2D1674"/>
                </a:solidFill>
                <a:latin typeface="Glacial Indifference Bold" panose="00000800000000000000"/>
              </a:rPr>
              <a:t>Rel</a:t>
            </a:r>
            <a:r>
              <a:rPr lang="en-US" sz="4200" spc="126">
                <a:solidFill>
                  <a:srgbClr val="2D1674"/>
                </a:solidFill>
                <a:latin typeface="Glacial Indifference Bold" panose="00000800000000000000"/>
              </a:rPr>
              <a:t>ated Questions</a:t>
            </a:r>
            <a:endParaRPr lang="en-US" sz="4200" spc="126">
              <a:solidFill>
                <a:srgbClr val="2D1674"/>
              </a:solidFill>
              <a:latin typeface="Glacial Indifference Bold" panose="0000080000000000000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AC7BA6"/>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rot="439602">
            <a:off x="-2853719" y="7044339"/>
            <a:ext cx="9041189" cy="3661682"/>
          </a:xfrm>
          <a:prstGeom prst="rect">
            <a:avLst/>
          </a:prstGeom>
        </p:spPr>
      </p:pic>
      <p:pic>
        <p:nvPicPr>
          <p:cNvPr id="3" name="Picture 3"/>
          <p:cNvPicPr>
            <a:picLocks noChangeAspect="1"/>
          </p:cNvPicPr>
          <p:nvPr/>
        </p:nvPicPr>
        <p:blipFill>
          <a:blip r:embed="rId1"/>
          <a:srcRect/>
          <a:stretch>
            <a:fillRect/>
          </a:stretch>
        </p:blipFill>
        <p:spPr>
          <a:xfrm rot="-10504055">
            <a:off x="13429663" y="-1190761"/>
            <a:ext cx="9041189" cy="3661682"/>
          </a:xfrm>
          <a:prstGeom prst="rect">
            <a:avLst/>
          </a:prstGeom>
        </p:spPr>
      </p:pic>
      <p:pic>
        <p:nvPicPr>
          <p:cNvPr id="4" name="Picture 4"/>
          <p:cNvPicPr>
            <a:picLocks noChangeAspect="1"/>
          </p:cNvPicPr>
          <p:nvPr/>
        </p:nvPicPr>
        <p:blipFill>
          <a:blip r:embed="rId2"/>
          <a:srcRect/>
          <a:stretch>
            <a:fillRect/>
          </a:stretch>
        </p:blipFill>
        <p:spPr>
          <a:xfrm>
            <a:off x="284961" y="5098746"/>
            <a:ext cx="1381915" cy="1685262"/>
          </a:xfrm>
          <a:prstGeom prst="rect">
            <a:avLst/>
          </a:prstGeom>
        </p:spPr>
      </p:pic>
      <p:pic>
        <p:nvPicPr>
          <p:cNvPr id="5" name="Picture 5"/>
          <p:cNvPicPr>
            <a:picLocks noChangeAspect="1"/>
          </p:cNvPicPr>
          <p:nvPr/>
        </p:nvPicPr>
        <p:blipFill>
          <a:blip r:embed="rId2"/>
          <a:srcRect/>
          <a:stretch>
            <a:fillRect/>
          </a:stretch>
        </p:blipFill>
        <p:spPr>
          <a:xfrm>
            <a:off x="16568343" y="3413484"/>
            <a:ext cx="1381915" cy="1685262"/>
          </a:xfrm>
          <a:prstGeom prst="rect">
            <a:avLst/>
          </a:prstGeom>
        </p:spPr>
      </p:pic>
      <p:pic>
        <p:nvPicPr>
          <p:cNvPr id="6" name="Picture 6"/>
          <p:cNvPicPr>
            <a:picLocks noChangeAspect="1"/>
          </p:cNvPicPr>
          <p:nvPr/>
        </p:nvPicPr>
        <p:blipFill>
          <a:blip r:embed="rId3"/>
          <a:srcRect/>
          <a:stretch>
            <a:fillRect/>
          </a:stretch>
        </p:blipFill>
        <p:spPr>
          <a:xfrm>
            <a:off x="776607" y="640080"/>
            <a:ext cx="16149279" cy="9104156"/>
          </a:xfrm>
          <a:prstGeom prst="rect">
            <a:avLst/>
          </a:prstGeom>
        </p:spPr>
      </p:pic>
      <p:sp>
        <p:nvSpPr>
          <p:cNvPr id="7" name="TextBox 7"/>
          <p:cNvSpPr txBox="1"/>
          <p:nvPr/>
        </p:nvSpPr>
        <p:spPr>
          <a:xfrm>
            <a:off x="284961" y="-9525"/>
            <a:ext cx="6819165" cy="649605"/>
          </a:xfrm>
          <a:prstGeom prst="rect">
            <a:avLst/>
          </a:prstGeom>
        </p:spPr>
        <p:txBody>
          <a:bodyPr lIns="0" tIns="0" rIns="0" bIns="0" rtlCol="0" anchor="t">
            <a:spAutoFit/>
          </a:bodyPr>
          <a:lstStyle/>
          <a:p>
            <a:pPr algn="ctr">
              <a:lnSpc>
                <a:spcPts val="5040"/>
              </a:lnSpc>
            </a:pPr>
            <a:r>
              <a:rPr lang="en-US" sz="4200" spc="126">
                <a:solidFill>
                  <a:srgbClr val="2D1674"/>
                </a:solidFill>
                <a:latin typeface="Glacial Indifference Bold" panose="00000800000000000000"/>
              </a:rPr>
              <a:t>Rel</a:t>
            </a:r>
            <a:r>
              <a:rPr lang="en-US" sz="4200" spc="126">
                <a:solidFill>
                  <a:srgbClr val="2D1674"/>
                </a:solidFill>
                <a:latin typeface="Glacial Indifference Bold" panose="00000800000000000000"/>
              </a:rPr>
              <a:t>ated Questions</a:t>
            </a:r>
            <a:endParaRPr lang="en-US" sz="4200" spc="126">
              <a:solidFill>
                <a:srgbClr val="2D1674"/>
              </a:solidFill>
              <a:latin typeface="Glacial Indifference Bold" panose="0000080000000000000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55A4A5"/>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rot="439602">
            <a:off x="-2853719" y="7044339"/>
            <a:ext cx="9041189" cy="3661682"/>
          </a:xfrm>
          <a:prstGeom prst="rect">
            <a:avLst/>
          </a:prstGeom>
        </p:spPr>
      </p:pic>
      <p:pic>
        <p:nvPicPr>
          <p:cNvPr id="3" name="Picture 3"/>
          <p:cNvPicPr>
            <a:picLocks noChangeAspect="1"/>
          </p:cNvPicPr>
          <p:nvPr/>
        </p:nvPicPr>
        <p:blipFill>
          <a:blip r:embed="rId1"/>
          <a:srcRect/>
          <a:stretch>
            <a:fillRect/>
          </a:stretch>
        </p:blipFill>
        <p:spPr>
          <a:xfrm rot="-10504055">
            <a:off x="13429663" y="-1190761"/>
            <a:ext cx="9041189" cy="3661682"/>
          </a:xfrm>
          <a:prstGeom prst="rect">
            <a:avLst/>
          </a:prstGeom>
        </p:spPr>
      </p:pic>
      <p:pic>
        <p:nvPicPr>
          <p:cNvPr id="4" name="Picture 4"/>
          <p:cNvPicPr>
            <a:picLocks noChangeAspect="1"/>
          </p:cNvPicPr>
          <p:nvPr/>
        </p:nvPicPr>
        <p:blipFill>
          <a:blip r:embed="rId2"/>
          <a:srcRect/>
          <a:stretch>
            <a:fillRect/>
          </a:stretch>
        </p:blipFill>
        <p:spPr>
          <a:xfrm>
            <a:off x="284961" y="5098746"/>
            <a:ext cx="1381915" cy="1685262"/>
          </a:xfrm>
          <a:prstGeom prst="rect">
            <a:avLst/>
          </a:prstGeom>
        </p:spPr>
      </p:pic>
      <p:pic>
        <p:nvPicPr>
          <p:cNvPr id="5" name="Picture 5"/>
          <p:cNvPicPr>
            <a:picLocks noChangeAspect="1"/>
          </p:cNvPicPr>
          <p:nvPr/>
        </p:nvPicPr>
        <p:blipFill>
          <a:blip r:embed="rId2"/>
          <a:srcRect/>
          <a:stretch>
            <a:fillRect/>
          </a:stretch>
        </p:blipFill>
        <p:spPr>
          <a:xfrm>
            <a:off x="16568343" y="3413484"/>
            <a:ext cx="1381915" cy="1685262"/>
          </a:xfrm>
          <a:prstGeom prst="rect">
            <a:avLst/>
          </a:prstGeom>
        </p:spPr>
      </p:pic>
      <p:pic>
        <p:nvPicPr>
          <p:cNvPr id="6" name="Picture 6"/>
          <p:cNvPicPr>
            <a:picLocks noChangeAspect="1"/>
          </p:cNvPicPr>
          <p:nvPr/>
        </p:nvPicPr>
        <p:blipFill>
          <a:blip r:embed="rId3"/>
          <a:srcRect/>
          <a:stretch>
            <a:fillRect/>
          </a:stretch>
        </p:blipFill>
        <p:spPr>
          <a:xfrm>
            <a:off x="284961" y="3523852"/>
            <a:ext cx="17665296" cy="2958937"/>
          </a:xfrm>
          <a:prstGeom prst="rect">
            <a:avLst/>
          </a:prstGeom>
        </p:spPr>
      </p:pic>
      <p:sp>
        <p:nvSpPr>
          <p:cNvPr id="7" name="TextBox 7"/>
          <p:cNvSpPr txBox="1"/>
          <p:nvPr/>
        </p:nvSpPr>
        <p:spPr>
          <a:xfrm>
            <a:off x="284961" y="-9525"/>
            <a:ext cx="6819165" cy="649605"/>
          </a:xfrm>
          <a:prstGeom prst="rect">
            <a:avLst/>
          </a:prstGeom>
        </p:spPr>
        <p:txBody>
          <a:bodyPr lIns="0" tIns="0" rIns="0" bIns="0" rtlCol="0" anchor="t">
            <a:spAutoFit/>
          </a:bodyPr>
          <a:lstStyle/>
          <a:p>
            <a:pPr algn="ctr">
              <a:lnSpc>
                <a:spcPts val="5040"/>
              </a:lnSpc>
            </a:pPr>
            <a:r>
              <a:rPr lang="en-US" sz="4200" spc="126">
                <a:solidFill>
                  <a:srgbClr val="181C3F"/>
                </a:solidFill>
                <a:latin typeface="Glacial Indifference Bold" panose="00000800000000000000"/>
              </a:rPr>
              <a:t>Rel</a:t>
            </a:r>
            <a:r>
              <a:rPr lang="en-US" sz="4200" spc="126">
                <a:solidFill>
                  <a:srgbClr val="181C3F"/>
                </a:solidFill>
                <a:latin typeface="Glacial Indifference Bold" panose="00000800000000000000"/>
              </a:rPr>
              <a:t>ated Questions</a:t>
            </a:r>
            <a:endParaRPr lang="en-US" sz="4200" spc="126">
              <a:solidFill>
                <a:srgbClr val="181C3F"/>
              </a:solidFill>
              <a:latin typeface="Glacial Indifference Bold" panose="0000080000000000000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AC7BA6"/>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rot="439602">
            <a:off x="-2853719" y="7044339"/>
            <a:ext cx="9041189" cy="3661682"/>
          </a:xfrm>
          <a:prstGeom prst="rect">
            <a:avLst/>
          </a:prstGeom>
        </p:spPr>
      </p:pic>
      <p:pic>
        <p:nvPicPr>
          <p:cNvPr id="3" name="Picture 3"/>
          <p:cNvPicPr>
            <a:picLocks noChangeAspect="1"/>
          </p:cNvPicPr>
          <p:nvPr/>
        </p:nvPicPr>
        <p:blipFill>
          <a:blip r:embed="rId1"/>
          <a:srcRect/>
          <a:stretch>
            <a:fillRect/>
          </a:stretch>
        </p:blipFill>
        <p:spPr>
          <a:xfrm rot="-10504055">
            <a:off x="11293101" y="-620410"/>
            <a:ext cx="9041189" cy="3661682"/>
          </a:xfrm>
          <a:prstGeom prst="rect">
            <a:avLst/>
          </a:prstGeom>
        </p:spPr>
      </p:pic>
      <p:sp>
        <p:nvSpPr>
          <p:cNvPr id="4" name="TextBox 4"/>
          <p:cNvSpPr txBox="1"/>
          <p:nvPr/>
        </p:nvSpPr>
        <p:spPr>
          <a:xfrm>
            <a:off x="5734417" y="4415016"/>
            <a:ext cx="6819165" cy="647700"/>
          </a:xfrm>
          <a:prstGeom prst="rect">
            <a:avLst/>
          </a:prstGeom>
        </p:spPr>
        <p:txBody>
          <a:bodyPr lIns="0" tIns="0" rIns="0" bIns="0" rtlCol="0" anchor="t">
            <a:spAutoFit/>
          </a:bodyPr>
          <a:lstStyle/>
          <a:p>
            <a:pPr algn="ctr">
              <a:lnSpc>
                <a:spcPts val="5040"/>
              </a:lnSpc>
            </a:pPr>
            <a:r>
              <a:rPr lang="en-US" sz="4200" spc="126">
                <a:solidFill>
                  <a:srgbClr val="FBF1EF"/>
                </a:solidFill>
                <a:latin typeface="Glacial Indifference Bold" panose="00000800000000000000"/>
              </a:rPr>
              <a:t>Thank you for your time.</a:t>
            </a:r>
            <a:endParaRPr lang="en-US" sz="4200" spc="126">
              <a:solidFill>
                <a:srgbClr val="FBF1EF"/>
              </a:solidFill>
              <a:latin typeface="Glacial Indifference Bold" panose="00000800000000000000"/>
            </a:endParaRPr>
          </a:p>
        </p:txBody>
      </p:sp>
      <p:pic>
        <p:nvPicPr>
          <p:cNvPr id="5" name="Picture 5"/>
          <p:cNvPicPr>
            <a:picLocks noChangeAspect="1"/>
          </p:cNvPicPr>
          <p:nvPr/>
        </p:nvPicPr>
        <p:blipFill>
          <a:blip r:embed="rId2"/>
          <a:srcRect/>
          <a:stretch>
            <a:fillRect/>
          </a:stretch>
        </p:blipFill>
        <p:spPr>
          <a:xfrm>
            <a:off x="284961" y="5098746"/>
            <a:ext cx="1381915" cy="1685262"/>
          </a:xfrm>
          <a:prstGeom prst="rect">
            <a:avLst/>
          </a:prstGeom>
        </p:spPr>
      </p:pic>
      <p:pic>
        <p:nvPicPr>
          <p:cNvPr id="6" name="Picture 6"/>
          <p:cNvPicPr>
            <a:picLocks noChangeAspect="1"/>
          </p:cNvPicPr>
          <p:nvPr/>
        </p:nvPicPr>
        <p:blipFill>
          <a:blip r:embed="rId2"/>
          <a:srcRect/>
          <a:stretch>
            <a:fillRect/>
          </a:stretch>
        </p:blipFill>
        <p:spPr>
          <a:xfrm>
            <a:off x="16568343" y="3413484"/>
            <a:ext cx="1381915" cy="168526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rot="2990816">
            <a:off x="-1894570" y="7768496"/>
            <a:ext cx="4600363" cy="4600363"/>
          </a:xfrm>
          <a:prstGeom prst="rect">
            <a:avLst/>
          </a:prstGeom>
        </p:spPr>
      </p:pic>
      <p:pic>
        <p:nvPicPr>
          <p:cNvPr id="3" name="Picture 3"/>
          <p:cNvPicPr>
            <a:picLocks noChangeAspect="1"/>
          </p:cNvPicPr>
          <p:nvPr/>
        </p:nvPicPr>
        <p:blipFill>
          <a:blip r:embed="rId2"/>
          <a:srcRect/>
          <a:stretch>
            <a:fillRect/>
          </a:stretch>
        </p:blipFill>
        <p:spPr>
          <a:xfrm>
            <a:off x="15237148" y="149476"/>
            <a:ext cx="2252896" cy="912423"/>
          </a:xfrm>
          <a:prstGeom prst="rect">
            <a:avLst/>
          </a:prstGeom>
        </p:spPr>
      </p:pic>
      <p:pic>
        <p:nvPicPr>
          <p:cNvPr id="4" name="Picture 4"/>
          <p:cNvPicPr>
            <a:picLocks noChangeAspect="1"/>
          </p:cNvPicPr>
          <p:nvPr/>
        </p:nvPicPr>
        <p:blipFill>
          <a:blip r:embed="rId3"/>
          <a:srcRect/>
          <a:stretch>
            <a:fillRect/>
          </a:stretch>
        </p:blipFill>
        <p:spPr>
          <a:xfrm>
            <a:off x="16553331" y="-760622"/>
            <a:ext cx="2763982" cy="2763982"/>
          </a:xfrm>
          <a:prstGeom prst="rect">
            <a:avLst/>
          </a:prstGeom>
        </p:spPr>
      </p:pic>
      <p:pic>
        <p:nvPicPr>
          <p:cNvPr id="5" name="Picture 5"/>
          <p:cNvPicPr>
            <a:picLocks noChangeAspect="1"/>
          </p:cNvPicPr>
          <p:nvPr/>
        </p:nvPicPr>
        <p:blipFill>
          <a:blip r:embed="rId2"/>
          <a:srcRect/>
          <a:stretch>
            <a:fillRect/>
          </a:stretch>
        </p:blipFill>
        <p:spPr>
          <a:xfrm>
            <a:off x="17041703" y="1093397"/>
            <a:ext cx="2993902" cy="1212530"/>
          </a:xfrm>
          <a:prstGeom prst="rect">
            <a:avLst/>
          </a:prstGeom>
        </p:spPr>
      </p:pic>
      <p:pic>
        <p:nvPicPr>
          <p:cNvPr id="6" name="Picture 6"/>
          <p:cNvPicPr>
            <a:picLocks noChangeAspect="1"/>
          </p:cNvPicPr>
          <p:nvPr/>
        </p:nvPicPr>
        <p:blipFill>
          <a:blip r:embed="rId4"/>
          <a:srcRect/>
          <a:stretch>
            <a:fillRect/>
          </a:stretch>
        </p:blipFill>
        <p:spPr>
          <a:xfrm>
            <a:off x="17935322" y="-322417"/>
            <a:ext cx="773904" cy="943786"/>
          </a:xfrm>
          <a:prstGeom prst="rect">
            <a:avLst/>
          </a:prstGeom>
        </p:spPr>
      </p:pic>
      <p:pic>
        <p:nvPicPr>
          <p:cNvPr id="7" name="Picture 7"/>
          <p:cNvPicPr>
            <a:picLocks noChangeAspect="1"/>
          </p:cNvPicPr>
          <p:nvPr/>
        </p:nvPicPr>
        <p:blipFill>
          <a:blip r:embed="rId5"/>
          <a:srcRect/>
          <a:stretch>
            <a:fillRect/>
          </a:stretch>
        </p:blipFill>
        <p:spPr>
          <a:xfrm>
            <a:off x="0" y="2524"/>
            <a:ext cx="898226" cy="2088898"/>
          </a:xfrm>
          <a:prstGeom prst="rect">
            <a:avLst/>
          </a:prstGeom>
        </p:spPr>
      </p:pic>
      <p:pic>
        <p:nvPicPr>
          <p:cNvPr id="8" name="Picture 8"/>
          <p:cNvPicPr>
            <a:picLocks noChangeAspect="1"/>
          </p:cNvPicPr>
          <p:nvPr/>
        </p:nvPicPr>
        <p:blipFill>
          <a:blip r:embed="rId6"/>
          <a:srcRect/>
          <a:stretch>
            <a:fillRect/>
          </a:stretch>
        </p:blipFill>
        <p:spPr>
          <a:xfrm>
            <a:off x="741235" y="1803956"/>
            <a:ext cx="574931" cy="574931"/>
          </a:xfrm>
          <a:prstGeom prst="rect">
            <a:avLst/>
          </a:prstGeom>
        </p:spPr>
      </p:pic>
      <p:pic>
        <p:nvPicPr>
          <p:cNvPr id="9" name="Picture 9"/>
          <p:cNvPicPr>
            <a:picLocks noChangeAspect="1"/>
          </p:cNvPicPr>
          <p:nvPr/>
        </p:nvPicPr>
        <p:blipFill>
          <a:blip r:embed="rId7"/>
          <a:srcRect/>
          <a:stretch>
            <a:fillRect/>
          </a:stretch>
        </p:blipFill>
        <p:spPr>
          <a:xfrm>
            <a:off x="5030266" y="2854136"/>
            <a:ext cx="1180741" cy="1077694"/>
          </a:xfrm>
          <a:prstGeom prst="rect">
            <a:avLst/>
          </a:prstGeom>
        </p:spPr>
      </p:pic>
      <p:pic>
        <p:nvPicPr>
          <p:cNvPr id="10" name="Picture 10"/>
          <p:cNvPicPr>
            <a:picLocks noChangeAspect="1"/>
          </p:cNvPicPr>
          <p:nvPr/>
        </p:nvPicPr>
        <p:blipFill>
          <a:blip r:embed="rId8"/>
          <a:srcRect/>
          <a:stretch>
            <a:fillRect/>
          </a:stretch>
        </p:blipFill>
        <p:spPr>
          <a:xfrm>
            <a:off x="4737224" y="4438516"/>
            <a:ext cx="1473783" cy="1473783"/>
          </a:xfrm>
          <a:prstGeom prst="rect">
            <a:avLst/>
          </a:prstGeom>
        </p:spPr>
      </p:pic>
      <p:pic>
        <p:nvPicPr>
          <p:cNvPr id="11" name="Picture 11"/>
          <p:cNvPicPr>
            <a:picLocks noChangeAspect="1"/>
          </p:cNvPicPr>
          <p:nvPr/>
        </p:nvPicPr>
        <p:blipFill>
          <a:blip r:embed="rId9"/>
          <a:srcRect/>
          <a:stretch>
            <a:fillRect/>
          </a:stretch>
        </p:blipFill>
        <p:spPr>
          <a:xfrm>
            <a:off x="5274182" y="6714682"/>
            <a:ext cx="970414" cy="970414"/>
          </a:xfrm>
          <a:prstGeom prst="rect">
            <a:avLst/>
          </a:prstGeom>
        </p:spPr>
      </p:pic>
      <p:pic>
        <p:nvPicPr>
          <p:cNvPr id="12" name="Picture 12"/>
          <p:cNvPicPr>
            <a:picLocks noChangeAspect="1"/>
          </p:cNvPicPr>
          <p:nvPr/>
        </p:nvPicPr>
        <p:blipFill>
          <a:blip r:embed="rId10"/>
          <a:srcRect/>
          <a:stretch>
            <a:fillRect/>
          </a:stretch>
        </p:blipFill>
        <p:spPr>
          <a:xfrm>
            <a:off x="11946011" y="2956274"/>
            <a:ext cx="1434068" cy="1951112"/>
          </a:xfrm>
          <a:prstGeom prst="rect">
            <a:avLst/>
          </a:prstGeom>
        </p:spPr>
      </p:pic>
      <p:pic>
        <p:nvPicPr>
          <p:cNvPr id="13" name="Picture 13"/>
          <p:cNvPicPr>
            <a:picLocks noChangeAspect="1"/>
          </p:cNvPicPr>
          <p:nvPr/>
        </p:nvPicPr>
        <p:blipFill>
          <a:blip r:embed="rId11"/>
          <a:srcRect/>
          <a:stretch>
            <a:fillRect/>
          </a:stretch>
        </p:blipFill>
        <p:spPr>
          <a:xfrm>
            <a:off x="11946011" y="5595123"/>
            <a:ext cx="1604765" cy="1604765"/>
          </a:xfrm>
          <a:prstGeom prst="rect">
            <a:avLst/>
          </a:prstGeom>
        </p:spPr>
      </p:pic>
      <p:pic>
        <p:nvPicPr>
          <p:cNvPr id="14" name="Picture 14"/>
          <p:cNvPicPr>
            <a:picLocks noChangeAspect="1"/>
          </p:cNvPicPr>
          <p:nvPr/>
        </p:nvPicPr>
        <p:blipFill>
          <a:blip r:embed="rId12"/>
          <a:srcRect/>
          <a:stretch>
            <a:fillRect/>
          </a:stretch>
        </p:blipFill>
        <p:spPr>
          <a:xfrm>
            <a:off x="7139054" y="2491893"/>
            <a:ext cx="3585078" cy="3585078"/>
          </a:xfrm>
          <a:prstGeom prst="rect">
            <a:avLst/>
          </a:prstGeom>
        </p:spPr>
      </p:pic>
      <p:pic>
        <p:nvPicPr>
          <p:cNvPr id="15" name="Picture 15"/>
          <p:cNvPicPr>
            <a:picLocks noChangeAspect="1"/>
          </p:cNvPicPr>
          <p:nvPr/>
        </p:nvPicPr>
        <p:blipFill>
          <a:blip r:embed="rId13"/>
          <a:srcRect/>
          <a:stretch>
            <a:fillRect/>
          </a:stretch>
        </p:blipFill>
        <p:spPr>
          <a:xfrm rot="912265">
            <a:off x="6256916" y="3305247"/>
            <a:ext cx="1409692" cy="538246"/>
          </a:xfrm>
          <a:prstGeom prst="rect">
            <a:avLst/>
          </a:prstGeom>
        </p:spPr>
      </p:pic>
      <p:sp>
        <p:nvSpPr>
          <p:cNvPr id="16" name="TextBox 16"/>
          <p:cNvSpPr txBox="1"/>
          <p:nvPr/>
        </p:nvSpPr>
        <p:spPr>
          <a:xfrm>
            <a:off x="1427362" y="1623462"/>
            <a:ext cx="15433276" cy="617958"/>
          </a:xfrm>
          <a:prstGeom prst="rect">
            <a:avLst/>
          </a:prstGeom>
        </p:spPr>
        <p:txBody>
          <a:bodyPr lIns="0" tIns="0" rIns="0" bIns="0" rtlCol="0" anchor="t">
            <a:spAutoFit/>
          </a:bodyPr>
          <a:lstStyle/>
          <a:p>
            <a:pPr algn="ctr">
              <a:lnSpc>
                <a:spcPts val="4995"/>
              </a:lnSpc>
            </a:pPr>
            <a:r>
              <a:rPr lang="en-US" sz="3570" spc="35">
                <a:solidFill>
                  <a:srgbClr val="FBF1EF"/>
                </a:solidFill>
                <a:latin typeface="Glacial Indifference"/>
              </a:rPr>
              <a:t>Internet (or The Web) is a massive distributed client/server information system</a:t>
            </a:r>
            <a:endParaRPr lang="en-US" sz="3570" spc="35">
              <a:solidFill>
                <a:srgbClr val="FBF1EF"/>
              </a:solidFill>
              <a:latin typeface="Glacial Indifference"/>
            </a:endParaRPr>
          </a:p>
        </p:txBody>
      </p:sp>
      <p:sp>
        <p:nvSpPr>
          <p:cNvPr id="17" name="TextBox 17"/>
          <p:cNvSpPr txBox="1"/>
          <p:nvPr/>
        </p:nvSpPr>
        <p:spPr>
          <a:xfrm>
            <a:off x="-754546" y="754380"/>
            <a:ext cx="5821951" cy="548640"/>
          </a:xfrm>
          <a:prstGeom prst="rect">
            <a:avLst/>
          </a:prstGeom>
        </p:spPr>
        <p:txBody>
          <a:bodyPr lIns="0" tIns="0" rIns="0" bIns="0" rtlCol="0" anchor="t">
            <a:spAutoFit/>
          </a:bodyPr>
          <a:lstStyle/>
          <a:p>
            <a:pPr algn="ctr">
              <a:lnSpc>
                <a:spcPts val="4320"/>
              </a:lnSpc>
            </a:pPr>
            <a:r>
              <a:rPr lang="en-US" sz="3600" spc="359">
                <a:solidFill>
                  <a:srgbClr val="B175FF"/>
                </a:solidFill>
                <a:latin typeface="Glacial Indifference Bold" panose="00000800000000000000"/>
              </a:rPr>
              <a:t>THE WEB</a:t>
            </a:r>
            <a:endParaRPr lang="en-US" sz="3600" spc="359">
              <a:solidFill>
                <a:srgbClr val="B175FF"/>
              </a:solidFill>
              <a:latin typeface="Glacial Indifference Bold" panose="00000800000000000000"/>
            </a:endParaRPr>
          </a:p>
        </p:txBody>
      </p:sp>
      <p:sp>
        <p:nvSpPr>
          <p:cNvPr id="18" name="TextBox 18"/>
          <p:cNvSpPr txBox="1"/>
          <p:nvPr/>
        </p:nvSpPr>
        <p:spPr>
          <a:xfrm>
            <a:off x="7421183" y="4031069"/>
            <a:ext cx="3020820" cy="693497"/>
          </a:xfrm>
          <a:prstGeom prst="rect">
            <a:avLst/>
          </a:prstGeom>
        </p:spPr>
        <p:txBody>
          <a:bodyPr lIns="0" tIns="0" rIns="0" bIns="0" rtlCol="0" anchor="t">
            <a:spAutoFit/>
          </a:bodyPr>
          <a:lstStyle/>
          <a:p>
            <a:pPr algn="ctr">
              <a:lnSpc>
                <a:spcPts val="2790"/>
              </a:lnSpc>
            </a:pPr>
            <a:r>
              <a:rPr lang="en-US" sz="1995">
                <a:solidFill>
                  <a:srgbClr val="000000"/>
                </a:solidFill>
                <a:latin typeface="Open Sans Light Bold" panose="020B0806030504020204"/>
              </a:rPr>
              <a:t>In</a:t>
            </a:r>
            <a:r>
              <a:rPr lang="en-US" sz="1995">
                <a:solidFill>
                  <a:srgbClr val="000000"/>
                </a:solidFill>
                <a:latin typeface="Open Sans Light Bold" panose="020B0806030504020204"/>
              </a:rPr>
              <a:t>ternet </a:t>
            </a:r>
            <a:endParaRPr lang="en-US" sz="1995">
              <a:solidFill>
                <a:srgbClr val="000000"/>
              </a:solidFill>
              <a:latin typeface="Open Sans Light Bold" panose="020B0806030504020204"/>
            </a:endParaRPr>
          </a:p>
          <a:p>
            <a:pPr algn="ctr">
              <a:lnSpc>
                <a:spcPts val="2790"/>
              </a:lnSpc>
            </a:pPr>
            <a:r>
              <a:rPr lang="en-US" sz="1995">
                <a:solidFill>
                  <a:srgbClr val="000000"/>
                </a:solidFill>
                <a:latin typeface="Open Sans Light Bold" panose="020B0806030504020204"/>
              </a:rPr>
              <a:t> (The Web)</a:t>
            </a:r>
            <a:endParaRPr lang="en-US" sz="1995">
              <a:solidFill>
                <a:srgbClr val="000000"/>
              </a:solidFill>
              <a:latin typeface="Open Sans Light Bold" panose="020B0806030504020204"/>
            </a:endParaRPr>
          </a:p>
        </p:txBody>
      </p:sp>
      <p:pic>
        <p:nvPicPr>
          <p:cNvPr id="19" name="Picture 19"/>
          <p:cNvPicPr>
            <a:picLocks noChangeAspect="1"/>
          </p:cNvPicPr>
          <p:nvPr/>
        </p:nvPicPr>
        <p:blipFill>
          <a:blip r:embed="rId13"/>
          <a:srcRect/>
          <a:stretch>
            <a:fillRect/>
          </a:stretch>
        </p:blipFill>
        <p:spPr>
          <a:xfrm rot="-2057400">
            <a:off x="6273710" y="6105041"/>
            <a:ext cx="1409692" cy="538246"/>
          </a:xfrm>
          <a:prstGeom prst="rect">
            <a:avLst/>
          </a:prstGeom>
        </p:spPr>
      </p:pic>
      <p:pic>
        <p:nvPicPr>
          <p:cNvPr id="20" name="Picture 20"/>
          <p:cNvPicPr>
            <a:picLocks noChangeAspect="1"/>
          </p:cNvPicPr>
          <p:nvPr/>
        </p:nvPicPr>
        <p:blipFill>
          <a:blip r:embed="rId13"/>
          <a:srcRect/>
          <a:stretch>
            <a:fillRect/>
          </a:stretch>
        </p:blipFill>
        <p:spPr>
          <a:xfrm rot="-1372604">
            <a:off x="6119771" y="4748703"/>
            <a:ext cx="1409692" cy="538246"/>
          </a:xfrm>
          <a:prstGeom prst="rect">
            <a:avLst/>
          </a:prstGeom>
        </p:spPr>
      </p:pic>
      <p:pic>
        <p:nvPicPr>
          <p:cNvPr id="21" name="Picture 21"/>
          <p:cNvPicPr>
            <a:picLocks noChangeAspect="1"/>
          </p:cNvPicPr>
          <p:nvPr/>
        </p:nvPicPr>
        <p:blipFill>
          <a:blip r:embed="rId14"/>
          <a:srcRect/>
          <a:stretch>
            <a:fillRect/>
          </a:stretch>
        </p:blipFill>
        <p:spPr>
          <a:xfrm rot="10250181">
            <a:off x="10377858" y="3749806"/>
            <a:ext cx="1409692" cy="538246"/>
          </a:xfrm>
          <a:prstGeom prst="rect">
            <a:avLst/>
          </a:prstGeom>
        </p:spPr>
      </p:pic>
      <p:pic>
        <p:nvPicPr>
          <p:cNvPr id="22" name="Picture 22"/>
          <p:cNvPicPr>
            <a:picLocks noChangeAspect="1"/>
          </p:cNvPicPr>
          <p:nvPr/>
        </p:nvPicPr>
        <p:blipFill>
          <a:blip r:embed="rId14"/>
          <a:srcRect/>
          <a:stretch>
            <a:fillRect/>
          </a:stretch>
        </p:blipFill>
        <p:spPr>
          <a:xfrm rot="-9137726">
            <a:off x="10388307" y="5394390"/>
            <a:ext cx="1409692" cy="538246"/>
          </a:xfrm>
          <a:prstGeom prst="rect">
            <a:avLst/>
          </a:prstGeom>
        </p:spPr>
      </p:pic>
      <p:sp>
        <p:nvSpPr>
          <p:cNvPr id="23" name="TextBox 23"/>
          <p:cNvSpPr txBox="1"/>
          <p:nvPr/>
        </p:nvSpPr>
        <p:spPr>
          <a:xfrm>
            <a:off x="1427362" y="7806682"/>
            <a:ext cx="16507960" cy="2108458"/>
          </a:xfrm>
          <a:prstGeom prst="rect">
            <a:avLst/>
          </a:prstGeom>
        </p:spPr>
        <p:txBody>
          <a:bodyPr lIns="0" tIns="0" rIns="0" bIns="0" rtlCol="0" anchor="t">
            <a:spAutoFit/>
          </a:bodyPr>
          <a:lstStyle/>
          <a:p>
            <a:pPr algn="ctr">
              <a:lnSpc>
                <a:spcPts val="4205"/>
              </a:lnSpc>
            </a:pPr>
            <a:r>
              <a:rPr lang="en-US" sz="3005">
                <a:solidFill>
                  <a:srgbClr val="FFFFFF"/>
                </a:solidFill>
                <a:latin typeface="Open Sans Light" panose="020B0306030504020204"/>
              </a:rPr>
              <a:t>Many applications are running concurrently over the Web, such as web browsing/surfing, e-mail, file transfer, au</a:t>
            </a:r>
            <a:r>
              <a:rPr lang="en-US" sz="3005">
                <a:solidFill>
                  <a:srgbClr val="FFFFFF"/>
                </a:solidFill>
                <a:latin typeface="Open Sans Light" panose="020B0306030504020204"/>
              </a:rPr>
              <a:t>dio &amp; video streaming, and so on.  In order for proper communication to take place between the client and the server, these applications must agree on a specific application-level protocol such as HTTP, FTP, SMTP, POP, and etc.</a:t>
            </a:r>
            <a:endParaRPr lang="en-US" sz="3005">
              <a:solidFill>
                <a:srgbClr val="FFFFFF"/>
              </a:solidFill>
              <a:latin typeface="Open Sans Light" panose="020B0306030504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
          <a:srcRect/>
          <a:stretch>
            <a:fillRect/>
          </a:stretch>
        </p:blipFill>
        <p:spPr>
          <a:xfrm rot="-2390449">
            <a:off x="-1531620" y="-1336509"/>
            <a:ext cx="4337606" cy="4114800"/>
          </a:xfrm>
          <a:prstGeom prst="rect">
            <a:avLst/>
          </a:prstGeom>
        </p:spPr>
      </p:pic>
      <p:pic>
        <p:nvPicPr>
          <p:cNvPr id="3" name="Picture 3"/>
          <p:cNvPicPr>
            <a:picLocks noChangeAspect="1"/>
          </p:cNvPicPr>
          <p:nvPr/>
        </p:nvPicPr>
        <p:blipFill>
          <a:blip r:embed="rId2"/>
          <a:srcRect/>
          <a:stretch>
            <a:fillRect/>
          </a:stretch>
        </p:blipFill>
        <p:spPr>
          <a:xfrm>
            <a:off x="16112662" y="8069580"/>
            <a:ext cx="4762156" cy="4114800"/>
          </a:xfrm>
          <a:prstGeom prst="rect">
            <a:avLst/>
          </a:prstGeom>
        </p:spPr>
      </p:pic>
      <p:pic>
        <p:nvPicPr>
          <p:cNvPr id="4" name="Picture 4"/>
          <p:cNvPicPr>
            <a:picLocks noChangeAspect="1"/>
          </p:cNvPicPr>
          <p:nvPr/>
        </p:nvPicPr>
        <p:blipFill>
          <a:blip r:embed="rId3"/>
          <a:srcRect/>
          <a:stretch>
            <a:fillRect/>
          </a:stretch>
        </p:blipFill>
        <p:spPr>
          <a:xfrm rot="2990816">
            <a:off x="-1894570" y="7768496"/>
            <a:ext cx="4600363" cy="4600363"/>
          </a:xfrm>
          <a:prstGeom prst="rect">
            <a:avLst/>
          </a:prstGeom>
        </p:spPr>
      </p:pic>
      <p:pic>
        <p:nvPicPr>
          <p:cNvPr id="5" name="Picture 5"/>
          <p:cNvPicPr>
            <a:picLocks noChangeAspect="1"/>
          </p:cNvPicPr>
          <p:nvPr/>
        </p:nvPicPr>
        <p:blipFill>
          <a:blip r:embed="rId4"/>
          <a:srcRect/>
          <a:stretch>
            <a:fillRect/>
          </a:stretch>
        </p:blipFill>
        <p:spPr>
          <a:xfrm>
            <a:off x="15237148" y="149476"/>
            <a:ext cx="2252896" cy="912423"/>
          </a:xfrm>
          <a:prstGeom prst="rect">
            <a:avLst/>
          </a:prstGeom>
        </p:spPr>
      </p:pic>
      <p:pic>
        <p:nvPicPr>
          <p:cNvPr id="6" name="Picture 6"/>
          <p:cNvPicPr>
            <a:picLocks noChangeAspect="1"/>
          </p:cNvPicPr>
          <p:nvPr/>
        </p:nvPicPr>
        <p:blipFill>
          <a:blip r:embed="rId5"/>
          <a:srcRect/>
          <a:stretch>
            <a:fillRect/>
          </a:stretch>
        </p:blipFill>
        <p:spPr>
          <a:xfrm>
            <a:off x="16553331" y="-760622"/>
            <a:ext cx="2763982" cy="2763982"/>
          </a:xfrm>
          <a:prstGeom prst="rect">
            <a:avLst/>
          </a:prstGeom>
        </p:spPr>
      </p:pic>
      <p:pic>
        <p:nvPicPr>
          <p:cNvPr id="7" name="Picture 7"/>
          <p:cNvPicPr>
            <a:picLocks noChangeAspect="1"/>
          </p:cNvPicPr>
          <p:nvPr/>
        </p:nvPicPr>
        <p:blipFill>
          <a:blip r:embed="rId4"/>
          <a:srcRect/>
          <a:stretch>
            <a:fillRect/>
          </a:stretch>
        </p:blipFill>
        <p:spPr>
          <a:xfrm>
            <a:off x="17041703" y="1093397"/>
            <a:ext cx="2993902" cy="1212530"/>
          </a:xfrm>
          <a:prstGeom prst="rect">
            <a:avLst/>
          </a:prstGeom>
        </p:spPr>
      </p:pic>
      <p:pic>
        <p:nvPicPr>
          <p:cNvPr id="8" name="Picture 8"/>
          <p:cNvPicPr>
            <a:picLocks noChangeAspect="1"/>
          </p:cNvPicPr>
          <p:nvPr/>
        </p:nvPicPr>
        <p:blipFill>
          <a:blip r:embed="rId6"/>
          <a:srcRect/>
          <a:stretch>
            <a:fillRect/>
          </a:stretch>
        </p:blipFill>
        <p:spPr>
          <a:xfrm>
            <a:off x="17935322" y="-322417"/>
            <a:ext cx="773904" cy="943786"/>
          </a:xfrm>
          <a:prstGeom prst="rect">
            <a:avLst/>
          </a:prstGeom>
        </p:spPr>
      </p:pic>
      <p:pic>
        <p:nvPicPr>
          <p:cNvPr id="9" name="Picture 9"/>
          <p:cNvPicPr>
            <a:picLocks noChangeAspect="1"/>
          </p:cNvPicPr>
          <p:nvPr/>
        </p:nvPicPr>
        <p:blipFill>
          <a:blip r:embed="rId7"/>
          <a:srcRect/>
          <a:stretch>
            <a:fillRect/>
          </a:stretch>
        </p:blipFill>
        <p:spPr>
          <a:xfrm>
            <a:off x="0" y="2524"/>
            <a:ext cx="898226" cy="2088898"/>
          </a:xfrm>
          <a:prstGeom prst="rect">
            <a:avLst/>
          </a:prstGeom>
        </p:spPr>
      </p:pic>
      <p:sp>
        <p:nvSpPr>
          <p:cNvPr id="10" name="TextBox 10"/>
          <p:cNvSpPr txBox="1"/>
          <p:nvPr/>
        </p:nvSpPr>
        <p:spPr>
          <a:xfrm>
            <a:off x="2032877" y="6197034"/>
            <a:ext cx="14224428" cy="1214120"/>
          </a:xfrm>
          <a:prstGeom prst="rect">
            <a:avLst/>
          </a:prstGeom>
        </p:spPr>
        <p:txBody>
          <a:bodyPr lIns="0" tIns="0" rIns="0" bIns="0" rtlCol="0" anchor="t">
            <a:spAutoFit/>
          </a:bodyPr>
          <a:lstStyle/>
          <a:p>
            <a:pPr algn="ctr">
              <a:lnSpc>
                <a:spcPts val="4735"/>
              </a:lnSpc>
            </a:pPr>
            <a:r>
              <a:rPr lang="en-US" sz="3380" spc="33">
                <a:solidFill>
                  <a:srgbClr val="FBF1EF"/>
                </a:solidFill>
                <a:latin typeface="Glacial Indifference"/>
              </a:rPr>
              <a:t>HTTP</a:t>
            </a:r>
            <a:r>
              <a:rPr lang="en-US" sz="3380" spc="33">
                <a:solidFill>
                  <a:srgbClr val="FBF1EF"/>
                </a:solidFill>
                <a:latin typeface="Glacial Indifference"/>
              </a:rPr>
              <a:t> is a client-server protocol by which two machines communicate using a reliable, connectionless transport service such as the TCP.</a:t>
            </a:r>
            <a:endParaRPr lang="en-US" sz="3380" spc="33">
              <a:solidFill>
                <a:srgbClr val="FBF1EF"/>
              </a:solidFill>
              <a:latin typeface="Glacial Indifference"/>
            </a:endParaRPr>
          </a:p>
        </p:txBody>
      </p:sp>
      <p:sp>
        <p:nvSpPr>
          <p:cNvPr id="11" name="TextBox 11"/>
          <p:cNvSpPr txBox="1"/>
          <p:nvPr/>
        </p:nvSpPr>
        <p:spPr>
          <a:xfrm>
            <a:off x="2095655" y="4545202"/>
            <a:ext cx="12537405" cy="1179322"/>
          </a:xfrm>
          <a:prstGeom prst="rect">
            <a:avLst/>
          </a:prstGeom>
        </p:spPr>
        <p:txBody>
          <a:bodyPr lIns="0" tIns="0" rIns="0" bIns="0" rtlCol="0" anchor="t">
            <a:spAutoFit/>
          </a:bodyPr>
          <a:lstStyle/>
          <a:p>
            <a:pPr algn="ctr">
              <a:lnSpc>
                <a:spcPts val="4735"/>
              </a:lnSpc>
            </a:pPr>
            <a:r>
              <a:rPr lang="en-US" sz="3380" spc="33">
                <a:solidFill>
                  <a:srgbClr val="FBF1EF"/>
                </a:solidFill>
                <a:latin typeface="Glacial Indifference"/>
              </a:rPr>
              <a:t>HTTP is</a:t>
            </a:r>
            <a:r>
              <a:rPr lang="en-US" sz="3380" spc="33">
                <a:solidFill>
                  <a:srgbClr val="FBF1EF"/>
                </a:solidFill>
                <a:latin typeface="Glacial Indifference"/>
              </a:rPr>
              <a:t> an application-layer protocol for transmitting hypermedia documents, such as HTML.</a:t>
            </a:r>
            <a:endParaRPr lang="en-US" sz="3380" spc="33">
              <a:solidFill>
                <a:srgbClr val="FBF1EF"/>
              </a:solidFill>
              <a:latin typeface="Glacial Indifference"/>
            </a:endParaRPr>
          </a:p>
        </p:txBody>
      </p:sp>
      <p:sp>
        <p:nvSpPr>
          <p:cNvPr id="12" name="TextBox 12"/>
          <p:cNvSpPr txBox="1"/>
          <p:nvPr/>
        </p:nvSpPr>
        <p:spPr>
          <a:xfrm>
            <a:off x="1254712" y="8078978"/>
            <a:ext cx="15465370" cy="1179322"/>
          </a:xfrm>
          <a:prstGeom prst="rect">
            <a:avLst/>
          </a:prstGeom>
        </p:spPr>
        <p:txBody>
          <a:bodyPr lIns="0" tIns="0" rIns="0" bIns="0" rtlCol="0" anchor="t">
            <a:spAutoFit/>
          </a:bodyPr>
          <a:lstStyle/>
          <a:p>
            <a:pPr algn="ctr">
              <a:lnSpc>
                <a:spcPts val="4735"/>
              </a:lnSpc>
            </a:pPr>
            <a:r>
              <a:rPr lang="en-US" sz="3380" spc="33">
                <a:solidFill>
                  <a:srgbClr val="FBF1EF"/>
                </a:solidFill>
                <a:latin typeface="Glacial Indifference"/>
              </a:rPr>
              <a:t>HTTP</a:t>
            </a:r>
            <a:r>
              <a:rPr lang="en-US" sz="3380" spc="33">
                <a:solidFill>
                  <a:srgbClr val="FBF1EF"/>
                </a:solidFill>
                <a:latin typeface="Glacial Indifference"/>
              </a:rPr>
              <a:t> is used for transferring information like document, file, image, video between computers over internet.</a:t>
            </a:r>
            <a:endParaRPr lang="en-US" sz="3380" spc="33">
              <a:solidFill>
                <a:srgbClr val="FBF1EF"/>
              </a:solidFill>
              <a:latin typeface="Glacial Indifference"/>
            </a:endParaRPr>
          </a:p>
        </p:txBody>
      </p:sp>
      <p:pic>
        <p:nvPicPr>
          <p:cNvPr id="13" name="Picture 13"/>
          <p:cNvPicPr>
            <a:picLocks noChangeAspect="1"/>
          </p:cNvPicPr>
          <p:nvPr/>
        </p:nvPicPr>
        <p:blipFill>
          <a:blip r:embed="rId8"/>
          <a:srcRect/>
          <a:stretch>
            <a:fillRect/>
          </a:stretch>
        </p:blipFill>
        <p:spPr>
          <a:xfrm>
            <a:off x="610761" y="8145653"/>
            <a:ext cx="574931" cy="574931"/>
          </a:xfrm>
          <a:prstGeom prst="rect">
            <a:avLst/>
          </a:prstGeom>
        </p:spPr>
      </p:pic>
      <p:sp>
        <p:nvSpPr>
          <p:cNvPr id="14" name="TextBox 14"/>
          <p:cNvSpPr txBox="1"/>
          <p:nvPr/>
        </p:nvSpPr>
        <p:spPr>
          <a:xfrm>
            <a:off x="2095655" y="3304913"/>
            <a:ext cx="6555390" cy="580039"/>
          </a:xfrm>
          <a:prstGeom prst="rect">
            <a:avLst/>
          </a:prstGeom>
        </p:spPr>
        <p:txBody>
          <a:bodyPr lIns="0" tIns="0" rIns="0" bIns="0" rtlCol="0" anchor="t">
            <a:spAutoFit/>
          </a:bodyPr>
          <a:lstStyle/>
          <a:p>
            <a:pPr algn="ctr">
              <a:lnSpc>
                <a:spcPts val="4735"/>
              </a:lnSpc>
            </a:pPr>
            <a:r>
              <a:rPr lang="en-US" sz="3380" spc="33">
                <a:solidFill>
                  <a:srgbClr val="FBF1EF"/>
                </a:solidFill>
                <a:latin typeface="Glacial Indifference"/>
              </a:rPr>
              <a:t>HTTP= Hypertext Transfer Protocol</a:t>
            </a:r>
            <a:endParaRPr lang="en-US" sz="3380" spc="33">
              <a:solidFill>
                <a:srgbClr val="FBF1EF"/>
              </a:solidFill>
              <a:latin typeface="Glacial Indifference"/>
            </a:endParaRPr>
          </a:p>
        </p:txBody>
      </p:sp>
      <p:sp>
        <p:nvSpPr>
          <p:cNvPr id="15" name="TextBox 15"/>
          <p:cNvSpPr txBox="1"/>
          <p:nvPr/>
        </p:nvSpPr>
        <p:spPr>
          <a:xfrm>
            <a:off x="898226" y="772653"/>
            <a:ext cx="5821951" cy="548640"/>
          </a:xfrm>
          <a:prstGeom prst="rect">
            <a:avLst/>
          </a:prstGeom>
        </p:spPr>
        <p:txBody>
          <a:bodyPr lIns="0" tIns="0" rIns="0" bIns="0" rtlCol="0" anchor="t">
            <a:spAutoFit/>
          </a:bodyPr>
          <a:lstStyle/>
          <a:p>
            <a:pPr algn="ctr">
              <a:lnSpc>
                <a:spcPts val="4320"/>
              </a:lnSpc>
            </a:pPr>
            <a:r>
              <a:rPr lang="en-US" sz="3600" spc="359">
                <a:solidFill>
                  <a:srgbClr val="B175FF"/>
                </a:solidFill>
                <a:latin typeface="Glacial Indifference Bold" panose="00000800000000000000"/>
              </a:rPr>
              <a:t>THE HTTP PROTOCOL</a:t>
            </a:r>
            <a:endParaRPr lang="en-US" sz="3600" spc="359">
              <a:solidFill>
                <a:srgbClr val="B175FF"/>
              </a:solidFill>
              <a:latin typeface="Glacial Indifference Bold" panose="00000800000000000000"/>
            </a:endParaRPr>
          </a:p>
        </p:txBody>
      </p:sp>
      <p:pic>
        <p:nvPicPr>
          <p:cNvPr id="16" name="Picture 16"/>
          <p:cNvPicPr>
            <a:picLocks noChangeAspect="1"/>
          </p:cNvPicPr>
          <p:nvPr/>
        </p:nvPicPr>
        <p:blipFill>
          <a:blip r:embed="rId8"/>
          <a:srcRect/>
          <a:stretch>
            <a:fillRect/>
          </a:stretch>
        </p:blipFill>
        <p:spPr>
          <a:xfrm>
            <a:off x="1457946" y="6252432"/>
            <a:ext cx="574931" cy="574931"/>
          </a:xfrm>
          <a:prstGeom prst="rect">
            <a:avLst/>
          </a:prstGeom>
        </p:spPr>
      </p:pic>
      <p:pic>
        <p:nvPicPr>
          <p:cNvPr id="17" name="Picture 17"/>
          <p:cNvPicPr>
            <a:picLocks noChangeAspect="1"/>
          </p:cNvPicPr>
          <p:nvPr/>
        </p:nvPicPr>
        <p:blipFill>
          <a:blip r:embed="rId8"/>
          <a:srcRect/>
          <a:stretch>
            <a:fillRect/>
          </a:stretch>
        </p:blipFill>
        <p:spPr>
          <a:xfrm>
            <a:off x="1457946" y="3402612"/>
            <a:ext cx="574931" cy="574931"/>
          </a:xfrm>
          <a:prstGeom prst="rect">
            <a:avLst/>
          </a:prstGeom>
        </p:spPr>
      </p:pic>
      <p:pic>
        <p:nvPicPr>
          <p:cNvPr id="18" name="Picture 18"/>
          <p:cNvPicPr>
            <a:picLocks noChangeAspect="1"/>
          </p:cNvPicPr>
          <p:nvPr/>
        </p:nvPicPr>
        <p:blipFill>
          <a:blip r:embed="rId8"/>
          <a:srcRect/>
          <a:stretch>
            <a:fillRect/>
          </a:stretch>
        </p:blipFill>
        <p:spPr>
          <a:xfrm>
            <a:off x="1457946" y="4611877"/>
            <a:ext cx="574931" cy="574931"/>
          </a:xfrm>
          <a:prstGeom prst="rect">
            <a:avLst/>
          </a:prstGeom>
        </p:spPr>
      </p:pic>
      <p:sp>
        <p:nvSpPr>
          <p:cNvPr id="19" name="TextBox 19"/>
          <p:cNvSpPr txBox="1"/>
          <p:nvPr/>
        </p:nvSpPr>
        <p:spPr>
          <a:xfrm>
            <a:off x="1320961" y="1465947"/>
            <a:ext cx="16230600" cy="1184275"/>
          </a:xfrm>
          <a:prstGeom prst="rect">
            <a:avLst/>
          </a:prstGeom>
        </p:spPr>
        <p:txBody>
          <a:bodyPr lIns="0" tIns="0" rIns="0" bIns="0" rtlCol="0" anchor="t">
            <a:spAutoFit/>
          </a:bodyPr>
          <a:lstStyle/>
          <a:p>
            <a:pPr algn="ctr">
              <a:lnSpc>
                <a:spcPts val="4760"/>
              </a:lnSpc>
            </a:pPr>
            <a:r>
              <a:rPr lang="en-US" sz="3400">
                <a:solidFill>
                  <a:srgbClr val="FFFFFF"/>
                </a:solidFill>
                <a:latin typeface="Open Sans Light Bold" panose="020B0806030504020204"/>
              </a:rPr>
              <a:t>HTTP</a:t>
            </a:r>
            <a:r>
              <a:rPr lang="en-US" sz="3400">
                <a:solidFill>
                  <a:srgbClr val="FFFFFF"/>
                </a:solidFill>
                <a:latin typeface="Open Sans Light Bold" panose="020B0806030504020204"/>
              </a:rPr>
              <a:t> (Hypertext Transfer Protocol) is perhaps the most popular application protocol used in the Internet (or The WEB).</a:t>
            </a:r>
            <a:endParaRPr lang="en-US" sz="3400">
              <a:solidFill>
                <a:srgbClr val="FFFFFF"/>
              </a:solidFill>
              <a:latin typeface="Open Sans Light Bold" panose="020B0806030504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sp>
        <p:nvSpPr>
          <p:cNvPr id="2" name="TextBox 2"/>
          <p:cNvSpPr txBox="1"/>
          <p:nvPr/>
        </p:nvSpPr>
        <p:spPr>
          <a:xfrm>
            <a:off x="371401" y="699135"/>
            <a:ext cx="12312590" cy="649605"/>
          </a:xfrm>
          <a:prstGeom prst="rect">
            <a:avLst/>
          </a:prstGeom>
        </p:spPr>
        <p:txBody>
          <a:bodyPr lIns="0" tIns="0" rIns="0" bIns="0" rtlCol="0" anchor="t">
            <a:spAutoFit/>
          </a:bodyPr>
          <a:lstStyle/>
          <a:p>
            <a:pPr algn="l">
              <a:lnSpc>
                <a:spcPts val="5040"/>
              </a:lnSpc>
            </a:pPr>
            <a:r>
              <a:rPr lang="en-US" sz="4200" spc="126">
                <a:solidFill>
                  <a:srgbClr val="FBF1EF"/>
                </a:solidFill>
                <a:latin typeface="Glacial Indifference Bold" panose="00000800000000000000"/>
              </a:rPr>
              <a:t>Th</a:t>
            </a:r>
            <a:r>
              <a:rPr lang="en-US" sz="4200" spc="126">
                <a:solidFill>
                  <a:srgbClr val="FBF1EF"/>
                </a:solidFill>
                <a:latin typeface="Glacial Indifference Bold" panose="00000800000000000000"/>
              </a:rPr>
              <a:t>e Basic Features of HTTP</a:t>
            </a:r>
            <a:endParaRPr lang="en-US" sz="4200" spc="126">
              <a:solidFill>
                <a:srgbClr val="FBF1EF"/>
              </a:solidFill>
              <a:latin typeface="Glacial Indifference Bold" panose="00000800000000000000"/>
            </a:endParaRPr>
          </a:p>
        </p:txBody>
      </p:sp>
      <p:pic>
        <p:nvPicPr>
          <p:cNvPr id="3" name="Picture 3"/>
          <p:cNvPicPr>
            <a:picLocks noChangeAspect="1"/>
          </p:cNvPicPr>
          <p:nvPr/>
        </p:nvPicPr>
        <p:blipFill>
          <a:blip r:embed="rId1"/>
          <a:srcRect/>
          <a:stretch>
            <a:fillRect/>
          </a:stretch>
        </p:blipFill>
        <p:spPr>
          <a:xfrm>
            <a:off x="-3120494" y="7426638"/>
            <a:ext cx="8055160" cy="3262340"/>
          </a:xfrm>
          <a:prstGeom prst="rect">
            <a:avLst/>
          </a:prstGeom>
        </p:spPr>
      </p:pic>
      <p:pic>
        <p:nvPicPr>
          <p:cNvPr id="4" name="Picture 4"/>
          <p:cNvPicPr>
            <a:picLocks noChangeAspect="1"/>
          </p:cNvPicPr>
          <p:nvPr/>
        </p:nvPicPr>
        <p:blipFill>
          <a:blip r:embed="rId1"/>
          <a:srcRect/>
          <a:stretch>
            <a:fillRect/>
          </a:stretch>
        </p:blipFill>
        <p:spPr>
          <a:xfrm rot="-10800000">
            <a:off x="12343362" y="-616881"/>
            <a:ext cx="9041189" cy="3661682"/>
          </a:xfrm>
          <a:prstGeom prst="rect">
            <a:avLst/>
          </a:prstGeom>
        </p:spPr>
      </p:pic>
      <p:sp>
        <p:nvSpPr>
          <p:cNvPr id="5" name="TextBox 5"/>
          <p:cNvSpPr txBox="1"/>
          <p:nvPr/>
        </p:nvSpPr>
        <p:spPr>
          <a:xfrm>
            <a:off x="4258780" y="5936231"/>
            <a:ext cx="12605177" cy="1142850"/>
          </a:xfrm>
          <a:prstGeom prst="rect">
            <a:avLst/>
          </a:prstGeom>
        </p:spPr>
        <p:txBody>
          <a:bodyPr lIns="0" tIns="0" rIns="0" bIns="0" rtlCol="0" anchor="t">
            <a:spAutoFit/>
          </a:bodyPr>
          <a:lstStyle/>
          <a:p>
            <a:pPr algn="ctr">
              <a:lnSpc>
                <a:spcPts val="3060"/>
              </a:lnSpc>
            </a:pPr>
            <a:r>
              <a:rPr lang="en-US" sz="2185">
                <a:solidFill>
                  <a:srgbClr val="FFFFFF"/>
                </a:solidFill>
                <a:latin typeface="Open Sans Light" panose="020B0306030504020204"/>
              </a:rPr>
              <a:t>The client and</a:t>
            </a:r>
            <a:r>
              <a:rPr lang="en-US" sz="2185">
                <a:solidFill>
                  <a:srgbClr val="FFFFFF"/>
                </a:solidFill>
                <a:latin typeface="Open Sans Light" panose="020B0306030504020204"/>
              </a:rPr>
              <a:t> server are aware of each other during a current request only. Afterwards, both of them forget each other. Due to the stateless nature of protocol, neither the client nor the server can retain the information about different request across the web pages.</a:t>
            </a:r>
            <a:endParaRPr lang="en-US" sz="2185">
              <a:solidFill>
                <a:srgbClr val="FFFFFF"/>
              </a:solidFill>
              <a:latin typeface="Open Sans Light" panose="020B0306030504020204"/>
            </a:endParaRPr>
          </a:p>
        </p:txBody>
      </p:sp>
      <p:pic>
        <p:nvPicPr>
          <p:cNvPr id="6" name="Picture 6"/>
          <p:cNvPicPr>
            <a:picLocks noChangeAspect="1"/>
          </p:cNvPicPr>
          <p:nvPr/>
        </p:nvPicPr>
        <p:blipFill>
          <a:blip r:embed="rId2"/>
          <a:srcRect/>
          <a:stretch>
            <a:fillRect/>
          </a:stretch>
        </p:blipFill>
        <p:spPr>
          <a:xfrm>
            <a:off x="111151" y="1980647"/>
            <a:ext cx="795935" cy="811263"/>
          </a:xfrm>
          <a:prstGeom prst="rect">
            <a:avLst/>
          </a:prstGeom>
        </p:spPr>
      </p:pic>
      <p:sp>
        <p:nvSpPr>
          <p:cNvPr id="7" name="TextBox 7"/>
          <p:cNvSpPr txBox="1"/>
          <p:nvPr/>
        </p:nvSpPr>
        <p:spPr>
          <a:xfrm>
            <a:off x="733351" y="1787067"/>
            <a:ext cx="2690349" cy="958215"/>
          </a:xfrm>
          <a:prstGeom prst="rect">
            <a:avLst/>
          </a:prstGeom>
        </p:spPr>
        <p:txBody>
          <a:bodyPr lIns="0" tIns="0" rIns="0" bIns="0" rtlCol="0" anchor="t">
            <a:spAutoFit/>
          </a:bodyPr>
          <a:lstStyle/>
          <a:p>
            <a:pPr algn="ctr">
              <a:lnSpc>
                <a:spcPts val="3840"/>
              </a:lnSpc>
            </a:pPr>
            <a:r>
              <a:rPr lang="en-US" sz="2400" spc="120">
                <a:solidFill>
                  <a:srgbClr val="FBF1EF"/>
                </a:solidFill>
                <a:latin typeface="Glacial Indifference Bold" panose="00000800000000000000"/>
              </a:rPr>
              <a:t>HTTP is m</a:t>
            </a:r>
            <a:r>
              <a:rPr lang="en-US" sz="2400" spc="120">
                <a:solidFill>
                  <a:srgbClr val="FBF1EF"/>
                </a:solidFill>
                <a:latin typeface="Glacial Indifference Bold" panose="00000800000000000000"/>
              </a:rPr>
              <a:t>edia independent:</a:t>
            </a:r>
            <a:endParaRPr lang="en-US" sz="2400" spc="120">
              <a:solidFill>
                <a:srgbClr val="FBF1EF"/>
              </a:solidFill>
              <a:latin typeface="Glacial Indifference Bold" panose="00000800000000000000"/>
            </a:endParaRPr>
          </a:p>
        </p:txBody>
      </p:sp>
      <p:sp>
        <p:nvSpPr>
          <p:cNvPr id="8" name="TextBox 8"/>
          <p:cNvSpPr txBox="1"/>
          <p:nvPr/>
        </p:nvSpPr>
        <p:spPr>
          <a:xfrm>
            <a:off x="733351" y="3825417"/>
            <a:ext cx="2690349" cy="958215"/>
          </a:xfrm>
          <a:prstGeom prst="rect">
            <a:avLst/>
          </a:prstGeom>
        </p:spPr>
        <p:txBody>
          <a:bodyPr lIns="0" tIns="0" rIns="0" bIns="0" rtlCol="0" anchor="t">
            <a:spAutoFit/>
          </a:bodyPr>
          <a:lstStyle/>
          <a:p>
            <a:pPr algn="ctr">
              <a:lnSpc>
                <a:spcPts val="3840"/>
              </a:lnSpc>
            </a:pPr>
            <a:r>
              <a:rPr lang="en-US" sz="2400" spc="120">
                <a:solidFill>
                  <a:srgbClr val="FBF1EF"/>
                </a:solidFill>
                <a:latin typeface="Glacial Indifference Bold" panose="00000800000000000000"/>
              </a:rPr>
              <a:t>HTTP is c</a:t>
            </a:r>
            <a:r>
              <a:rPr lang="en-US" sz="2400" spc="120">
                <a:solidFill>
                  <a:srgbClr val="FBF1EF"/>
                </a:solidFill>
                <a:latin typeface="Glacial Indifference Bold" panose="00000800000000000000"/>
              </a:rPr>
              <a:t>onnectionless:</a:t>
            </a:r>
            <a:endParaRPr lang="en-US" sz="2400" spc="120">
              <a:solidFill>
                <a:srgbClr val="FBF1EF"/>
              </a:solidFill>
              <a:latin typeface="Glacial Indifference Bold" panose="00000800000000000000"/>
            </a:endParaRPr>
          </a:p>
        </p:txBody>
      </p:sp>
      <p:sp>
        <p:nvSpPr>
          <p:cNvPr id="9" name="TextBox 9"/>
          <p:cNvSpPr txBox="1"/>
          <p:nvPr/>
        </p:nvSpPr>
        <p:spPr>
          <a:xfrm>
            <a:off x="733351" y="6016300"/>
            <a:ext cx="2690349" cy="958215"/>
          </a:xfrm>
          <a:prstGeom prst="rect">
            <a:avLst/>
          </a:prstGeom>
        </p:spPr>
        <p:txBody>
          <a:bodyPr lIns="0" tIns="0" rIns="0" bIns="0" rtlCol="0" anchor="t">
            <a:spAutoFit/>
          </a:bodyPr>
          <a:lstStyle/>
          <a:p>
            <a:pPr algn="ctr">
              <a:lnSpc>
                <a:spcPts val="3840"/>
              </a:lnSpc>
            </a:pPr>
            <a:r>
              <a:rPr lang="en-US" sz="2400" spc="120">
                <a:solidFill>
                  <a:srgbClr val="FBF1EF"/>
                </a:solidFill>
                <a:latin typeface="Glacial Indifference Bold" panose="00000800000000000000"/>
              </a:rPr>
              <a:t>HTTP is </a:t>
            </a:r>
            <a:r>
              <a:rPr lang="en-US" sz="2400" spc="120">
                <a:solidFill>
                  <a:srgbClr val="FBF1EF"/>
                </a:solidFill>
                <a:latin typeface="Glacial Indifference Bold" panose="00000800000000000000"/>
              </a:rPr>
              <a:t>stateless:</a:t>
            </a:r>
            <a:endParaRPr lang="en-US" sz="2400" spc="120">
              <a:solidFill>
                <a:srgbClr val="FBF1EF"/>
              </a:solidFill>
              <a:latin typeface="Glacial Indifference Bold" panose="00000800000000000000"/>
            </a:endParaRPr>
          </a:p>
        </p:txBody>
      </p:sp>
      <p:sp>
        <p:nvSpPr>
          <p:cNvPr id="10" name="TextBox 10"/>
          <p:cNvSpPr txBox="1"/>
          <p:nvPr/>
        </p:nvSpPr>
        <p:spPr>
          <a:xfrm>
            <a:off x="4258780" y="1989175"/>
            <a:ext cx="9253064" cy="756106"/>
          </a:xfrm>
          <a:prstGeom prst="rect">
            <a:avLst/>
          </a:prstGeom>
        </p:spPr>
        <p:txBody>
          <a:bodyPr lIns="0" tIns="0" rIns="0" bIns="0" rtlCol="0" anchor="t">
            <a:spAutoFit/>
          </a:bodyPr>
          <a:lstStyle/>
          <a:p>
            <a:pPr algn="ctr">
              <a:lnSpc>
                <a:spcPts val="3060"/>
              </a:lnSpc>
            </a:pPr>
            <a:r>
              <a:rPr lang="en-US" sz="2185">
                <a:solidFill>
                  <a:srgbClr val="FFFFFF"/>
                </a:solidFill>
                <a:latin typeface="Open Sans Light" panose="020B0306030504020204"/>
              </a:rPr>
              <a:t> Any type of media content can be sent by HTTP as long as both the server and the client can handle the data content.</a:t>
            </a:r>
            <a:endParaRPr lang="en-US" sz="2185">
              <a:solidFill>
                <a:srgbClr val="FFFFFF"/>
              </a:solidFill>
              <a:latin typeface="Open Sans Light" panose="020B0306030504020204"/>
            </a:endParaRPr>
          </a:p>
        </p:txBody>
      </p:sp>
      <p:sp>
        <p:nvSpPr>
          <p:cNvPr id="11" name="TextBox 11"/>
          <p:cNvSpPr txBox="1"/>
          <p:nvPr/>
        </p:nvSpPr>
        <p:spPr>
          <a:xfrm>
            <a:off x="4030180" y="4027525"/>
            <a:ext cx="9253064" cy="756106"/>
          </a:xfrm>
          <a:prstGeom prst="rect">
            <a:avLst/>
          </a:prstGeom>
        </p:spPr>
        <p:txBody>
          <a:bodyPr lIns="0" tIns="0" rIns="0" bIns="0" rtlCol="0" anchor="t">
            <a:spAutoFit/>
          </a:bodyPr>
          <a:lstStyle/>
          <a:p>
            <a:pPr algn="ctr">
              <a:lnSpc>
                <a:spcPts val="3060"/>
              </a:lnSpc>
            </a:pPr>
            <a:r>
              <a:rPr lang="en-US" sz="2185">
                <a:solidFill>
                  <a:srgbClr val="FFFFFF"/>
                </a:solidFill>
                <a:latin typeface="Open Sans Light" panose="020B0306030504020204"/>
              </a:rPr>
              <a:t>A</a:t>
            </a:r>
            <a:r>
              <a:rPr lang="en-US" sz="2185">
                <a:solidFill>
                  <a:srgbClr val="FFFFFF"/>
                </a:solidFill>
                <a:latin typeface="Open Sans Light" panose="020B0306030504020204"/>
              </a:rPr>
              <a:t> browser initiates the HTTP request and after the request is sent the client disconnects from server and waits for the response.</a:t>
            </a:r>
            <a:endParaRPr lang="en-US" sz="2185">
              <a:solidFill>
                <a:srgbClr val="FFFFFF"/>
              </a:solidFill>
              <a:latin typeface="Open Sans Light" panose="020B0306030504020204"/>
            </a:endParaRPr>
          </a:p>
        </p:txBody>
      </p:sp>
      <p:pic>
        <p:nvPicPr>
          <p:cNvPr id="12" name="Picture 12"/>
          <p:cNvPicPr>
            <a:picLocks noChangeAspect="1"/>
          </p:cNvPicPr>
          <p:nvPr/>
        </p:nvPicPr>
        <p:blipFill>
          <a:blip r:embed="rId2"/>
          <a:srcRect/>
          <a:stretch>
            <a:fillRect/>
          </a:stretch>
        </p:blipFill>
        <p:spPr>
          <a:xfrm>
            <a:off x="0" y="3930192"/>
            <a:ext cx="795935" cy="811263"/>
          </a:xfrm>
          <a:prstGeom prst="rect">
            <a:avLst/>
          </a:prstGeom>
        </p:spPr>
      </p:pic>
      <p:pic>
        <p:nvPicPr>
          <p:cNvPr id="13" name="Picture 13"/>
          <p:cNvPicPr>
            <a:picLocks noChangeAspect="1"/>
          </p:cNvPicPr>
          <p:nvPr/>
        </p:nvPicPr>
        <p:blipFill>
          <a:blip r:embed="rId2"/>
          <a:srcRect/>
          <a:stretch>
            <a:fillRect/>
          </a:stretch>
        </p:blipFill>
        <p:spPr>
          <a:xfrm>
            <a:off x="111151" y="6121075"/>
            <a:ext cx="795935" cy="8112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C7BA6"/>
        </a:solidFill>
        <a:effectLst/>
      </p:bgPr>
    </p:bg>
    <p:spTree>
      <p:nvGrpSpPr>
        <p:cNvPr id="1" name=""/>
        <p:cNvGrpSpPr/>
        <p:nvPr/>
      </p:nvGrpSpPr>
      <p:grpSpPr>
        <a:xfrm>
          <a:off x="0" y="0"/>
          <a:ext cx="0" cy="0"/>
          <a:chOff x="0" y="0"/>
          <a:chExt cx="0" cy="0"/>
        </a:xfrm>
      </p:grpSpPr>
      <p:grpSp>
        <p:nvGrpSpPr>
          <p:cNvPr id="2" name="Group 2"/>
          <p:cNvGrpSpPr/>
          <p:nvPr/>
        </p:nvGrpSpPr>
        <p:grpSpPr>
          <a:xfrm rot="0">
            <a:off x="1371600" y="2774667"/>
            <a:ext cx="3717210" cy="923175"/>
            <a:chOff x="0" y="0"/>
            <a:chExt cx="7706374" cy="1913890"/>
          </a:xfrm>
        </p:grpSpPr>
        <p:sp>
          <p:nvSpPr>
            <p:cNvPr id="3" name="Freeform 3"/>
            <p:cNvSpPr/>
            <p:nvPr/>
          </p:nvSpPr>
          <p:spPr>
            <a:xfrm>
              <a:off x="0" y="0"/>
              <a:ext cx="7706374" cy="1913890"/>
            </a:xfrm>
            <a:custGeom>
              <a:avLst/>
              <a:gdLst/>
              <a:ahLst/>
              <a:cxnLst/>
              <a:rect l="l" t="t" r="r" b="b"/>
              <a:pathLst>
                <a:path w="7706374" h="1913890">
                  <a:moveTo>
                    <a:pt x="0" y="0"/>
                  </a:moveTo>
                  <a:lnTo>
                    <a:pt x="7706374" y="0"/>
                  </a:lnTo>
                  <a:lnTo>
                    <a:pt x="7706374" y="1913890"/>
                  </a:lnTo>
                  <a:lnTo>
                    <a:pt x="0" y="1913890"/>
                  </a:lnTo>
                  <a:close/>
                </a:path>
              </a:pathLst>
            </a:custGeom>
            <a:solidFill>
              <a:srgbClr val="6DB5E7"/>
            </a:solidFill>
          </p:spPr>
        </p:sp>
      </p:grpSp>
      <p:grpSp>
        <p:nvGrpSpPr>
          <p:cNvPr id="4" name="Group 4"/>
          <p:cNvGrpSpPr/>
          <p:nvPr/>
        </p:nvGrpSpPr>
        <p:grpSpPr>
          <a:xfrm rot="0">
            <a:off x="1371600" y="6107667"/>
            <a:ext cx="3717210" cy="923175"/>
            <a:chOff x="0" y="0"/>
            <a:chExt cx="7706374" cy="1913890"/>
          </a:xfrm>
        </p:grpSpPr>
        <p:sp>
          <p:nvSpPr>
            <p:cNvPr id="5" name="Freeform 5"/>
            <p:cNvSpPr/>
            <p:nvPr/>
          </p:nvSpPr>
          <p:spPr>
            <a:xfrm>
              <a:off x="0" y="0"/>
              <a:ext cx="7706374" cy="1913890"/>
            </a:xfrm>
            <a:custGeom>
              <a:avLst/>
              <a:gdLst/>
              <a:ahLst/>
              <a:cxnLst/>
              <a:rect l="l" t="t" r="r" b="b"/>
              <a:pathLst>
                <a:path w="7706374" h="1913890">
                  <a:moveTo>
                    <a:pt x="0" y="0"/>
                  </a:moveTo>
                  <a:lnTo>
                    <a:pt x="7706374" y="0"/>
                  </a:lnTo>
                  <a:lnTo>
                    <a:pt x="7706374" y="1913890"/>
                  </a:lnTo>
                  <a:lnTo>
                    <a:pt x="0" y="1913890"/>
                  </a:lnTo>
                  <a:close/>
                </a:path>
              </a:pathLst>
            </a:custGeom>
            <a:solidFill>
              <a:srgbClr val="6DB5E7"/>
            </a:solidFill>
          </p:spPr>
        </p:sp>
      </p:grpSp>
      <p:grpSp>
        <p:nvGrpSpPr>
          <p:cNvPr id="6" name="Group 6"/>
          <p:cNvGrpSpPr/>
          <p:nvPr/>
        </p:nvGrpSpPr>
        <p:grpSpPr>
          <a:xfrm rot="0">
            <a:off x="1371600" y="4393917"/>
            <a:ext cx="3717210" cy="923175"/>
            <a:chOff x="0" y="0"/>
            <a:chExt cx="7706374" cy="1913890"/>
          </a:xfrm>
        </p:grpSpPr>
        <p:sp>
          <p:nvSpPr>
            <p:cNvPr id="7" name="Freeform 7"/>
            <p:cNvSpPr/>
            <p:nvPr/>
          </p:nvSpPr>
          <p:spPr>
            <a:xfrm>
              <a:off x="0" y="0"/>
              <a:ext cx="7706374" cy="1913890"/>
            </a:xfrm>
            <a:custGeom>
              <a:avLst/>
              <a:gdLst/>
              <a:ahLst/>
              <a:cxnLst/>
              <a:rect l="l" t="t" r="r" b="b"/>
              <a:pathLst>
                <a:path w="7706374" h="1913890">
                  <a:moveTo>
                    <a:pt x="0" y="0"/>
                  </a:moveTo>
                  <a:lnTo>
                    <a:pt x="7706374" y="0"/>
                  </a:lnTo>
                  <a:lnTo>
                    <a:pt x="7706374" y="1913890"/>
                  </a:lnTo>
                  <a:lnTo>
                    <a:pt x="0" y="1913890"/>
                  </a:lnTo>
                  <a:close/>
                </a:path>
              </a:pathLst>
            </a:custGeom>
            <a:solidFill>
              <a:srgbClr val="6DB5E7"/>
            </a:solidFill>
          </p:spPr>
        </p:sp>
      </p:grpSp>
      <p:grpSp>
        <p:nvGrpSpPr>
          <p:cNvPr id="8" name="Group 8"/>
          <p:cNvGrpSpPr/>
          <p:nvPr/>
        </p:nvGrpSpPr>
        <p:grpSpPr>
          <a:xfrm rot="0">
            <a:off x="1371600" y="7822167"/>
            <a:ext cx="3717210" cy="923175"/>
            <a:chOff x="0" y="0"/>
            <a:chExt cx="7706374" cy="1913890"/>
          </a:xfrm>
        </p:grpSpPr>
        <p:sp>
          <p:nvSpPr>
            <p:cNvPr id="9" name="Freeform 9"/>
            <p:cNvSpPr/>
            <p:nvPr/>
          </p:nvSpPr>
          <p:spPr>
            <a:xfrm>
              <a:off x="0" y="0"/>
              <a:ext cx="7706374" cy="1913890"/>
            </a:xfrm>
            <a:custGeom>
              <a:avLst/>
              <a:gdLst/>
              <a:ahLst/>
              <a:cxnLst/>
              <a:rect l="l" t="t" r="r" b="b"/>
              <a:pathLst>
                <a:path w="7706374" h="1913890">
                  <a:moveTo>
                    <a:pt x="0" y="0"/>
                  </a:moveTo>
                  <a:lnTo>
                    <a:pt x="7706374" y="0"/>
                  </a:lnTo>
                  <a:lnTo>
                    <a:pt x="7706374" y="1913890"/>
                  </a:lnTo>
                  <a:lnTo>
                    <a:pt x="0" y="1913890"/>
                  </a:lnTo>
                  <a:close/>
                </a:path>
              </a:pathLst>
            </a:custGeom>
            <a:solidFill>
              <a:srgbClr val="6DB5E7"/>
            </a:solidFill>
          </p:spPr>
        </p:sp>
      </p:grpSp>
      <p:grpSp>
        <p:nvGrpSpPr>
          <p:cNvPr id="10" name="Group 10"/>
          <p:cNvGrpSpPr/>
          <p:nvPr/>
        </p:nvGrpSpPr>
        <p:grpSpPr>
          <a:xfrm rot="0">
            <a:off x="11849100" y="2710987"/>
            <a:ext cx="3717210" cy="923175"/>
            <a:chOff x="0" y="0"/>
            <a:chExt cx="7706374" cy="1913890"/>
          </a:xfrm>
        </p:grpSpPr>
        <p:sp>
          <p:nvSpPr>
            <p:cNvPr id="11" name="Freeform 11"/>
            <p:cNvSpPr/>
            <p:nvPr/>
          </p:nvSpPr>
          <p:spPr>
            <a:xfrm>
              <a:off x="0" y="0"/>
              <a:ext cx="7706374" cy="1913890"/>
            </a:xfrm>
            <a:custGeom>
              <a:avLst/>
              <a:gdLst/>
              <a:ahLst/>
              <a:cxnLst/>
              <a:rect l="l" t="t" r="r" b="b"/>
              <a:pathLst>
                <a:path w="7706374" h="1913890">
                  <a:moveTo>
                    <a:pt x="0" y="0"/>
                  </a:moveTo>
                  <a:lnTo>
                    <a:pt x="7706374" y="0"/>
                  </a:lnTo>
                  <a:lnTo>
                    <a:pt x="7706374" y="1913890"/>
                  </a:lnTo>
                  <a:lnTo>
                    <a:pt x="0" y="1913890"/>
                  </a:lnTo>
                  <a:close/>
                </a:path>
              </a:pathLst>
            </a:custGeom>
            <a:solidFill>
              <a:srgbClr val="6DB5E7"/>
            </a:solidFill>
          </p:spPr>
        </p:sp>
      </p:grpSp>
      <p:grpSp>
        <p:nvGrpSpPr>
          <p:cNvPr id="12" name="Group 12"/>
          <p:cNvGrpSpPr/>
          <p:nvPr/>
        </p:nvGrpSpPr>
        <p:grpSpPr>
          <a:xfrm rot="0">
            <a:off x="11849100" y="6043987"/>
            <a:ext cx="3717210" cy="923175"/>
            <a:chOff x="0" y="0"/>
            <a:chExt cx="7706374" cy="1913890"/>
          </a:xfrm>
        </p:grpSpPr>
        <p:sp>
          <p:nvSpPr>
            <p:cNvPr id="13" name="Freeform 13"/>
            <p:cNvSpPr/>
            <p:nvPr/>
          </p:nvSpPr>
          <p:spPr>
            <a:xfrm>
              <a:off x="0" y="0"/>
              <a:ext cx="7706374" cy="1913890"/>
            </a:xfrm>
            <a:custGeom>
              <a:avLst/>
              <a:gdLst/>
              <a:ahLst/>
              <a:cxnLst/>
              <a:rect l="l" t="t" r="r" b="b"/>
              <a:pathLst>
                <a:path w="7706374" h="1913890">
                  <a:moveTo>
                    <a:pt x="0" y="0"/>
                  </a:moveTo>
                  <a:lnTo>
                    <a:pt x="7706374" y="0"/>
                  </a:lnTo>
                  <a:lnTo>
                    <a:pt x="7706374" y="1913890"/>
                  </a:lnTo>
                  <a:lnTo>
                    <a:pt x="0" y="1913890"/>
                  </a:lnTo>
                  <a:close/>
                </a:path>
              </a:pathLst>
            </a:custGeom>
            <a:solidFill>
              <a:srgbClr val="6DB5E7"/>
            </a:solidFill>
          </p:spPr>
        </p:sp>
      </p:grpSp>
      <p:grpSp>
        <p:nvGrpSpPr>
          <p:cNvPr id="14" name="Group 14"/>
          <p:cNvGrpSpPr/>
          <p:nvPr/>
        </p:nvGrpSpPr>
        <p:grpSpPr>
          <a:xfrm rot="0">
            <a:off x="11849100" y="4330237"/>
            <a:ext cx="3717210" cy="923175"/>
            <a:chOff x="0" y="0"/>
            <a:chExt cx="7706374" cy="1913890"/>
          </a:xfrm>
        </p:grpSpPr>
        <p:sp>
          <p:nvSpPr>
            <p:cNvPr id="15" name="Freeform 15"/>
            <p:cNvSpPr/>
            <p:nvPr/>
          </p:nvSpPr>
          <p:spPr>
            <a:xfrm>
              <a:off x="0" y="0"/>
              <a:ext cx="7706374" cy="1913890"/>
            </a:xfrm>
            <a:custGeom>
              <a:avLst/>
              <a:gdLst/>
              <a:ahLst/>
              <a:cxnLst/>
              <a:rect l="l" t="t" r="r" b="b"/>
              <a:pathLst>
                <a:path w="7706374" h="1913890">
                  <a:moveTo>
                    <a:pt x="0" y="0"/>
                  </a:moveTo>
                  <a:lnTo>
                    <a:pt x="7706374" y="0"/>
                  </a:lnTo>
                  <a:lnTo>
                    <a:pt x="7706374" y="1913890"/>
                  </a:lnTo>
                  <a:lnTo>
                    <a:pt x="0" y="1913890"/>
                  </a:lnTo>
                  <a:close/>
                </a:path>
              </a:pathLst>
            </a:custGeom>
            <a:solidFill>
              <a:srgbClr val="6DB5E7"/>
            </a:solidFill>
          </p:spPr>
        </p:sp>
      </p:grpSp>
      <p:grpSp>
        <p:nvGrpSpPr>
          <p:cNvPr id="16" name="Group 16"/>
          <p:cNvGrpSpPr/>
          <p:nvPr/>
        </p:nvGrpSpPr>
        <p:grpSpPr>
          <a:xfrm rot="0">
            <a:off x="11849100" y="7758487"/>
            <a:ext cx="3717210" cy="923175"/>
            <a:chOff x="0" y="0"/>
            <a:chExt cx="7706374" cy="1913890"/>
          </a:xfrm>
        </p:grpSpPr>
        <p:sp>
          <p:nvSpPr>
            <p:cNvPr id="17" name="Freeform 17"/>
            <p:cNvSpPr/>
            <p:nvPr/>
          </p:nvSpPr>
          <p:spPr>
            <a:xfrm>
              <a:off x="0" y="0"/>
              <a:ext cx="7706374" cy="1913890"/>
            </a:xfrm>
            <a:custGeom>
              <a:avLst/>
              <a:gdLst/>
              <a:ahLst/>
              <a:cxnLst/>
              <a:rect l="l" t="t" r="r" b="b"/>
              <a:pathLst>
                <a:path w="7706374" h="1913890">
                  <a:moveTo>
                    <a:pt x="0" y="0"/>
                  </a:moveTo>
                  <a:lnTo>
                    <a:pt x="7706374" y="0"/>
                  </a:lnTo>
                  <a:lnTo>
                    <a:pt x="7706374" y="1913890"/>
                  </a:lnTo>
                  <a:lnTo>
                    <a:pt x="0" y="1913890"/>
                  </a:lnTo>
                  <a:close/>
                </a:path>
              </a:pathLst>
            </a:custGeom>
            <a:solidFill>
              <a:srgbClr val="6DB5E7"/>
            </a:solidFill>
          </p:spPr>
        </p:sp>
      </p:grpSp>
      <p:pic>
        <p:nvPicPr>
          <p:cNvPr id="18" name="Picture 18"/>
          <p:cNvPicPr>
            <a:picLocks noChangeAspect="1"/>
          </p:cNvPicPr>
          <p:nvPr/>
        </p:nvPicPr>
        <p:blipFill>
          <a:blip r:embed="rId1"/>
          <a:srcRect/>
          <a:stretch>
            <a:fillRect/>
          </a:stretch>
        </p:blipFill>
        <p:spPr>
          <a:xfrm>
            <a:off x="2590917" y="86484"/>
            <a:ext cx="1568498" cy="1339105"/>
          </a:xfrm>
          <a:prstGeom prst="rect">
            <a:avLst/>
          </a:prstGeom>
        </p:spPr>
      </p:pic>
      <p:pic>
        <p:nvPicPr>
          <p:cNvPr id="19" name="Picture 19"/>
          <p:cNvPicPr>
            <a:picLocks noChangeAspect="1"/>
          </p:cNvPicPr>
          <p:nvPr/>
        </p:nvPicPr>
        <p:blipFill>
          <a:blip r:embed="rId2"/>
          <a:srcRect/>
          <a:stretch>
            <a:fillRect/>
          </a:stretch>
        </p:blipFill>
        <p:spPr>
          <a:xfrm>
            <a:off x="12125097" y="-117802"/>
            <a:ext cx="1887408" cy="1887408"/>
          </a:xfrm>
          <a:prstGeom prst="rect">
            <a:avLst/>
          </a:prstGeom>
        </p:spPr>
      </p:pic>
      <p:pic>
        <p:nvPicPr>
          <p:cNvPr id="20" name="Picture 20"/>
          <p:cNvPicPr>
            <a:picLocks noChangeAspect="1"/>
          </p:cNvPicPr>
          <p:nvPr/>
        </p:nvPicPr>
        <p:blipFill>
          <a:blip r:embed="rId3"/>
          <a:srcRect/>
          <a:stretch>
            <a:fillRect/>
          </a:stretch>
        </p:blipFill>
        <p:spPr>
          <a:xfrm>
            <a:off x="7102294" y="8449707"/>
            <a:ext cx="1660706" cy="1660706"/>
          </a:xfrm>
          <a:prstGeom prst="rect">
            <a:avLst/>
          </a:prstGeom>
        </p:spPr>
      </p:pic>
      <p:grpSp>
        <p:nvGrpSpPr>
          <p:cNvPr id="21" name="Group 21"/>
          <p:cNvGrpSpPr/>
          <p:nvPr/>
        </p:nvGrpSpPr>
        <p:grpSpPr>
          <a:xfrm rot="5400000">
            <a:off x="2817413" y="1589360"/>
            <a:ext cx="1115506" cy="787962"/>
            <a:chOff x="0" y="0"/>
            <a:chExt cx="2623165" cy="1852930"/>
          </a:xfrm>
        </p:grpSpPr>
        <p:sp>
          <p:nvSpPr>
            <p:cNvPr id="22" name="Freeform 22"/>
            <p:cNvSpPr/>
            <p:nvPr/>
          </p:nvSpPr>
          <p:spPr>
            <a:xfrm>
              <a:off x="0" y="0"/>
              <a:ext cx="2623165" cy="1854200"/>
            </a:xfrm>
            <a:custGeom>
              <a:avLst/>
              <a:gdLst/>
              <a:ahLst/>
              <a:cxnLst/>
              <a:rect l="l" t="t" r="r" b="b"/>
              <a:pathLst>
                <a:path w="2623165" h="1854200">
                  <a:moveTo>
                    <a:pt x="2522835" y="739140"/>
                  </a:moveTo>
                  <a:lnTo>
                    <a:pt x="1602085" y="49530"/>
                  </a:lnTo>
                  <a:cubicBezTo>
                    <a:pt x="1557635" y="16510"/>
                    <a:pt x="1509375" y="0"/>
                    <a:pt x="1459845" y="0"/>
                  </a:cubicBezTo>
                  <a:cubicBezTo>
                    <a:pt x="1354435" y="0"/>
                    <a:pt x="1276965" y="81280"/>
                    <a:pt x="1276965" y="194310"/>
                  </a:cubicBezTo>
                  <a:lnTo>
                    <a:pt x="1276965" y="605790"/>
                  </a:lnTo>
                  <a:lnTo>
                    <a:pt x="313690" y="605790"/>
                  </a:lnTo>
                  <a:cubicBezTo>
                    <a:pt x="139700" y="609600"/>
                    <a:pt x="0" y="751840"/>
                    <a:pt x="0" y="927100"/>
                  </a:cubicBezTo>
                  <a:cubicBezTo>
                    <a:pt x="0" y="1102360"/>
                    <a:pt x="139700" y="1244600"/>
                    <a:pt x="313690" y="1248410"/>
                  </a:cubicBezTo>
                  <a:lnTo>
                    <a:pt x="1276965" y="1248410"/>
                  </a:lnTo>
                  <a:lnTo>
                    <a:pt x="1276965" y="1659890"/>
                  </a:lnTo>
                  <a:cubicBezTo>
                    <a:pt x="1276965" y="1772920"/>
                    <a:pt x="1354435" y="1854200"/>
                    <a:pt x="1459845" y="1854200"/>
                  </a:cubicBezTo>
                  <a:cubicBezTo>
                    <a:pt x="1509375" y="1854200"/>
                    <a:pt x="1557635" y="1836420"/>
                    <a:pt x="1602085" y="1803400"/>
                  </a:cubicBezTo>
                  <a:lnTo>
                    <a:pt x="2522835" y="1115060"/>
                  </a:lnTo>
                  <a:cubicBezTo>
                    <a:pt x="2586335" y="1066800"/>
                    <a:pt x="2623165" y="998220"/>
                    <a:pt x="2623165" y="927100"/>
                  </a:cubicBezTo>
                  <a:cubicBezTo>
                    <a:pt x="2623165" y="854710"/>
                    <a:pt x="2586335" y="787400"/>
                    <a:pt x="2522835" y="739140"/>
                  </a:cubicBezTo>
                  <a:close/>
                </a:path>
              </a:pathLst>
            </a:custGeom>
            <a:solidFill>
              <a:srgbClr val="55A4A5"/>
            </a:solidFill>
          </p:spPr>
        </p:sp>
      </p:grpSp>
      <p:grpSp>
        <p:nvGrpSpPr>
          <p:cNvPr id="23" name="Group 23"/>
          <p:cNvGrpSpPr/>
          <p:nvPr/>
        </p:nvGrpSpPr>
        <p:grpSpPr>
          <a:xfrm rot="5400000">
            <a:off x="3029393" y="3798820"/>
            <a:ext cx="632395" cy="430439"/>
            <a:chOff x="0" y="0"/>
            <a:chExt cx="2722298" cy="1852930"/>
          </a:xfrm>
        </p:grpSpPr>
        <p:sp>
          <p:nvSpPr>
            <p:cNvPr id="24" name="Freeform 24"/>
            <p:cNvSpPr/>
            <p:nvPr/>
          </p:nvSpPr>
          <p:spPr>
            <a:xfrm>
              <a:off x="0" y="0"/>
              <a:ext cx="2722298" cy="1854200"/>
            </a:xfrm>
            <a:custGeom>
              <a:avLst/>
              <a:gdLst/>
              <a:ahLst/>
              <a:cxnLst/>
              <a:rect l="l" t="t" r="r" b="b"/>
              <a:pathLst>
                <a:path w="2722298" h="1854200">
                  <a:moveTo>
                    <a:pt x="2621968" y="739140"/>
                  </a:moveTo>
                  <a:lnTo>
                    <a:pt x="1701218" y="49530"/>
                  </a:lnTo>
                  <a:cubicBezTo>
                    <a:pt x="1656768" y="16510"/>
                    <a:pt x="1608508" y="0"/>
                    <a:pt x="1558978" y="0"/>
                  </a:cubicBezTo>
                  <a:cubicBezTo>
                    <a:pt x="1453568" y="0"/>
                    <a:pt x="1376098" y="81280"/>
                    <a:pt x="1376098" y="194310"/>
                  </a:cubicBezTo>
                  <a:lnTo>
                    <a:pt x="1376098" y="605790"/>
                  </a:lnTo>
                  <a:lnTo>
                    <a:pt x="313690" y="605790"/>
                  </a:lnTo>
                  <a:cubicBezTo>
                    <a:pt x="139700" y="609600"/>
                    <a:pt x="0" y="751840"/>
                    <a:pt x="0" y="927100"/>
                  </a:cubicBezTo>
                  <a:cubicBezTo>
                    <a:pt x="0" y="1102360"/>
                    <a:pt x="139700" y="1244600"/>
                    <a:pt x="313690" y="1248410"/>
                  </a:cubicBezTo>
                  <a:lnTo>
                    <a:pt x="1376098" y="1248410"/>
                  </a:lnTo>
                  <a:lnTo>
                    <a:pt x="1376098" y="1659890"/>
                  </a:lnTo>
                  <a:cubicBezTo>
                    <a:pt x="1376098" y="1772920"/>
                    <a:pt x="1453568" y="1854200"/>
                    <a:pt x="1558978" y="1854200"/>
                  </a:cubicBezTo>
                  <a:cubicBezTo>
                    <a:pt x="1608508" y="1854200"/>
                    <a:pt x="1656768" y="1836420"/>
                    <a:pt x="1701218" y="1803400"/>
                  </a:cubicBezTo>
                  <a:lnTo>
                    <a:pt x="2621968" y="1115060"/>
                  </a:lnTo>
                  <a:cubicBezTo>
                    <a:pt x="2685468" y="1066800"/>
                    <a:pt x="2722298" y="998220"/>
                    <a:pt x="2722298" y="927100"/>
                  </a:cubicBezTo>
                  <a:cubicBezTo>
                    <a:pt x="2722298" y="854710"/>
                    <a:pt x="2685468" y="787400"/>
                    <a:pt x="2621968" y="739140"/>
                  </a:cubicBezTo>
                  <a:close/>
                </a:path>
              </a:pathLst>
            </a:custGeom>
            <a:solidFill>
              <a:srgbClr val="55A4A5"/>
            </a:solidFill>
          </p:spPr>
        </p:sp>
      </p:grpSp>
      <p:grpSp>
        <p:nvGrpSpPr>
          <p:cNvPr id="25" name="Group 25"/>
          <p:cNvGrpSpPr/>
          <p:nvPr/>
        </p:nvGrpSpPr>
        <p:grpSpPr>
          <a:xfrm rot="5400000">
            <a:off x="3058969" y="5512570"/>
            <a:ext cx="632395" cy="430439"/>
            <a:chOff x="0" y="0"/>
            <a:chExt cx="2722298" cy="1852930"/>
          </a:xfrm>
        </p:grpSpPr>
        <p:sp>
          <p:nvSpPr>
            <p:cNvPr id="26" name="Freeform 26"/>
            <p:cNvSpPr/>
            <p:nvPr/>
          </p:nvSpPr>
          <p:spPr>
            <a:xfrm>
              <a:off x="0" y="0"/>
              <a:ext cx="2722298" cy="1854200"/>
            </a:xfrm>
            <a:custGeom>
              <a:avLst/>
              <a:gdLst/>
              <a:ahLst/>
              <a:cxnLst/>
              <a:rect l="l" t="t" r="r" b="b"/>
              <a:pathLst>
                <a:path w="2722298" h="1854200">
                  <a:moveTo>
                    <a:pt x="2621968" y="739140"/>
                  </a:moveTo>
                  <a:lnTo>
                    <a:pt x="1701218" y="49530"/>
                  </a:lnTo>
                  <a:cubicBezTo>
                    <a:pt x="1656768" y="16510"/>
                    <a:pt x="1608508" y="0"/>
                    <a:pt x="1558978" y="0"/>
                  </a:cubicBezTo>
                  <a:cubicBezTo>
                    <a:pt x="1453568" y="0"/>
                    <a:pt x="1376098" y="81280"/>
                    <a:pt x="1376098" y="194310"/>
                  </a:cubicBezTo>
                  <a:lnTo>
                    <a:pt x="1376098" y="605790"/>
                  </a:lnTo>
                  <a:lnTo>
                    <a:pt x="313690" y="605790"/>
                  </a:lnTo>
                  <a:cubicBezTo>
                    <a:pt x="139700" y="609600"/>
                    <a:pt x="0" y="751840"/>
                    <a:pt x="0" y="927100"/>
                  </a:cubicBezTo>
                  <a:cubicBezTo>
                    <a:pt x="0" y="1102360"/>
                    <a:pt x="139700" y="1244600"/>
                    <a:pt x="313690" y="1248410"/>
                  </a:cubicBezTo>
                  <a:lnTo>
                    <a:pt x="1376098" y="1248410"/>
                  </a:lnTo>
                  <a:lnTo>
                    <a:pt x="1376098" y="1659890"/>
                  </a:lnTo>
                  <a:cubicBezTo>
                    <a:pt x="1376098" y="1772920"/>
                    <a:pt x="1453568" y="1854200"/>
                    <a:pt x="1558978" y="1854200"/>
                  </a:cubicBezTo>
                  <a:cubicBezTo>
                    <a:pt x="1608508" y="1854200"/>
                    <a:pt x="1656768" y="1836420"/>
                    <a:pt x="1701218" y="1803400"/>
                  </a:cubicBezTo>
                  <a:lnTo>
                    <a:pt x="2621968" y="1115060"/>
                  </a:lnTo>
                  <a:cubicBezTo>
                    <a:pt x="2685468" y="1066800"/>
                    <a:pt x="2722298" y="998220"/>
                    <a:pt x="2722298" y="927100"/>
                  </a:cubicBezTo>
                  <a:cubicBezTo>
                    <a:pt x="2722298" y="854710"/>
                    <a:pt x="2685468" y="787400"/>
                    <a:pt x="2621968" y="739140"/>
                  </a:cubicBezTo>
                  <a:close/>
                </a:path>
              </a:pathLst>
            </a:custGeom>
            <a:solidFill>
              <a:srgbClr val="55A4A5"/>
            </a:solidFill>
          </p:spPr>
        </p:sp>
      </p:grpSp>
      <p:grpSp>
        <p:nvGrpSpPr>
          <p:cNvPr id="27" name="Group 27"/>
          <p:cNvGrpSpPr/>
          <p:nvPr/>
        </p:nvGrpSpPr>
        <p:grpSpPr>
          <a:xfrm rot="5400000">
            <a:off x="3029393" y="7131820"/>
            <a:ext cx="632395" cy="430439"/>
            <a:chOff x="0" y="0"/>
            <a:chExt cx="2722298" cy="1852930"/>
          </a:xfrm>
        </p:grpSpPr>
        <p:sp>
          <p:nvSpPr>
            <p:cNvPr id="28" name="Freeform 28"/>
            <p:cNvSpPr/>
            <p:nvPr/>
          </p:nvSpPr>
          <p:spPr>
            <a:xfrm>
              <a:off x="0" y="0"/>
              <a:ext cx="2722298" cy="1854200"/>
            </a:xfrm>
            <a:custGeom>
              <a:avLst/>
              <a:gdLst/>
              <a:ahLst/>
              <a:cxnLst/>
              <a:rect l="l" t="t" r="r" b="b"/>
              <a:pathLst>
                <a:path w="2722298" h="1854200">
                  <a:moveTo>
                    <a:pt x="2621968" y="739140"/>
                  </a:moveTo>
                  <a:lnTo>
                    <a:pt x="1701218" y="49530"/>
                  </a:lnTo>
                  <a:cubicBezTo>
                    <a:pt x="1656768" y="16510"/>
                    <a:pt x="1608508" y="0"/>
                    <a:pt x="1558978" y="0"/>
                  </a:cubicBezTo>
                  <a:cubicBezTo>
                    <a:pt x="1453568" y="0"/>
                    <a:pt x="1376098" y="81280"/>
                    <a:pt x="1376098" y="194310"/>
                  </a:cubicBezTo>
                  <a:lnTo>
                    <a:pt x="1376098" y="605790"/>
                  </a:lnTo>
                  <a:lnTo>
                    <a:pt x="313690" y="605790"/>
                  </a:lnTo>
                  <a:cubicBezTo>
                    <a:pt x="139700" y="609600"/>
                    <a:pt x="0" y="751840"/>
                    <a:pt x="0" y="927100"/>
                  </a:cubicBezTo>
                  <a:cubicBezTo>
                    <a:pt x="0" y="1102360"/>
                    <a:pt x="139700" y="1244600"/>
                    <a:pt x="313690" y="1248410"/>
                  </a:cubicBezTo>
                  <a:lnTo>
                    <a:pt x="1376098" y="1248410"/>
                  </a:lnTo>
                  <a:lnTo>
                    <a:pt x="1376098" y="1659890"/>
                  </a:lnTo>
                  <a:cubicBezTo>
                    <a:pt x="1376098" y="1772920"/>
                    <a:pt x="1453568" y="1854200"/>
                    <a:pt x="1558978" y="1854200"/>
                  </a:cubicBezTo>
                  <a:cubicBezTo>
                    <a:pt x="1608508" y="1854200"/>
                    <a:pt x="1656768" y="1836420"/>
                    <a:pt x="1701218" y="1803400"/>
                  </a:cubicBezTo>
                  <a:lnTo>
                    <a:pt x="2621968" y="1115060"/>
                  </a:lnTo>
                  <a:cubicBezTo>
                    <a:pt x="2685468" y="1066800"/>
                    <a:pt x="2722298" y="998220"/>
                    <a:pt x="2722298" y="927100"/>
                  </a:cubicBezTo>
                  <a:cubicBezTo>
                    <a:pt x="2722298" y="854710"/>
                    <a:pt x="2685468" y="787400"/>
                    <a:pt x="2621968" y="739140"/>
                  </a:cubicBezTo>
                  <a:close/>
                </a:path>
              </a:pathLst>
            </a:custGeom>
            <a:solidFill>
              <a:srgbClr val="55A4A5"/>
            </a:solidFill>
          </p:spPr>
        </p:sp>
      </p:grpSp>
      <p:grpSp>
        <p:nvGrpSpPr>
          <p:cNvPr id="29" name="Group 29"/>
          <p:cNvGrpSpPr/>
          <p:nvPr/>
        </p:nvGrpSpPr>
        <p:grpSpPr>
          <a:xfrm rot="-5400000">
            <a:off x="12511048" y="1589360"/>
            <a:ext cx="1115506" cy="787962"/>
            <a:chOff x="0" y="0"/>
            <a:chExt cx="2623165" cy="1852930"/>
          </a:xfrm>
        </p:grpSpPr>
        <p:sp>
          <p:nvSpPr>
            <p:cNvPr id="30" name="Freeform 30"/>
            <p:cNvSpPr/>
            <p:nvPr/>
          </p:nvSpPr>
          <p:spPr>
            <a:xfrm>
              <a:off x="0" y="0"/>
              <a:ext cx="2623165" cy="1854200"/>
            </a:xfrm>
            <a:custGeom>
              <a:avLst/>
              <a:gdLst/>
              <a:ahLst/>
              <a:cxnLst/>
              <a:rect l="l" t="t" r="r" b="b"/>
              <a:pathLst>
                <a:path w="2623165" h="1854200">
                  <a:moveTo>
                    <a:pt x="2522835" y="739140"/>
                  </a:moveTo>
                  <a:lnTo>
                    <a:pt x="1602085" y="49530"/>
                  </a:lnTo>
                  <a:cubicBezTo>
                    <a:pt x="1557635" y="16510"/>
                    <a:pt x="1509375" y="0"/>
                    <a:pt x="1459845" y="0"/>
                  </a:cubicBezTo>
                  <a:cubicBezTo>
                    <a:pt x="1354435" y="0"/>
                    <a:pt x="1276965" y="81280"/>
                    <a:pt x="1276965" y="194310"/>
                  </a:cubicBezTo>
                  <a:lnTo>
                    <a:pt x="1276965" y="605790"/>
                  </a:lnTo>
                  <a:lnTo>
                    <a:pt x="313690" y="605790"/>
                  </a:lnTo>
                  <a:cubicBezTo>
                    <a:pt x="139700" y="609600"/>
                    <a:pt x="0" y="751840"/>
                    <a:pt x="0" y="927100"/>
                  </a:cubicBezTo>
                  <a:cubicBezTo>
                    <a:pt x="0" y="1102360"/>
                    <a:pt x="139700" y="1244600"/>
                    <a:pt x="313690" y="1248410"/>
                  </a:cubicBezTo>
                  <a:lnTo>
                    <a:pt x="1276965" y="1248410"/>
                  </a:lnTo>
                  <a:lnTo>
                    <a:pt x="1276965" y="1659890"/>
                  </a:lnTo>
                  <a:cubicBezTo>
                    <a:pt x="1276965" y="1772920"/>
                    <a:pt x="1354435" y="1854200"/>
                    <a:pt x="1459845" y="1854200"/>
                  </a:cubicBezTo>
                  <a:cubicBezTo>
                    <a:pt x="1509375" y="1854200"/>
                    <a:pt x="1557635" y="1836420"/>
                    <a:pt x="1602085" y="1803400"/>
                  </a:cubicBezTo>
                  <a:lnTo>
                    <a:pt x="2522835" y="1115060"/>
                  </a:lnTo>
                  <a:cubicBezTo>
                    <a:pt x="2586335" y="1066800"/>
                    <a:pt x="2623165" y="998220"/>
                    <a:pt x="2623165" y="927100"/>
                  </a:cubicBezTo>
                  <a:cubicBezTo>
                    <a:pt x="2623165" y="854710"/>
                    <a:pt x="2586335" y="787400"/>
                    <a:pt x="2522835" y="739140"/>
                  </a:cubicBezTo>
                  <a:close/>
                </a:path>
              </a:pathLst>
            </a:custGeom>
            <a:solidFill>
              <a:srgbClr val="55A4A5"/>
            </a:solidFill>
          </p:spPr>
        </p:sp>
      </p:grpSp>
      <p:grpSp>
        <p:nvGrpSpPr>
          <p:cNvPr id="31" name="Group 31"/>
          <p:cNvGrpSpPr/>
          <p:nvPr/>
        </p:nvGrpSpPr>
        <p:grpSpPr>
          <a:xfrm rot="-5400000">
            <a:off x="12752603" y="3798820"/>
            <a:ext cx="632395" cy="430439"/>
            <a:chOff x="0" y="0"/>
            <a:chExt cx="2722298" cy="1852930"/>
          </a:xfrm>
        </p:grpSpPr>
        <p:sp>
          <p:nvSpPr>
            <p:cNvPr id="32" name="Freeform 32"/>
            <p:cNvSpPr/>
            <p:nvPr/>
          </p:nvSpPr>
          <p:spPr>
            <a:xfrm>
              <a:off x="0" y="0"/>
              <a:ext cx="2722298" cy="1854200"/>
            </a:xfrm>
            <a:custGeom>
              <a:avLst/>
              <a:gdLst/>
              <a:ahLst/>
              <a:cxnLst/>
              <a:rect l="l" t="t" r="r" b="b"/>
              <a:pathLst>
                <a:path w="2722298" h="1854200">
                  <a:moveTo>
                    <a:pt x="2621968" y="739140"/>
                  </a:moveTo>
                  <a:lnTo>
                    <a:pt x="1701218" y="49530"/>
                  </a:lnTo>
                  <a:cubicBezTo>
                    <a:pt x="1656768" y="16510"/>
                    <a:pt x="1608508" y="0"/>
                    <a:pt x="1558978" y="0"/>
                  </a:cubicBezTo>
                  <a:cubicBezTo>
                    <a:pt x="1453568" y="0"/>
                    <a:pt x="1376098" y="81280"/>
                    <a:pt x="1376098" y="194310"/>
                  </a:cubicBezTo>
                  <a:lnTo>
                    <a:pt x="1376098" y="605790"/>
                  </a:lnTo>
                  <a:lnTo>
                    <a:pt x="313690" y="605790"/>
                  </a:lnTo>
                  <a:cubicBezTo>
                    <a:pt x="139700" y="609600"/>
                    <a:pt x="0" y="751840"/>
                    <a:pt x="0" y="927100"/>
                  </a:cubicBezTo>
                  <a:cubicBezTo>
                    <a:pt x="0" y="1102360"/>
                    <a:pt x="139700" y="1244600"/>
                    <a:pt x="313690" y="1248410"/>
                  </a:cubicBezTo>
                  <a:lnTo>
                    <a:pt x="1376098" y="1248410"/>
                  </a:lnTo>
                  <a:lnTo>
                    <a:pt x="1376098" y="1659890"/>
                  </a:lnTo>
                  <a:cubicBezTo>
                    <a:pt x="1376098" y="1772920"/>
                    <a:pt x="1453568" y="1854200"/>
                    <a:pt x="1558978" y="1854200"/>
                  </a:cubicBezTo>
                  <a:cubicBezTo>
                    <a:pt x="1608508" y="1854200"/>
                    <a:pt x="1656768" y="1836420"/>
                    <a:pt x="1701218" y="1803400"/>
                  </a:cubicBezTo>
                  <a:lnTo>
                    <a:pt x="2621968" y="1115060"/>
                  </a:lnTo>
                  <a:cubicBezTo>
                    <a:pt x="2685468" y="1066800"/>
                    <a:pt x="2722298" y="998220"/>
                    <a:pt x="2722298" y="927100"/>
                  </a:cubicBezTo>
                  <a:cubicBezTo>
                    <a:pt x="2722298" y="854710"/>
                    <a:pt x="2685468" y="787400"/>
                    <a:pt x="2621968" y="739140"/>
                  </a:cubicBezTo>
                  <a:close/>
                </a:path>
              </a:pathLst>
            </a:custGeom>
            <a:solidFill>
              <a:srgbClr val="55A4A5"/>
            </a:solidFill>
          </p:spPr>
        </p:sp>
      </p:grpSp>
      <p:grpSp>
        <p:nvGrpSpPr>
          <p:cNvPr id="33" name="Group 33"/>
          <p:cNvGrpSpPr/>
          <p:nvPr/>
        </p:nvGrpSpPr>
        <p:grpSpPr>
          <a:xfrm rot="-5400000">
            <a:off x="12752603" y="5418070"/>
            <a:ext cx="632395" cy="430439"/>
            <a:chOff x="0" y="0"/>
            <a:chExt cx="2722298" cy="1852930"/>
          </a:xfrm>
        </p:grpSpPr>
        <p:sp>
          <p:nvSpPr>
            <p:cNvPr id="34" name="Freeform 34"/>
            <p:cNvSpPr/>
            <p:nvPr/>
          </p:nvSpPr>
          <p:spPr>
            <a:xfrm>
              <a:off x="0" y="0"/>
              <a:ext cx="2722298" cy="1854200"/>
            </a:xfrm>
            <a:custGeom>
              <a:avLst/>
              <a:gdLst/>
              <a:ahLst/>
              <a:cxnLst/>
              <a:rect l="l" t="t" r="r" b="b"/>
              <a:pathLst>
                <a:path w="2722298" h="1854200">
                  <a:moveTo>
                    <a:pt x="2621968" y="739140"/>
                  </a:moveTo>
                  <a:lnTo>
                    <a:pt x="1701218" y="49530"/>
                  </a:lnTo>
                  <a:cubicBezTo>
                    <a:pt x="1656768" y="16510"/>
                    <a:pt x="1608508" y="0"/>
                    <a:pt x="1558978" y="0"/>
                  </a:cubicBezTo>
                  <a:cubicBezTo>
                    <a:pt x="1453568" y="0"/>
                    <a:pt x="1376098" y="81280"/>
                    <a:pt x="1376098" y="194310"/>
                  </a:cubicBezTo>
                  <a:lnTo>
                    <a:pt x="1376098" y="605790"/>
                  </a:lnTo>
                  <a:lnTo>
                    <a:pt x="313690" y="605790"/>
                  </a:lnTo>
                  <a:cubicBezTo>
                    <a:pt x="139700" y="609600"/>
                    <a:pt x="0" y="751840"/>
                    <a:pt x="0" y="927100"/>
                  </a:cubicBezTo>
                  <a:cubicBezTo>
                    <a:pt x="0" y="1102360"/>
                    <a:pt x="139700" y="1244600"/>
                    <a:pt x="313690" y="1248410"/>
                  </a:cubicBezTo>
                  <a:lnTo>
                    <a:pt x="1376098" y="1248410"/>
                  </a:lnTo>
                  <a:lnTo>
                    <a:pt x="1376098" y="1659890"/>
                  </a:lnTo>
                  <a:cubicBezTo>
                    <a:pt x="1376098" y="1772920"/>
                    <a:pt x="1453568" y="1854200"/>
                    <a:pt x="1558978" y="1854200"/>
                  </a:cubicBezTo>
                  <a:cubicBezTo>
                    <a:pt x="1608508" y="1854200"/>
                    <a:pt x="1656768" y="1836420"/>
                    <a:pt x="1701218" y="1803400"/>
                  </a:cubicBezTo>
                  <a:lnTo>
                    <a:pt x="2621968" y="1115060"/>
                  </a:lnTo>
                  <a:cubicBezTo>
                    <a:pt x="2685468" y="1066800"/>
                    <a:pt x="2722298" y="998220"/>
                    <a:pt x="2722298" y="927100"/>
                  </a:cubicBezTo>
                  <a:cubicBezTo>
                    <a:pt x="2722298" y="854710"/>
                    <a:pt x="2685468" y="787400"/>
                    <a:pt x="2621968" y="739140"/>
                  </a:cubicBezTo>
                  <a:close/>
                </a:path>
              </a:pathLst>
            </a:custGeom>
            <a:solidFill>
              <a:srgbClr val="55A4A5"/>
            </a:solidFill>
          </p:spPr>
        </p:sp>
      </p:grpSp>
      <p:grpSp>
        <p:nvGrpSpPr>
          <p:cNvPr id="35" name="Group 35"/>
          <p:cNvGrpSpPr/>
          <p:nvPr/>
        </p:nvGrpSpPr>
        <p:grpSpPr>
          <a:xfrm rot="-5400000">
            <a:off x="12752603" y="7131820"/>
            <a:ext cx="632395" cy="430439"/>
            <a:chOff x="0" y="0"/>
            <a:chExt cx="2722298" cy="1852930"/>
          </a:xfrm>
        </p:grpSpPr>
        <p:sp>
          <p:nvSpPr>
            <p:cNvPr id="36" name="Freeform 36"/>
            <p:cNvSpPr/>
            <p:nvPr/>
          </p:nvSpPr>
          <p:spPr>
            <a:xfrm>
              <a:off x="0" y="0"/>
              <a:ext cx="2722298" cy="1854200"/>
            </a:xfrm>
            <a:custGeom>
              <a:avLst/>
              <a:gdLst/>
              <a:ahLst/>
              <a:cxnLst/>
              <a:rect l="l" t="t" r="r" b="b"/>
              <a:pathLst>
                <a:path w="2722298" h="1854200">
                  <a:moveTo>
                    <a:pt x="2621968" y="739140"/>
                  </a:moveTo>
                  <a:lnTo>
                    <a:pt x="1701218" y="49530"/>
                  </a:lnTo>
                  <a:cubicBezTo>
                    <a:pt x="1656768" y="16510"/>
                    <a:pt x="1608508" y="0"/>
                    <a:pt x="1558978" y="0"/>
                  </a:cubicBezTo>
                  <a:cubicBezTo>
                    <a:pt x="1453568" y="0"/>
                    <a:pt x="1376098" y="81280"/>
                    <a:pt x="1376098" y="194310"/>
                  </a:cubicBezTo>
                  <a:lnTo>
                    <a:pt x="1376098" y="605790"/>
                  </a:lnTo>
                  <a:lnTo>
                    <a:pt x="313690" y="605790"/>
                  </a:lnTo>
                  <a:cubicBezTo>
                    <a:pt x="139700" y="609600"/>
                    <a:pt x="0" y="751840"/>
                    <a:pt x="0" y="927100"/>
                  </a:cubicBezTo>
                  <a:cubicBezTo>
                    <a:pt x="0" y="1102360"/>
                    <a:pt x="139700" y="1244600"/>
                    <a:pt x="313690" y="1248410"/>
                  </a:cubicBezTo>
                  <a:lnTo>
                    <a:pt x="1376098" y="1248410"/>
                  </a:lnTo>
                  <a:lnTo>
                    <a:pt x="1376098" y="1659890"/>
                  </a:lnTo>
                  <a:cubicBezTo>
                    <a:pt x="1376098" y="1772920"/>
                    <a:pt x="1453568" y="1854200"/>
                    <a:pt x="1558978" y="1854200"/>
                  </a:cubicBezTo>
                  <a:cubicBezTo>
                    <a:pt x="1608508" y="1854200"/>
                    <a:pt x="1656768" y="1836420"/>
                    <a:pt x="1701218" y="1803400"/>
                  </a:cubicBezTo>
                  <a:lnTo>
                    <a:pt x="2621968" y="1115060"/>
                  </a:lnTo>
                  <a:cubicBezTo>
                    <a:pt x="2685468" y="1066800"/>
                    <a:pt x="2722298" y="998220"/>
                    <a:pt x="2722298" y="927100"/>
                  </a:cubicBezTo>
                  <a:cubicBezTo>
                    <a:pt x="2722298" y="854710"/>
                    <a:pt x="2685468" y="787400"/>
                    <a:pt x="2621968" y="739140"/>
                  </a:cubicBezTo>
                  <a:close/>
                </a:path>
              </a:pathLst>
            </a:custGeom>
            <a:solidFill>
              <a:srgbClr val="55A4A5"/>
            </a:solidFill>
          </p:spPr>
        </p:sp>
      </p:grpSp>
      <p:pic>
        <p:nvPicPr>
          <p:cNvPr id="37" name="Picture 37"/>
          <p:cNvPicPr>
            <a:picLocks noChangeAspect="1"/>
          </p:cNvPicPr>
          <p:nvPr/>
        </p:nvPicPr>
        <p:blipFill>
          <a:blip r:embed="rId4"/>
          <a:srcRect/>
          <a:stretch>
            <a:fillRect/>
          </a:stretch>
        </p:blipFill>
        <p:spPr>
          <a:xfrm>
            <a:off x="3159947" y="8923533"/>
            <a:ext cx="2726934" cy="1363467"/>
          </a:xfrm>
          <a:prstGeom prst="rect">
            <a:avLst/>
          </a:prstGeom>
        </p:spPr>
      </p:pic>
      <p:grpSp>
        <p:nvGrpSpPr>
          <p:cNvPr id="38" name="Group 38"/>
          <p:cNvGrpSpPr/>
          <p:nvPr/>
        </p:nvGrpSpPr>
        <p:grpSpPr>
          <a:xfrm rot="-5400000">
            <a:off x="12570173" y="8957072"/>
            <a:ext cx="1169273" cy="602457"/>
            <a:chOff x="0" y="0"/>
            <a:chExt cx="3596242" cy="1852930"/>
          </a:xfrm>
        </p:grpSpPr>
        <p:sp>
          <p:nvSpPr>
            <p:cNvPr id="39" name="Freeform 39"/>
            <p:cNvSpPr/>
            <p:nvPr/>
          </p:nvSpPr>
          <p:spPr>
            <a:xfrm>
              <a:off x="0" y="0"/>
              <a:ext cx="3596242" cy="1854200"/>
            </a:xfrm>
            <a:custGeom>
              <a:avLst/>
              <a:gdLst/>
              <a:ahLst/>
              <a:cxnLst/>
              <a:rect l="l" t="t" r="r" b="b"/>
              <a:pathLst>
                <a:path w="3596242" h="1854200">
                  <a:moveTo>
                    <a:pt x="3495912" y="739140"/>
                  </a:moveTo>
                  <a:lnTo>
                    <a:pt x="2575162" y="49530"/>
                  </a:lnTo>
                  <a:cubicBezTo>
                    <a:pt x="2530712" y="16510"/>
                    <a:pt x="2482452" y="0"/>
                    <a:pt x="2432922" y="0"/>
                  </a:cubicBezTo>
                  <a:cubicBezTo>
                    <a:pt x="2327512" y="0"/>
                    <a:pt x="2250042" y="81280"/>
                    <a:pt x="2250042" y="194310"/>
                  </a:cubicBezTo>
                  <a:lnTo>
                    <a:pt x="2250042" y="605790"/>
                  </a:lnTo>
                  <a:lnTo>
                    <a:pt x="313690" y="605790"/>
                  </a:lnTo>
                  <a:cubicBezTo>
                    <a:pt x="139700" y="609600"/>
                    <a:pt x="0" y="751840"/>
                    <a:pt x="0" y="927100"/>
                  </a:cubicBezTo>
                  <a:cubicBezTo>
                    <a:pt x="0" y="1102360"/>
                    <a:pt x="139700" y="1244600"/>
                    <a:pt x="313690" y="1248410"/>
                  </a:cubicBezTo>
                  <a:lnTo>
                    <a:pt x="2250042" y="1248410"/>
                  </a:lnTo>
                  <a:lnTo>
                    <a:pt x="2250042" y="1659890"/>
                  </a:lnTo>
                  <a:cubicBezTo>
                    <a:pt x="2250042" y="1772920"/>
                    <a:pt x="2327512" y="1854200"/>
                    <a:pt x="2432922" y="1854200"/>
                  </a:cubicBezTo>
                  <a:cubicBezTo>
                    <a:pt x="2482452" y="1854200"/>
                    <a:pt x="2530712" y="1836420"/>
                    <a:pt x="2575162" y="1803400"/>
                  </a:cubicBezTo>
                  <a:lnTo>
                    <a:pt x="3495912" y="1115060"/>
                  </a:lnTo>
                  <a:cubicBezTo>
                    <a:pt x="3559412" y="1066800"/>
                    <a:pt x="3596242" y="998220"/>
                    <a:pt x="3596242" y="927100"/>
                  </a:cubicBezTo>
                  <a:cubicBezTo>
                    <a:pt x="3596242" y="854710"/>
                    <a:pt x="3559412" y="787400"/>
                    <a:pt x="3495912" y="739140"/>
                  </a:cubicBezTo>
                  <a:close/>
                </a:path>
              </a:pathLst>
            </a:custGeom>
            <a:solidFill>
              <a:srgbClr val="55A4A5"/>
            </a:solidFill>
          </p:spPr>
        </p:sp>
      </p:grpSp>
      <p:grpSp>
        <p:nvGrpSpPr>
          <p:cNvPr id="40" name="Group 40"/>
          <p:cNvGrpSpPr/>
          <p:nvPr/>
        </p:nvGrpSpPr>
        <p:grpSpPr>
          <a:xfrm rot="0">
            <a:off x="10539020" y="8923533"/>
            <a:ext cx="2620160" cy="1599392"/>
            <a:chOff x="0" y="0"/>
            <a:chExt cx="936244" cy="571500"/>
          </a:xfrm>
        </p:grpSpPr>
        <p:sp>
          <p:nvSpPr>
            <p:cNvPr id="41" name="Freeform 41"/>
            <p:cNvSpPr/>
            <p:nvPr/>
          </p:nvSpPr>
          <p:spPr>
            <a:xfrm>
              <a:off x="0" y="255270"/>
              <a:ext cx="936244" cy="69850"/>
            </a:xfrm>
            <a:custGeom>
              <a:avLst/>
              <a:gdLst/>
              <a:ahLst/>
              <a:cxnLst/>
              <a:rect l="l" t="t" r="r" b="b"/>
              <a:pathLst>
                <a:path w="936244" h="69850">
                  <a:moveTo>
                    <a:pt x="645414" y="0"/>
                  </a:moveTo>
                  <a:lnTo>
                    <a:pt x="0" y="0"/>
                  </a:lnTo>
                  <a:lnTo>
                    <a:pt x="0" y="69850"/>
                  </a:lnTo>
                  <a:lnTo>
                    <a:pt x="936244" y="69850"/>
                  </a:lnTo>
                  <a:lnTo>
                    <a:pt x="936244" y="0"/>
                  </a:lnTo>
                  <a:close/>
                </a:path>
              </a:pathLst>
            </a:custGeom>
            <a:solidFill>
              <a:srgbClr val="55A4A5"/>
            </a:solidFill>
          </p:spPr>
        </p:sp>
      </p:grpSp>
      <p:pic>
        <p:nvPicPr>
          <p:cNvPr id="42" name="Picture 42"/>
          <p:cNvPicPr>
            <a:picLocks noChangeAspect="1"/>
          </p:cNvPicPr>
          <p:nvPr/>
        </p:nvPicPr>
        <p:blipFill>
          <a:blip r:embed="rId5"/>
          <a:srcRect/>
          <a:stretch>
            <a:fillRect/>
          </a:stretch>
        </p:blipFill>
        <p:spPr>
          <a:xfrm rot="1038268">
            <a:off x="-1733273" y="-631812"/>
            <a:ext cx="3733246" cy="4114800"/>
          </a:xfrm>
          <a:prstGeom prst="rect">
            <a:avLst/>
          </a:prstGeom>
        </p:spPr>
      </p:pic>
      <p:pic>
        <p:nvPicPr>
          <p:cNvPr id="43" name="Picture 43"/>
          <p:cNvPicPr>
            <a:picLocks noChangeAspect="1"/>
          </p:cNvPicPr>
          <p:nvPr/>
        </p:nvPicPr>
        <p:blipFill>
          <a:blip r:embed="rId6"/>
          <a:srcRect/>
          <a:stretch>
            <a:fillRect/>
          </a:stretch>
        </p:blipFill>
        <p:spPr>
          <a:xfrm>
            <a:off x="17454649" y="-776273"/>
            <a:ext cx="2581102" cy="4114800"/>
          </a:xfrm>
          <a:prstGeom prst="rect">
            <a:avLst/>
          </a:prstGeom>
        </p:spPr>
      </p:pic>
      <p:pic>
        <p:nvPicPr>
          <p:cNvPr id="44" name="Picture 44"/>
          <p:cNvPicPr>
            <a:picLocks noChangeAspect="1"/>
          </p:cNvPicPr>
          <p:nvPr/>
        </p:nvPicPr>
        <p:blipFill>
          <a:blip r:embed="rId7"/>
          <a:srcRect/>
          <a:stretch>
            <a:fillRect/>
          </a:stretch>
        </p:blipFill>
        <p:spPr>
          <a:xfrm>
            <a:off x="-2260757" y="8386027"/>
            <a:ext cx="4137367" cy="4114800"/>
          </a:xfrm>
          <a:prstGeom prst="rect">
            <a:avLst/>
          </a:prstGeom>
        </p:spPr>
      </p:pic>
      <p:pic>
        <p:nvPicPr>
          <p:cNvPr id="45" name="Picture 45"/>
          <p:cNvPicPr>
            <a:picLocks noChangeAspect="1"/>
          </p:cNvPicPr>
          <p:nvPr/>
        </p:nvPicPr>
        <p:blipFill>
          <a:blip r:embed="rId8"/>
          <a:srcRect/>
          <a:stretch>
            <a:fillRect/>
          </a:stretch>
        </p:blipFill>
        <p:spPr>
          <a:xfrm>
            <a:off x="16747652" y="7785536"/>
            <a:ext cx="3995097" cy="4114800"/>
          </a:xfrm>
          <a:prstGeom prst="rect">
            <a:avLst/>
          </a:prstGeom>
        </p:spPr>
      </p:pic>
      <p:sp>
        <p:nvSpPr>
          <p:cNvPr id="46" name="TextBox 46"/>
          <p:cNvSpPr txBox="1"/>
          <p:nvPr/>
        </p:nvSpPr>
        <p:spPr>
          <a:xfrm>
            <a:off x="1271766" y="3032203"/>
            <a:ext cx="3916878" cy="370004"/>
          </a:xfrm>
          <a:prstGeom prst="rect">
            <a:avLst/>
          </a:prstGeom>
        </p:spPr>
        <p:txBody>
          <a:bodyPr lIns="0" tIns="0" rIns="0" bIns="0" rtlCol="0" anchor="t">
            <a:spAutoFit/>
          </a:bodyPr>
          <a:lstStyle/>
          <a:p>
            <a:pPr algn="ctr">
              <a:lnSpc>
                <a:spcPts val="3065"/>
              </a:lnSpc>
            </a:pPr>
            <a:r>
              <a:rPr lang="en-US" sz="2190">
                <a:solidFill>
                  <a:srgbClr val="E94175"/>
                </a:solidFill>
                <a:latin typeface="Open Sans Light Bold" panose="020B0806030504020204"/>
              </a:rPr>
              <a:t>APPLICATION LAYER (HTTP)</a:t>
            </a:r>
            <a:endParaRPr lang="en-US" sz="2190">
              <a:solidFill>
                <a:srgbClr val="E94175"/>
              </a:solidFill>
              <a:latin typeface="Open Sans Light Bold" panose="020B0806030504020204"/>
            </a:endParaRPr>
          </a:p>
        </p:txBody>
      </p:sp>
      <p:sp>
        <p:nvSpPr>
          <p:cNvPr id="47" name="TextBox 47"/>
          <p:cNvSpPr txBox="1"/>
          <p:nvPr/>
        </p:nvSpPr>
        <p:spPr>
          <a:xfrm>
            <a:off x="11749266" y="2968523"/>
            <a:ext cx="3916878" cy="370004"/>
          </a:xfrm>
          <a:prstGeom prst="rect">
            <a:avLst/>
          </a:prstGeom>
        </p:spPr>
        <p:txBody>
          <a:bodyPr lIns="0" tIns="0" rIns="0" bIns="0" rtlCol="0" anchor="t">
            <a:spAutoFit/>
          </a:bodyPr>
          <a:lstStyle/>
          <a:p>
            <a:pPr algn="ctr">
              <a:lnSpc>
                <a:spcPts val="3065"/>
              </a:lnSpc>
            </a:pPr>
            <a:r>
              <a:rPr lang="en-US" sz="2190">
                <a:solidFill>
                  <a:srgbClr val="E94175"/>
                </a:solidFill>
                <a:latin typeface="Open Sans Light Bold" panose="020B0806030504020204"/>
              </a:rPr>
              <a:t>APPLICATION LAYER (HTTP)</a:t>
            </a:r>
            <a:endParaRPr lang="en-US" sz="2190">
              <a:solidFill>
                <a:srgbClr val="E94175"/>
              </a:solidFill>
              <a:latin typeface="Open Sans Light Bold" panose="020B0806030504020204"/>
            </a:endParaRPr>
          </a:p>
        </p:txBody>
      </p:sp>
      <p:sp>
        <p:nvSpPr>
          <p:cNvPr id="48" name="TextBox 48"/>
          <p:cNvSpPr txBox="1"/>
          <p:nvPr/>
        </p:nvSpPr>
        <p:spPr>
          <a:xfrm>
            <a:off x="1171932" y="4651453"/>
            <a:ext cx="3916878" cy="370004"/>
          </a:xfrm>
          <a:prstGeom prst="rect">
            <a:avLst/>
          </a:prstGeom>
        </p:spPr>
        <p:txBody>
          <a:bodyPr lIns="0" tIns="0" rIns="0" bIns="0" rtlCol="0" anchor="t">
            <a:spAutoFit/>
          </a:bodyPr>
          <a:lstStyle/>
          <a:p>
            <a:pPr algn="ctr">
              <a:lnSpc>
                <a:spcPts val="3065"/>
              </a:lnSpc>
            </a:pPr>
            <a:r>
              <a:rPr lang="en-US" sz="2190">
                <a:solidFill>
                  <a:srgbClr val="E94175"/>
                </a:solidFill>
                <a:latin typeface="Open Sans Light Bold" panose="020B0806030504020204"/>
              </a:rPr>
              <a:t>TRANSPORT LAYER (TCP)</a:t>
            </a:r>
            <a:endParaRPr lang="en-US" sz="2190">
              <a:solidFill>
                <a:srgbClr val="E94175"/>
              </a:solidFill>
              <a:latin typeface="Open Sans Light Bold" panose="020B0806030504020204"/>
            </a:endParaRPr>
          </a:p>
        </p:txBody>
      </p:sp>
      <p:sp>
        <p:nvSpPr>
          <p:cNvPr id="49" name="TextBox 49"/>
          <p:cNvSpPr txBox="1"/>
          <p:nvPr/>
        </p:nvSpPr>
        <p:spPr>
          <a:xfrm>
            <a:off x="11749266" y="4651453"/>
            <a:ext cx="3916878" cy="370004"/>
          </a:xfrm>
          <a:prstGeom prst="rect">
            <a:avLst/>
          </a:prstGeom>
        </p:spPr>
        <p:txBody>
          <a:bodyPr lIns="0" tIns="0" rIns="0" bIns="0" rtlCol="0" anchor="t">
            <a:spAutoFit/>
          </a:bodyPr>
          <a:lstStyle/>
          <a:p>
            <a:pPr algn="ctr">
              <a:lnSpc>
                <a:spcPts val="3065"/>
              </a:lnSpc>
            </a:pPr>
            <a:r>
              <a:rPr lang="en-US" sz="2190">
                <a:solidFill>
                  <a:srgbClr val="E94175"/>
                </a:solidFill>
                <a:latin typeface="Open Sans Light Bold" panose="020B0806030504020204"/>
              </a:rPr>
              <a:t>TRANSPORT LAYER (TCP)</a:t>
            </a:r>
            <a:endParaRPr lang="en-US" sz="2190">
              <a:solidFill>
                <a:srgbClr val="E94175"/>
              </a:solidFill>
              <a:latin typeface="Open Sans Light Bold" panose="020B0806030504020204"/>
            </a:endParaRPr>
          </a:p>
        </p:txBody>
      </p:sp>
      <p:sp>
        <p:nvSpPr>
          <p:cNvPr id="50" name="TextBox 50"/>
          <p:cNvSpPr txBox="1"/>
          <p:nvPr/>
        </p:nvSpPr>
        <p:spPr>
          <a:xfrm>
            <a:off x="1271766" y="6365203"/>
            <a:ext cx="3916878" cy="370004"/>
          </a:xfrm>
          <a:prstGeom prst="rect">
            <a:avLst/>
          </a:prstGeom>
        </p:spPr>
        <p:txBody>
          <a:bodyPr lIns="0" tIns="0" rIns="0" bIns="0" rtlCol="0" anchor="t">
            <a:spAutoFit/>
          </a:bodyPr>
          <a:lstStyle/>
          <a:p>
            <a:pPr algn="ctr">
              <a:lnSpc>
                <a:spcPts val="3065"/>
              </a:lnSpc>
            </a:pPr>
            <a:r>
              <a:rPr lang="en-US" sz="2190">
                <a:solidFill>
                  <a:srgbClr val="E94175"/>
                </a:solidFill>
                <a:latin typeface="Open Sans Light Bold" panose="020B0806030504020204"/>
              </a:rPr>
              <a:t>NETWORK LAYER (IP)</a:t>
            </a:r>
            <a:endParaRPr lang="en-US" sz="2190">
              <a:solidFill>
                <a:srgbClr val="E94175"/>
              </a:solidFill>
              <a:latin typeface="Open Sans Light Bold" panose="020B0806030504020204"/>
            </a:endParaRPr>
          </a:p>
        </p:txBody>
      </p:sp>
      <p:sp>
        <p:nvSpPr>
          <p:cNvPr id="51" name="TextBox 51"/>
          <p:cNvSpPr txBox="1"/>
          <p:nvPr/>
        </p:nvSpPr>
        <p:spPr>
          <a:xfrm>
            <a:off x="11749266" y="6365203"/>
            <a:ext cx="3916878" cy="370004"/>
          </a:xfrm>
          <a:prstGeom prst="rect">
            <a:avLst/>
          </a:prstGeom>
        </p:spPr>
        <p:txBody>
          <a:bodyPr lIns="0" tIns="0" rIns="0" bIns="0" rtlCol="0" anchor="t">
            <a:spAutoFit/>
          </a:bodyPr>
          <a:lstStyle/>
          <a:p>
            <a:pPr algn="ctr">
              <a:lnSpc>
                <a:spcPts val="3065"/>
              </a:lnSpc>
            </a:pPr>
            <a:r>
              <a:rPr lang="en-US" sz="2190">
                <a:solidFill>
                  <a:srgbClr val="E94175"/>
                </a:solidFill>
                <a:latin typeface="Open Sans Light Bold" panose="020B0806030504020204"/>
              </a:rPr>
              <a:t>NETWORK LAYER (IP)</a:t>
            </a:r>
            <a:endParaRPr lang="en-US" sz="2190">
              <a:solidFill>
                <a:srgbClr val="E94175"/>
              </a:solidFill>
              <a:latin typeface="Open Sans Light Bold" panose="020B0806030504020204"/>
            </a:endParaRPr>
          </a:p>
        </p:txBody>
      </p:sp>
      <p:sp>
        <p:nvSpPr>
          <p:cNvPr id="52" name="TextBox 52"/>
          <p:cNvSpPr txBox="1"/>
          <p:nvPr/>
        </p:nvSpPr>
        <p:spPr>
          <a:xfrm>
            <a:off x="11749266" y="8016023"/>
            <a:ext cx="3916878" cy="370004"/>
          </a:xfrm>
          <a:prstGeom prst="rect">
            <a:avLst/>
          </a:prstGeom>
        </p:spPr>
        <p:txBody>
          <a:bodyPr lIns="0" tIns="0" rIns="0" bIns="0" rtlCol="0" anchor="t">
            <a:spAutoFit/>
          </a:bodyPr>
          <a:lstStyle/>
          <a:p>
            <a:pPr algn="ctr">
              <a:lnSpc>
                <a:spcPts val="3065"/>
              </a:lnSpc>
            </a:pPr>
            <a:r>
              <a:rPr lang="en-US" sz="2190">
                <a:solidFill>
                  <a:srgbClr val="E94175"/>
                </a:solidFill>
                <a:latin typeface="Open Sans Light Bold" panose="020B0806030504020204"/>
              </a:rPr>
              <a:t>DATA LINK LAYER</a:t>
            </a:r>
            <a:endParaRPr lang="en-US" sz="2190">
              <a:solidFill>
                <a:srgbClr val="E94175"/>
              </a:solidFill>
              <a:latin typeface="Open Sans Light Bold" panose="020B0806030504020204"/>
            </a:endParaRPr>
          </a:p>
        </p:txBody>
      </p:sp>
      <p:sp>
        <p:nvSpPr>
          <p:cNvPr id="53" name="TextBox 53"/>
          <p:cNvSpPr txBox="1"/>
          <p:nvPr/>
        </p:nvSpPr>
        <p:spPr>
          <a:xfrm>
            <a:off x="1271766" y="8079703"/>
            <a:ext cx="3916878" cy="370004"/>
          </a:xfrm>
          <a:prstGeom prst="rect">
            <a:avLst/>
          </a:prstGeom>
        </p:spPr>
        <p:txBody>
          <a:bodyPr lIns="0" tIns="0" rIns="0" bIns="0" rtlCol="0" anchor="t">
            <a:spAutoFit/>
          </a:bodyPr>
          <a:lstStyle/>
          <a:p>
            <a:pPr algn="ctr">
              <a:lnSpc>
                <a:spcPts val="3065"/>
              </a:lnSpc>
            </a:pPr>
            <a:r>
              <a:rPr lang="en-US" sz="2190">
                <a:solidFill>
                  <a:srgbClr val="E94175"/>
                </a:solidFill>
                <a:latin typeface="Open Sans Light Bold" panose="020B0806030504020204"/>
              </a:rPr>
              <a:t>DATA LINK LAYER</a:t>
            </a:r>
            <a:endParaRPr lang="en-US" sz="2190">
              <a:solidFill>
                <a:srgbClr val="E94175"/>
              </a:solidFill>
              <a:latin typeface="Open Sans Light Bold" panose="020B0806030504020204"/>
            </a:endParaRPr>
          </a:p>
        </p:txBody>
      </p:sp>
      <p:sp>
        <p:nvSpPr>
          <p:cNvPr id="54" name="TextBox 54"/>
          <p:cNvSpPr txBox="1"/>
          <p:nvPr/>
        </p:nvSpPr>
        <p:spPr>
          <a:xfrm>
            <a:off x="4323210" y="604922"/>
            <a:ext cx="2509838" cy="403860"/>
          </a:xfrm>
          <a:prstGeom prst="rect">
            <a:avLst/>
          </a:prstGeom>
        </p:spPr>
        <p:txBody>
          <a:bodyPr lIns="0" tIns="0" rIns="0" bIns="0" rtlCol="0" anchor="t">
            <a:spAutoFit/>
          </a:bodyPr>
          <a:lstStyle/>
          <a:p>
            <a:pPr algn="ctr">
              <a:lnSpc>
                <a:spcPts val="3360"/>
              </a:lnSpc>
            </a:pPr>
            <a:r>
              <a:rPr lang="en-US" sz="2400">
                <a:solidFill>
                  <a:srgbClr val="000000"/>
                </a:solidFill>
                <a:latin typeface="Open Sans Light Bold" panose="020B0806030504020204"/>
              </a:rPr>
              <a:t>HOST(BROWSER)</a:t>
            </a:r>
            <a:endParaRPr lang="en-US" sz="2400">
              <a:solidFill>
                <a:srgbClr val="000000"/>
              </a:solidFill>
              <a:latin typeface="Open Sans Light Bold" panose="020B0806030504020204"/>
            </a:endParaRPr>
          </a:p>
        </p:txBody>
      </p:sp>
      <p:sp>
        <p:nvSpPr>
          <p:cNvPr id="55" name="TextBox 55"/>
          <p:cNvSpPr txBox="1"/>
          <p:nvPr/>
        </p:nvSpPr>
        <p:spPr>
          <a:xfrm>
            <a:off x="14014481" y="535056"/>
            <a:ext cx="2805946" cy="403860"/>
          </a:xfrm>
          <a:prstGeom prst="rect">
            <a:avLst/>
          </a:prstGeom>
        </p:spPr>
        <p:txBody>
          <a:bodyPr lIns="0" tIns="0" rIns="0" bIns="0" rtlCol="0" anchor="t">
            <a:spAutoFit/>
          </a:bodyPr>
          <a:lstStyle/>
          <a:p>
            <a:pPr algn="ctr">
              <a:lnSpc>
                <a:spcPts val="3360"/>
              </a:lnSpc>
            </a:pPr>
            <a:r>
              <a:rPr lang="en-US" sz="2400">
                <a:solidFill>
                  <a:srgbClr val="000000"/>
                </a:solidFill>
                <a:latin typeface="Open Sans Light Bold" panose="020B0806030504020204"/>
              </a:rPr>
              <a:t>TARGET(SERVER)</a:t>
            </a:r>
            <a:endParaRPr lang="en-US" sz="2400">
              <a:solidFill>
                <a:srgbClr val="000000"/>
              </a:solidFill>
              <a:latin typeface="Open Sans Light Bold" panose="020B0806030504020204"/>
            </a:endParaRPr>
          </a:p>
        </p:txBody>
      </p:sp>
      <p:sp>
        <p:nvSpPr>
          <p:cNvPr id="56" name="TextBox 56"/>
          <p:cNvSpPr txBox="1"/>
          <p:nvPr/>
        </p:nvSpPr>
        <p:spPr>
          <a:xfrm>
            <a:off x="6833048" y="7386093"/>
            <a:ext cx="2575275" cy="497139"/>
          </a:xfrm>
          <a:prstGeom prst="rect">
            <a:avLst/>
          </a:prstGeom>
        </p:spPr>
        <p:txBody>
          <a:bodyPr lIns="0" tIns="0" rIns="0" bIns="0" rtlCol="0" anchor="t">
            <a:spAutoFit/>
          </a:bodyPr>
          <a:lstStyle/>
          <a:p>
            <a:pPr algn="ctr">
              <a:lnSpc>
                <a:spcPts val="4040"/>
              </a:lnSpc>
            </a:pPr>
            <a:r>
              <a:rPr lang="en-US" sz="2885">
                <a:solidFill>
                  <a:srgbClr val="000000"/>
                </a:solidFill>
                <a:latin typeface="Open Sans Light Bold" panose="020B0806030504020204"/>
              </a:rPr>
              <a:t>INTERNET</a:t>
            </a:r>
            <a:endParaRPr lang="en-US" sz="2885">
              <a:solidFill>
                <a:srgbClr val="000000"/>
              </a:solidFill>
              <a:latin typeface="Open Sans Light Bold" panose="020B0806030504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C7BA6"/>
        </a:solidFill>
        <a:effectLst/>
      </p:bgPr>
    </p:bg>
    <p:spTree>
      <p:nvGrpSpPr>
        <p:cNvPr id="1" name=""/>
        <p:cNvGrpSpPr/>
        <p:nvPr/>
      </p:nvGrpSpPr>
      <p:grpSpPr>
        <a:xfrm>
          <a:off x="0" y="0"/>
          <a:ext cx="0" cy="0"/>
          <a:chOff x="0" y="0"/>
          <a:chExt cx="0" cy="0"/>
        </a:xfrm>
      </p:grpSpPr>
      <p:grpSp>
        <p:nvGrpSpPr>
          <p:cNvPr id="2" name="Group 2"/>
          <p:cNvGrpSpPr/>
          <p:nvPr/>
        </p:nvGrpSpPr>
        <p:grpSpPr>
          <a:xfrm rot="0">
            <a:off x="-2120034" y="7378817"/>
            <a:ext cx="22528068" cy="4322680"/>
            <a:chOff x="0" y="0"/>
            <a:chExt cx="30037424" cy="5763573"/>
          </a:xfrm>
        </p:grpSpPr>
        <p:pic>
          <p:nvPicPr>
            <p:cNvPr id="3" name="Picture 3"/>
            <p:cNvPicPr>
              <a:picLocks noChangeAspect="1"/>
            </p:cNvPicPr>
            <p:nvPr/>
          </p:nvPicPr>
          <p:blipFill>
            <a:blip r:embed="rId1"/>
            <a:srcRect/>
            <a:stretch>
              <a:fillRect/>
            </a:stretch>
          </p:blipFill>
          <p:spPr>
            <a:xfrm>
              <a:off x="0" y="0"/>
              <a:ext cx="13386096" cy="5421369"/>
            </a:xfrm>
            <a:prstGeom prst="rect">
              <a:avLst/>
            </a:prstGeom>
          </p:spPr>
        </p:pic>
        <p:pic>
          <p:nvPicPr>
            <p:cNvPr id="4" name="Picture 4"/>
            <p:cNvPicPr>
              <a:picLocks noChangeAspect="1"/>
            </p:cNvPicPr>
            <p:nvPr/>
          </p:nvPicPr>
          <p:blipFill>
            <a:blip r:embed="rId1"/>
            <a:srcRect/>
            <a:stretch>
              <a:fillRect/>
            </a:stretch>
          </p:blipFill>
          <p:spPr>
            <a:xfrm>
              <a:off x="8268168" y="80552"/>
              <a:ext cx="14032152" cy="5683021"/>
            </a:xfrm>
            <a:prstGeom prst="rect">
              <a:avLst/>
            </a:prstGeom>
          </p:spPr>
        </p:pic>
        <p:pic>
          <p:nvPicPr>
            <p:cNvPr id="5" name="Picture 5"/>
            <p:cNvPicPr>
              <a:picLocks noChangeAspect="1"/>
            </p:cNvPicPr>
            <p:nvPr/>
          </p:nvPicPr>
          <p:blipFill>
            <a:blip r:embed="rId1"/>
            <a:srcRect/>
            <a:stretch>
              <a:fillRect/>
            </a:stretch>
          </p:blipFill>
          <p:spPr>
            <a:xfrm>
              <a:off x="17893926" y="0"/>
              <a:ext cx="12143499" cy="4918117"/>
            </a:xfrm>
            <a:prstGeom prst="rect">
              <a:avLst/>
            </a:prstGeom>
          </p:spPr>
        </p:pic>
      </p:grpSp>
      <p:sp>
        <p:nvSpPr>
          <p:cNvPr id="6" name="TextBox 6"/>
          <p:cNvSpPr txBox="1"/>
          <p:nvPr/>
        </p:nvSpPr>
        <p:spPr>
          <a:xfrm>
            <a:off x="600945" y="295181"/>
            <a:ext cx="10090727" cy="738505"/>
          </a:xfrm>
          <a:prstGeom prst="rect">
            <a:avLst/>
          </a:prstGeom>
        </p:spPr>
        <p:txBody>
          <a:bodyPr lIns="0" tIns="0" rIns="0" bIns="0" rtlCol="0" anchor="t">
            <a:spAutoFit/>
          </a:bodyPr>
          <a:lstStyle/>
          <a:p>
            <a:pPr algn="l">
              <a:lnSpc>
                <a:spcPts val="5760"/>
              </a:lnSpc>
            </a:pPr>
            <a:r>
              <a:rPr lang="en-US" sz="4800" spc="144">
                <a:solidFill>
                  <a:srgbClr val="FBF1EF"/>
                </a:solidFill>
                <a:latin typeface="Times New Roman" panose="02020603050405020304" charset="0"/>
                <a:cs typeface="Times New Roman" panose="02020603050405020304" charset="0"/>
              </a:rPr>
              <a:t>HTTP</a:t>
            </a:r>
            <a:endParaRPr lang="en-US" sz="4800" spc="144">
              <a:solidFill>
                <a:srgbClr val="FBF1EF"/>
              </a:solidFill>
              <a:latin typeface="Times New Roman" panose="02020603050405020304" charset="0"/>
              <a:cs typeface="Times New Roman" panose="02020603050405020304" charset="0"/>
            </a:endParaRPr>
          </a:p>
        </p:txBody>
      </p:sp>
      <p:pic>
        <p:nvPicPr>
          <p:cNvPr id="7" name="Picture 7"/>
          <p:cNvPicPr>
            <a:picLocks noChangeAspect="1"/>
          </p:cNvPicPr>
          <p:nvPr/>
        </p:nvPicPr>
        <p:blipFill>
          <a:blip r:embed="rId2"/>
          <a:srcRect/>
          <a:stretch>
            <a:fillRect/>
          </a:stretch>
        </p:blipFill>
        <p:spPr>
          <a:xfrm>
            <a:off x="13098780" y="2905322"/>
            <a:ext cx="3566160" cy="3566160"/>
          </a:xfrm>
          <a:prstGeom prst="rect">
            <a:avLst/>
          </a:prstGeom>
        </p:spPr>
      </p:pic>
      <p:pic>
        <p:nvPicPr>
          <p:cNvPr id="8" name="Picture 8"/>
          <p:cNvPicPr>
            <a:picLocks noChangeAspect="1"/>
          </p:cNvPicPr>
          <p:nvPr/>
        </p:nvPicPr>
        <p:blipFill>
          <a:blip r:embed="rId3"/>
          <a:srcRect/>
          <a:stretch>
            <a:fillRect/>
          </a:stretch>
        </p:blipFill>
        <p:spPr>
          <a:xfrm>
            <a:off x="845820" y="2720340"/>
            <a:ext cx="3314700" cy="3314700"/>
          </a:xfrm>
          <a:prstGeom prst="rect">
            <a:avLst/>
          </a:prstGeom>
        </p:spPr>
      </p:pic>
      <p:pic>
        <p:nvPicPr>
          <p:cNvPr id="9" name="Picture 9"/>
          <p:cNvPicPr>
            <a:picLocks noChangeAspect="1"/>
          </p:cNvPicPr>
          <p:nvPr/>
        </p:nvPicPr>
        <p:blipFill>
          <a:blip r:embed="rId4"/>
          <a:srcRect/>
          <a:stretch>
            <a:fillRect/>
          </a:stretch>
        </p:blipFill>
        <p:spPr>
          <a:xfrm rot="2283527">
            <a:off x="4688161" y="-426079"/>
            <a:ext cx="7240712" cy="6292837"/>
          </a:xfrm>
          <a:prstGeom prst="rect">
            <a:avLst/>
          </a:prstGeom>
        </p:spPr>
      </p:pic>
      <p:pic>
        <p:nvPicPr>
          <p:cNvPr id="10" name="Picture 10"/>
          <p:cNvPicPr>
            <a:picLocks noChangeAspect="1"/>
          </p:cNvPicPr>
          <p:nvPr/>
        </p:nvPicPr>
        <p:blipFill>
          <a:blip r:embed="rId5"/>
          <a:srcRect/>
          <a:stretch>
            <a:fillRect/>
          </a:stretch>
        </p:blipFill>
        <p:spPr>
          <a:xfrm rot="2283527">
            <a:off x="4309205" y="3325063"/>
            <a:ext cx="7240712" cy="6292837"/>
          </a:xfrm>
          <a:prstGeom prst="rect">
            <a:avLst/>
          </a:prstGeom>
        </p:spPr>
      </p:pic>
      <p:sp>
        <p:nvSpPr>
          <p:cNvPr id="11" name="TextBox 11"/>
          <p:cNvSpPr txBox="1"/>
          <p:nvPr/>
        </p:nvSpPr>
        <p:spPr>
          <a:xfrm>
            <a:off x="6323226" y="2071370"/>
            <a:ext cx="4368446" cy="648970"/>
          </a:xfrm>
          <a:prstGeom prst="rect">
            <a:avLst/>
          </a:prstGeom>
        </p:spPr>
        <p:txBody>
          <a:bodyPr lIns="0" tIns="0" rIns="0" bIns="0" rtlCol="0" anchor="t">
            <a:spAutoFit/>
          </a:bodyPr>
          <a:lstStyle/>
          <a:p>
            <a:pPr algn="ctr">
              <a:lnSpc>
                <a:spcPts val="4760"/>
              </a:lnSpc>
            </a:pPr>
            <a:r>
              <a:rPr lang="en-US" sz="3400">
                <a:solidFill>
                  <a:srgbClr val="5E17EB"/>
                </a:solidFill>
                <a:latin typeface="Times New Roman" panose="02020603050405020304" charset="0"/>
                <a:cs typeface="Times New Roman" panose="02020603050405020304" charset="0"/>
              </a:rPr>
              <a:t>HTTP Request</a:t>
            </a:r>
            <a:endParaRPr lang="en-US" sz="3400">
              <a:solidFill>
                <a:srgbClr val="5E17EB"/>
              </a:solidFill>
              <a:latin typeface="Times New Roman" panose="02020603050405020304" charset="0"/>
              <a:cs typeface="Times New Roman" panose="02020603050405020304" charset="0"/>
            </a:endParaRPr>
          </a:p>
        </p:txBody>
      </p:sp>
      <p:sp>
        <p:nvSpPr>
          <p:cNvPr id="12" name="TextBox 12"/>
          <p:cNvSpPr txBox="1"/>
          <p:nvPr/>
        </p:nvSpPr>
        <p:spPr>
          <a:xfrm>
            <a:off x="6901534" y="6080322"/>
            <a:ext cx="3591206" cy="648970"/>
          </a:xfrm>
          <a:prstGeom prst="rect">
            <a:avLst/>
          </a:prstGeom>
        </p:spPr>
        <p:txBody>
          <a:bodyPr lIns="0" tIns="0" rIns="0" bIns="0" rtlCol="0" anchor="t">
            <a:spAutoFit/>
          </a:bodyPr>
          <a:lstStyle/>
          <a:p>
            <a:pPr algn="ctr">
              <a:lnSpc>
                <a:spcPts val="4760"/>
              </a:lnSpc>
            </a:pPr>
            <a:r>
              <a:rPr lang="en-US" sz="3400">
                <a:solidFill>
                  <a:srgbClr val="FF914D"/>
                </a:solidFill>
                <a:latin typeface="Times New Roman" panose="02020603050405020304" charset="0"/>
                <a:cs typeface="Times New Roman" panose="02020603050405020304" charset="0"/>
              </a:rPr>
              <a:t>HTTP Response</a:t>
            </a:r>
            <a:endParaRPr lang="en-US" sz="3400">
              <a:solidFill>
                <a:srgbClr val="FF914D"/>
              </a:solidFill>
              <a:latin typeface="Times New Roman" panose="02020603050405020304" charset="0"/>
              <a:cs typeface="Times New Roman" panose="02020603050405020304" charset="0"/>
            </a:endParaRPr>
          </a:p>
        </p:txBody>
      </p:sp>
      <p:sp>
        <p:nvSpPr>
          <p:cNvPr id="13" name="TextBox 13"/>
          <p:cNvSpPr txBox="1"/>
          <p:nvPr/>
        </p:nvSpPr>
        <p:spPr>
          <a:xfrm>
            <a:off x="318947" y="5822512"/>
            <a:ext cx="4368446" cy="648970"/>
          </a:xfrm>
          <a:prstGeom prst="rect">
            <a:avLst/>
          </a:prstGeom>
        </p:spPr>
        <p:txBody>
          <a:bodyPr lIns="0" tIns="0" rIns="0" bIns="0" rtlCol="0" anchor="t">
            <a:spAutoFit/>
          </a:bodyPr>
          <a:lstStyle/>
          <a:p>
            <a:pPr algn="ctr">
              <a:lnSpc>
                <a:spcPts val="4760"/>
              </a:lnSpc>
            </a:pPr>
            <a:r>
              <a:rPr lang="en-US" sz="3400">
                <a:solidFill>
                  <a:srgbClr val="000000"/>
                </a:solidFill>
                <a:latin typeface="Times New Roman" panose="02020603050405020304" charset="0"/>
                <a:cs typeface="Times New Roman" panose="02020603050405020304" charset="0"/>
              </a:rPr>
              <a:t>client</a:t>
            </a:r>
            <a:endParaRPr lang="en-US" sz="3400">
              <a:solidFill>
                <a:srgbClr val="000000"/>
              </a:solidFill>
              <a:latin typeface="Times New Roman" panose="02020603050405020304" charset="0"/>
              <a:cs typeface="Times New Roman" panose="02020603050405020304" charset="0"/>
            </a:endParaRPr>
          </a:p>
        </p:txBody>
      </p:sp>
      <p:sp>
        <p:nvSpPr>
          <p:cNvPr id="14" name="TextBox 14"/>
          <p:cNvSpPr txBox="1"/>
          <p:nvPr/>
        </p:nvSpPr>
        <p:spPr>
          <a:xfrm>
            <a:off x="13098780" y="6080322"/>
            <a:ext cx="4368446" cy="648970"/>
          </a:xfrm>
          <a:prstGeom prst="rect">
            <a:avLst/>
          </a:prstGeom>
        </p:spPr>
        <p:txBody>
          <a:bodyPr lIns="0" tIns="0" rIns="0" bIns="0" rtlCol="0" anchor="t">
            <a:spAutoFit/>
          </a:bodyPr>
          <a:lstStyle/>
          <a:p>
            <a:pPr algn="ctr">
              <a:lnSpc>
                <a:spcPts val="4760"/>
              </a:lnSpc>
            </a:pPr>
            <a:r>
              <a:rPr lang="en-US" sz="3400">
                <a:solidFill>
                  <a:srgbClr val="000000"/>
                </a:solidFill>
                <a:latin typeface="Times New Roman" panose="02020603050405020304" charset="0"/>
                <a:cs typeface="Times New Roman" panose="02020603050405020304" charset="0"/>
              </a:rPr>
              <a:t>server</a:t>
            </a:r>
            <a:endParaRPr lang="en-US" sz="3400">
              <a:solidFill>
                <a:srgbClr val="000000"/>
              </a:solidFill>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C7BA6"/>
        </a:solidFill>
        <a:effectLst/>
      </p:bgPr>
    </p:bg>
    <p:spTree>
      <p:nvGrpSpPr>
        <p:cNvPr id="1" name=""/>
        <p:cNvGrpSpPr/>
        <p:nvPr/>
      </p:nvGrpSpPr>
      <p:grpSpPr>
        <a:xfrm>
          <a:off x="0" y="0"/>
          <a:ext cx="0" cy="0"/>
          <a:chOff x="0" y="0"/>
          <a:chExt cx="0" cy="0"/>
        </a:xfrm>
      </p:grpSpPr>
      <p:grpSp>
        <p:nvGrpSpPr>
          <p:cNvPr id="2" name="Group 2"/>
          <p:cNvGrpSpPr/>
          <p:nvPr/>
        </p:nvGrpSpPr>
        <p:grpSpPr>
          <a:xfrm rot="0">
            <a:off x="-2120034" y="7378817"/>
            <a:ext cx="22528068" cy="4322680"/>
            <a:chOff x="0" y="0"/>
            <a:chExt cx="30037424" cy="5763573"/>
          </a:xfrm>
        </p:grpSpPr>
        <p:pic>
          <p:nvPicPr>
            <p:cNvPr id="3" name="Picture 3"/>
            <p:cNvPicPr>
              <a:picLocks noChangeAspect="1"/>
            </p:cNvPicPr>
            <p:nvPr/>
          </p:nvPicPr>
          <p:blipFill>
            <a:blip r:embed="rId1"/>
            <a:srcRect/>
            <a:stretch>
              <a:fillRect/>
            </a:stretch>
          </p:blipFill>
          <p:spPr>
            <a:xfrm>
              <a:off x="0" y="0"/>
              <a:ext cx="13386096" cy="5421369"/>
            </a:xfrm>
            <a:prstGeom prst="rect">
              <a:avLst/>
            </a:prstGeom>
          </p:spPr>
        </p:pic>
        <p:pic>
          <p:nvPicPr>
            <p:cNvPr id="4" name="Picture 4"/>
            <p:cNvPicPr>
              <a:picLocks noChangeAspect="1"/>
            </p:cNvPicPr>
            <p:nvPr/>
          </p:nvPicPr>
          <p:blipFill>
            <a:blip r:embed="rId1"/>
            <a:srcRect/>
            <a:stretch>
              <a:fillRect/>
            </a:stretch>
          </p:blipFill>
          <p:spPr>
            <a:xfrm>
              <a:off x="8268168" y="80552"/>
              <a:ext cx="14032152" cy="5683021"/>
            </a:xfrm>
            <a:prstGeom prst="rect">
              <a:avLst/>
            </a:prstGeom>
          </p:spPr>
        </p:pic>
        <p:pic>
          <p:nvPicPr>
            <p:cNvPr id="5" name="Picture 5"/>
            <p:cNvPicPr>
              <a:picLocks noChangeAspect="1"/>
            </p:cNvPicPr>
            <p:nvPr/>
          </p:nvPicPr>
          <p:blipFill>
            <a:blip r:embed="rId1"/>
            <a:srcRect/>
            <a:stretch>
              <a:fillRect/>
            </a:stretch>
          </p:blipFill>
          <p:spPr>
            <a:xfrm>
              <a:off x="17893926" y="0"/>
              <a:ext cx="12143499" cy="4918117"/>
            </a:xfrm>
            <a:prstGeom prst="rect">
              <a:avLst/>
            </a:prstGeom>
          </p:spPr>
        </p:pic>
      </p:grpSp>
      <p:pic>
        <p:nvPicPr>
          <p:cNvPr id="6" name="Picture 6"/>
          <p:cNvPicPr>
            <a:picLocks noChangeAspect="1"/>
          </p:cNvPicPr>
          <p:nvPr/>
        </p:nvPicPr>
        <p:blipFill>
          <a:blip r:embed="rId2"/>
          <a:srcRect/>
          <a:stretch>
            <a:fillRect/>
          </a:stretch>
        </p:blipFill>
        <p:spPr>
          <a:xfrm>
            <a:off x="15142467" y="4607817"/>
            <a:ext cx="1604765" cy="1604765"/>
          </a:xfrm>
          <a:prstGeom prst="rect">
            <a:avLst/>
          </a:prstGeom>
        </p:spPr>
      </p:pic>
      <p:pic>
        <p:nvPicPr>
          <p:cNvPr id="7" name="Picture 7"/>
          <p:cNvPicPr>
            <a:picLocks noChangeAspect="1"/>
          </p:cNvPicPr>
          <p:nvPr/>
        </p:nvPicPr>
        <p:blipFill>
          <a:blip r:embed="rId3"/>
          <a:srcRect/>
          <a:stretch>
            <a:fillRect/>
          </a:stretch>
        </p:blipFill>
        <p:spPr>
          <a:xfrm>
            <a:off x="14691229" y="660941"/>
            <a:ext cx="1869879" cy="2180616"/>
          </a:xfrm>
          <a:prstGeom prst="rect">
            <a:avLst/>
          </a:prstGeom>
        </p:spPr>
      </p:pic>
      <p:pic>
        <p:nvPicPr>
          <p:cNvPr id="8" name="Picture 8"/>
          <p:cNvPicPr>
            <a:picLocks noChangeAspect="1"/>
          </p:cNvPicPr>
          <p:nvPr/>
        </p:nvPicPr>
        <p:blipFill>
          <a:blip r:embed="rId4"/>
          <a:srcRect/>
          <a:stretch>
            <a:fillRect/>
          </a:stretch>
        </p:blipFill>
        <p:spPr>
          <a:xfrm>
            <a:off x="1809750" y="3483468"/>
            <a:ext cx="3141329" cy="3141329"/>
          </a:xfrm>
          <a:prstGeom prst="rect">
            <a:avLst/>
          </a:prstGeom>
        </p:spPr>
      </p:pic>
      <p:grpSp>
        <p:nvGrpSpPr>
          <p:cNvPr id="9" name="Group 9"/>
          <p:cNvGrpSpPr/>
          <p:nvPr/>
        </p:nvGrpSpPr>
        <p:grpSpPr>
          <a:xfrm rot="-823973">
            <a:off x="4586029" y="2607156"/>
            <a:ext cx="10002018" cy="468803"/>
            <a:chOff x="0" y="0"/>
            <a:chExt cx="9158364" cy="429260"/>
          </a:xfrm>
        </p:grpSpPr>
        <p:sp>
          <p:nvSpPr>
            <p:cNvPr id="10" name="Freeform 10"/>
            <p:cNvSpPr/>
            <p:nvPr/>
          </p:nvSpPr>
          <p:spPr>
            <a:xfrm>
              <a:off x="0" y="-5080"/>
              <a:ext cx="9158364" cy="434340"/>
            </a:xfrm>
            <a:custGeom>
              <a:avLst/>
              <a:gdLst/>
              <a:ahLst/>
              <a:cxnLst/>
              <a:rect l="l" t="t" r="r" b="b"/>
              <a:pathLst>
                <a:path w="9158364" h="434340">
                  <a:moveTo>
                    <a:pt x="9140585" y="187960"/>
                  </a:moveTo>
                  <a:lnTo>
                    <a:pt x="8878964" y="11430"/>
                  </a:lnTo>
                  <a:cubicBezTo>
                    <a:pt x="8861185" y="0"/>
                    <a:pt x="8838324" y="3810"/>
                    <a:pt x="8825624" y="21590"/>
                  </a:cubicBezTo>
                  <a:cubicBezTo>
                    <a:pt x="8814195" y="39370"/>
                    <a:pt x="8818004" y="62230"/>
                    <a:pt x="8835785" y="74930"/>
                  </a:cubicBezTo>
                  <a:lnTo>
                    <a:pt x="8994535" y="181610"/>
                  </a:lnTo>
                  <a:lnTo>
                    <a:pt x="0" y="181610"/>
                  </a:lnTo>
                  <a:lnTo>
                    <a:pt x="0" y="257810"/>
                  </a:lnTo>
                  <a:lnTo>
                    <a:pt x="8994535" y="257810"/>
                  </a:lnTo>
                  <a:lnTo>
                    <a:pt x="8835785" y="364490"/>
                  </a:lnTo>
                  <a:cubicBezTo>
                    <a:pt x="8818004" y="375920"/>
                    <a:pt x="8814195" y="400050"/>
                    <a:pt x="8825625" y="417830"/>
                  </a:cubicBezTo>
                  <a:cubicBezTo>
                    <a:pt x="8833245" y="429260"/>
                    <a:pt x="8844675" y="434340"/>
                    <a:pt x="8857375" y="434340"/>
                  </a:cubicBezTo>
                  <a:cubicBezTo>
                    <a:pt x="8864995" y="434340"/>
                    <a:pt x="8872614" y="431800"/>
                    <a:pt x="8878964" y="427990"/>
                  </a:cubicBezTo>
                  <a:lnTo>
                    <a:pt x="9141854" y="251460"/>
                  </a:lnTo>
                  <a:cubicBezTo>
                    <a:pt x="9152014" y="243840"/>
                    <a:pt x="9158364" y="232410"/>
                    <a:pt x="9158364" y="219710"/>
                  </a:cubicBezTo>
                  <a:cubicBezTo>
                    <a:pt x="9158364" y="207010"/>
                    <a:pt x="9152014" y="195580"/>
                    <a:pt x="9140585" y="187960"/>
                  </a:cubicBezTo>
                  <a:close/>
                </a:path>
              </a:pathLst>
            </a:custGeom>
            <a:solidFill>
              <a:srgbClr val="C4114F"/>
            </a:solidFill>
          </p:spPr>
        </p:sp>
      </p:grpSp>
      <p:sp>
        <p:nvSpPr>
          <p:cNvPr id="11" name="TextBox 11"/>
          <p:cNvSpPr txBox="1"/>
          <p:nvPr/>
        </p:nvSpPr>
        <p:spPr>
          <a:xfrm>
            <a:off x="600945" y="295181"/>
            <a:ext cx="10090727" cy="738505"/>
          </a:xfrm>
          <a:prstGeom prst="rect">
            <a:avLst/>
          </a:prstGeom>
        </p:spPr>
        <p:txBody>
          <a:bodyPr lIns="0" tIns="0" rIns="0" bIns="0" rtlCol="0" anchor="t">
            <a:spAutoFit/>
          </a:bodyPr>
          <a:lstStyle/>
          <a:p>
            <a:pPr algn="l">
              <a:lnSpc>
                <a:spcPts val="5760"/>
              </a:lnSpc>
            </a:pPr>
            <a:r>
              <a:rPr lang="en-US" sz="4800" spc="144">
                <a:solidFill>
                  <a:srgbClr val="FBF1EF"/>
                </a:solidFill>
                <a:latin typeface="Times New Roman" panose="02020603050405020304" charset="0"/>
                <a:cs typeface="Times New Roman" panose="02020603050405020304" charset="0"/>
              </a:rPr>
              <a:t>HTTP &amp; DNS </a:t>
            </a:r>
            <a:endParaRPr lang="en-US" sz="4800" spc="144">
              <a:solidFill>
                <a:srgbClr val="FBF1EF"/>
              </a:solidFill>
              <a:latin typeface="Times New Roman" panose="02020603050405020304" charset="0"/>
              <a:cs typeface="Times New Roman" panose="02020603050405020304" charset="0"/>
            </a:endParaRPr>
          </a:p>
        </p:txBody>
      </p:sp>
      <p:sp>
        <p:nvSpPr>
          <p:cNvPr id="12" name="TextBox 12"/>
          <p:cNvSpPr txBox="1"/>
          <p:nvPr/>
        </p:nvSpPr>
        <p:spPr>
          <a:xfrm>
            <a:off x="13993037" y="3002692"/>
            <a:ext cx="3266263" cy="480776"/>
          </a:xfrm>
          <a:prstGeom prst="rect">
            <a:avLst/>
          </a:prstGeom>
        </p:spPr>
        <p:txBody>
          <a:bodyPr lIns="0" tIns="0" rIns="0" bIns="0" rtlCol="0" anchor="t">
            <a:spAutoFit/>
          </a:bodyPr>
          <a:lstStyle/>
          <a:p>
            <a:pPr algn="ctr">
              <a:lnSpc>
                <a:spcPts val="3560"/>
              </a:lnSpc>
            </a:pPr>
            <a:r>
              <a:rPr lang="en-US" sz="2540">
                <a:solidFill>
                  <a:srgbClr val="000000"/>
                </a:solidFill>
                <a:latin typeface="Times New Roman" panose="02020603050405020304" charset="0"/>
                <a:cs typeface="Times New Roman" panose="02020603050405020304" charset="0"/>
              </a:rPr>
              <a:t>DNS server</a:t>
            </a:r>
            <a:endParaRPr lang="en-US" sz="2540">
              <a:solidFill>
                <a:srgbClr val="000000"/>
              </a:solidFill>
              <a:latin typeface="Times New Roman" panose="02020603050405020304" charset="0"/>
              <a:cs typeface="Times New Roman" panose="02020603050405020304" charset="0"/>
            </a:endParaRPr>
          </a:p>
        </p:txBody>
      </p:sp>
      <p:sp>
        <p:nvSpPr>
          <p:cNvPr id="13" name="TextBox 13"/>
          <p:cNvSpPr txBox="1"/>
          <p:nvPr/>
        </p:nvSpPr>
        <p:spPr>
          <a:xfrm>
            <a:off x="14311719" y="6374542"/>
            <a:ext cx="3266263" cy="480776"/>
          </a:xfrm>
          <a:prstGeom prst="rect">
            <a:avLst/>
          </a:prstGeom>
        </p:spPr>
        <p:txBody>
          <a:bodyPr lIns="0" tIns="0" rIns="0" bIns="0" rtlCol="0" anchor="t">
            <a:spAutoFit/>
          </a:bodyPr>
          <a:lstStyle/>
          <a:p>
            <a:pPr algn="ctr">
              <a:lnSpc>
                <a:spcPts val="3560"/>
              </a:lnSpc>
            </a:pPr>
            <a:r>
              <a:rPr lang="en-US" sz="2540">
                <a:solidFill>
                  <a:srgbClr val="000000"/>
                </a:solidFill>
                <a:latin typeface="Times New Roman" panose="02020603050405020304" charset="0"/>
                <a:cs typeface="Times New Roman" panose="02020603050405020304" charset="0"/>
              </a:rPr>
              <a:t>TARGET SERVER</a:t>
            </a:r>
            <a:endParaRPr lang="en-US" sz="2540">
              <a:solidFill>
                <a:srgbClr val="000000"/>
              </a:solidFill>
              <a:latin typeface="Times New Roman" panose="02020603050405020304" charset="0"/>
              <a:cs typeface="Times New Roman" panose="02020603050405020304" charset="0"/>
            </a:endParaRPr>
          </a:p>
        </p:txBody>
      </p:sp>
      <p:sp>
        <p:nvSpPr>
          <p:cNvPr id="14" name="TextBox 14"/>
          <p:cNvSpPr txBox="1"/>
          <p:nvPr/>
        </p:nvSpPr>
        <p:spPr>
          <a:xfrm>
            <a:off x="14500729" y="6898040"/>
            <a:ext cx="3266263" cy="480776"/>
          </a:xfrm>
          <a:prstGeom prst="rect">
            <a:avLst/>
          </a:prstGeom>
        </p:spPr>
        <p:txBody>
          <a:bodyPr lIns="0" tIns="0" rIns="0" bIns="0" rtlCol="0" anchor="t">
            <a:spAutoFit/>
          </a:bodyPr>
          <a:lstStyle/>
          <a:p>
            <a:pPr algn="ctr">
              <a:lnSpc>
                <a:spcPts val="3560"/>
              </a:lnSpc>
            </a:pPr>
            <a:r>
              <a:rPr lang="en-US" sz="2540">
                <a:solidFill>
                  <a:srgbClr val="156CDD"/>
                </a:solidFill>
                <a:latin typeface="Times New Roman" panose="02020603050405020304" charset="0"/>
                <a:cs typeface="Times New Roman" panose="02020603050405020304" charset="0"/>
              </a:rPr>
              <a:t>amazon.com</a:t>
            </a:r>
            <a:endParaRPr lang="en-US" sz="2540">
              <a:solidFill>
                <a:srgbClr val="156CDD"/>
              </a:solidFill>
              <a:latin typeface="Times New Roman" panose="02020603050405020304" charset="0"/>
              <a:cs typeface="Times New Roman" panose="02020603050405020304" charset="0"/>
            </a:endParaRPr>
          </a:p>
        </p:txBody>
      </p:sp>
      <p:grpSp>
        <p:nvGrpSpPr>
          <p:cNvPr id="15" name="Group 15"/>
          <p:cNvGrpSpPr/>
          <p:nvPr/>
        </p:nvGrpSpPr>
        <p:grpSpPr>
          <a:xfrm rot="9957491">
            <a:off x="4776529" y="3404812"/>
            <a:ext cx="10002018" cy="468803"/>
            <a:chOff x="0" y="0"/>
            <a:chExt cx="9158364" cy="429260"/>
          </a:xfrm>
        </p:grpSpPr>
        <p:sp>
          <p:nvSpPr>
            <p:cNvPr id="16" name="Freeform 16"/>
            <p:cNvSpPr/>
            <p:nvPr/>
          </p:nvSpPr>
          <p:spPr>
            <a:xfrm>
              <a:off x="0" y="-5080"/>
              <a:ext cx="9158364" cy="434340"/>
            </a:xfrm>
            <a:custGeom>
              <a:avLst/>
              <a:gdLst/>
              <a:ahLst/>
              <a:cxnLst/>
              <a:rect l="l" t="t" r="r" b="b"/>
              <a:pathLst>
                <a:path w="9158364" h="434340">
                  <a:moveTo>
                    <a:pt x="9140585" y="187960"/>
                  </a:moveTo>
                  <a:lnTo>
                    <a:pt x="8878964" y="11430"/>
                  </a:lnTo>
                  <a:cubicBezTo>
                    <a:pt x="8861185" y="0"/>
                    <a:pt x="8838324" y="3810"/>
                    <a:pt x="8825624" y="21590"/>
                  </a:cubicBezTo>
                  <a:cubicBezTo>
                    <a:pt x="8814195" y="39370"/>
                    <a:pt x="8818004" y="62230"/>
                    <a:pt x="8835785" y="74930"/>
                  </a:cubicBezTo>
                  <a:lnTo>
                    <a:pt x="8994535" y="181610"/>
                  </a:lnTo>
                  <a:lnTo>
                    <a:pt x="0" y="181610"/>
                  </a:lnTo>
                  <a:lnTo>
                    <a:pt x="0" y="257810"/>
                  </a:lnTo>
                  <a:lnTo>
                    <a:pt x="8994535" y="257810"/>
                  </a:lnTo>
                  <a:lnTo>
                    <a:pt x="8835785" y="364490"/>
                  </a:lnTo>
                  <a:cubicBezTo>
                    <a:pt x="8818004" y="375920"/>
                    <a:pt x="8814195" y="400050"/>
                    <a:pt x="8825625" y="417830"/>
                  </a:cubicBezTo>
                  <a:cubicBezTo>
                    <a:pt x="8833245" y="429260"/>
                    <a:pt x="8844675" y="434340"/>
                    <a:pt x="8857375" y="434340"/>
                  </a:cubicBezTo>
                  <a:cubicBezTo>
                    <a:pt x="8864995" y="434340"/>
                    <a:pt x="8872614" y="431800"/>
                    <a:pt x="8878964" y="427990"/>
                  </a:cubicBezTo>
                  <a:lnTo>
                    <a:pt x="9141854" y="251460"/>
                  </a:lnTo>
                  <a:cubicBezTo>
                    <a:pt x="9152014" y="243840"/>
                    <a:pt x="9158364" y="232410"/>
                    <a:pt x="9158364" y="219710"/>
                  </a:cubicBezTo>
                  <a:cubicBezTo>
                    <a:pt x="9158364" y="207010"/>
                    <a:pt x="9152014" y="195580"/>
                    <a:pt x="9140585" y="187960"/>
                  </a:cubicBezTo>
                  <a:close/>
                </a:path>
              </a:pathLst>
            </a:custGeom>
            <a:solidFill>
              <a:srgbClr val="FFFFFF"/>
            </a:solidFill>
          </p:spPr>
        </p:sp>
      </p:grpSp>
      <p:sp>
        <p:nvSpPr>
          <p:cNvPr id="17" name="TextBox 17"/>
          <p:cNvSpPr txBox="1"/>
          <p:nvPr/>
        </p:nvSpPr>
        <p:spPr>
          <a:xfrm rot="-876238">
            <a:off x="7942385" y="1911824"/>
            <a:ext cx="3266263" cy="480776"/>
          </a:xfrm>
          <a:prstGeom prst="rect">
            <a:avLst/>
          </a:prstGeom>
        </p:spPr>
        <p:txBody>
          <a:bodyPr lIns="0" tIns="0" rIns="0" bIns="0" rtlCol="0" anchor="t">
            <a:spAutoFit/>
          </a:bodyPr>
          <a:lstStyle/>
          <a:p>
            <a:pPr algn="ctr">
              <a:lnSpc>
                <a:spcPts val="3560"/>
              </a:lnSpc>
            </a:pPr>
            <a:r>
              <a:rPr lang="en-US" sz="2540">
                <a:solidFill>
                  <a:srgbClr val="C4114F"/>
                </a:solidFill>
                <a:latin typeface="Times New Roman" panose="02020603050405020304" charset="0"/>
                <a:cs typeface="Times New Roman" panose="02020603050405020304" charset="0"/>
              </a:rPr>
              <a:t>www.amazon.com</a:t>
            </a:r>
            <a:endParaRPr lang="en-US" sz="2540">
              <a:solidFill>
                <a:srgbClr val="C4114F"/>
              </a:solidFill>
              <a:latin typeface="Times New Roman" panose="02020603050405020304" charset="0"/>
              <a:cs typeface="Times New Roman" panose="02020603050405020304" charset="0"/>
            </a:endParaRPr>
          </a:p>
        </p:txBody>
      </p:sp>
      <p:sp>
        <p:nvSpPr>
          <p:cNvPr id="18" name="TextBox 18"/>
          <p:cNvSpPr txBox="1"/>
          <p:nvPr/>
        </p:nvSpPr>
        <p:spPr>
          <a:xfrm rot="-876238">
            <a:off x="8532935" y="3722912"/>
            <a:ext cx="3266263" cy="480776"/>
          </a:xfrm>
          <a:prstGeom prst="rect">
            <a:avLst/>
          </a:prstGeom>
        </p:spPr>
        <p:txBody>
          <a:bodyPr lIns="0" tIns="0" rIns="0" bIns="0" rtlCol="0" anchor="t">
            <a:spAutoFit/>
          </a:bodyPr>
          <a:lstStyle/>
          <a:p>
            <a:pPr algn="ctr">
              <a:lnSpc>
                <a:spcPts val="3560"/>
              </a:lnSpc>
            </a:pPr>
            <a:r>
              <a:rPr lang="en-US" sz="2540">
                <a:solidFill>
                  <a:srgbClr val="DFE8F4"/>
                </a:solidFill>
                <a:latin typeface="Times New Roman" panose="02020603050405020304" charset="0"/>
                <a:cs typeface="Times New Roman" panose="02020603050405020304" charset="0"/>
              </a:rPr>
              <a:t>Provides IP:      10.1.0.1</a:t>
            </a:r>
            <a:endParaRPr lang="en-US" sz="2540">
              <a:solidFill>
                <a:srgbClr val="DFE8F4"/>
              </a:solidFill>
              <a:latin typeface="Times New Roman" panose="02020603050405020304" charset="0"/>
              <a:cs typeface="Times New Roman" panose="02020603050405020304" charset="0"/>
            </a:endParaRPr>
          </a:p>
        </p:txBody>
      </p:sp>
      <p:grpSp>
        <p:nvGrpSpPr>
          <p:cNvPr id="19" name="Group 19"/>
          <p:cNvGrpSpPr/>
          <p:nvPr/>
        </p:nvGrpSpPr>
        <p:grpSpPr>
          <a:xfrm rot="-206776">
            <a:off x="4776529" y="5349439"/>
            <a:ext cx="10002018" cy="468803"/>
            <a:chOff x="0" y="0"/>
            <a:chExt cx="9158364" cy="429260"/>
          </a:xfrm>
        </p:grpSpPr>
        <p:sp>
          <p:nvSpPr>
            <p:cNvPr id="20" name="Freeform 20"/>
            <p:cNvSpPr/>
            <p:nvPr/>
          </p:nvSpPr>
          <p:spPr>
            <a:xfrm>
              <a:off x="0" y="-5080"/>
              <a:ext cx="9158364" cy="434340"/>
            </a:xfrm>
            <a:custGeom>
              <a:avLst/>
              <a:gdLst/>
              <a:ahLst/>
              <a:cxnLst/>
              <a:rect l="l" t="t" r="r" b="b"/>
              <a:pathLst>
                <a:path w="9158364" h="434340">
                  <a:moveTo>
                    <a:pt x="9140585" y="187960"/>
                  </a:moveTo>
                  <a:lnTo>
                    <a:pt x="8878964" y="11430"/>
                  </a:lnTo>
                  <a:cubicBezTo>
                    <a:pt x="8861185" y="0"/>
                    <a:pt x="8838324" y="3810"/>
                    <a:pt x="8825624" y="21590"/>
                  </a:cubicBezTo>
                  <a:cubicBezTo>
                    <a:pt x="8814195" y="39370"/>
                    <a:pt x="8818004" y="62230"/>
                    <a:pt x="8835785" y="74930"/>
                  </a:cubicBezTo>
                  <a:lnTo>
                    <a:pt x="8994535" y="181610"/>
                  </a:lnTo>
                  <a:lnTo>
                    <a:pt x="0" y="181610"/>
                  </a:lnTo>
                  <a:lnTo>
                    <a:pt x="0" y="257810"/>
                  </a:lnTo>
                  <a:lnTo>
                    <a:pt x="8994535" y="257810"/>
                  </a:lnTo>
                  <a:lnTo>
                    <a:pt x="8835785" y="364490"/>
                  </a:lnTo>
                  <a:cubicBezTo>
                    <a:pt x="8818004" y="375920"/>
                    <a:pt x="8814195" y="400050"/>
                    <a:pt x="8825625" y="417830"/>
                  </a:cubicBezTo>
                  <a:cubicBezTo>
                    <a:pt x="8833245" y="429260"/>
                    <a:pt x="8844675" y="434340"/>
                    <a:pt x="8857375" y="434340"/>
                  </a:cubicBezTo>
                  <a:cubicBezTo>
                    <a:pt x="8864995" y="434340"/>
                    <a:pt x="8872614" y="431800"/>
                    <a:pt x="8878964" y="427990"/>
                  </a:cubicBezTo>
                  <a:lnTo>
                    <a:pt x="9141854" y="251460"/>
                  </a:lnTo>
                  <a:cubicBezTo>
                    <a:pt x="9152014" y="243840"/>
                    <a:pt x="9158364" y="232410"/>
                    <a:pt x="9158364" y="219710"/>
                  </a:cubicBezTo>
                  <a:cubicBezTo>
                    <a:pt x="9158364" y="207010"/>
                    <a:pt x="9152014" y="195580"/>
                    <a:pt x="9140585" y="187960"/>
                  </a:cubicBezTo>
                  <a:close/>
                </a:path>
              </a:pathLst>
            </a:custGeom>
            <a:solidFill>
              <a:srgbClr val="33F2B2"/>
            </a:solidFill>
          </p:spPr>
        </p:sp>
      </p:grpSp>
      <p:grpSp>
        <p:nvGrpSpPr>
          <p:cNvPr id="21" name="Group 21"/>
          <p:cNvGrpSpPr/>
          <p:nvPr/>
        </p:nvGrpSpPr>
        <p:grpSpPr>
          <a:xfrm rot="10719556">
            <a:off x="4777460" y="5884040"/>
            <a:ext cx="10002018" cy="468803"/>
            <a:chOff x="0" y="0"/>
            <a:chExt cx="9158364" cy="429260"/>
          </a:xfrm>
        </p:grpSpPr>
        <p:sp>
          <p:nvSpPr>
            <p:cNvPr id="22" name="Freeform 22"/>
            <p:cNvSpPr/>
            <p:nvPr/>
          </p:nvSpPr>
          <p:spPr>
            <a:xfrm>
              <a:off x="0" y="-5080"/>
              <a:ext cx="9158364" cy="434340"/>
            </a:xfrm>
            <a:custGeom>
              <a:avLst/>
              <a:gdLst/>
              <a:ahLst/>
              <a:cxnLst/>
              <a:rect l="l" t="t" r="r" b="b"/>
              <a:pathLst>
                <a:path w="9158364" h="434340">
                  <a:moveTo>
                    <a:pt x="9140585" y="187960"/>
                  </a:moveTo>
                  <a:lnTo>
                    <a:pt x="8878964" y="11430"/>
                  </a:lnTo>
                  <a:cubicBezTo>
                    <a:pt x="8861185" y="0"/>
                    <a:pt x="8838324" y="3810"/>
                    <a:pt x="8825624" y="21590"/>
                  </a:cubicBezTo>
                  <a:cubicBezTo>
                    <a:pt x="8814195" y="39370"/>
                    <a:pt x="8818004" y="62230"/>
                    <a:pt x="8835785" y="74930"/>
                  </a:cubicBezTo>
                  <a:lnTo>
                    <a:pt x="8994535" y="181610"/>
                  </a:lnTo>
                  <a:lnTo>
                    <a:pt x="0" y="181610"/>
                  </a:lnTo>
                  <a:lnTo>
                    <a:pt x="0" y="257810"/>
                  </a:lnTo>
                  <a:lnTo>
                    <a:pt x="8994535" y="257810"/>
                  </a:lnTo>
                  <a:lnTo>
                    <a:pt x="8835785" y="364490"/>
                  </a:lnTo>
                  <a:cubicBezTo>
                    <a:pt x="8818004" y="375920"/>
                    <a:pt x="8814195" y="400050"/>
                    <a:pt x="8825625" y="417830"/>
                  </a:cubicBezTo>
                  <a:cubicBezTo>
                    <a:pt x="8833245" y="429260"/>
                    <a:pt x="8844675" y="434340"/>
                    <a:pt x="8857375" y="434340"/>
                  </a:cubicBezTo>
                  <a:cubicBezTo>
                    <a:pt x="8864995" y="434340"/>
                    <a:pt x="8872614" y="431800"/>
                    <a:pt x="8878964" y="427990"/>
                  </a:cubicBezTo>
                  <a:lnTo>
                    <a:pt x="9141854" y="251460"/>
                  </a:lnTo>
                  <a:cubicBezTo>
                    <a:pt x="9152014" y="243840"/>
                    <a:pt x="9158364" y="232410"/>
                    <a:pt x="9158364" y="219710"/>
                  </a:cubicBezTo>
                  <a:cubicBezTo>
                    <a:pt x="9158364" y="207010"/>
                    <a:pt x="9152014" y="195580"/>
                    <a:pt x="9140585" y="187960"/>
                  </a:cubicBezTo>
                  <a:close/>
                </a:path>
              </a:pathLst>
            </a:custGeom>
            <a:solidFill>
              <a:srgbClr val="295475"/>
            </a:solidFill>
          </p:spPr>
        </p:sp>
      </p:grpSp>
      <p:sp>
        <p:nvSpPr>
          <p:cNvPr id="23" name="TextBox 23"/>
          <p:cNvSpPr txBox="1"/>
          <p:nvPr/>
        </p:nvSpPr>
        <p:spPr>
          <a:xfrm rot="-165844">
            <a:off x="8554351" y="5024562"/>
            <a:ext cx="3266263" cy="480776"/>
          </a:xfrm>
          <a:prstGeom prst="rect">
            <a:avLst/>
          </a:prstGeom>
        </p:spPr>
        <p:txBody>
          <a:bodyPr lIns="0" tIns="0" rIns="0" bIns="0" rtlCol="0" anchor="t">
            <a:spAutoFit/>
          </a:bodyPr>
          <a:lstStyle/>
          <a:p>
            <a:pPr algn="ctr">
              <a:lnSpc>
                <a:spcPts val="3560"/>
              </a:lnSpc>
            </a:pPr>
            <a:r>
              <a:rPr lang="en-US" sz="2540">
                <a:solidFill>
                  <a:srgbClr val="33F2B2"/>
                </a:solidFill>
                <a:latin typeface="Times New Roman" panose="02020603050405020304" charset="0"/>
                <a:cs typeface="Times New Roman" panose="02020603050405020304" charset="0"/>
              </a:rPr>
              <a:t>MAKES HTTP REQUEST</a:t>
            </a:r>
            <a:endParaRPr lang="en-US" sz="2540">
              <a:solidFill>
                <a:srgbClr val="33F2B2"/>
              </a:solidFill>
              <a:latin typeface="Times New Roman" panose="02020603050405020304" charset="0"/>
              <a:cs typeface="Times New Roman" panose="02020603050405020304" charset="0"/>
            </a:endParaRPr>
          </a:p>
        </p:txBody>
      </p:sp>
      <p:sp>
        <p:nvSpPr>
          <p:cNvPr id="24" name="TextBox 24"/>
          <p:cNvSpPr txBox="1"/>
          <p:nvPr/>
        </p:nvSpPr>
        <p:spPr>
          <a:xfrm>
            <a:off x="9058541" y="6181778"/>
            <a:ext cx="3266263" cy="480776"/>
          </a:xfrm>
          <a:prstGeom prst="rect">
            <a:avLst/>
          </a:prstGeom>
        </p:spPr>
        <p:txBody>
          <a:bodyPr lIns="0" tIns="0" rIns="0" bIns="0" rtlCol="0" anchor="t">
            <a:spAutoFit/>
          </a:bodyPr>
          <a:lstStyle/>
          <a:p>
            <a:pPr algn="ctr">
              <a:lnSpc>
                <a:spcPts val="3560"/>
              </a:lnSpc>
            </a:pPr>
            <a:r>
              <a:rPr lang="en-US" sz="2540">
                <a:solidFill>
                  <a:srgbClr val="295475"/>
                </a:solidFill>
                <a:latin typeface="Times New Roman" panose="02020603050405020304" charset="0"/>
                <a:cs typeface="Times New Roman" panose="02020603050405020304" charset="0"/>
              </a:rPr>
              <a:t>HTTP RESPONSE</a:t>
            </a:r>
            <a:endParaRPr lang="en-US" sz="2540">
              <a:solidFill>
                <a:srgbClr val="295475"/>
              </a:solidFill>
              <a:latin typeface="Times New Roman" panose="02020603050405020304" charset="0"/>
              <a:cs typeface="Times New Roman" panose="02020603050405020304" charset="0"/>
            </a:endParaRPr>
          </a:p>
        </p:txBody>
      </p:sp>
      <p:sp>
        <p:nvSpPr>
          <p:cNvPr id="25" name="TextBox 25"/>
          <p:cNvSpPr txBox="1"/>
          <p:nvPr/>
        </p:nvSpPr>
        <p:spPr>
          <a:xfrm>
            <a:off x="1684816" y="6567305"/>
            <a:ext cx="3266263" cy="930873"/>
          </a:xfrm>
          <a:prstGeom prst="rect">
            <a:avLst/>
          </a:prstGeom>
        </p:spPr>
        <p:txBody>
          <a:bodyPr lIns="0" tIns="0" rIns="0" bIns="0" rtlCol="0" anchor="t">
            <a:spAutoFit/>
          </a:bodyPr>
          <a:lstStyle/>
          <a:p>
            <a:pPr algn="ctr">
              <a:lnSpc>
                <a:spcPts val="3560"/>
              </a:lnSpc>
            </a:pPr>
            <a:r>
              <a:rPr lang="en-US" sz="2540">
                <a:solidFill>
                  <a:srgbClr val="FFFFA4"/>
                </a:solidFill>
                <a:latin typeface="Times New Roman" panose="02020603050405020304" charset="0"/>
                <a:cs typeface="Times New Roman" panose="02020603050405020304" charset="0"/>
              </a:rPr>
              <a:t>USER WITH WEB BROWSER</a:t>
            </a:r>
            <a:endParaRPr lang="en-US" sz="2540">
              <a:solidFill>
                <a:srgbClr val="FFFFA4"/>
              </a:solidFill>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grpSp>
        <p:nvGrpSpPr>
          <p:cNvPr id="2" name="Group 2"/>
          <p:cNvGrpSpPr/>
          <p:nvPr/>
        </p:nvGrpSpPr>
        <p:grpSpPr>
          <a:xfrm rot="0">
            <a:off x="4281957" y="2971225"/>
            <a:ext cx="10494497" cy="1034796"/>
            <a:chOff x="0" y="0"/>
            <a:chExt cx="19409922" cy="1913890"/>
          </a:xfrm>
        </p:grpSpPr>
        <p:sp>
          <p:nvSpPr>
            <p:cNvPr id="3" name="Freeform 3"/>
            <p:cNvSpPr/>
            <p:nvPr/>
          </p:nvSpPr>
          <p:spPr>
            <a:xfrm>
              <a:off x="0" y="0"/>
              <a:ext cx="19409922" cy="1913890"/>
            </a:xfrm>
            <a:custGeom>
              <a:avLst/>
              <a:gdLst/>
              <a:ahLst/>
              <a:cxnLst/>
              <a:rect l="l" t="t" r="r" b="b"/>
              <a:pathLst>
                <a:path w="19409922" h="1913890">
                  <a:moveTo>
                    <a:pt x="0" y="0"/>
                  </a:moveTo>
                  <a:lnTo>
                    <a:pt x="19409922" y="0"/>
                  </a:lnTo>
                  <a:lnTo>
                    <a:pt x="19409922" y="1913890"/>
                  </a:lnTo>
                  <a:lnTo>
                    <a:pt x="0" y="1913890"/>
                  </a:lnTo>
                  <a:close/>
                </a:path>
              </a:pathLst>
            </a:custGeom>
            <a:solidFill>
              <a:srgbClr val="009FE3"/>
            </a:solidFill>
          </p:spPr>
        </p:sp>
      </p:grpSp>
      <p:sp>
        <p:nvSpPr>
          <p:cNvPr id="4" name="TextBox 4"/>
          <p:cNvSpPr txBox="1"/>
          <p:nvPr/>
        </p:nvSpPr>
        <p:spPr>
          <a:xfrm>
            <a:off x="647733" y="446405"/>
            <a:ext cx="7268448" cy="582295"/>
          </a:xfrm>
          <a:prstGeom prst="rect">
            <a:avLst/>
          </a:prstGeom>
        </p:spPr>
        <p:txBody>
          <a:bodyPr lIns="0" tIns="0" rIns="0" bIns="0" rtlCol="0" anchor="t">
            <a:spAutoFit/>
          </a:bodyPr>
          <a:lstStyle/>
          <a:p>
            <a:pPr algn="ctr">
              <a:lnSpc>
                <a:spcPts val="4760"/>
              </a:lnSpc>
            </a:pPr>
            <a:r>
              <a:rPr lang="en-US" sz="3400">
                <a:solidFill>
                  <a:srgbClr val="009FE3"/>
                </a:solidFill>
                <a:latin typeface="Open Sans Light Bold" panose="020B0806030504020204"/>
              </a:rPr>
              <a:t>U</a:t>
            </a:r>
            <a:r>
              <a:rPr lang="en-US" sz="3400">
                <a:solidFill>
                  <a:srgbClr val="009FE3"/>
                </a:solidFill>
                <a:latin typeface="Open Sans Light Bold" panose="020B0806030504020204"/>
              </a:rPr>
              <a:t>niform Resource Locator (URL)</a:t>
            </a:r>
            <a:endParaRPr lang="en-US" sz="3400">
              <a:solidFill>
                <a:srgbClr val="009FE3"/>
              </a:solidFill>
              <a:latin typeface="Open Sans Light Bold" panose="020B0806030504020204"/>
            </a:endParaRPr>
          </a:p>
        </p:txBody>
      </p:sp>
      <p:sp>
        <p:nvSpPr>
          <p:cNvPr id="5" name="TextBox 5"/>
          <p:cNvSpPr txBox="1"/>
          <p:nvPr/>
        </p:nvSpPr>
        <p:spPr>
          <a:xfrm>
            <a:off x="9139238" y="4565707"/>
            <a:ext cx="9525" cy="582295"/>
          </a:xfrm>
          <a:prstGeom prst="rect">
            <a:avLst/>
          </a:prstGeom>
        </p:spPr>
        <p:txBody>
          <a:bodyPr lIns="0" tIns="0" rIns="0" bIns="0" rtlCol="0" anchor="t">
            <a:spAutoFit/>
          </a:bodyPr>
          <a:lstStyle/>
          <a:p>
            <a:pPr algn="ctr">
              <a:lnSpc>
                <a:spcPts val="4760"/>
              </a:lnSpc>
            </a:pPr>
          </a:p>
        </p:txBody>
      </p:sp>
      <p:sp>
        <p:nvSpPr>
          <p:cNvPr id="6" name="TextBox 6"/>
          <p:cNvSpPr txBox="1"/>
          <p:nvPr/>
        </p:nvSpPr>
        <p:spPr>
          <a:xfrm>
            <a:off x="-378734" y="1606827"/>
            <a:ext cx="18666734" cy="539750"/>
          </a:xfrm>
          <a:prstGeom prst="rect">
            <a:avLst/>
          </a:prstGeom>
        </p:spPr>
        <p:txBody>
          <a:bodyPr lIns="0" tIns="0" rIns="0" bIns="0" rtlCol="0" anchor="t">
            <a:spAutoFit/>
          </a:bodyPr>
          <a:lstStyle/>
          <a:p>
            <a:pPr algn="ctr">
              <a:lnSpc>
                <a:spcPts val="4480"/>
              </a:lnSpc>
            </a:pPr>
            <a:r>
              <a:rPr lang="en-US" sz="3200">
                <a:solidFill>
                  <a:srgbClr val="FFFFFF"/>
                </a:solidFill>
                <a:latin typeface="Open Sans Light" panose="020B0306030504020204"/>
              </a:rPr>
              <a:t>A URL is used to uniquely identify a resource over the web. URL has the following syntax:</a:t>
            </a:r>
            <a:endParaRPr lang="en-US" sz="3200">
              <a:solidFill>
                <a:srgbClr val="FFFFFF"/>
              </a:solidFill>
              <a:latin typeface="Open Sans Light" panose="020B0306030504020204"/>
            </a:endParaRPr>
          </a:p>
        </p:txBody>
      </p:sp>
      <p:sp>
        <p:nvSpPr>
          <p:cNvPr id="7" name="TextBox 7"/>
          <p:cNvSpPr txBox="1"/>
          <p:nvPr/>
        </p:nvSpPr>
        <p:spPr>
          <a:xfrm>
            <a:off x="4708491" y="3173663"/>
            <a:ext cx="9418915" cy="539750"/>
          </a:xfrm>
          <a:prstGeom prst="rect">
            <a:avLst/>
          </a:prstGeom>
        </p:spPr>
        <p:txBody>
          <a:bodyPr lIns="0" tIns="0" rIns="0" bIns="0" rtlCol="0" anchor="t">
            <a:spAutoFit/>
          </a:bodyPr>
          <a:lstStyle/>
          <a:p>
            <a:pPr algn="ctr">
              <a:lnSpc>
                <a:spcPts val="4480"/>
              </a:lnSpc>
            </a:pPr>
            <a:r>
              <a:rPr lang="en-US" sz="3200">
                <a:solidFill>
                  <a:srgbClr val="000000"/>
                </a:solidFill>
                <a:latin typeface="Open Sans Light Bold Italics" panose="020B0806030504020204"/>
              </a:rPr>
              <a:t>pro</a:t>
            </a:r>
            <a:r>
              <a:rPr lang="en-US" sz="3200">
                <a:solidFill>
                  <a:srgbClr val="000000"/>
                </a:solidFill>
                <a:latin typeface="Open Sans Light Bold Italics" panose="020B0806030504020204"/>
              </a:rPr>
              <a:t>tocol://hostname:port/path-and-file-name</a:t>
            </a:r>
            <a:endParaRPr lang="en-US" sz="3200">
              <a:solidFill>
                <a:srgbClr val="000000"/>
              </a:solidFill>
              <a:latin typeface="Open Sans Light Bold Italics" panose="020B0806030504020204"/>
            </a:endParaRPr>
          </a:p>
        </p:txBody>
      </p:sp>
      <p:sp>
        <p:nvSpPr>
          <p:cNvPr id="8" name="TextBox 8"/>
          <p:cNvSpPr txBox="1"/>
          <p:nvPr/>
        </p:nvSpPr>
        <p:spPr>
          <a:xfrm>
            <a:off x="158650" y="4565707"/>
            <a:ext cx="18129350" cy="5398135"/>
          </a:xfrm>
          <a:prstGeom prst="rect">
            <a:avLst/>
          </a:prstGeom>
        </p:spPr>
        <p:txBody>
          <a:bodyPr lIns="0" tIns="0" rIns="0" bIns="0" rtlCol="0" anchor="t">
            <a:spAutoFit/>
          </a:bodyPr>
          <a:lstStyle/>
          <a:p>
            <a:pPr algn="ctr">
              <a:lnSpc>
                <a:spcPts val="4760"/>
              </a:lnSpc>
            </a:pPr>
            <a:r>
              <a:rPr lang="en-US" sz="3400">
                <a:solidFill>
                  <a:srgbClr val="FFFFFF"/>
                </a:solidFill>
                <a:latin typeface="Open Sans Light Bold" panose="020B0806030504020204"/>
              </a:rPr>
              <a:t>There are 4 parts in a URL:</a:t>
            </a:r>
            <a:endParaRPr lang="en-US" sz="3400">
              <a:solidFill>
                <a:srgbClr val="FFFFFF"/>
              </a:solidFill>
              <a:latin typeface="Open Sans Light Bold" panose="020B0806030504020204"/>
            </a:endParaRPr>
          </a:p>
          <a:p>
            <a:pPr algn="ctr">
              <a:lnSpc>
                <a:spcPts val="4760"/>
              </a:lnSpc>
            </a:pPr>
            <a:r>
              <a:rPr lang="en-US" sz="3400">
                <a:solidFill>
                  <a:srgbClr val="FFFFFF"/>
                </a:solidFill>
                <a:latin typeface="Open Sans Light Bold" panose="020B0806030504020204"/>
              </a:rPr>
              <a:t>Protocol:</a:t>
            </a:r>
            <a:r>
              <a:rPr lang="en-US" sz="3400">
                <a:solidFill>
                  <a:srgbClr val="FFFFFF"/>
                </a:solidFill>
                <a:latin typeface="Open Sans Light" panose="020B0306030504020204"/>
              </a:rPr>
              <a:t> The application-level protocol use</a:t>
            </a:r>
            <a:r>
              <a:rPr lang="en-US" sz="3400">
                <a:solidFill>
                  <a:srgbClr val="FFFFFF"/>
                </a:solidFill>
                <a:latin typeface="Open Sans Light" panose="020B0306030504020204"/>
              </a:rPr>
              <a:t>d by the client and server, e.g., HTTP, FTP, and telnet.</a:t>
            </a:r>
            <a:endParaRPr lang="en-US" sz="3400">
              <a:solidFill>
                <a:srgbClr val="FFFFFF"/>
              </a:solidFill>
              <a:latin typeface="Open Sans Light" panose="020B0306030504020204"/>
            </a:endParaRPr>
          </a:p>
          <a:p>
            <a:pPr algn="ctr">
              <a:lnSpc>
                <a:spcPts val="4760"/>
              </a:lnSpc>
            </a:pPr>
            <a:r>
              <a:rPr lang="en-US" sz="3400">
                <a:solidFill>
                  <a:srgbClr val="FFFFFF"/>
                </a:solidFill>
                <a:latin typeface="Open Sans Light Bold" panose="020B0806030504020204"/>
              </a:rPr>
              <a:t>Hostname:</a:t>
            </a:r>
            <a:r>
              <a:rPr lang="en-US" sz="3400">
                <a:solidFill>
                  <a:srgbClr val="FFFFFF"/>
                </a:solidFill>
                <a:latin typeface="Open Sans Light" panose="020B0306030504020204"/>
              </a:rPr>
              <a:t> The DNS domain name (e.g., www.nowhere123.com) or IP address (e.g., 192.128.1.2) of the server.</a:t>
            </a:r>
            <a:endParaRPr lang="en-US" sz="3400">
              <a:solidFill>
                <a:srgbClr val="FFFFFF"/>
              </a:solidFill>
              <a:latin typeface="Open Sans Light" panose="020B0306030504020204"/>
            </a:endParaRPr>
          </a:p>
          <a:p>
            <a:pPr algn="ctr">
              <a:lnSpc>
                <a:spcPts val="4760"/>
              </a:lnSpc>
            </a:pPr>
            <a:r>
              <a:rPr lang="en-US" sz="3400">
                <a:solidFill>
                  <a:srgbClr val="FFFFFF"/>
                </a:solidFill>
                <a:latin typeface="Open Sans Light Bold" panose="020B0806030504020204"/>
              </a:rPr>
              <a:t>Port:</a:t>
            </a:r>
            <a:r>
              <a:rPr lang="en-US" sz="3400">
                <a:solidFill>
                  <a:srgbClr val="FFFFFF"/>
                </a:solidFill>
                <a:latin typeface="Open Sans Light" panose="020B0306030504020204"/>
              </a:rPr>
              <a:t> The TCP port number that the server is listening for incoming requests from the clients.</a:t>
            </a:r>
            <a:endParaRPr lang="en-US" sz="3400">
              <a:solidFill>
                <a:srgbClr val="FFFFFF"/>
              </a:solidFill>
              <a:latin typeface="Open Sans Light" panose="020B0306030504020204"/>
            </a:endParaRPr>
          </a:p>
          <a:p>
            <a:pPr algn="ctr">
              <a:lnSpc>
                <a:spcPts val="4760"/>
              </a:lnSpc>
            </a:pPr>
          </a:p>
          <a:p>
            <a:pPr algn="ctr">
              <a:lnSpc>
                <a:spcPts val="4760"/>
              </a:lnSpc>
            </a:pPr>
            <a:r>
              <a:rPr lang="en-US" sz="3400">
                <a:solidFill>
                  <a:srgbClr val="FFFFFF"/>
                </a:solidFill>
                <a:latin typeface="Open Sans Light Bold" panose="020B0806030504020204"/>
              </a:rPr>
              <a:t>Path-and-file-name:</a:t>
            </a:r>
            <a:r>
              <a:rPr lang="en-US" sz="3400">
                <a:solidFill>
                  <a:srgbClr val="FFFFFF"/>
                </a:solidFill>
                <a:latin typeface="Open Sans Light" panose="020B0306030504020204"/>
              </a:rPr>
              <a:t> The name and location of the requested resource, under the server document base directory.</a:t>
            </a:r>
            <a:endParaRPr lang="en-US" sz="3400">
              <a:solidFill>
                <a:srgbClr val="FFFFFF"/>
              </a:solidFill>
              <a:latin typeface="Open Sans Light" panose="020B0306030504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6742</Words>
  <Application>WPS Presentation</Application>
  <PresentationFormat>On-screen Show (4:3)</PresentationFormat>
  <Paragraphs>328</Paragraphs>
  <Slides>28</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28</vt:i4>
      </vt:variant>
    </vt:vector>
  </HeadingPairs>
  <TitlesOfParts>
    <vt:vector size="47" baseType="lpstr">
      <vt:lpstr>Arial</vt:lpstr>
      <vt:lpstr>SimSun</vt:lpstr>
      <vt:lpstr>Wingdings</vt:lpstr>
      <vt:lpstr>Glacial Indifference Bold</vt:lpstr>
      <vt:lpstr>Glacial Indifference</vt:lpstr>
      <vt:lpstr>Open Sans Light Bold</vt:lpstr>
      <vt:lpstr>Open Sans Light</vt:lpstr>
      <vt:lpstr>Alegreya Sans Black Bold</vt:lpstr>
      <vt:lpstr>AMGDT</vt:lpstr>
      <vt:lpstr>Open Sans Light Bold Italics</vt:lpstr>
      <vt:lpstr>Microsoft YaHei</vt:lpstr>
      <vt:lpstr>Arial Unicode MS</vt:lpstr>
      <vt:lpstr>Calibri</vt:lpstr>
      <vt:lpstr>Open Sans</vt:lpstr>
      <vt:lpstr>Adumu Regular</vt:lpstr>
      <vt:lpstr>Adumu Regular Bold</vt:lpstr>
      <vt:lpstr>Arimo</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(HyperText Transfer Protocol) The communications protocol used to connect to Web servers on the Internet or on a local network (intranet). Its primary function is to establish a connection with the server and send HTML pages back to the user's browser. It</dc:title>
  <dc:creator/>
  <cp:lastModifiedBy>MEHRIN FARZANA (2101013)</cp:lastModifiedBy>
  <cp:revision>5</cp:revision>
  <dcterms:created xsi:type="dcterms:W3CDTF">2006-08-16T00:00:00Z</dcterms:created>
  <dcterms:modified xsi:type="dcterms:W3CDTF">2024-11-19T13:47:48Z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0628238579E844C9A1D234DE8645EC42_12</vt:lpwstr>
  </property>
  <property fmtid="{D5CDD505-2E9C-101B-9397-08002B2CF9AE}" pid="3" name="KSOProductBuildVer">
    <vt:lpwstr>1033-12.2.0.18911</vt:lpwstr>
  </property>
</Properties>
</file>