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578" autoAdjust="0"/>
  </p:normalViewPr>
  <p:slideViewPr>
    <p:cSldViewPr snapToGrid="0">
      <p:cViewPr varScale="1">
        <p:scale>
          <a:sx n="76" d="100"/>
          <a:sy n="76" d="100"/>
        </p:scale>
        <p:origin x="29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36959-F887-4403-B50E-4E1B07BF0817}" type="datetimeFigureOut">
              <a:rPr lang="en-US" smtClean="0"/>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5A4C8-CDCE-4745-88CF-37D8467AD236}" type="slidenum">
              <a:rPr lang="en-US" smtClean="0"/>
              <a:t>‹#›</a:t>
            </a:fld>
            <a:endParaRPr lang="en-US"/>
          </a:p>
        </p:txBody>
      </p:sp>
    </p:spTree>
    <p:extLst>
      <p:ext uri="{BB962C8B-B14F-4D97-AF65-F5344CB8AC3E}">
        <p14:creationId xmlns:p14="http://schemas.microsoft.com/office/powerpoint/2010/main" val="1950173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dirty="0">
                <a:solidFill>
                  <a:srgbClr val="212529"/>
                </a:solidFill>
                <a:effectLst/>
                <a:latin typeface="-apple-system"/>
              </a:rPr>
              <a:t>It is generally accepted that there have been four industrial revolutions, but that these revolutions have not taken place simultaneously in all countries. There are even developing countries where the second or the third industrial revolution has not yet occurred.</a:t>
            </a:r>
            <a:endParaRPr lang="en-GB" b="0" i="0" dirty="0">
              <a:solidFill>
                <a:srgbClr val="212529"/>
              </a:solidFill>
              <a:effectLst/>
              <a:latin typeface="-apple-system"/>
            </a:endParaRPr>
          </a:p>
        </p:txBody>
      </p:sp>
      <p:sp>
        <p:nvSpPr>
          <p:cNvPr id="4" name="Slide Number Placeholder 3"/>
          <p:cNvSpPr>
            <a:spLocks noGrp="1"/>
          </p:cNvSpPr>
          <p:nvPr>
            <p:ph type="sldNum" sz="quarter" idx="5"/>
          </p:nvPr>
        </p:nvSpPr>
        <p:spPr/>
        <p:txBody>
          <a:bodyPr/>
          <a:lstStyle/>
          <a:p>
            <a:fld id="{6925A4C8-CDCE-4745-88CF-37D8467AD236}" type="slidenum">
              <a:rPr lang="en-US" smtClean="0"/>
              <a:t>2</a:t>
            </a:fld>
            <a:endParaRPr lang="en-US"/>
          </a:p>
        </p:txBody>
      </p:sp>
    </p:spTree>
    <p:extLst>
      <p:ext uri="{BB962C8B-B14F-4D97-AF65-F5344CB8AC3E}">
        <p14:creationId xmlns:p14="http://schemas.microsoft.com/office/powerpoint/2010/main" val="1415518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25A4C8-CDCE-4745-88CF-37D8467AD236}" type="slidenum">
              <a:rPr lang="en-US" smtClean="0"/>
              <a:t>16</a:t>
            </a:fld>
            <a:endParaRPr lang="en-US"/>
          </a:p>
        </p:txBody>
      </p:sp>
    </p:spTree>
    <p:extLst>
      <p:ext uri="{BB962C8B-B14F-4D97-AF65-F5344CB8AC3E}">
        <p14:creationId xmlns:p14="http://schemas.microsoft.com/office/powerpoint/2010/main" val="4112127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Google Sans"/>
              </a:rPr>
              <a:t>A collaborative robot, also known as a </a:t>
            </a:r>
            <a:r>
              <a:rPr lang="en-GB" b="0" i="0" dirty="0" err="1">
                <a:solidFill>
                  <a:srgbClr val="202124"/>
                </a:solidFill>
                <a:effectLst/>
                <a:latin typeface="Google Sans"/>
              </a:rPr>
              <a:t>cobot</a:t>
            </a:r>
            <a:r>
              <a:rPr lang="en-GB" b="0" i="0" dirty="0">
                <a:solidFill>
                  <a:srgbClr val="202124"/>
                </a:solidFill>
                <a:effectLst/>
                <a:latin typeface="Google Sans"/>
              </a:rPr>
              <a:t>, is </a:t>
            </a:r>
            <a:r>
              <a:rPr lang="en-GB" b="0" i="0" dirty="0">
                <a:solidFill>
                  <a:srgbClr val="040C28"/>
                </a:solidFill>
                <a:effectLst/>
                <a:latin typeface="Google Sans"/>
              </a:rPr>
              <a:t>an industrial robot that can safely operate alongside humans in a shared workspace</a:t>
            </a:r>
            <a:r>
              <a:rPr lang="en-GB" b="0" i="0" dirty="0">
                <a:solidFill>
                  <a:srgbClr val="202124"/>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fld id="{6925A4C8-CDCE-4745-88CF-37D8467AD236}" type="slidenum">
              <a:rPr lang="en-US" smtClean="0"/>
              <a:t>17</a:t>
            </a:fld>
            <a:endParaRPr lang="en-US"/>
          </a:p>
        </p:txBody>
      </p:sp>
    </p:spTree>
    <p:extLst>
      <p:ext uri="{BB962C8B-B14F-4D97-AF65-F5344CB8AC3E}">
        <p14:creationId xmlns:p14="http://schemas.microsoft.com/office/powerpoint/2010/main" val="579566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12529"/>
                </a:solidFill>
                <a:effectLst/>
                <a:latin typeface="-apple-system"/>
              </a:rPr>
              <a:t>It was triggered by water and steam power, which enabled increasingly mechanized production processes and the reduction of human </a:t>
            </a:r>
            <a:r>
              <a:rPr lang="en-GB" b="0" i="0" dirty="0" err="1">
                <a:solidFill>
                  <a:srgbClr val="212529"/>
                </a:solidFill>
                <a:effectLst/>
                <a:latin typeface="-apple-system"/>
              </a:rPr>
              <a:t>labor</a:t>
            </a:r>
            <a:r>
              <a:rPr lang="en-GB" b="0" i="0" dirty="0">
                <a:solidFill>
                  <a:srgbClr val="212529"/>
                </a:solidFill>
                <a:effectLst/>
                <a:latin typeface="-apple-system"/>
              </a:rPr>
              <a:t> inputs needed per output created.</a:t>
            </a:r>
            <a:endParaRPr lang="en-US" dirty="0"/>
          </a:p>
        </p:txBody>
      </p:sp>
      <p:sp>
        <p:nvSpPr>
          <p:cNvPr id="4" name="Slide Number Placeholder 3"/>
          <p:cNvSpPr>
            <a:spLocks noGrp="1"/>
          </p:cNvSpPr>
          <p:nvPr>
            <p:ph type="sldNum" sz="quarter" idx="5"/>
          </p:nvPr>
        </p:nvSpPr>
        <p:spPr/>
        <p:txBody>
          <a:bodyPr/>
          <a:lstStyle/>
          <a:p>
            <a:fld id="{6925A4C8-CDCE-4745-88CF-37D8467AD236}" type="slidenum">
              <a:rPr lang="en-US" smtClean="0"/>
              <a:t>3</a:t>
            </a:fld>
            <a:endParaRPr lang="en-US"/>
          </a:p>
        </p:txBody>
      </p:sp>
    </p:spTree>
    <p:extLst>
      <p:ext uri="{BB962C8B-B14F-4D97-AF65-F5344CB8AC3E}">
        <p14:creationId xmlns:p14="http://schemas.microsoft.com/office/powerpoint/2010/main" val="2596706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25A4C8-CDCE-4745-88CF-37D8467AD236}" type="slidenum">
              <a:rPr lang="en-US" smtClean="0"/>
              <a:t>4</a:t>
            </a:fld>
            <a:endParaRPr lang="en-US"/>
          </a:p>
        </p:txBody>
      </p:sp>
    </p:spTree>
    <p:extLst>
      <p:ext uri="{BB962C8B-B14F-4D97-AF65-F5344CB8AC3E}">
        <p14:creationId xmlns:p14="http://schemas.microsoft.com/office/powerpoint/2010/main" val="1683441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dirty="0">
                <a:solidFill>
                  <a:srgbClr val="212529"/>
                </a:solidFill>
                <a:effectLst/>
                <a:latin typeface="-apple-system"/>
              </a:rPr>
              <a:t>Was driven by electrical power to create mass production.</a:t>
            </a:r>
            <a:endParaRPr lang="en-GB" b="0" i="0" dirty="0">
              <a:solidFill>
                <a:srgbClr val="212529"/>
              </a:solidFill>
              <a:effectLst/>
              <a:latin typeface="-apple-system"/>
            </a:endParaRPr>
          </a:p>
        </p:txBody>
      </p:sp>
      <p:sp>
        <p:nvSpPr>
          <p:cNvPr id="4" name="Slide Number Placeholder 3"/>
          <p:cNvSpPr>
            <a:spLocks noGrp="1"/>
          </p:cNvSpPr>
          <p:nvPr>
            <p:ph type="sldNum" sz="quarter" idx="5"/>
          </p:nvPr>
        </p:nvSpPr>
        <p:spPr/>
        <p:txBody>
          <a:bodyPr/>
          <a:lstStyle/>
          <a:p>
            <a:fld id="{6925A4C8-CDCE-4745-88CF-37D8467AD236}" type="slidenum">
              <a:rPr lang="en-US" smtClean="0"/>
              <a:t>6</a:t>
            </a:fld>
            <a:endParaRPr lang="en-US"/>
          </a:p>
        </p:txBody>
      </p:sp>
    </p:spTree>
    <p:extLst>
      <p:ext uri="{BB962C8B-B14F-4D97-AF65-F5344CB8AC3E}">
        <p14:creationId xmlns:p14="http://schemas.microsoft.com/office/powerpoint/2010/main" val="30485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dirty="0">
                <a:solidFill>
                  <a:srgbClr val="212529"/>
                </a:solidFill>
                <a:effectLst/>
                <a:latin typeface="-apple-system"/>
              </a:rPr>
              <a:t>Used electronics and IT to automate manufacturing.</a:t>
            </a:r>
            <a:endParaRPr lang="en-GB" b="0" i="0" dirty="0">
              <a:solidFill>
                <a:srgbClr val="212529"/>
              </a:solidFill>
              <a:effectLst/>
              <a:latin typeface="-apple-system"/>
            </a:endParaRPr>
          </a:p>
        </p:txBody>
      </p:sp>
      <p:sp>
        <p:nvSpPr>
          <p:cNvPr id="4" name="Slide Number Placeholder 3"/>
          <p:cNvSpPr>
            <a:spLocks noGrp="1"/>
          </p:cNvSpPr>
          <p:nvPr>
            <p:ph type="sldNum" sz="quarter" idx="5"/>
          </p:nvPr>
        </p:nvSpPr>
        <p:spPr/>
        <p:txBody>
          <a:bodyPr/>
          <a:lstStyle/>
          <a:p>
            <a:fld id="{6925A4C8-CDCE-4745-88CF-37D8467AD236}" type="slidenum">
              <a:rPr lang="en-US" smtClean="0"/>
              <a:t>8</a:t>
            </a:fld>
            <a:endParaRPr lang="en-US"/>
          </a:p>
        </p:txBody>
      </p:sp>
    </p:spTree>
    <p:extLst>
      <p:ext uri="{BB962C8B-B14F-4D97-AF65-F5344CB8AC3E}">
        <p14:creationId xmlns:p14="http://schemas.microsoft.com/office/powerpoint/2010/main" val="3113093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i="0" dirty="0">
                <a:solidFill>
                  <a:srgbClr val="212529"/>
                </a:solidFill>
                <a:effectLst/>
                <a:latin typeface="-apple-system"/>
              </a:rPr>
              <a:t>The Fourth Industrial Revolution is not driven only by the invention of various new technologies, but it is also based on advances in communication and connectivity </a:t>
            </a:r>
            <a:r>
              <a:rPr lang="en-GB" sz="1800" b="0" i="0" dirty="0">
                <a:solidFill>
                  <a:srgbClr val="212529"/>
                </a:solidFill>
                <a:effectLst/>
                <a:latin typeface="-apple-system"/>
              </a:rPr>
              <a:t>, and it is also marked by emerging technology breakthroughs in a number of fields.</a:t>
            </a:r>
            <a:endParaRPr lang="en-US" dirty="0"/>
          </a:p>
        </p:txBody>
      </p:sp>
      <p:sp>
        <p:nvSpPr>
          <p:cNvPr id="4" name="Slide Number Placeholder 3"/>
          <p:cNvSpPr>
            <a:spLocks noGrp="1"/>
          </p:cNvSpPr>
          <p:nvPr>
            <p:ph type="sldNum" sz="quarter" idx="5"/>
          </p:nvPr>
        </p:nvSpPr>
        <p:spPr/>
        <p:txBody>
          <a:bodyPr/>
          <a:lstStyle/>
          <a:p>
            <a:fld id="{6925A4C8-CDCE-4745-88CF-37D8467AD236}" type="slidenum">
              <a:rPr lang="en-US" smtClean="0"/>
              <a:t>11</a:t>
            </a:fld>
            <a:endParaRPr lang="en-US"/>
          </a:p>
        </p:txBody>
      </p:sp>
    </p:spTree>
    <p:extLst>
      <p:ext uri="{BB962C8B-B14F-4D97-AF65-F5344CB8AC3E}">
        <p14:creationId xmlns:p14="http://schemas.microsoft.com/office/powerpoint/2010/main" val="1452064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25A4C8-CDCE-4745-88CF-37D8467AD236}" type="slidenum">
              <a:rPr lang="en-US" smtClean="0"/>
              <a:t>13</a:t>
            </a:fld>
            <a:endParaRPr lang="en-US"/>
          </a:p>
        </p:txBody>
      </p:sp>
    </p:spTree>
    <p:extLst>
      <p:ext uri="{BB962C8B-B14F-4D97-AF65-F5344CB8AC3E}">
        <p14:creationId xmlns:p14="http://schemas.microsoft.com/office/powerpoint/2010/main" val="3938860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1" i="0" dirty="0">
                <a:solidFill>
                  <a:srgbClr val="212529"/>
                </a:solidFill>
                <a:effectLst/>
                <a:latin typeface="-apple-system"/>
              </a:rPr>
              <a:t>Industry 4.0 </a:t>
            </a:r>
            <a:r>
              <a:rPr lang="en-GB" sz="1800" b="0" i="0" dirty="0">
                <a:solidFill>
                  <a:srgbClr val="212529"/>
                </a:solidFill>
                <a:effectLst/>
                <a:latin typeface="-apple-system"/>
              </a:rPr>
              <a:t>represents the economic point of view, focusing on industry, manufacturing / production and technology.</a:t>
            </a:r>
            <a:endParaRPr lang="en-GB" b="0" i="0" dirty="0">
              <a:solidFill>
                <a:srgbClr val="212529"/>
              </a:solidFill>
              <a:effectLst/>
              <a:latin typeface="-apple-system"/>
            </a:endParaRPr>
          </a:p>
          <a:p>
            <a:pPr algn="l"/>
            <a:r>
              <a:rPr lang="en-GB" sz="1800" b="0" i="0" dirty="0">
                <a:solidFill>
                  <a:srgbClr val="212529"/>
                </a:solidFill>
                <a:effectLst/>
                <a:latin typeface="-apple-system"/>
              </a:rPr>
              <a:t>The </a:t>
            </a:r>
            <a:r>
              <a:rPr lang="en-GB" sz="1800" b="1" i="0" dirty="0">
                <a:solidFill>
                  <a:srgbClr val="212529"/>
                </a:solidFill>
                <a:effectLst/>
                <a:latin typeface="-apple-system"/>
              </a:rPr>
              <a:t>4th Industrial Revolution </a:t>
            </a:r>
            <a:r>
              <a:rPr lang="en-GB" sz="1800" b="0" i="0" dirty="0">
                <a:solidFill>
                  <a:srgbClr val="212529"/>
                </a:solidFill>
                <a:effectLst/>
                <a:latin typeface="-apple-system"/>
              </a:rPr>
              <a:t>describes a technologically driven paradigm change that affects all spheres of life.</a:t>
            </a:r>
            <a:endParaRPr lang="en-GB" b="0" i="0" dirty="0">
              <a:solidFill>
                <a:srgbClr val="212529"/>
              </a:solidFill>
              <a:effectLst/>
              <a:latin typeface="-apple-system"/>
            </a:endParaRPr>
          </a:p>
        </p:txBody>
      </p:sp>
      <p:sp>
        <p:nvSpPr>
          <p:cNvPr id="4" name="Slide Number Placeholder 3"/>
          <p:cNvSpPr>
            <a:spLocks noGrp="1"/>
          </p:cNvSpPr>
          <p:nvPr>
            <p:ph type="sldNum" sz="quarter" idx="5"/>
          </p:nvPr>
        </p:nvSpPr>
        <p:spPr/>
        <p:txBody>
          <a:bodyPr/>
          <a:lstStyle/>
          <a:p>
            <a:fld id="{6925A4C8-CDCE-4745-88CF-37D8467AD236}" type="slidenum">
              <a:rPr lang="en-US" smtClean="0"/>
              <a:t>14</a:t>
            </a:fld>
            <a:endParaRPr lang="en-US"/>
          </a:p>
        </p:txBody>
      </p:sp>
    </p:spTree>
    <p:extLst>
      <p:ext uri="{BB962C8B-B14F-4D97-AF65-F5344CB8AC3E}">
        <p14:creationId xmlns:p14="http://schemas.microsoft.com/office/powerpoint/2010/main" val="629363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https://www.twi-global.com/technical-knowledge/faqs/industry-5-0</a:t>
            </a:r>
          </a:p>
        </p:txBody>
      </p:sp>
      <p:sp>
        <p:nvSpPr>
          <p:cNvPr id="4" name="Slide Number Placeholder 3"/>
          <p:cNvSpPr>
            <a:spLocks noGrp="1"/>
          </p:cNvSpPr>
          <p:nvPr>
            <p:ph type="sldNum" sz="quarter" idx="5"/>
          </p:nvPr>
        </p:nvSpPr>
        <p:spPr/>
        <p:txBody>
          <a:bodyPr/>
          <a:lstStyle/>
          <a:p>
            <a:fld id="{6925A4C8-CDCE-4745-88CF-37D8467AD236}" type="slidenum">
              <a:rPr lang="en-US" smtClean="0"/>
              <a:t>15</a:t>
            </a:fld>
            <a:endParaRPr lang="en-US"/>
          </a:p>
        </p:txBody>
      </p:sp>
    </p:spTree>
    <p:extLst>
      <p:ext uri="{BB962C8B-B14F-4D97-AF65-F5344CB8AC3E}">
        <p14:creationId xmlns:p14="http://schemas.microsoft.com/office/powerpoint/2010/main" val="1137290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57B4-9311-48A2-8D21-F0F13C95D7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79EB66-271B-4423-84FA-7EF1DA9CEE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55A1BC-9E14-4062-8375-77618D02B417}"/>
              </a:ext>
            </a:extLst>
          </p:cNvPr>
          <p:cNvSpPr>
            <a:spLocks noGrp="1"/>
          </p:cNvSpPr>
          <p:nvPr>
            <p:ph type="dt" sz="half" idx="10"/>
          </p:nvPr>
        </p:nvSpPr>
        <p:spPr/>
        <p:txBody>
          <a:bodyPr/>
          <a:lstStyle/>
          <a:p>
            <a:fld id="{A290B606-0D3F-4406-9DC7-5CD7BCA28883}" type="datetimeFigureOut">
              <a:rPr lang="en-US" smtClean="0"/>
              <a:t>9/1/2024</a:t>
            </a:fld>
            <a:endParaRPr lang="en-US"/>
          </a:p>
        </p:txBody>
      </p:sp>
      <p:sp>
        <p:nvSpPr>
          <p:cNvPr id="5" name="Footer Placeholder 4">
            <a:extLst>
              <a:ext uri="{FF2B5EF4-FFF2-40B4-BE49-F238E27FC236}">
                <a16:creationId xmlns:a16="http://schemas.microsoft.com/office/drawing/2014/main" id="{0E9D7254-0449-41DC-845B-8013630E7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49EF1-8FE4-4D0B-AB74-85338D4C9938}"/>
              </a:ext>
            </a:extLst>
          </p:cNvPr>
          <p:cNvSpPr>
            <a:spLocks noGrp="1"/>
          </p:cNvSpPr>
          <p:nvPr>
            <p:ph type="sldNum" sz="quarter" idx="12"/>
          </p:nvPr>
        </p:nvSpPr>
        <p:spPr/>
        <p:txBody>
          <a:bodyPr/>
          <a:lstStyle/>
          <a:p>
            <a:fld id="{99DEA9E5-C8BA-424A-A217-0543E77DBA53}" type="slidenum">
              <a:rPr lang="en-US" smtClean="0"/>
              <a:t>‹#›</a:t>
            </a:fld>
            <a:endParaRPr lang="en-US"/>
          </a:p>
        </p:txBody>
      </p:sp>
    </p:spTree>
    <p:extLst>
      <p:ext uri="{BB962C8B-B14F-4D97-AF65-F5344CB8AC3E}">
        <p14:creationId xmlns:p14="http://schemas.microsoft.com/office/powerpoint/2010/main" val="2953827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35DE-EDD9-4BF2-A8AE-268BE41B50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A4D657-BDE9-427D-B0CA-889B11FC18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5CFF1-15FE-4D56-8F34-F2985A1486EA}"/>
              </a:ext>
            </a:extLst>
          </p:cNvPr>
          <p:cNvSpPr>
            <a:spLocks noGrp="1"/>
          </p:cNvSpPr>
          <p:nvPr>
            <p:ph type="dt" sz="half" idx="10"/>
          </p:nvPr>
        </p:nvSpPr>
        <p:spPr/>
        <p:txBody>
          <a:bodyPr/>
          <a:lstStyle/>
          <a:p>
            <a:fld id="{A290B606-0D3F-4406-9DC7-5CD7BCA28883}" type="datetimeFigureOut">
              <a:rPr lang="en-US" smtClean="0"/>
              <a:t>9/1/2024</a:t>
            </a:fld>
            <a:endParaRPr lang="en-US"/>
          </a:p>
        </p:txBody>
      </p:sp>
      <p:sp>
        <p:nvSpPr>
          <p:cNvPr id="5" name="Footer Placeholder 4">
            <a:extLst>
              <a:ext uri="{FF2B5EF4-FFF2-40B4-BE49-F238E27FC236}">
                <a16:creationId xmlns:a16="http://schemas.microsoft.com/office/drawing/2014/main" id="{03E26B7F-6F12-4DE0-9DC6-809595087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2FEF6-8D69-4303-894B-66EB519D2230}"/>
              </a:ext>
            </a:extLst>
          </p:cNvPr>
          <p:cNvSpPr>
            <a:spLocks noGrp="1"/>
          </p:cNvSpPr>
          <p:nvPr>
            <p:ph type="sldNum" sz="quarter" idx="12"/>
          </p:nvPr>
        </p:nvSpPr>
        <p:spPr/>
        <p:txBody>
          <a:bodyPr/>
          <a:lstStyle/>
          <a:p>
            <a:fld id="{99DEA9E5-C8BA-424A-A217-0543E77DBA53}" type="slidenum">
              <a:rPr lang="en-US" smtClean="0"/>
              <a:t>‹#›</a:t>
            </a:fld>
            <a:endParaRPr lang="en-US"/>
          </a:p>
        </p:txBody>
      </p:sp>
    </p:spTree>
    <p:extLst>
      <p:ext uri="{BB962C8B-B14F-4D97-AF65-F5344CB8AC3E}">
        <p14:creationId xmlns:p14="http://schemas.microsoft.com/office/powerpoint/2010/main" val="1851661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196B5A-D2B8-4F9B-96FE-4C6794C195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15D81F-C4AC-4FB1-9BA8-6420A1212A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88608-9798-4DF0-814E-7F2A09774CE8}"/>
              </a:ext>
            </a:extLst>
          </p:cNvPr>
          <p:cNvSpPr>
            <a:spLocks noGrp="1"/>
          </p:cNvSpPr>
          <p:nvPr>
            <p:ph type="dt" sz="half" idx="10"/>
          </p:nvPr>
        </p:nvSpPr>
        <p:spPr/>
        <p:txBody>
          <a:bodyPr/>
          <a:lstStyle/>
          <a:p>
            <a:fld id="{A290B606-0D3F-4406-9DC7-5CD7BCA28883}" type="datetimeFigureOut">
              <a:rPr lang="en-US" smtClean="0"/>
              <a:t>9/1/2024</a:t>
            </a:fld>
            <a:endParaRPr lang="en-US"/>
          </a:p>
        </p:txBody>
      </p:sp>
      <p:sp>
        <p:nvSpPr>
          <p:cNvPr id="5" name="Footer Placeholder 4">
            <a:extLst>
              <a:ext uri="{FF2B5EF4-FFF2-40B4-BE49-F238E27FC236}">
                <a16:creationId xmlns:a16="http://schemas.microsoft.com/office/drawing/2014/main" id="{17189ADE-4DBE-403C-848B-3FA507371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3CCC9-B89C-46A5-81CC-E2BC1775C088}"/>
              </a:ext>
            </a:extLst>
          </p:cNvPr>
          <p:cNvSpPr>
            <a:spLocks noGrp="1"/>
          </p:cNvSpPr>
          <p:nvPr>
            <p:ph type="sldNum" sz="quarter" idx="12"/>
          </p:nvPr>
        </p:nvSpPr>
        <p:spPr/>
        <p:txBody>
          <a:bodyPr/>
          <a:lstStyle/>
          <a:p>
            <a:fld id="{99DEA9E5-C8BA-424A-A217-0543E77DBA53}" type="slidenum">
              <a:rPr lang="en-US" smtClean="0"/>
              <a:t>‹#›</a:t>
            </a:fld>
            <a:endParaRPr lang="en-US"/>
          </a:p>
        </p:txBody>
      </p:sp>
    </p:spTree>
    <p:extLst>
      <p:ext uri="{BB962C8B-B14F-4D97-AF65-F5344CB8AC3E}">
        <p14:creationId xmlns:p14="http://schemas.microsoft.com/office/powerpoint/2010/main" val="311827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382C-DC27-4B39-A583-941336A0CC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5DE4E-5C6A-4566-BC1D-9EC36ECB54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2B9D5-8E56-447B-B11B-723D3E63906D}"/>
              </a:ext>
            </a:extLst>
          </p:cNvPr>
          <p:cNvSpPr>
            <a:spLocks noGrp="1"/>
          </p:cNvSpPr>
          <p:nvPr>
            <p:ph type="dt" sz="half" idx="10"/>
          </p:nvPr>
        </p:nvSpPr>
        <p:spPr/>
        <p:txBody>
          <a:bodyPr/>
          <a:lstStyle/>
          <a:p>
            <a:fld id="{A290B606-0D3F-4406-9DC7-5CD7BCA28883}" type="datetimeFigureOut">
              <a:rPr lang="en-US" smtClean="0"/>
              <a:t>9/1/2024</a:t>
            </a:fld>
            <a:endParaRPr lang="en-US"/>
          </a:p>
        </p:txBody>
      </p:sp>
      <p:sp>
        <p:nvSpPr>
          <p:cNvPr id="5" name="Footer Placeholder 4">
            <a:extLst>
              <a:ext uri="{FF2B5EF4-FFF2-40B4-BE49-F238E27FC236}">
                <a16:creationId xmlns:a16="http://schemas.microsoft.com/office/drawing/2014/main" id="{4C646845-E5F4-4030-AC11-05E6F72F4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C7DBB4-B24D-4550-98C2-29BA0B3457B9}"/>
              </a:ext>
            </a:extLst>
          </p:cNvPr>
          <p:cNvSpPr>
            <a:spLocks noGrp="1"/>
          </p:cNvSpPr>
          <p:nvPr>
            <p:ph type="sldNum" sz="quarter" idx="12"/>
          </p:nvPr>
        </p:nvSpPr>
        <p:spPr/>
        <p:txBody>
          <a:bodyPr/>
          <a:lstStyle/>
          <a:p>
            <a:fld id="{99DEA9E5-C8BA-424A-A217-0543E77DBA53}" type="slidenum">
              <a:rPr lang="en-US" smtClean="0"/>
              <a:t>‹#›</a:t>
            </a:fld>
            <a:endParaRPr lang="en-US"/>
          </a:p>
        </p:txBody>
      </p:sp>
    </p:spTree>
    <p:extLst>
      <p:ext uri="{BB962C8B-B14F-4D97-AF65-F5344CB8AC3E}">
        <p14:creationId xmlns:p14="http://schemas.microsoft.com/office/powerpoint/2010/main" val="1131732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19AA-2672-4587-8F3E-5FDC3BDF23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9C922F-0F16-4118-A7C4-81F0909105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40B1F7-739D-42CB-B312-4E68B7BDCEB2}"/>
              </a:ext>
            </a:extLst>
          </p:cNvPr>
          <p:cNvSpPr>
            <a:spLocks noGrp="1"/>
          </p:cNvSpPr>
          <p:nvPr>
            <p:ph type="dt" sz="half" idx="10"/>
          </p:nvPr>
        </p:nvSpPr>
        <p:spPr/>
        <p:txBody>
          <a:bodyPr/>
          <a:lstStyle/>
          <a:p>
            <a:fld id="{A290B606-0D3F-4406-9DC7-5CD7BCA28883}" type="datetimeFigureOut">
              <a:rPr lang="en-US" smtClean="0"/>
              <a:t>9/1/2024</a:t>
            </a:fld>
            <a:endParaRPr lang="en-US"/>
          </a:p>
        </p:txBody>
      </p:sp>
      <p:sp>
        <p:nvSpPr>
          <p:cNvPr id="5" name="Footer Placeholder 4">
            <a:extLst>
              <a:ext uri="{FF2B5EF4-FFF2-40B4-BE49-F238E27FC236}">
                <a16:creationId xmlns:a16="http://schemas.microsoft.com/office/drawing/2014/main" id="{36A7C857-664F-4752-BB07-9A0D6CE73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53C7E-59EF-42A3-948D-D0EB85D00B4C}"/>
              </a:ext>
            </a:extLst>
          </p:cNvPr>
          <p:cNvSpPr>
            <a:spLocks noGrp="1"/>
          </p:cNvSpPr>
          <p:nvPr>
            <p:ph type="sldNum" sz="quarter" idx="12"/>
          </p:nvPr>
        </p:nvSpPr>
        <p:spPr/>
        <p:txBody>
          <a:bodyPr/>
          <a:lstStyle/>
          <a:p>
            <a:fld id="{99DEA9E5-C8BA-424A-A217-0543E77DBA53}" type="slidenum">
              <a:rPr lang="en-US" smtClean="0"/>
              <a:t>‹#›</a:t>
            </a:fld>
            <a:endParaRPr lang="en-US"/>
          </a:p>
        </p:txBody>
      </p:sp>
    </p:spTree>
    <p:extLst>
      <p:ext uri="{BB962C8B-B14F-4D97-AF65-F5344CB8AC3E}">
        <p14:creationId xmlns:p14="http://schemas.microsoft.com/office/powerpoint/2010/main" val="1807639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466F-DA4C-4A2C-AAEB-9C669476E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71B272-F3A7-4C7B-8457-1D30A17800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1D981F-B512-42CC-B4EE-E56134256C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16FB5-68AC-46FB-A3C8-370206C93175}"/>
              </a:ext>
            </a:extLst>
          </p:cNvPr>
          <p:cNvSpPr>
            <a:spLocks noGrp="1"/>
          </p:cNvSpPr>
          <p:nvPr>
            <p:ph type="dt" sz="half" idx="10"/>
          </p:nvPr>
        </p:nvSpPr>
        <p:spPr/>
        <p:txBody>
          <a:bodyPr/>
          <a:lstStyle/>
          <a:p>
            <a:fld id="{A290B606-0D3F-4406-9DC7-5CD7BCA28883}" type="datetimeFigureOut">
              <a:rPr lang="en-US" smtClean="0"/>
              <a:t>9/1/2024</a:t>
            </a:fld>
            <a:endParaRPr lang="en-US"/>
          </a:p>
        </p:txBody>
      </p:sp>
      <p:sp>
        <p:nvSpPr>
          <p:cNvPr id="6" name="Footer Placeholder 5">
            <a:extLst>
              <a:ext uri="{FF2B5EF4-FFF2-40B4-BE49-F238E27FC236}">
                <a16:creationId xmlns:a16="http://schemas.microsoft.com/office/drawing/2014/main" id="{648716CE-447C-4101-9725-4BE29A59E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2C5019-6454-430B-B77A-E4DDE70FDEA9}"/>
              </a:ext>
            </a:extLst>
          </p:cNvPr>
          <p:cNvSpPr>
            <a:spLocks noGrp="1"/>
          </p:cNvSpPr>
          <p:nvPr>
            <p:ph type="sldNum" sz="quarter" idx="12"/>
          </p:nvPr>
        </p:nvSpPr>
        <p:spPr/>
        <p:txBody>
          <a:bodyPr/>
          <a:lstStyle/>
          <a:p>
            <a:fld id="{99DEA9E5-C8BA-424A-A217-0543E77DBA53}" type="slidenum">
              <a:rPr lang="en-US" smtClean="0"/>
              <a:t>‹#›</a:t>
            </a:fld>
            <a:endParaRPr lang="en-US"/>
          </a:p>
        </p:txBody>
      </p:sp>
    </p:spTree>
    <p:extLst>
      <p:ext uri="{BB962C8B-B14F-4D97-AF65-F5344CB8AC3E}">
        <p14:creationId xmlns:p14="http://schemas.microsoft.com/office/powerpoint/2010/main" val="234959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6F0A-093F-40F4-8BE0-E1B6378F14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F10C57-2C72-4D82-8795-E34CCA4DFA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F9231-AF62-4D53-82A4-E31AE40BF1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91F9B8-E87D-4097-A7BF-655F5FD1F4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6FFD40-D258-4648-A5B7-E12B14A529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9160B3-591F-4F94-BBF7-DFDD59D893C6}"/>
              </a:ext>
            </a:extLst>
          </p:cNvPr>
          <p:cNvSpPr>
            <a:spLocks noGrp="1"/>
          </p:cNvSpPr>
          <p:nvPr>
            <p:ph type="dt" sz="half" idx="10"/>
          </p:nvPr>
        </p:nvSpPr>
        <p:spPr/>
        <p:txBody>
          <a:bodyPr/>
          <a:lstStyle/>
          <a:p>
            <a:fld id="{A290B606-0D3F-4406-9DC7-5CD7BCA28883}" type="datetimeFigureOut">
              <a:rPr lang="en-US" smtClean="0"/>
              <a:t>9/1/2024</a:t>
            </a:fld>
            <a:endParaRPr lang="en-US"/>
          </a:p>
        </p:txBody>
      </p:sp>
      <p:sp>
        <p:nvSpPr>
          <p:cNvPr id="8" name="Footer Placeholder 7">
            <a:extLst>
              <a:ext uri="{FF2B5EF4-FFF2-40B4-BE49-F238E27FC236}">
                <a16:creationId xmlns:a16="http://schemas.microsoft.com/office/drawing/2014/main" id="{719E517B-C526-4FB0-A26B-C21C765332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5ACC9F-289C-4B54-AF00-736153E000A7}"/>
              </a:ext>
            </a:extLst>
          </p:cNvPr>
          <p:cNvSpPr>
            <a:spLocks noGrp="1"/>
          </p:cNvSpPr>
          <p:nvPr>
            <p:ph type="sldNum" sz="quarter" idx="12"/>
          </p:nvPr>
        </p:nvSpPr>
        <p:spPr/>
        <p:txBody>
          <a:bodyPr/>
          <a:lstStyle/>
          <a:p>
            <a:fld id="{99DEA9E5-C8BA-424A-A217-0543E77DBA53}" type="slidenum">
              <a:rPr lang="en-US" smtClean="0"/>
              <a:t>‹#›</a:t>
            </a:fld>
            <a:endParaRPr lang="en-US"/>
          </a:p>
        </p:txBody>
      </p:sp>
    </p:spTree>
    <p:extLst>
      <p:ext uri="{BB962C8B-B14F-4D97-AF65-F5344CB8AC3E}">
        <p14:creationId xmlns:p14="http://schemas.microsoft.com/office/powerpoint/2010/main" val="93543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4FEE-6457-46DF-A619-4DE6314812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5E476C-1267-4ABF-9AB7-430D485155EF}"/>
              </a:ext>
            </a:extLst>
          </p:cNvPr>
          <p:cNvSpPr>
            <a:spLocks noGrp="1"/>
          </p:cNvSpPr>
          <p:nvPr>
            <p:ph type="dt" sz="half" idx="10"/>
          </p:nvPr>
        </p:nvSpPr>
        <p:spPr/>
        <p:txBody>
          <a:bodyPr/>
          <a:lstStyle/>
          <a:p>
            <a:fld id="{A290B606-0D3F-4406-9DC7-5CD7BCA28883}" type="datetimeFigureOut">
              <a:rPr lang="en-US" smtClean="0"/>
              <a:t>9/1/2024</a:t>
            </a:fld>
            <a:endParaRPr lang="en-US"/>
          </a:p>
        </p:txBody>
      </p:sp>
      <p:sp>
        <p:nvSpPr>
          <p:cNvPr id="4" name="Footer Placeholder 3">
            <a:extLst>
              <a:ext uri="{FF2B5EF4-FFF2-40B4-BE49-F238E27FC236}">
                <a16:creationId xmlns:a16="http://schemas.microsoft.com/office/drawing/2014/main" id="{6825D42E-6E8E-4E27-85B7-1695E522FF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1CEEDF-5EFA-48E0-80B0-A3024FE5952F}"/>
              </a:ext>
            </a:extLst>
          </p:cNvPr>
          <p:cNvSpPr>
            <a:spLocks noGrp="1"/>
          </p:cNvSpPr>
          <p:nvPr>
            <p:ph type="sldNum" sz="quarter" idx="12"/>
          </p:nvPr>
        </p:nvSpPr>
        <p:spPr/>
        <p:txBody>
          <a:bodyPr/>
          <a:lstStyle/>
          <a:p>
            <a:fld id="{99DEA9E5-C8BA-424A-A217-0543E77DBA53}" type="slidenum">
              <a:rPr lang="en-US" smtClean="0"/>
              <a:t>‹#›</a:t>
            </a:fld>
            <a:endParaRPr lang="en-US"/>
          </a:p>
        </p:txBody>
      </p:sp>
    </p:spTree>
    <p:extLst>
      <p:ext uri="{BB962C8B-B14F-4D97-AF65-F5344CB8AC3E}">
        <p14:creationId xmlns:p14="http://schemas.microsoft.com/office/powerpoint/2010/main" val="1054263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2CFC3-0332-4AD9-8FF2-5EC83606638F}"/>
              </a:ext>
            </a:extLst>
          </p:cNvPr>
          <p:cNvSpPr>
            <a:spLocks noGrp="1"/>
          </p:cNvSpPr>
          <p:nvPr>
            <p:ph type="dt" sz="half" idx="10"/>
          </p:nvPr>
        </p:nvSpPr>
        <p:spPr/>
        <p:txBody>
          <a:bodyPr/>
          <a:lstStyle/>
          <a:p>
            <a:fld id="{A290B606-0D3F-4406-9DC7-5CD7BCA28883}" type="datetimeFigureOut">
              <a:rPr lang="en-US" smtClean="0"/>
              <a:t>9/1/2024</a:t>
            </a:fld>
            <a:endParaRPr lang="en-US"/>
          </a:p>
        </p:txBody>
      </p:sp>
      <p:sp>
        <p:nvSpPr>
          <p:cNvPr id="3" name="Footer Placeholder 2">
            <a:extLst>
              <a:ext uri="{FF2B5EF4-FFF2-40B4-BE49-F238E27FC236}">
                <a16:creationId xmlns:a16="http://schemas.microsoft.com/office/drawing/2014/main" id="{8DFE678C-6814-404F-94AF-2554BD43DA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DE2563-27F2-4F43-B936-BC4D5A00CF91}"/>
              </a:ext>
            </a:extLst>
          </p:cNvPr>
          <p:cNvSpPr>
            <a:spLocks noGrp="1"/>
          </p:cNvSpPr>
          <p:nvPr>
            <p:ph type="sldNum" sz="quarter" idx="12"/>
          </p:nvPr>
        </p:nvSpPr>
        <p:spPr/>
        <p:txBody>
          <a:bodyPr/>
          <a:lstStyle/>
          <a:p>
            <a:fld id="{99DEA9E5-C8BA-424A-A217-0543E77DBA53}" type="slidenum">
              <a:rPr lang="en-US" smtClean="0"/>
              <a:t>‹#›</a:t>
            </a:fld>
            <a:endParaRPr lang="en-US"/>
          </a:p>
        </p:txBody>
      </p:sp>
    </p:spTree>
    <p:extLst>
      <p:ext uri="{BB962C8B-B14F-4D97-AF65-F5344CB8AC3E}">
        <p14:creationId xmlns:p14="http://schemas.microsoft.com/office/powerpoint/2010/main" val="203507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87DB-4317-4BEB-87B0-2809F5E0F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339E93-F7B6-4B7B-859D-1BBC902A9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054913-41D8-4D37-B7CF-EAB84995E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2EA67-1B6A-4EC3-A91E-6EB441095B65}"/>
              </a:ext>
            </a:extLst>
          </p:cNvPr>
          <p:cNvSpPr>
            <a:spLocks noGrp="1"/>
          </p:cNvSpPr>
          <p:nvPr>
            <p:ph type="dt" sz="half" idx="10"/>
          </p:nvPr>
        </p:nvSpPr>
        <p:spPr/>
        <p:txBody>
          <a:bodyPr/>
          <a:lstStyle/>
          <a:p>
            <a:fld id="{A290B606-0D3F-4406-9DC7-5CD7BCA28883}" type="datetimeFigureOut">
              <a:rPr lang="en-US" smtClean="0"/>
              <a:t>9/1/2024</a:t>
            </a:fld>
            <a:endParaRPr lang="en-US"/>
          </a:p>
        </p:txBody>
      </p:sp>
      <p:sp>
        <p:nvSpPr>
          <p:cNvPr id="6" name="Footer Placeholder 5">
            <a:extLst>
              <a:ext uri="{FF2B5EF4-FFF2-40B4-BE49-F238E27FC236}">
                <a16:creationId xmlns:a16="http://schemas.microsoft.com/office/drawing/2014/main" id="{FD359C79-8180-4380-B45F-F704FE3CCF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F3C72-6792-4270-A03E-CABB259F86B7}"/>
              </a:ext>
            </a:extLst>
          </p:cNvPr>
          <p:cNvSpPr>
            <a:spLocks noGrp="1"/>
          </p:cNvSpPr>
          <p:nvPr>
            <p:ph type="sldNum" sz="quarter" idx="12"/>
          </p:nvPr>
        </p:nvSpPr>
        <p:spPr/>
        <p:txBody>
          <a:bodyPr/>
          <a:lstStyle/>
          <a:p>
            <a:fld id="{99DEA9E5-C8BA-424A-A217-0543E77DBA53}" type="slidenum">
              <a:rPr lang="en-US" smtClean="0"/>
              <a:t>‹#›</a:t>
            </a:fld>
            <a:endParaRPr lang="en-US"/>
          </a:p>
        </p:txBody>
      </p:sp>
    </p:spTree>
    <p:extLst>
      <p:ext uri="{BB962C8B-B14F-4D97-AF65-F5344CB8AC3E}">
        <p14:creationId xmlns:p14="http://schemas.microsoft.com/office/powerpoint/2010/main" val="422810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64EA-FE57-4247-87CB-AC2A10E43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29712-F283-4003-80DD-49420AEF1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E807A5-49E3-4B9A-A66E-AC7471E4C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649AA6-17F0-4D17-B333-6F89666FB2D2}"/>
              </a:ext>
            </a:extLst>
          </p:cNvPr>
          <p:cNvSpPr>
            <a:spLocks noGrp="1"/>
          </p:cNvSpPr>
          <p:nvPr>
            <p:ph type="dt" sz="half" idx="10"/>
          </p:nvPr>
        </p:nvSpPr>
        <p:spPr/>
        <p:txBody>
          <a:bodyPr/>
          <a:lstStyle/>
          <a:p>
            <a:fld id="{A290B606-0D3F-4406-9DC7-5CD7BCA28883}" type="datetimeFigureOut">
              <a:rPr lang="en-US" smtClean="0"/>
              <a:t>9/1/2024</a:t>
            </a:fld>
            <a:endParaRPr lang="en-US"/>
          </a:p>
        </p:txBody>
      </p:sp>
      <p:sp>
        <p:nvSpPr>
          <p:cNvPr id="6" name="Footer Placeholder 5">
            <a:extLst>
              <a:ext uri="{FF2B5EF4-FFF2-40B4-BE49-F238E27FC236}">
                <a16:creationId xmlns:a16="http://schemas.microsoft.com/office/drawing/2014/main" id="{F9DFF40B-6DD7-4B20-BF3A-F882DF57D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D98FA-2BC7-483B-AF9E-8667663707E7}"/>
              </a:ext>
            </a:extLst>
          </p:cNvPr>
          <p:cNvSpPr>
            <a:spLocks noGrp="1"/>
          </p:cNvSpPr>
          <p:nvPr>
            <p:ph type="sldNum" sz="quarter" idx="12"/>
          </p:nvPr>
        </p:nvSpPr>
        <p:spPr/>
        <p:txBody>
          <a:bodyPr/>
          <a:lstStyle/>
          <a:p>
            <a:fld id="{99DEA9E5-C8BA-424A-A217-0543E77DBA53}" type="slidenum">
              <a:rPr lang="en-US" smtClean="0"/>
              <a:t>‹#›</a:t>
            </a:fld>
            <a:endParaRPr lang="en-US"/>
          </a:p>
        </p:txBody>
      </p:sp>
    </p:spTree>
    <p:extLst>
      <p:ext uri="{BB962C8B-B14F-4D97-AF65-F5344CB8AC3E}">
        <p14:creationId xmlns:p14="http://schemas.microsoft.com/office/powerpoint/2010/main" val="338003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4F51D0-84FF-473F-A2BE-83D9C0335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7C7DB5-791E-480A-B827-BA982F2429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4F327-8EB9-4D50-AD9B-6CE5A27AB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90B606-0D3F-4406-9DC7-5CD7BCA28883}" type="datetimeFigureOut">
              <a:rPr lang="en-US" smtClean="0"/>
              <a:t>9/1/2024</a:t>
            </a:fld>
            <a:endParaRPr lang="en-US"/>
          </a:p>
        </p:txBody>
      </p:sp>
      <p:sp>
        <p:nvSpPr>
          <p:cNvPr id="5" name="Footer Placeholder 4">
            <a:extLst>
              <a:ext uri="{FF2B5EF4-FFF2-40B4-BE49-F238E27FC236}">
                <a16:creationId xmlns:a16="http://schemas.microsoft.com/office/drawing/2014/main" id="{B1D2BD87-5063-4456-A44B-0CCBE45BA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FBB16D-ED08-4792-BC85-8714978A2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EA9E5-C8BA-424A-A217-0543E77DBA53}" type="slidenum">
              <a:rPr lang="en-US" smtClean="0"/>
              <a:t>‹#›</a:t>
            </a:fld>
            <a:endParaRPr lang="en-US"/>
          </a:p>
        </p:txBody>
      </p:sp>
    </p:spTree>
    <p:extLst>
      <p:ext uri="{BB962C8B-B14F-4D97-AF65-F5344CB8AC3E}">
        <p14:creationId xmlns:p14="http://schemas.microsoft.com/office/powerpoint/2010/main" val="677935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C102-5480-49BB-9B2B-45BC2477F692}"/>
              </a:ext>
            </a:extLst>
          </p:cNvPr>
          <p:cNvSpPr>
            <a:spLocks noGrp="1"/>
          </p:cNvSpPr>
          <p:nvPr>
            <p:ph type="ctrTitle"/>
          </p:nvPr>
        </p:nvSpPr>
        <p:spPr/>
        <p:txBody>
          <a:bodyPr/>
          <a:lstStyle/>
          <a:p>
            <a:r>
              <a:rPr lang="en-US" b="1" i="0" dirty="0">
                <a:solidFill>
                  <a:srgbClr val="212529"/>
                </a:solidFill>
                <a:effectLst/>
                <a:latin typeface="-apple-system"/>
              </a:rPr>
              <a:t>Industrial Revolutions</a:t>
            </a:r>
            <a:endParaRPr lang="en-US" dirty="0"/>
          </a:p>
        </p:txBody>
      </p:sp>
    </p:spTree>
    <p:extLst>
      <p:ext uri="{BB962C8B-B14F-4D97-AF65-F5344CB8AC3E}">
        <p14:creationId xmlns:p14="http://schemas.microsoft.com/office/powerpoint/2010/main" val="3804870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1451-E024-4C24-95DA-8AFE96DD054D}"/>
              </a:ext>
            </a:extLst>
          </p:cNvPr>
          <p:cNvSpPr>
            <a:spLocks noGrp="1"/>
          </p:cNvSpPr>
          <p:nvPr>
            <p:ph type="title"/>
          </p:nvPr>
        </p:nvSpPr>
        <p:spPr/>
        <p:txBody>
          <a:bodyPr/>
          <a:lstStyle/>
          <a:p>
            <a:pPr algn="ctr"/>
            <a:r>
              <a:rPr lang="en-US" b="1" dirty="0">
                <a:latin typeface="-apple-system"/>
              </a:rPr>
              <a:t>Negative Impacts</a:t>
            </a:r>
          </a:p>
        </p:txBody>
      </p:sp>
      <p:sp>
        <p:nvSpPr>
          <p:cNvPr id="3" name="Content Placeholder 2">
            <a:extLst>
              <a:ext uri="{FF2B5EF4-FFF2-40B4-BE49-F238E27FC236}">
                <a16:creationId xmlns:a16="http://schemas.microsoft.com/office/drawing/2014/main" id="{60B36780-9D78-4B34-A48B-3BAD600F9706}"/>
              </a:ext>
            </a:extLst>
          </p:cNvPr>
          <p:cNvSpPr>
            <a:spLocks noGrp="1"/>
          </p:cNvSpPr>
          <p:nvPr>
            <p:ph idx="1"/>
          </p:nvPr>
        </p:nvSpPr>
        <p:spPr/>
        <p:txBody>
          <a:bodyPr>
            <a:normAutofit lnSpcReduction="10000"/>
          </a:bodyPr>
          <a:lstStyle/>
          <a:p>
            <a:r>
              <a:rPr lang="en-GB" b="1" dirty="0"/>
              <a:t>Job displacement</a:t>
            </a:r>
            <a:r>
              <a:rPr lang="en-GB" dirty="0"/>
              <a:t>: Automation and other technological advancements have led to job displacement in some industries.</a:t>
            </a:r>
          </a:p>
          <a:p>
            <a:r>
              <a:rPr lang="en-GB" b="1" dirty="0"/>
              <a:t>Digital divide</a:t>
            </a:r>
            <a:r>
              <a:rPr lang="en-GB" dirty="0"/>
              <a:t>: Not everyone has access to digital technologies, which can create a digital divide.</a:t>
            </a:r>
          </a:p>
          <a:p>
            <a:r>
              <a:rPr lang="en-GB" b="1" dirty="0"/>
              <a:t>Privacy concerns</a:t>
            </a:r>
            <a:r>
              <a:rPr lang="en-GB" dirty="0"/>
              <a:t>: The collection and use of personal data by corporations and governments has raised privacy concerns.</a:t>
            </a:r>
          </a:p>
          <a:p>
            <a:r>
              <a:rPr lang="en-GB" b="1" dirty="0"/>
              <a:t>Cybersecurity threats</a:t>
            </a:r>
            <a:r>
              <a:rPr lang="en-GB" dirty="0"/>
              <a:t>: The increasing reliance on digital technologies has also increased the risk of cyberattacks.</a:t>
            </a:r>
          </a:p>
          <a:p>
            <a:r>
              <a:rPr lang="en-GB" b="1" dirty="0"/>
              <a:t>Environmental impact</a:t>
            </a:r>
            <a:r>
              <a:rPr lang="en-GB" dirty="0"/>
              <a:t>: The production and use of digital technologies can have a negative impact on the environment.</a:t>
            </a:r>
            <a:endParaRPr lang="en-US" dirty="0"/>
          </a:p>
        </p:txBody>
      </p:sp>
    </p:spTree>
    <p:extLst>
      <p:ext uri="{BB962C8B-B14F-4D97-AF65-F5344CB8AC3E}">
        <p14:creationId xmlns:p14="http://schemas.microsoft.com/office/powerpoint/2010/main" val="3944988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D4A1-F352-4600-88BB-CCCDFBAD2748}"/>
              </a:ext>
            </a:extLst>
          </p:cNvPr>
          <p:cNvSpPr>
            <a:spLocks noGrp="1"/>
          </p:cNvSpPr>
          <p:nvPr>
            <p:ph type="title"/>
          </p:nvPr>
        </p:nvSpPr>
        <p:spPr/>
        <p:txBody>
          <a:bodyPr>
            <a:normAutofit/>
          </a:bodyPr>
          <a:lstStyle/>
          <a:p>
            <a:pPr algn="ctr"/>
            <a:r>
              <a:rPr lang="en-US" b="1" i="0" dirty="0">
                <a:solidFill>
                  <a:srgbClr val="212529"/>
                </a:solidFill>
                <a:effectLst/>
                <a:latin typeface="-apple-system"/>
              </a:rPr>
              <a:t>The 4th Industrial Revolution</a:t>
            </a:r>
            <a:endParaRPr lang="en-US" dirty="0"/>
          </a:p>
        </p:txBody>
      </p:sp>
      <p:pic>
        <p:nvPicPr>
          <p:cNvPr id="5" name="Content Placeholder 4">
            <a:extLst>
              <a:ext uri="{FF2B5EF4-FFF2-40B4-BE49-F238E27FC236}">
                <a16:creationId xmlns:a16="http://schemas.microsoft.com/office/drawing/2014/main" id="{F826C42E-2A09-4DB8-88B4-69CFDF1112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64465" y="1690688"/>
            <a:ext cx="6663070" cy="4621212"/>
          </a:xfrm>
        </p:spPr>
      </p:pic>
    </p:spTree>
    <p:extLst>
      <p:ext uri="{BB962C8B-B14F-4D97-AF65-F5344CB8AC3E}">
        <p14:creationId xmlns:p14="http://schemas.microsoft.com/office/powerpoint/2010/main" val="1032483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8ED8F-723A-42F2-B3FB-4309A2D9FC9F}"/>
              </a:ext>
            </a:extLst>
          </p:cNvPr>
          <p:cNvSpPr>
            <a:spLocks noGrp="1"/>
          </p:cNvSpPr>
          <p:nvPr>
            <p:ph type="title"/>
          </p:nvPr>
        </p:nvSpPr>
        <p:spPr/>
        <p:txBody>
          <a:bodyPr/>
          <a:lstStyle/>
          <a:p>
            <a:pPr algn="ctr"/>
            <a:r>
              <a:rPr lang="en-GB" b="1" i="0" dirty="0">
                <a:solidFill>
                  <a:srgbClr val="212529"/>
                </a:solidFill>
                <a:effectLst/>
                <a:latin typeface="-apple-system"/>
              </a:rPr>
              <a:t>Megatrends of the 4th Industrial Revolution</a:t>
            </a:r>
            <a:endParaRPr lang="en-US" dirty="0"/>
          </a:p>
        </p:txBody>
      </p:sp>
      <p:pic>
        <p:nvPicPr>
          <p:cNvPr id="5" name="Content Placeholder 4">
            <a:extLst>
              <a:ext uri="{FF2B5EF4-FFF2-40B4-BE49-F238E27FC236}">
                <a16:creationId xmlns:a16="http://schemas.microsoft.com/office/drawing/2014/main" id="{DD3AF7EB-F6DB-4EFA-831B-02D54D7506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8986" y="1690688"/>
            <a:ext cx="5560827" cy="5167312"/>
          </a:xfrm>
        </p:spPr>
      </p:pic>
    </p:spTree>
    <p:extLst>
      <p:ext uri="{BB962C8B-B14F-4D97-AF65-F5344CB8AC3E}">
        <p14:creationId xmlns:p14="http://schemas.microsoft.com/office/powerpoint/2010/main" val="286675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5CE4-8D6F-4392-968C-0C273AE94BD6}"/>
              </a:ext>
            </a:extLst>
          </p:cNvPr>
          <p:cNvSpPr>
            <a:spLocks noGrp="1"/>
          </p:cNvSpPr>
          <p:nvPr>
            <p:ph type="title"/>
          </p:nvPr>
        </p:nvSpPr>
        <p:spPr/>
        <p:txBody>
          <a:bodyPr>
            <a:normAutofit/>
          </a:bodyPr>
          <a:lstStyle/>
          <a:p>
            <a:pPr algn="ctr"/>
            <a:r>
              <a:rPr lang="en-US" b="1" i="0" dirty="0">
                <a:solidFill>
                  <a:srgbClr val="212529"/>
                </a:solidFill>
                <a:effectLst/>
                <a:latin typeface="-apple-system"/>
              </a:rPr>
              <a:t>People</a:t>
            </a:r>
            <a:r>
              <a:rPr lang="en-US" b="0" i="0" dirty="0">
                <a:solidFill>
                  <a:srgbClr val="212529"/>
                </a:solidFill>
                <a:effectLst/>
                <a:latin typeface="-apple-system"/>
              </a:rPr>
              <a:t>, </a:t>
            </a:r>
            <a:r>
              <a:rPr lang="en-US" b="1" i="0" dirty="0">
                <a:solidFill>
                  <a:srgbClr val="212529"/>
                </a:solidFill>
                <a:effectLst/>
                <a:latin typeface="-apple-system"/>
              </a:rPr>
              <a:t>Technology </a:t>
            </a:r>
            <a:r>
              <a:rPr lang="en-US" b="0" i="0" dirty="0">
                <a:solidFill>
                  <a:srgbClr val="212529"/>
                </a:solidFill>
                <a:effectLst/>
                <a:latin typeface="-apple-system"/>
              </a:rPr>
              <a:t>and </a:t>
            </a:r>
            <a:r>
              <a:rPr lang="en-US" b="1" i="0" dirty="0">
                <a:solidFill>
                  <a:srgbClr val="212529"/>
                </a:solidFill>
                <a:effectLst/>
                <a:latin typeface="-apple-system"/>
              </a:rPr>
              <a:t>Resources</a:t>
            </a:r>
            <a:endParaRPr lang="en-US" dirty="0"/>
          </a:p>
        </p:txBody>
      </p:sp>
      <p:pic>
        <p:nvPicPr>
          <p:cNvPr id="5" name="Content Placeholder 4">
            <a:extLst>
              <a:ext uri="{FF2B5EF4-FFF2-40B4-BE49-F238E27FC236}">
                <a16:creationId xmlns:a16="http://schemas.microsoft.com/office/drawing/2014/main" id="{AFE5DD50-8CBB-4232-889B-0BE7046C1D2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4103" y="1690688"/>
            <a:ext cx="5321407" cy="5167312"/>
          </a:xfrm>
        </p:spPr>
      </p:pic>
    </p:spTree>
    <p:extLst>
      <p:ext uri="{BB962C8B-B14F-4D97-AF65-F5344CB8AC3E}">
        <p14:creationId xmlns:p14="http://schemas.microsoft.com/office/powerpoint/2010/main" val="241938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D2A4-78F4-4EFB-97F7-8B8EC16E723F}"/>
              </a:ext>
            </a:extLst>
          </p:cNvPr>
          <p:cNvSpPr>
            <a:spLocks noGrp="1"/>
          </p:cNvSpPr>
          <p:nvPr>
            <p:ph type="title"/>
          </p:nvPr>
        </p:nvSpPr>
        <p:spPr>
          <a:xfrm>
            <a:off x="838200" y="365125"/>
            <a:ext cx="10515600" cy="3063875"/>
          </a:xfrm>
        </p:spPr>
        <p:txBody>
          <a:bodyPr>
            <a:normAutofit/>
          </a:bodyPr>
          <a:lstStyle/>
          <a:p>
            <a:pPr algn="ctr"/>
            <a:r>
              <a:rPr lang="en-GB" sz="4000" b="0" i="0" dirty="0">
                <a:solidFill>
                  <a:srgbClr val="212529"/>
                </a:solidFill>
                <a:effectLst/>
                <a:latin typeface="-apple-system"/>
              </a:rPr>
              <a:t>“Industry 4.0” and the “4th Industrial Revolution”</a:t>
            </a:r>
            <a:br>
              <a:rPr lang="en-GB" sz="4000" b="0" i="0" dirty="0">
                <a:solidFill>
                  <a:srgbClr val="212529"/>
                </a:solidFill>
                <a:effectLst/>
                <a:latin typeface="-apple-system"/>
              </a:rPr>
            </a:br>
            <a:br>
              <a:rPr lang="en-GB" sz="4000" b="0" i="0" dirty="0">
                <a:solidFill>
                  <a:srgbClr val="212529"/>
                </a:solidFill>
                <a:effectLst/>
                <a:latin typeface="-apple-system"/>
              </a:rPr>
            </a:br>
            <a:r>
              <a:rPr lang="en-GB" sz="4000" b="0" i="0" dirty="0">
                <a:solidFill>
                  <a:srgbClr val="212529"/>
                </a:solidFill>
                <a:effectLst/>
                <a:latin typeface="-apple-system"/>
              </a:rPr>
              <a:t>???</a:t>
            </a:r>
            <a:endParaRPr lang="en-US" sz="4000" dirty="0"/>
          </a:p>
        </p:txBody>
      </p:sp>
    </p:spTree>
    <p:extLst>
      <p:ext uri="{BB962C8B-B14F-4D97-AF65-F5344CB8AC3E}">
        <p14:creationId xmlns:p14="http://schemas.microsoft.com/office/powerpoint/2010/main" val="422278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CCF8-421A-47FC-A0F7-33570DFF3672}"/>
              </a:ext>
            </a:extLst>
          </p:cNvPr>
          <p:cNvSpPr>
            <a:spLocks noGrp="1"/>
          </p:cNvSpPr>
          <p:nvPr>
            <p:ph type="title"/>
          </p:nvPr>
        </p:nvSpPr>
        <p:spPr/>
        <p:txBody>
          <a:bodyPr/>
          <a:lstStyle/>
          <a:p>
            <a:pPr algn="ctr"/>
            <a:r>
              <a:rPr lang="en-US" b="1" i="0" dirty="0">
                <a:solidFill>
                  <a:srgbClr val="363636"/>
                </a:solidFill>
                <a:effectLst/>
                <a:latin typeface="Open Sans"/>
              </a:rPr>
              <a:t>Industry 5.0</a:t>
            </a:r>
            <a:endParaRPr lang="en-US" dirty="0"/>
          </a:p>
        </p:txBody>
      </p:sp>
      <p:sp>
        <p:nvSpPr>
          <p:cNvPr id="3" name="Content Placeholder 2">
            <a:extLst>
              <a:ext uri="{FF2B5EF4-FFF2-40B4-BE49-F238E27FC236}">
                <a16:creationId xmlns:a16="http://schemas.microsoft.com/office/drawing/2014/main" id="{2587EA60-F628-4F67-B011-E859EA6EA22F}"/>
              </a:ext>
            </a:extLst>
          </p:cNvPr>
          <p:cNvSpPr>
            <a:spLocks noGrp="1"/>
          </p:cNvSpPr>
          <p:nvPr>
            <p:ph idx="1"/>
          </p:nvPr>
        </p:nvSpPr>
        <p:spPr/>
        <p:txBody>
          <a:bodyPr/>
          <a:lstStyle/>
          <a:p>
            <a:r>
              <a:rPr lang="en-GB" b="0" i="0" dirty="0">
                <a:solidFill>
                  <a:srgbClr val="363636"/>
                </a:solidFill>
                <a:effectLst/>
                <a:latin typeface="Open Sans"/>
              </a:rPr>
              <a:t>We are now entering the fifth industrial revolution with a focus on man and machines working together. </a:t>
            </a:r>
          </a:p>
          <a:p>
            <a:r>
              <a:rPr lang="en-GB" b="0" i="0" dirty="0">
                <a:solidFill>
                  <a:srgbClr val="363636"/>
                </a:solidFill>
                <a:effectLst/>
                <a:latin typeface="Open Sans"/>
              </a:rPr>
              <a:t>Industry 5.0 can be seen as complementing the advances made in Industry 4.0 to support rather than supersede humans. </a:t>
            </a:r>
          </a:p>
          <a:p>
            <a:r>
              <a:rPr lang="en-GB" b="0" i="0" dirty="0">
                <a:solidFill>
                  <a:srgbClr val="363636"/>
                </a:solidFill>
                <a:effectLst/>
                <a:latin typeface="Open Sans"/>
              </a:rPr>
              <a:t>while Industry 4.0 was technology-driven Industry 5.0 is value-driven. Where 4.0 looked to automation and the increased focus on technology, 5.0 bring humanity back into the field, combining with technology to provide systems and processes that serve people and the world around us first.</a:t>
            </a:r>
            <a:endParaRPr lang="en-US" dirty="0"/>
          </a:p>
        </p:txBody>
      </p:sp>
    </p:spTree>
    <p:extLst>
      <p:ext uri="{BB962C8B-B14F-4D97-AF65-F5344CB8AC3E}">
        <p14:creationId xmlns:p14="http://schemas.microsoft.com/office/powerpoint/2010/main" val="101751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4D0-748B-4FAB-BEA1-FB91F0439D5D}"/>
              </a:ext>
            </a:extLst>
          </p:cNvPr>
          <p:cNvSpPr>
            <a:spLocks noGrp="1"/>
          </p:cNvSpPr>
          <p:nvPr>
            <p:ph type="title"/>
          </p:nvPr>
        </p:nvSpPr>
        <p:spPr/>
        <p:txBody>
          <a:bodyPr/>
          <a:lstStyle/>
          <a:p>
            <a:pPr algn="ctr"/>
            <a:r>
              <a:rPr lang="en-GB" b="1" i="0" dirty="0">
                <a:solidFill>
                  <a:srgbClr val="1D1D1B"/>
                </a:solidFill>
                <a:effectLst/>
                <a:latin typeface="Poppins"/>
              </a:rPr>
              <a:t>Industry 4.0 vs Industry 5.0</a:t>
            </a:r>
            <a:endParaRPr lang="en-US" dirty="0"/>
          </a:p>
        </p:txBody>
      </p:sp>
      <p:graphicFrame>
        <p:nvGraphicFramePr>
          <p:cNvPr id="4" name="Content Placeholder 3">
            <a:extLst>
              <a:ext uri="{FF2B5EF4-FFF2-40B4-BE49-F238E27FC236}">
                <a16:creationId xmlns:a16="http://schemas.microsoft.com/office/drawing/2014/main" id="{90A44EFF-AFE4-4605-A3BC-07AF2BDCB9AD}"/>
              </a:ext>
            </a:extLst>
          </p:cNvPr>
          <p:cNvGraphicFramePr>
            <a:graphicFrameLocks noGrp="1"/>
          </p:cNvGraphicFramePr>
          <p:nvPr>
            <p:ph idx="1"/>
            <p:extLst>
              <p:ext uri="{D42A27DB-BD31-4B8C-83A1-F6EECF244321}">
                <p14:modId xmlns:p14="http://schemas.microsoft.com/office/powerpoint/2010/main" val="3470474672"/>
              </p:ext>
            </p:extLst>
          </p:nvPr>
        </p:nvGraphicFramePr>
        <p:xfrm>
          <a:off x="838201" y="1825625"/>
          <a:ext cx="10134599" cy="4884281"/>
        </p:xfrm>
        <a:graphic>
          <a:graphicData uri="http://schemas.openxmlformats.org/drawingml/2006/table">
            <a:tbl>
              <a:tblPr/>
              <a:tblGrid>
                <a:gridCol w="2249045">
                  <a:extLst>
                    <a:ext uri="{9D8B030D-6E8A-4147-A177-3AD203B41FA5}">
                      <a16:colId xmlns:a16="http://schemas.microsoft.com/office/drawing/2014/main" val="2587621827"/>
                    </a:ext>
                  </a:extLst>
                </a:gridCol>
                <a:gridCol w="3942777">
                  <a:extLst>
                    <a:ext uri="{9D8B030D-6E8A-4147-A177-3AD203B41FA5}">
                      <a16:colId xmlns:a16="http://schemas.microsoft.com/office/drawing/2014/main" val="600371750"/>
                    </a:ext>
                  </a:extLst>
                </a:gridCol>
                <a:gridCol w="3942777">
                  <a:extLst>
                    <a:ext uri="{9D8B030D-6E8A-4147-A177-3AD203B41FA5}">
                      <a16:colId xmlns:a16="http://schemas.microsoft.com/office/drawing/2014/main" val="1371264597"/>
                    </a:ext>
                  </a:extLst>
                </a:gridCol>
              </a:tblGrid>
              <a:tr h="116295">
                <a:tc>
                  <a:txBody>
                    <a:bodyPr/>
                    <a:lstStyle/>
                    <a:p>
                      <a:pPr algn="ctr" fontAlgn="ctr"/>
                      <a:r>
                        <a:rPr lang="en-US" sz="1600" b="1" i="0" u="none" strike="noStrike">
                          <a:solidFill>
                            <a:srgbClr val="000000"/>
                          </a:solidFill>
                          <a:effectLst/>
                          <a:latin typeface="Calibri" panose="020F0502020204030204" pitchFamily="34" charset="0"/>
                        </a:rPr>
                        <a:t>Features</a:t>
                      </a:r>
                      <a:endParaRPr lang="en-US"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E7E6E6"/>
                    </a:solidFill>
                  </a:tcPr>
                </a:tc>
                <a:tc>
                  <a:txBody>
                    <a:bodyPr/>
                    <a:lstStyle/>
                    <a:p>
                      <a:pPr algn="ctr" fontAlgn="ctr"/>
                      <a:r>
                        <a:rPr lang="en-US" sz="1600" b="1" i="0" u="none" strike="noStrike">
                          <a:solidFill>
                            <a:srgbClr val="000000"/>
                          </a:solidFill>
                          <a:effectLst/>
                          <a:latin typeface="Calibri" panose="020F0502020204030204" pitchFamily="34" charset="0"/>
                        </a:rPr>
                        <a:t>Industry 4.0</a:t>
                      </a:r>
                      <a:endParaRPr lang="en-US"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E7E6E6"/>
                    </a:solidFill>
                  </a:tcPr>
                </a:tc>
                <a:tc>
                  <a:txBody>
                    <a:bodyPr/>
                    <a:lstStyle/>
                    <a:p>
                      <a:pPr algn="ctr" fontAlgn="ctr"/>
                      <a:r>
                        <a:rPr lang="en-US" sz="1600" b="1" i="0" u="none" strike="noStrike">
                          <a:solidFill>
                            <a:srgbClr val="000000"/>
                          </a:solidFill>
                          <a:effectLst/>
                          <a:latin typeface="Calibri" panose="020F0502020204030204" pitchFamily="34" charset="0"/>
                        </a:rPr>
                        <a:t>Industry 5.0</a:t>
                      </a:r>
                      <a:endParaRPr lang="en-US"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E7E6E6"/>
                    </a:solidFill>
                  </a:tcPr>
                </a:tc>
                <a:extLst>
                  <a:ext uri="{0D108BD9-81ED-4DB2-BD59-A6C34878D82A}">
                    <a16:rowId xmlns:a16="http://schemas.microsoft.com/office/drawing/2014/main" val="2699001070"/>
                  </a:ext>
                </a:extLst>
              </a:tr>
              <a:tr h="605006">
                <a:tc>
                  <a:txBody>
                    <a:bodyPr/>
                    <a:lstStyle/>
                    <a:p>
                      <a:pPr fontAlgn="ctr"/>
                      <a:r>
                        <a:rPr lang="en-US" sz="1600" b="0" i="0" u="none" strike="noStrike">
                          <a:solidFill>
                            <a:srgbClr val="000000"/>
                          </a:solidFill>
                          <a:effectLst/>
                          <a:latin typeface="Calibri" panose="020F0502020204030204" pitchFamily="34" charset="0"/>
                        </a:rPr>
                        <a:t>Focus</a:t>
                      </a:r>
                      <a:endParaRPr lang="en-US"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a:solidFill>
                            <a:srgbClr val="000000"/>
                          </a:solidFill>
                          <a:effectLst/>
                          <a:latin typeface="Calibri" panose="020F0502020204030204" pitchFamily="34" charset="0"/>
                        </a:rPr>
                        <a:t>Automation and technology for efficiency improvement in manufacturing and production</a:t>
                      </a:r>
                      <a:endParaRPr lang="en-GB"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a:solidFill>
                            <a:srgbClr val="000000"/>
                          </a:solidFill>
                          <a:effectLst/>
                          <a:latin typeface="Calibri" panose="020F0502020204030204" pitchFamily="34" charset="0"/>
                        </a:rPr>
                        <a:t>Creation of sustainable, environmentally friendly manufacturing processes</a:t>
                      </a:r>
                      <a:endParaRPr lang="en-GB"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948783912"/>
                  </a:ext>
                </a:extLst>
              </a:tr>
              <a:tr h="311780">
                <a:tc>
                  <a:txBody>
                    <a:bodyPr/>
                    <a:lstStyle/>
                    <a:p>
                      <a:pPr fontAlgn="ctr"/>
                      <a:r>
                        <a:rPr lang="en-US" sz="1600" b="0" i="0" u="none" strike="noStrike">
                          <a:solidFill>
                            <a:srgbClr val="000000"/>
                          </a:solidFill>
                          <a:effectLst/>
                          <a:latin typeface="Calibri" panose="020F0502020204030204" pitchFamily="34" charset="0"/>
                        </a:rPr>
                        <a:t>Emphasis</a:t>
                      </a:r>
                      <a:endParaRPr lang="en-US"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a:solidFill>
                            <a:srgbClr val="000000"/>
                          </a:solidFill>
                          <a:effectLst/>
                          <a:latin typeface="Calibri" panose="020F0502020204030204" pitchFamily="34" charset="0"/>
                        </a:rPr>
                        <a:t>Use of data and analytics to optimize processes</a:t>
                      </a:r>
                      <a:endParaRPr lang="en-GB"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a:solidFill>
                            <a:srgbClr val="000000"/>
                          </a:solidFill>
                          <a:effectLst/>
                          <a:latin typeface="Calibri" panose="020F0502020204030204" pitchFamily="34" charset="0"/>
                        </a:rPr>
                        <a:t>Importance of human interaction and collaboration</a:t>
                      </a:r>
                      <a:endParaRPr lang="en-GB"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79781634"/>
                  </a:ext>
                </a:extLst>
              </a:tr>
              <a:tr h="507264">
                <a:tc>
                  <a:txBody>
                    <a:bodyPr/>
                    <a:lstStyle/>
                    <a:p>
                      <a:pPr fontAlgn="ctr"/>
                      <a:r>
                        <a:rPr lang="en-US" sz="1600" b="0" i="0" u="none" strike="noStrike">
                          <a:solidFill>
                            <a:srgbClr val="000000"/>
                          </a:solidFill>
                          <a:effectLst/>
                          <a:latin typeface="Calibri" panose="020F0502020204030204" pitchFamily="34" charset="0"/>
                        </a:rPr>
                        <a:t>Competencies</a:t>
                      </a:r>
                      <a:endParaRPr lang="en-US"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a:solidFill>
                            <a:srgbClr val="000000"/>
                          </a:solidFill>
                          <a:effectLst/>
                          <a:latin typeface="Calibri" panose="020F0502020204030204" pitchFamily="34" charset="0"/>
                        </a:rPr>
                        <a:t>IoT, AI, ML for task and decision automation</a:t>
                      </a:r>
                      <a:endParaRPr lang="en-GB"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a:solidFill>
                            <a:srgbClr val="000000"/>
                          </a:solidFill>
                          <a:effectLst/>
                          <a:latin typeface="Calibri" panose="020F0502020204030204" pitchFamily="34" charset="0"/>
                        </a:rPr>
                        <a:t>Combination of advanced technologies with human skills and creativity</a:t>
                      </a:r>
                      <a:endParaRPr lang="en-GB"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576986466"/>
                  </a:ext>
                </a:extLst>
              </a:tr>
              <a:tr h="605006">
                <a:tc>
                  <a:txBody>
                    <a:bodyPr/>
                    <a:lstStyle/>
                    <a:p>
                      <a:pPr fontAlgn="ctr"/>
                      <a:r>
                        <a:rPr lang="en-US" sz="1600" b="0" i="0" u="none" strike="noStrike">
                          <a:solidFill>
                            <a:srgbClr val="000000"/>
                          </a:solidFill>
                          <a:effectLst/>
                          <a:latin typeface="Calibri" panose="020F0502020204030204" pitchFamily="34" charset="0"/>
                        </a:rPr>
                        <a:t>Use</a:t>
                      </a:r>
                      <a:endParaRPr lang="en-US"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dirty="0">
                          <a:solidFill>
                            <a:srgbClr val="000000"/>
                          </a:solidFill>
                          <a:effectLst/>
                          <a:latin typeface="Calibri" panose="020F0502020204030204" pitchFamily="34" charset="0"/>
                        </a:rPr>
                        <a:t>Robots and autonomous machines for repetitive, hazardous, or precision tasks</a:t>
                      </a:r>
                      <a:endParaRPr lang="en-GB" sz="1600" dirty="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a:solidFill>
                            <a:srgbClr val="000000"/>
                          </a:solidFill>
                          <a:effectLst/>
                          <a:latin typeface="Calibri" panose="020F0502020204030204" pitchFamily="34" charset="0"/>
                        </a:rPr>
                        <a:t>Development of new skills and competencies among human workers</a:t>
                      </a:r>
                      <a:endParaRPr lang="en-GB"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270001372"/>
                  </a:ext>
                </a:extLst>
              </a:tr>
              <a:tr h="605006">
                <a:tc>
                  <a:txBody>
                    <a:bodyPr/>
                    <a:lstStyle/>
                    <a:p>
                      <a:pPr fontAlgn="ctr"/>
                      <a:r>
                        <a:rPr lang="en-US" sz="1600" b="0" i="0" u="none" strike="noStrike">
                          <a:solidFill>
                            <a:srgbClr val="000000"/>
                          </a:solidFill>
                          <a:effectLst/>
                          <a:latin typeface="Calibri" panose="020F0502020204030204" pitchFamily="34" charset="0"/>
                        </a:rPr>
                        <a:t>Factories</a:t>
                      </a:r>
                      <a:endParaRPr lang="en-US"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dirty="0">
                          <a:solidFill>
                            <a:srgbClr val="000000"/>
                          </a:solidFill>
                          <a:effectLst/>
                          <a:latin typeface="Calibri" panose="020F0502020204030204" pitchFamily="34" charset="0"/>
                        </a:rPr>
                        <a:t>Smart factories for self-optimization of production processes</a:t>
                      </a:r>
                      <a:endParaRPr lang="en-GB" sz="1600" dirty="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a:solidFill>
                            <a:srgbClr val="000000"/>
                          </a:solidFill>
                          <a:effectLst/>
                          <a:latin typeface="Calibri" panose="020F0502020204030204" pitchFamily="34" charset="0"/>
                        </a:rPr>
                        <a:t>Integrated, flexible production system for adaptation to customer requirements and market trends</a:t>
                      </a:r>
                      <a:endParaRPr lang="en-GB"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670357224"/>
                  </a:ext>
                </a:extLst>
              </a:tr>
              <a:tr h="702748">
                <a:tc>
                  <a:txBody>
                    <a:bodyPr/>
                    <a:lstStyle/>
                    <a:p>
                      <a:pPr fontAlgn="ctr"/>
                      <a:r>
                        <a:rPr lang="en-US" sz="1600" b="0" i="0" u="none" strike="noStrike">
                          <a:solidFill>
                            <a:srgbClr val="000000"/>
                          </a:solidFill>
                          <a:effectLst/>
                          <a:latin typeface="Calibri" panose="020F0502020204030204" pitchFamily="34" charset="0"/>
                        </a:rPr>
                        <a:t>Technologies</a:t>
                      </a:r>
                      <a:endParaRPr lang="en-US"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a:solidFill>
                            <a:srgbClr val="000000"/>
                          </a:solidFill>
                          <a:effectLst/>
                          <a:latin typeface="Calibri" panose="020F0502020204030204" pitchFamily="34" charset="0"/>
                        </a:rPr>
                        <a:t>Digital twins and simulation tools for production process optimization</a:t>
                      </a:r>
                      <a:endParaRPr lang="en-GB"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a:solidFill>
                            <a:srgbClr val="000000"/>
                          </a:solidFill>
                          <a:effectLst/>
                          <a:latin typeface="Calibri" panose="020F0502020204030204" pitchFamily="34" charset="0"/>
                        </a:rPr>
                        <a:t>Advanced technologies such as nanotechnology and biotechnology for creating new materials and products</a:t>
                      </a:r>
                      <a:endParaRPr lang="en-GB"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812844805"/>
                  </a:ext>
                </a:extLst>
              </a:tr>
              <a:tr h="898233">
                <a:tc>
                  <a:txBody>
                    <a:bodyPr/>
                    <a:lstStyle/>
                    <a:p>
                      <a:pPr fontAlgn="ctr"/>
                      <a:r>
                        <a:rPr lang="en-US" sz="1600" b="0" i="0" u="none" strike="noStrike">
                          <a:solidFill>
                            <a:srgbClr val="000000"/>
                          </a:solidFill>
                          <a:effectLst/>
                          <a:latin typeface="Calibri" panose="020F0502020204030204" pitchFamily="34" charset="0"/>
                        </a:rPr>
                        <a:t>Efficiency</a:t>
                      </a:r>
                      <a:endParaRPr lang="en-US"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a:solidFill>
                            <a:srgbClr val="000000"/>
                          </a:solidFill>
                          <a:effectLst/>
                          <a:latin typeface="Calibri" panose="020F0502020204030204" pitchFamily="34" charset="0"/>
                        </a:rPr>
                        <a:t>Predictive maintenance, remote monitoring, and real-time data analysis for efficiency improvement and cost reduction</a:t>
                      </a:r>
                      <a:endParaRPr lang="en-GB" sz="160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tc>
                  <a:txBody>
                    <a:bodyPr/>
                    <a:lstStyle/>
                    <a:p>
                      <a:pPr fontAlgn="ctr"/>
                      <a:r>
                        <a:rPr lang="en-GB" sz="1600" b="0" i="0" u="none" strike="noStrike" dirty="0">
                          <a:solidFill>
                            <a:srgbClr val="000000"/>
                          </a:solidFill>
                          <a:effectLst/>
                          <a:latin typeface="Calibri" panose="020F0502020204030204" pitchFamily="34" charset="0"/>
                        </a:rPr>
                        <a:t>Prioritization of sustainability and ethical production practices to minimize waste and reduce environmental impact</a:t>
                      </a:r>
                      <a:endParaRPr lang="en-GB" sz="1600" dirty="0">
                        <a:effectLst/>
                      </a:endParaRPr>
                    </a:p>
                  </a:txBody>
                  <a:tcPr marL="2263" marR="2263" marT="2263" marB="16290"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931903853"/>
                  </a:ext>
                </a:extLst>
              </a:tr>
            </a:tbl>
          </a:graphicData>
        </a:graphic>
      </p:graphicFrame>
    </p:spTree>
    <p:extLst>
      <p:ext uri="{BB962C8B-B14F-4D97-AF65-F5344CB8AC3E}">
        <p14:creationId xmlns:p14="http://schemas.microsoft.com/office/powerpoint/2010/main" val="2255035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DF22-5728-4E03-9892-189C363572C1}"/>
              </a:ext>
            </a:extLst>
          </p:cNvPr>
          <p:cNvSpPr>
            <a:spLocks noGrp="1"/>
          </p:cNvSpPr>
          <p:nvPr>
            <p:ph type="title"/>
          </p:nvPr>
        </p:nvSpPr>
        <p:spPr/>
        <p:txBody>
          <a:bodyPr/>
          <a:lstStyle/>
          <a:p>
            <a:pPr algn="ctr"/>
            <a:r>
              <a:rPr lang="en-GB" b="1" dirty="0">
                <a:latin typeface="-apple-system"/>
              </a:rPr>
              <a:t>The Changes?</a:t>
            </a:r>
            <a:endParaRPr lang="en-US" b="1" dirty="0">
              <a:latin typeface="-apple-system"/>
            </a:endParaRPr>
          </a:p>
        </p:txBody>
      </p:sp>
      <p:pic>
        <p:nvPicPr>
          <p:cNvPr id="5" name="Content Placeholder 4">
            <a:extLst>
              <a:ext uri="{FF2B5EF4-FFF2-40B4-BE49-F238E27FC236}">
                <a16:creationId xmlns:a16="http://schemas.microsoft.com/office/drawing/2014/main" id="{E65FB8D1-D40B-4F46-815E-891BECFCFA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0110" y="1825625"/>
            <a:ext cx="7671779" cy="4351338"/>
          </a:xfrm>
        </p:spPr>
      </p:pic>
    </p:spTree>
    <p:extLst>
      <p:ext uri="{BB962C8B-B14F-4D97-AF65-F5344CB8AC3E}">
        <p14:creationId xmlns:p14="http://schemas.microsoft.com/office/powerpoint/2010/main" val="154163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35CF-3CB6-4377-A178-438A743DC185}"/>
              </a:ext>
            </a:extLst>
          </p:cNvPr>
          <p:cNvSpPr>
            <a:spLocks noGrp="1"/>
          </p:cNvSpPr>
          <p:nvPr>
            <p:ph type="title"/>
          </p:nvPr>
        </p:nvSpPr>
        <p:spPr/>
        <p:txBody>
          <a:bodyPr>
            <a:normAutofit/>
          </a:bodyPr>
          <a:lstStyle/>
          <a:p>
            <a:pPr algn="ctr"/>
            <a:r>
              <a:rPr lang="en-GB" b="1" i="0" dirty="0">
                <a:solidFill>
                  <a:srgbClr val="212529"/>
                </a:solidFill>
                <a:effectLst/>
                <a:latin typeface="-apple-system"/>
              </a:rPr>
              <a:t>A Brief History of the Industrial Revolutions</a:t>
            </a:r>
            <a:endParaRPr lang="en-US" dirty="0"/>
          </a:p>
        </p:txBody>
      </p:sp>
      <p:pic>
        <p:nvPicPr>
          <p:cNvPr id="5" name="Content Placeholder 4">
            <a:extLst>
              <a:ext uri="{FF2B5EF4-FFF2-40B4-BE49-F238E27FC236}">
                <a16:creationId xmlns:a16="http://schemas.microsoft.com/office/drawing/2014/main" id="{4425632A-B6D1-4548-8B50-5E4658AF509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7543" y="1458797"/>
            <a:ext cx="9212126" cy="5172138"/>
          </a:xfrm>
        </p:spPr>
      </p:pic>
    </p:spTree>
    <p:extLst>
      <p:ext uri="{BB962C8B-B14F-4D97-AF65-F5344CB8AC3E}">
        <p14:creationId xmlns:p14="http://schemas.microsoft.com/office/powerpoint/2010/main" val="11839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0DA6-61CA-4735-8F84-07AD4D6071CE}"/>
              </a:ext>
            </a:extLst>
          </p:cNvPr>
          <p:cNvSpPr>
            <a:spLocks noGrp="1"/>
          </p:cNvSpPr>
          <p:nvPr>
            <p:ph type="title"/>
          </p:nvPr>
        </p:nvSpPr>
        <p:spPr/>
        <p:txBody>
          <a:bodyPr/>
          <a:lstStyle/>
          <a:p>
            <a:pPr algn="ctr"/>
            <a:r>
              <a:rPr lang="en-US" b="1" i="0" dirty="0">
                <a:solidFill>
                  <a:srgbClr val="212529"/>
                </a:solidFill>
                <a:effectLst/>
                <a:latin typeface="-apple-system"/>
              </a:rPr>
              <a:t>The 1st Industrial Revolution</a:t>
            </a:r>
            <a:endParaRPr lang="en-US" dirty="0"/>
          </a:p>
        </p:txBody>
      </p:sp>
      <p:pic>
        <p:nvPicPr>
          <p:cNvPr id="7" name="Content Placeholder 6">
            <a:extLst>
              <a:ext uri="{FF2B5EF4-FFF2-40B4-BE49-F238E27FC236}">
                <a16:creationId xmlns:a16="http://schemas.microsoft.com/office/drawing/2014/main" id="{ED75463D-E347-4376-A87C-5AC0E60703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1690688"/>
            <a:ext cx="9448800" cy="5167311"/>
          </a:xfrm>
        </p:spPr>
      </p:pic>
    </p:spTree>
    <p:extLst>
      <p:ext uri="{BB962C8B-B14F-4D97-AF65-F5344CB8AC3E}">
        <p14:creationId xmlns:p14="http://schemas.microsoft.com/office/powerpoint/2010/main" val="87198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4B10-7BF0-4B1E-9DF9-530A5B21FB5D}"/>
              </a:ext>
            </a:extLst>
          </p:cNvPr>
          <p:cNvSpPr>
            <a:spLocks noGrp="1"/>
          </p:cNvSpPr>
          <p:nvPr>
            <p:ph type="title"/>
          </p:nvPr>
        </p:nvSpPr>
        <p:spPr/>
        <p:txBody>
          <a:bodyPr/>
          <a:lstStyle/>
          <a:p>
            <a:pPr algn="ctr"/>
            <a:r>
              <a:rPr lang="en-US" b="1" dirty="0">
                <a:latin typeface="-apple-system"/>
              </a:rPr>
              <a:t>Positive Impacts</a:t>
            </a:r>
          </a:p>
        </p:txBody>
      </p:sp>
      <p:sp>
        <p:nvSpPr>
          <p:cNvPr id="3" name="Content Placeholder 2">
            <a:extLst>
              <a:ext uri="{FF2B5EF4-FFF2-40B4-BE49-F238E27FC236}">
                <a16:creationId xmlns:a16="http://schemas.microsoft.com/office/drawing/2014/main" id="{34F02795-2F49-4F7E-8FDD-B04DCF6E3B38}"/>
              </a:ext>
            </a:extLst>
          </p:cNvPr>
          <p:cNvSpPr>
            <a:spLocks noGrp="1"/>
          </p:cNvSpPr>
          <p:nvPr>
            <p:ph idx="1"/>
          </p:nvPr>
        </p:nvSpPr>
        <p:spPr/>
        <p:txBody>
          <a:bodyPr>
            <a:normAutofit lnSpcReduction="10000"/>
          </a:bodyPr>
          <a:lstStyle/>
          <a:p>
            <a:r>
              <a:rPr lang="en-GB" b="1" dirty="0"/>
              <a:t>Increased productivity</a:t>
            </a:r>
            <a:r>
              <a:rPr lang="en-GB" dirty="0"/>
              <a:t>: Technological advancements led to increased production efficiency and output.</a:t>
            </a:r>
          </a:p>
          <a:p>
            <a:r>
              <a:rPr lang="en-GB" b="1" dirty="0"/>
              <a:t>Economic growth</a:t>
            </a:r>
            <a:r>
              <a:rPr lang="en-GB" dirty="0"/>
              <a:t>: The Industrial Revolution fuelled economic growth, creating new industries and jobs.</a:t>
            </a:r>
          </a:p>
          <a:p>
            <a:r>
              <a:rPr lang="en-GB" b="1" dirty="0"/>
              <a:t>Improved living standards</a:t>
            </a:r>
            <a:r>
              <a:rPr lang="en-GB" dirty="0"/>
              <a:t>: Mass production made goods more affordable, leading to improved living standards for some.</a:t>
            </a:r>
          </a:p>
          <a:p>
            <a:r>
              <a:rPr lang="en-GB" b="1" dirty="0"/>
              <a:t>Technological advancements</a:t>
            </a:r>
            <a:r>
              <a:rPr lang="en-GB" dirty="0"/>
              <a:t>: The development of new technologies, such as the steam engine and the spinning jenny, transformed society.</a:t>
            </a:r>
          </a:p>
          <a:p>
            <a:r>
              <a:rPr lang="en-GB" b="1" dirty="0"/>
              <a:t>Urbanization</a:t>
            </a:r>
            <a:r>
              <a:rPr lang="en-GB" dirty="0"/>
              <a:t>: The growth of cities led to increased cultural exchange and economic opportunities.</a:t>
            </a:r>
            <a:endParaRPr lang="en-US" dirty="0"/>
          </a:p>
        </p:txBody>
      </p:sp>
    </p:spTree>
    <p:extLst>
      <p:ext uri="{BB962C8B-B14F-4D97-AF65-F5344CB8AC3E}">
        <p14:creationId xmlns:p14="http://schemas.microsoft.com/office/powerpoint/2010/main" val="339830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1451-E024-4C24-95DA-8AFE96DD054D}"/>
              </a:ext>
            </a:extLst>
          </p:cNvPr>
          <p:cNvSpPr>
            <a:spLocks noGrp="1"/>
          </p:cNvSpPr>
          <p:nvPr>
            <p:ph type="title"/>
          </p:nvPr>
        </p:nvSpPr>
        <p:spPr/>
        <p:txBody>
          <a:bodyPr/>
          <a:lstStyle/>
          <a:p>
            <a:pPr algn="ctr"/>
            <a:r>
              <a:rPr lang="en-US" b="1" dirty="0">
                <a:latin typeface="-apple-system"/>
              </a:rPr>
              <a:t>Negative Impacts</a:t>
            </a:r>
          </a:p>
        </p:txBody>
      </p:sp>
      <p:sp>
        <p:nvSpPr>
          <p:cNvPr id="3" name="Content Placeholder 2">
            <a:extLst>
              <a:ext uri="{FF2B5EF4-FFF2-40B4-BE49-F238E27FC236}">
                <a16:creationId xmlns:a16="http://schemas.microsoft.com/office/drawing/2014/main" id="{60B36780-9D78-4B34-A48B-3BAD600F9706}"/>
              </a:ext>
            </a:extLst>
          </p:cNvPr>
          <p:cNvSpPr>
            <a:spLocks noGrp="1"/>
          </p:cNvSpPr>
          <p:nvPr>
            <p:ph idx="1"/>
          </p:nvPr>
        </p:nvSpPr>
        <p:spPr/>
        <p:txBody>
          <a:bodyPr>
            <a:normAutofit lnSpcReduction="10000"/>
          </a:bodyPr>
          <a:lstStyle/>
          <a:p>
            <a:r>
              <a:rPr lang="en-GB" b="1" dirty="0"/>
              <a:t>Poor working conditions</a:t>
            </a:r>
            <a:r>
              <a:rPr lang="en-GB" dirty="0"/>
              <a:t>: Factory workers often faced long hours, low wages, and dangerous working conditions.</a:t>
            </a:r>
          </a:p>
          <a:p>
            <a:r>
              <a:rPr lang="en-GB" b="1" dirty="0"/>
              <a:t>Child labour</a:t>
            </a:r>
            <a:r>
              <a:rPr lang="en-GB" dirty="0"/>
              <a:t>: Children were frequently employed in factories, often under hazardous conditions.</a:t>
            </a:r>
          </a:p>
          <a:p>
            <a:r>
              <a:rPr lang="en-GB" b="1" dirty="0"/>
              <a:t>Urbanization problems</a:t>
            </a:r>
            <a:r>
              <a:rPr lang="en-GB" dirty="0"/>
              <a:t>: Rapid urbanization led to overcrowding, pollution, and social problems.</a:t>
            </a:r>
          </a:p>
          <a:p>
            <a:r>
              <a:rPr lang="en-GB" b="1" dirty="0"/>
              <a:t>Environmental damage</a:t>
            </a:r>
            <a:r>
              <a:rPr lang="en-GB" dirty="0"/>
              <a:t>: Industrial activities caused significant environmental pollution and resource depletion.</a:t>
            </a:r>
          </a:p>
          <a:p>
            <a:r>
              <a:rPr lang="en-GB" b="1" dirty="0"/>
              <a:t>Social inequality</a:t>
            </a:r>
            <a:r>
              <a:rPr lang="en-GB" dirty="0"/>
              <a:t>: The gap between the wealthy and the poor widened, leading to social unrest.</a:t>
            </a:r>
            <a:endParaRPr lang="en-US" dirty="0"/>
          </a:p>
        </p:txBody>
      </p:sp>
    </p:spTree>
    <p:extLst>
      <p:ext uri="{BB962C8B-B14F-4D97-AF65-F5344CB8AC3E}">
        <p14:creationId xmlns:p14="http://schemas.microsoft.com/office/powerpoint/2010/main" val="4061272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98B4-4067-4B12-8465-4196DCCC083D}"/>
              </a:ext>
            </a:extLst>
          </p:cNvPr>
          <p:cNvSpPr>
            <a:spLocks noGrp="1"/>
          </p:cNvSpPr>
          <p:nvPr>
            <p:ph type="title"/>
          </p:nvPr>
        </p:nvSpPr>
        <p:spPr/>
        <p:txBody>
          <a:bodyPr/>
          <a:lstStyle/>
          <a:p>
            <a:pPr algn="ctr"/>
            <a:r>
              <a:rPr lang="en-US" b="1" i="0" dirty="0">
                <a:solidFill>
                  <a:srgbClr val="212529"/>
                </a:solidFill>
                <a:effectLst/>
                <a:latin typeface="-apple-system"/>
              </a:rPr>
              <a:t>The 2nd Industrial Revolution</a:t>
            </a:r>
            <a:endParaRPr lang="en-US" dirty="0"/>
          </a:p>
        </p:txBody>
      </p:sp>
      <p:pic>
        <p:nvPicPr>
          <p:cNvPr id="5" name="Content Placeholder 4">
            <a:extLst>
              <a:ext uri="{FF2B5EF4-FFF2-40B4-BE49-F238E27FC236}">
                <a16:creationId xmlns:a16="http://schemas.microsoft.com/office/drawing/2014/main" id="{4B52FA18-6BCF-4451-9709-92C94CE864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4367" y="1690687"/>
            <a:ext cx="9703266" cy="5167313"/>
          </a:xfrm>
        </p:spPr>
      </p:pic>
    </p:spTree>
    <p:extLst>
      <p:ext uri="{BB962C8B-B14F-4D97-AF65-F5344CB8AC3E}">
        <p14:creationId xmlns:p14="http://schemas.microsoft.com/office/powerpoint/2010/main" val="638828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1627-09CA-451E-87E4-A2E08EF8EFDF}"/>
              </a:ext>
            </a:extLst>
          </p:cNvPr>
          <p:cNvSpPr>
            <a:spLocks noGrp="1"/>
          </p:cNvSpPr>
          <p:nvPr>
            <p:ph type="title"/>
          </p:nvPr>
        </p:nvSpPr>
        <p:spPr/>
        <p:txBody>
          <a:bodyPr/>
          <a:lstStyle/>
          <a:p>
            <a:pPr algn="ctr"/>
            <a:r>
              <a:rPr lang="en-GB" b="1" dirty="0">
                <a:latin typeface="-apple-system"/>
              </a:rPr>
              <a:t>Impacts</a:t>
            </a:r>
            <a:endParaRPr lang="en-US" b="1" dirty="0">
              <a:latin typeface="-apple-system"/>
            </a:endParaRPr>
          </a:p>
        </p:txBody>
      </p:sp>
      <p:sp>
        <p:nvSpPr>
          <p:cNvPr id="3" name="Content Placeholder 2">
            <a:extLst>
              <a:ext uri="{FF2B5EF4-FFF2-40B4-BE49-F238E27FC236}">
                <a16:creationId xmlns:a16="http://schemas.microsoft.com/office/drawing/2014/main" id="{36B3ACE4-D903-49C8-B467-2663D5288931}"/>
              </a:ext>
            </a:extLst>
          </p:cNvPr>
          <p:cNvSpPr>
            <a:spLocks noGrp="1"/>
          </p:cNvSpPr>
          <p:nvPr>
            <p:ph idx="1"/>
          </p:nvPr>
        </p:nvSpPr>
        <p:spPr/>
        <p:txBody>
          <a:bodyPr/>
          <a:lstStyle/>
          <a:p>
            <a:r>
              <a:rPr lang="en-GB" b="1" dirty="0"/>
              <a:t>Technological advancements:</a:t>
            </a:r>
            <a:r>
              <a:rPr lang="en-GB" dirty="0"/>
              <a:t> The Second Industrial Revolution was a period of rapid technological advancement, leading to innovations in fields like chemistry, physics, and engineering.</a:t>
            </a:r>
          </a:p>
          <a:p>
            <a:r>
              <a:rPr lang="en-GB" b="1" dirty="0"/>
              <a:t>New industries</a:t>
            </a:r>
            <a:r>
              <a:rPr lang="en-GB" dirty="0"/>
              <a:t>: The development of new technologies led to the creation of new industries, such as the automobile industry and the electrical industry.</a:t>
            </a:r>
          </a:p>
          <a:p>
            <a:r>
              <a:rPr lang="en-GB" b="1" dirty="0"/>
              <a:t>Globalization:</a:t>
            </a:r>
            <a:r>
              <a:rPr lang="en-GB" dirty="0"/>
              <a:t> Advances in transportation and communication facilitated the globalization of trade and culture.</a:t>
            </a:r>
          </a:p>
          <a:p>
            <a:r>
              <a:rPr lang="en-GB" b="1" dirty="0"/>
              <a:t>Resource depletion:</a:t>
            </a:r>
            <a:r>
              <a:rPr lang="en-GB" dirty="0"/>
              <a:t> The demand for resources to fuel industrial growth led to the depletion of natural resources.</a:t>
            </a:r>
            <a:endParaRPr lang="en-US" dirty="0"/>
          </a:p>
        </p:txBody>
      </p:sp>
    </p:spTree>
    <p:extLst>
      <p:ext uri="{BB962C8B-B14F-4D97-AF65-F5344CB8AC3E}">
        <p14:creationId xmlns:p14="http://schemas.microsoft.com/office/powerpoint/2010/main" val="93702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F9FF-F62B-43E7-ACB2-C0543D75C9AE}"/>
              </a:ext>
            </a:extLst>
          </p:cNvPr>
          <p:cNvSpPr>
            <a:spLocks noGrp="1"/>
          </p:cNvSpPr>
          <p:nvPr>
            <p:ph type="title"/>
          </p:nvPr>
        </p:nvSpPr>
        <p:spPr/>
        <p:txBody>
          <a:bodyPr/>
          <a:lstStyle/>
          <a:p>
            <a:pPr algn="ctr"/>
            <a:r>
              <a:rPr lang="en-US" b="1" i="0" dirty="0">
                <a:solidFill>
                  <a:srgbClr val="212529"/>
                </a:solidFill>
                <a:effectLst/>
                <a:latin typeface="-apple-system"/>
              </a:rPr>
              <a:t>The 3rd Industrial Revolution</a:t>
            </a:r>
            <a:endParaRPr lang="en-US" dirty="0"/>
          </a:p>
        </p:txBody>
      </p:sp>
      <p:pic>
        <p:nvPicPr>
          <p:cNvPr id="5" name="Content Placeholder 4">
            <a:extLst>
              <a:ext uri="{FF2B5EF4-FFF2-40B4-BE49-F238E27FC236}">
                <a16:creationId xmlns:a16="http://schemas.microsoft.com/office/drawing/2014/main" id="{50A358DF-CC78-48FE-9A70-C7C36DF4C1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274" y="1694835"/>
            <a:ext cx="9661452" cy="4612918"/>
          </a:xfrm>
        </p:spPr>
      </p:pic>
    </p:spTree>
    <p:extLst>
      <p:ext uri="{BB962C8B-B14F-4D97-AF65-F5344CB8AC3E}">
        <p14:creationId xmlns:p14="http://schemas.microsoft.com/office/powerpoint/2010/main" val="4097961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4B10-7BF0-4B1E-9DF9-530A5B21FB5D}"/>
              </a:ext>
            </a:extLst>
          </p:cNvPr>
          <p:cNvSpPr>
            <a:spLocks noGrp="1"/>
          </p:cNvSpPr>
          <p:nvPr>
            <p:ph type="title"/>
          </p:nvPr>
        </p:nvSpPr>
        <p:spPr/>
        <p:txBody>
          <a:bodyPr/>
          <a:lstStyle/>
          <a:p>
            <a:pPr algn="ctr"/>
            <a:r>
              <a:rPr lang="en-US" b="1" dirty="0">
                <a:latin typeface="-apple-system"/>
              </a:rPr>
              <a:t>Positive Impacts</a:t>
            </a:r>
          </a:p>
        </p:txBody>
      </p:sp>
      <p:sp>
        <p:nvSpPr>
          <p:cNvPr id="3" name="Content Placeholder 2">
            <a:extLst>
              <a:ext uri="{FF2B5EF4-FFF2-40B4-BE49-F238E27FC236}">
                <a16:creationId xmlns:a16="http://schemas.microsoft.com/office/drawing/2014/main" id="{34F02795-2F49-4F7E-8FDD-B04DCF6E3B38}"/>
              </a:ext>
            </a:extLst>
          </p:cNvPr>
          <p:cNvSpPr>
            <a:spLocks noGrp="1"/>
          </p:cNvSpPr>
          <p:nvPr>
            <p:ph idx="1"/>
          </p:nvPr>
        </p:nvSpPr>
        <p:spPr/>
        <p:txBody>
          <a:bodyPr>
            <a:normAutofit fontScale="92500"/>
          </a:bodyPr>
          <a:lstStyle/>
          <a:p>
            <a:r>
              <a:rPr lang="en-GB" b="1" dirty="0"/>
              <a:t>Economic growth</a:t>
            </a:r>
            <a:r>
              <a:rPr lang="en-GB" dirty="0"/>
              <a:t>: The development of new industries, such as information technology, biotechnology, and e-commerce, has driven economic growth.</a:t>
            </a:r>
          </a:p>
          <a:p>
            <a:r>
              <a:rPr lang="en-GB" b="1" dirty="0"/>
              <a:t>Improved access to information</a:t>
            </a:r>
            <a:r>
              <a:rPr lang="en-GB" dirty="0"/>
              <a:t>: The internet has made information more accessible to people around the world.</a:t>
            </a:r>
          </a:p>
          <a:p>
            <a:r>
              <a:rPr lang="en-GB" b="1" dirty="0"/>
              <a:t>Increased connectivity</a:t>
            </a:r>
            <a:r>
              <a:rPr lang="en-GB" dirty="0"/>
              <a:t>: Digital technologies have increased connectivity between people and organizations.</a:t>
            </a:r>
          </a:p>
          <a:p>
            <a:r>
              <a:rPr lang="en-GB" b="1" dirty="0"/>
              <a:t>Advances in healthcare</a:t>
            </a:r>
            <a:r>
              <a:rPr lang="en-GB" dirty="0"/>
              <a:t>: Digital technologies have enabled advancements in healthcare, such as telemedicine and personalized medicine.</a:t>
            </a:r>
          </a:p>
          <a:p>
            <a:r>
              <a:rPr lang="en-GB" b="1" dirty="0"/>
              <a:t>Improved education</a:t>
            </a:r>
            <a:r>
              <a:rPr lang="en-GB" dirty="0"/>
              <a:t>: The internet has made education more accessible and affordable.</a:t>
            </a:r>
            <a:endParaRPr lang="en-US" dirty="0"/>
          </a:p>
        </p:txBody>
      </p:sp>
    </p:spTree>
    <p:extLst>
      <p:ext uri="{BB962C8B-B14F-4D97-AF65-F5344CB8AC3E}">
        <p14:creationId xmlns:p14="http://schemas.microsoft.com/office/powerpoint/2010/main" val="4120087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957</Words>
  <Application>Microsoft Office PowerPoint</Application>
  <PresentationFormat>Widescreen</PresentationFormat>
  <Paragraphs>88</Paragraphs>
  <Slides>17</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Calibri</vt:lpstr>
      <vt:lpstr>Calibri Light</vt:lpstr>
      <vt:lpstr>Google Sans</vt:lpstr>
      <vt:lpstr>Open Sans</vt:lpstr>
      <vt:lpstr>Poppins</vt:lpstr>
      <vt:lpstr>Office Theme</vt:lpstr>
      <vt:lpstr>Industrial Revolutions</vt:lpstr>
      <vt:lpstr>A Brief History of the Industrial Revolutions</vt:lpstr>
      <vt:lpstr>The 1st Industrial Revolution</vt:lpstr>
      <vt:lpstr>Positive Impacts</vt:lpstr>
      <vt:lpstr>Negative Impacts</vt:lpstr>
      <vt:lpstr>The 2nd Industrial Revolution</vt:lpstr>
      <vt:lpstr>Impacts</vt:lpstr>
      <vt:lpstr>The 3rd Industrial Revolution</vt:lpstr>
      <vt:lpstr>Positive Impacts</vt:lpstr>
      <vt:lpstr>Negative Impacts</vt:lpstr>
      <vt:lpstr>The 4th Industrial Revolution</vt:lpstr>
      <vt:lpstr>Megatrends of the 4th Industrial Revolution</vt:lpstr>
      <vt:lpstr>People, Technology and Resources</vt:lpstr>
      <vt:lpstr>“Industry 4.0” and the “4th Industrial Revolution”  ???</vt:lpstr>
      <vt:lpstr>Industry 5.0</vt:lpstr>
      <vt:lpstr>Industry 4.0 vs Industry 5.0</vt:lpstr>
      <vt:lpstr>The 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Masud Rana</dc:creator>
  <cp:lastModifiedBy>Masud Rana</cp:lastModifiedBy>
  <cp:revision>8</cp:revision>
  <dcterms:created xsi:type="dcterms:W3CDTF">2024-08-31T13:31:22Z</dcterms:created>
  <dcterms:modified xsi:type="dcterms:W3CDTF">2024-09-01T03:59:39Z</dcterms:modified>
</cp:coreProperties>
</file>