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9" r:id="rId4"/>
    <p:sldId id="258" r:id="rId5"/>
    <p:sldId id="259" r:id="rId6"/>
    <p:sldId id="261" r:id="rId7"/>
    <p:sldId id="260" r:id="rId8"/>
    <p:sldId id="262" r:id="rId9"/>
    <p:sldId id="264" r:id="rId10"/>
    <p:sldId id="265" r:id="rId11"/>
    <p:sldId id="263"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ud Rana" initials="MR" lastIdx="1" clrIdx="0">
    <p:extLst>
      <p:ext uri="{19B8F6BF-5375-455C-9EA6-DF929625EA0E}">
        <p15:presenceInfo xmlns:p15="http://schemas.microsoft.com/office/powerpoint/2012/main" userId="c900ad2913d3d2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0" d="100"/>
          <a:sy n="80" d="100"/>
        </p:scale>
        <p:origin x="60" y="64"/>
      </p:cViewPr>
      <p:guideLst/>
    </p:cSldViewPr>
  </p:slideViewPr>
  <p:notesTextViewPr>
    <p:cViewPr>
      <p:scale>
        <a:sx n="1" d="1"/>
        <a:sy n="1" d="1"/>
      </p:scale>
      <p:origin x="0" y="-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ud Rana" userId="c900ad2913d3d2aa" providerId="LiveId" clId="{0B44DB60-FDA2-4463-BDD2-29EDA8EA066C}"/>
    <pc:docChg chg="undo custSel addSld modSld">
      <pc:chgData name="Masud Rana" userId="c900ad2913d3d2aa" providerId="LiveId" clId="{0B44DB60-FDA2-4463-BDD2-29EDA8EA066C}" dt="2024-09-05T16:56:07.595" v="164"/>
      <pc:docMkLst>
        <pc:docMk/>
      </pc:docMkLst>
      <pc:sldChg chg="addSp delSp modSp mod">
        <pc:chgData name="Masud Rana" userId="c900ad2913d3d2aa" providerId="LiveId" clId="{0B44DB60-FDA2-4463-BDD2-29EDA8EA066C}" dt="2024-09-05T16:54:41.965" v="133" actId="1036"/>
        <pc:sldMkLst>
          <pc:docMk/>
          <pc:sldMk cId="3652916396" sldId="260"/>
        </pc:sldMkLst>
        <pc:picChg chg="add mod">
          <ac:chgData name="Masud Rana" userId="c900ad2913d3d2aa" providerId="LiveId" clId="{0B44DB60-FDA2-4463-BDD2-29EDA8EA066C}" dt="2024-09-05T16:54:41.965" v="133" actId="1036"/>
          <ac:picMkLst>
            <pc:docMk/>
            <pc:sldMk cId="3652916396" sldId="260"/>
            <ac:picMk id="7" creationId="{F5956BA3-CB80-40FC-B2F8-E680E7811BAB}"/>
          </ac:picMkLst>
        </pc:picChg>
        <pc:picChg chg="del">
          <ac:chgData name="Masud Rana" userId="c900ad2913d3d2aa" providerId="LiveId" clId="{0B44DB60-FDA2-4463-BDD2-29EDA8EA066C}" dt="2024-09-05T16:54:35.958" v="103" actId="478"/>
          <ac:picMkLst>
            <pc:docMk/>
            <pc:sldMk cId="3652916396" sldId="260"/>
            <ac:picMk id="3074" creationId="{47496247-6496-4485-8D31-C0CCE318DD1D}"/>
          </ac:picMkLst>
        </pc:picChg>
      </pc:sldChg>
      <pc:sldChg chg="addSp delSp modSp mod">
        <pc:chgData name="Masud Rana" userId="c900ad2913d3d2aa" providerId="LiveId" clId="{0B44DB60-FDA2-4463-BDD2-29EDA8EA066C}" dt="2024-09-05T16:53:45.031" v="102" actId="22"/>
        <pc:sldMkLst>
          <pc:docMk/>
          <pc:sldMk cId="2520802114" sldId="261"/>
        </pc:sldMkLst>
        <pc:spChg chg="add del mod">
          <ac:chgData name="Masud Rana" userId="c900ad2913d3d2aa" providerId="LiveId" clId="{0B44DB60-FDA2-4463-BDD2-29EDA8EA066C}" dt="2024-09-05T16:53:44.172" v="101" actId="478"/>
          <ac:spMkLst>
            <pc:docMk/>
            <pc:sldMk cId="2520802114" sldId="261"/>
            <ac:spMk id="4" creationId="{774AC3FA-144B-40D3-BF7E-DD052B98C143}"/>
          </ac:spMkLst>
        </pc:spChg>
        <pc:picChg chg="add del mod">
          <ac:chgData name="Masud Rana" userId="c900ad2913d3d2aa" providerId="LiveId" clId="{0B44DB60-FDA2-4463-BDD2-29EDA8EA066C}" dt="2024-09-05T16:53:41.328" v="100" actId="22"/>
          <ac:picMkLst>
            <pc:docMk/>
            <pc:sldMk cId="2520802114" sldId="261"/>
            <ac:picMk id="6" creationId="{C436F14E-553A-48EF-9623-1C92A105DBBA}"/>
          </ac:picMkLst>
        </pc:picChg>
        <pc:picChg chg="add">
          <ac:chgData name="Masud Rana" userId="c900ad2913d3d2aa" providerId="LiveId" clId="{0B44DB60-FDA2-4463-BDD2-29EDA8EA066C}" dt="2024-09-05T16:53:45.031" v="102" actId="22"/>
          <ac:picMkLst>
            <pc:docMk/>
            <pc:sldMk cId="2520802114" sldId="261"/>
            <ac:picMk id="8" creationId="{E09E4D49-15AC-4428-B564-8D786B7E1EF2}"/>
          </ac:picMkLst>
        </pc:picChg>
        <pc:picChg chg="del mod">
          <ac:chgData name="Masud Rana" userId="c900ad2913d3d2aa" providerId="LiveId" clId="{0B44DB60-FDA2-4463-BDD2-29EDA8EA066C}" dt="2024-09-05T16:53:26.471" v="74" actId="478"/>
          <ac:picMkLst>
            <pc:docMk/>
            <pc:sldMk cId="2520802114" sldId="261"/>
            <ac:picMk id="2050" creationId="{5D5638B6-98AD-4134-B5DE-80A895E79239}"/>
          </ac:picMkLst>
        </pc:picChg>
      </pc:sldChg>
      <pc:sldChg chg="modSp mod">
        <pc:chgData name="Masud Rana" userId="c900ad2913d3d2aa" providerId="LiveId" clId="{0B44DB60-FDA2-4463-BDD2-29EDA8EA066C}" dt="2024-09-05T16:46:19.767" v="8" actId="20577"/>
        <pc:sldMkLst>
          <pc:docMk/>
          <pc:sldMk cId="41638659" sldId="263"/>
        </pc:sldMkLst>
        <pc:spChg chg="mod">
          <ac:chgData name="Masud Rana" userId="c900ad2913d3d2aa" providerId="LiveId" clId="{0B44DB60-FDA2-4463-BDD2-29EDA8EA066C}" dt="2024-09-05T16:45:58.896" v="4" actId="20577"/>
          <ac:spMkLst>
            <pc:docMk/>
            <pc:sldMk cId="41638659" sldId="263"/>
            <ac:spMk id="2" creationId="{5C503685-CC71-4BFB-9AD6-F18289DE0AC2}"/>
          </ac:spMkLst>
        </pc:spChg>
        <pc:spChg chg="mod">
          <ac:chgData name="Masud Rana" userId="c900ad2913d3d2aa" providerId="LiveId" clId="{0B44DB60-FDA2-4463-BDD2-29EDA8EA066C}" dt="2024-09-05T16:46:19.767" v="8" actId="20577"/>
          <ac:spMkLst>
            <pc:docMk/>
            <pc:sldMk cId="41638659" sldId="263"/>
            <ac:spMk id="3" creationId="{8C91DCBF-FCA9-4B07-948C-9679CB4605B4}"/>
          </ac:spMkLst>
        </pc:spChg>
      </pc:sldChg>
      <pc:sldChg chg="modSp new mod">
        <pc:chgData name="Masud Rana" userId="c900ad2913d3d2aa" providerId="LiveId" clId="{0B44DB60-FDA2-4463-BDD2-29EDA8EA066C}" dt="2024-09-05T16:47:06.905" v="15" actId="20577"/>
        <pc:sldMkLst>
          <pc:docMk/>
          <pc:sldMk cId="3698204774" sldId="266"/>
        </pc:sldMkLst>
        <pc:spChg chg="mod">
          <ac:chgData name="Masud Rana" userId="c900ad2913d3d2aa" providerId="LiveId" clId="{0B44DB60-FDA2-4463-BDD2-29EDA8EA066C}" dt="2024-09-05T16:46:44.725" v="11" actId="20577"/>
          <ac:spMkLst>
            <pc:docMk/>
            <pc:sldMk cId="3698204774" sldId="266"/>
            <ac:spMk id="2" creationId="{88D4C37A-4C04-4CBE-875F-CF11547B8860}"/>
          </ac:spMkLst>
        </pc:spChg>
        <pc:spChg chg="mod">
          <ac:chgData name="Masud Rana" userId="c900ad2913d3d2aa" providerId="LiveId" clId="{0B44DB60-FDA2-4463-BDD2-29EDA8EA066C}" dt="2024-09-05T16:47:06.905" v="15" actId="20577"/>
          <ac:spMkLst>
            <pc:docMk/>
            <pc:sldMk cId="3698204774" sldId="266"/>
            <ac:spMk id="3" creationId="{64D880AB-81E4-4370-A945-3ABA4BA6C177}"/>
          </ac:spMkLst>
        </pc:spChg>
      </pc:sldChg>
      <pc:sldChg chg="modSp new mod">
        <pc:chgData name="Masud Rana" userId="c900ad2913d3d2aa" providerId="LiveId" clId="{0B44DB60-FDA2-4463-BDD2-29EDA8EA066C}" dt="2024-09-05T16:47:55.579" v="25" actId="20577"/>
        <pc:sldMkLst>
          <pc:docMk/>
          <pc:sldMk cId="1551755556" sldId="267"/>
        </pc:sldMkLst>
        <pc:spChg chg="mod">
          <ac:chgData name="Masud Rana" userId="c900ad2913d3d2aa" providerId="LiveId" clId="{0B44DB60-FDA2-4463-BDD2-29EDA8EA066C}" dt="2024-09-05T16:47:42.125" v="21" actId="20577"/>
          <ac:spMkLst>
            <pc:docMk/>
            <pc:sldMk cId="1551755556" sldId="267"/>
            <ac:spMk id="2" creationId="{6641A012-05ED-40B8-AA8D-9DCE4CC7DA00}"/>
          </ac:spMkLst>
        </pc:spChg>
        <pc:spChg chg="mod">
          <ac:chgData name="Masud Rana" userId="c900ad2913d3d2aa" providerId="LiveId" clId="{0B44DB60-FDA2-4463-BDD2-29EDA8EA066C}" dt="2024-09-05T16:47:55.579" v="25" actId="20577"/>
          <ac:spMkLst>
            <pc:docMk/>
            <pc:sldMk cId="1551755556" sldId="267"/>
            <ac:spMk id="3" creationId="{7A88575E-37E4-428F-ABFC-348B2DD2A201}"/>
          </ac:spMkLst>
        </pc:spChg>
      </pc:sldChg>
      <pc:sldChg chg="addSp delSp modSp new mod addCm modNotesTx">
        <pc:chgData name="Masud Rana" userId="c900ad2913d3d2aa" providerId="LiveId" clId="{0B44DB60-FDA2-4463-BDD2-29EDA8EA066C}" dt="2024-09-05T16:56:07.595" v="164"/>
        <pc:sldMkLst>
          <pc:docMk/>
          <pc:sldMk cId="3529614918" sldId="268"/>
        </pc:sldMkLst>
        <pc:spChg chg="mod">
          <ac:chgData name="Masud Rana" userId="c900ad2913d3d2aa" providerId="LiveId" clId="{0B44DB60-FDA2-4463-BDD2-29EDA8EA066C}" dt="2024-09-05T16:49:55.589" v="31" actId="20577"/>
          <ac:spMkLst>
            <pc:docMk/>
            <pc:sldMk cId="3529614918" sldId="268"/>
            <ac:spMk id="2" creationId="{DA689D17-BEF3-40A2-99C9-0C1FAF26AA39}"/>
          </ac:spMkLst>
        </pc:spChg>
        <pc:spChg chg="del">
          <ac:chgData name="Masud Rana" userId="c900ad2913d3d2aa" providerId="LiveId" clId="{0B44DB60-FDA2-4463-BDD2-29EDA8EA066C}" dt="2024-09-05T16:50:11.219" v="32" actId="478"/>
          <ac:spMkLst>
            <pc:docMk/>
            <pc:sldMk cId="3529614918" sldId="268"/>
            <ac:spMk id="3" creationId="{F08021D9-61BC-45D9-82BD-B5E840F6AABE}"/>
          </ac:spMkLst>
        </pc:spChg>
        <pc:picChg chg="add mod">
          <ac:chgData name="Masud Rana" userId="c900ad2913d3d2aa" providerId="LiveId" clId="{0B44DB60-FDA2-4463-BDD2-29EDA8EA066C}" dt="2024-09-05T16:55:30.074" v="162" actId="1035"/>
          <ac:picMkLst>
            <pc:docMk/>
            <pc:sldMk cId="3529614918" sldId="268"/>
            <ac:picMk id="5" creationId="{E20E9C55-755D-4018-92F7-9CC0B20FFC45}"/>
          </ac:picMkLst>
        </pc:picChg>
        <pc:picChg chg="add del mod">
          <ac:chgData name="Masud Rana" userId="c900ad2913d3d2aa" providerId="LiveId" clId="{0B44DB60-FDA2-4463-BDD2-29EDA8EA066C}" dt="2024-09-05T16:55:24.602" v="136" actId="478"/>
          <ac:picMkLst>
            <pc:docMk/>
            <pc:sldMk cId="3529614918" sldId="268"/>
            <ac:picMk id="5122" creationId="{D3404094-4EE6-4830-B386-0A913E0DD9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BAC00-6F2A-49BF-9162-EAC5F8B6D799}"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CB5DC-2FFC-419C-AC32-1530A575CDCD}" type="slidenum">
              <a:rPr lang="en-US" smtClean="0"/>
              <a:t>‹#›</a:t>
            </a:fld>
            <a:endParaRPr lang="en-US"/>
          </a:p>
        </p:txBody>
      </p:sp>
    </p:spTree>
    <p:extLst>
      <p:ext uri="{BB962C8B-B14F-4D97-AF65-F5344CB8AC3E}">
        <p14:creationId xmlns:p14="http://schemas.microsoft.com/office/powerpoint/2010/main" val="76383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https://www.javatpoint.com/history-of-artificial-intelligence</a:t>
            </a:r>
          </a:p>
        </p:txBody>
      </p:sp>
      <p:sp>
        <p:nvSpPr>
          <p:cNvPr id="4" name="Slide Number Placeholder 3"/>
          <p:cNvSpPr>
            <a:spLocks noGrp="1"/>
          </p:cNvSpPr>
          <p:nvPr>
            <p:ph type="sldNum" sz="quarter" idx="5"/>
          </p:nvPr>
        </p:nvSpPr>
        <p:spPr/>
        <p:txBody>
          <a:bodyPr/>
          <a:lstStyle/>
          <a:p>
            <a:fld id="{E37CB5DC-2FFC-419C-AC32-1530A575CDCD}" type="slidenum">
              <a:rPr lang="en-US" smtClean="0"/>
              <a:t>6</a:t>
            </a:fld>
            <a:endParaRPr lang="en-US"/>
          </a:p>
        </p:txBody>
      </p:sp>
    </p:spTree>
    <p:extLst>
      <p:ext uri="{BB962C8B-B14F-4D97-AF65-F5344CB8AC3E}">
        <p14:creationId xmlns:p14="http://schemas.microsoft.com/office/powerpoint/2010/main" val="4195607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CB5DC-2FFC-419C-AC32-1530A575CDCD}" type="slidenum">
              <a:rPr lang="en-US" smtClean="0"/>
              <a:t>11</a:t>
            </a:fld>
            <a:endParaRPr lang="en-US"/>
          </a:p>
        </p:txBody>
      </p:sp>
    </p:spTree>
    <p:extLst>
      <p:ext uri="{BB962C8B-B14F-4D97-AF65-F5344CB8AC3E}">
        <p14:creationId xmlns:p14="http://schemas.microsoft.com/office/powerpoint/2010/main" val="94142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https://www.javatpoint.com/application-of-ai</a:t>
            </a:r>
          </a:p>
          <a:p>
            <a:r>
              <a:rPr lang="en-US" dirty="0"/>
              <a:t>A student </a:t>
            </a:r>
            <a:r>
              <a:rPr lang="en-US"/>
              <a:t>will present #</a:t>
            </a:r>
            <a:r>
              <a:rPr lang="en-US" dirty="0"/>
              <a:t>With examples, the application of AI#</a:t>
            </a:r>
          </a:p>
        </p:txBody>
      </p:sp>
      <p:sp>
        <p:nvSpPr>
          <p:cNvPr id="4" name="Slide Number Placeholder 3"/>
          <p:cNvSpPr>
            <a:spLocks noGrp="1"/>
          </p:cNvSpPr>
          <p:nvPr>
            <p:ph type="sldNum" sz="quarter" idx="5"/>
          </p:nvPr>
        </p:nvSpPr>
        <p:spPr/>
        <p:txBody>
          <a:bodyPr/>
          <a:lstStyle/>
          <a:p>
            <a:fld id="{E37CB5DC-2FFC-419C-AC32-1530A575CDCD}" type="slidenum">
              <a:rPr lang="en-US" smtClean="0"/>
              <a:t>14</a:t>
            </a:fld>
            <a:endParaRPr lang="en-US"/>
          </a:p>
        </p:txBody>
      </p:sp>
    </p:spTree>
    <p:extLst>
      <p:ext uri="{BB962C8B-B14F-4D97-AF65-F5344CB8AC3E}">
        <p14:creationId xmlns:p14="http://schemas.microsoft.com/office/powerpoint/2010/main" val="124933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195171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166487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9854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361272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249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3767299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739072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181033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16442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D9ED-C3F7-41E6-A85D-6FE56969DB3C}"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48229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2D9ED-C3F7-41E6-A85D-6FE56969DB3C}"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183082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2D9ED-C3F7-41E6-A85D-6FE56969DB3C}"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162294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92D9ED-C3F7-41E6-A85D-6FE56969DB3C}"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341519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2D9ED-C3F7-41E6-A85D-6FE56969DB3C}"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224581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92D9ED-C3F7-41E6-A85D-6FE56969DB3C}"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7576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2D9ED-C3F7-41E6-A85D-6FE56969DB3C}"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30AD-02FD-48AA-AA1F-4B0CB0ACC717}" type="slidenum">
              <a:rPr lang="en-US" smtClean="0"/>
              <a:t>‹#›</a:t>
            </a:fld>
            <a:endParaRPr lang="en-US"/>
          </a:p>
        </p:txBody>
      </p:sp>
    </p:spTree>
    <p:extLst>
      <p:ext uri="{BB962C8B-B14F-4D97-AF65-F5344CB8AC3E}">
        <p14:creationId xmlns:p14="http://schemas.microsoft.com/office/powerpoint/2010/main" val="293326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92D9ED-C3F7-41E6-A85D-6FE56969DB3C}" type="datetimeFigureOut">
              <a:rPr lang="en-US" smtClean="0"/>
              <a:t>9/7/2024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DB30AD-02FD-48AA-AA1F-4B0CB0ACC717}" type="slidenum">
              <a:rPr lang="en-US" smtClean="0"/>
              <a:t>‹#›</a:t>
            </a:fld>
            <a:endParaRPr lang="en-US"/>
          </a:p>
        </p:txBody>
      </p:sp>
    </p:spTree>
    <p:extLst>
      <p:ext uri="{BB962C8B-B14F-4D97-AF65-F5344CB8AC3E}">
        <p14:creationId xmlns:p14="http://schemas.microsoft.com/office/powerpoint/2010/main" val="1914924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9E27-2452-47A5-A543-0F5603504657}"/>
              </a:ext>
            </a:extLst>
          </p:cNvPr>
          <p:cNvSpPr>
            <a:spLocks noGrp="1"/>
          </p:cNvSpPr>
          <p:nvPr>
            <p:ph type="ctrTitle"/>
          </p:nvPr>
        </p:nvSpPr>
        <p:spPr/>
        <p:txBody>
          <a:bodyPr/>
          <a:lstStyle/>
          <a:p>
            <a:r>
              <a:rPr lang="en-GB" b="0" i="0" dirty="0">
                <a:solidFill>
                  <a:srgbClr val="610B38"/>
                </a:solidFill>
                <a:effectLst/>
                <a:latin typeface="erdana"/>
              </a:rPr>
              <a:t>Artificial Intelligence (AI)</a:t>
            </a:r>
            <a:endParaRPr lang="en-US" dirty="0"/>
          </a:p>
        </p:txBody>
      </p:sp>
    </p:spTree>
    <p:extLst>
      <p:ext uri="{BB962C8B-B14F-4D97-AF65-F5344CB8AC3E}">
        <p14:creationId xmlns:p14="http://schemas.microsoft.com/office/powerpoint/2010/main" val="1191733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FE20-1B0C-4BEF-B832-89EC1E512342}"/>
              </a:ext>
            </a:extLst>
          </p:cNvPr>
          <p:cNvSpPr>
            <a:spLocks noGrp="1"/>
          </p:cNvSpPr>
          <p:nvPr>
            <p:ph type="title"/>
          </p:nvPr>
        </p:nvSpPr>
        <p:spPr/>
        <p:txBody>
          <a:bodyPr/>
          <a:lstStyle/>
          <a:p>
            <a:r>
              <a:rPr lang="en-US" b="0" i="0" dirty="0">
                <a:solidFill>
                  <a:srgbClr val="272C37"/>
                </a:solidFill>
                <a:effectLst/>
                <a:latin typeface="Roboto"/>
              </a:rPr>
              <a:t>Types (Based on Technologies)</a:t>
            </a:r>
            <a:endParaRPr lang="en-US" dirty="0"/>
          </a:p>
        </p:txBody>
      </p:sp>
      <p:sp>
        <p:nvSpPr>
          <p:cNvPr id="3" name="Content Placeholder 2">
            <a:extLst>
              <a:ext uri="{FF2B5EF4-FFF2-40B4-BE49-F238E27FC236}">
                <a16:creationId xmlns:a16="http://schemas.microsoft.com/office/drawing/2014/main" id="{FEB68BE4-9A1D-4CE5-9D3F-8C626EB4F9E0}"/>
              </a:ext>
            </a:extLst>
          </p:cNvPr>
          <p:cNvSpPr>
            <a:spLocks noGrp="1"/>
          </p:cNvSpPr>
          <p:nvPr>
            <p:ph idx="1"/>
          </p:nvPr>
        </p:nvSpPr>
        <p:spPr/>
        <p:txBody>
          <a:bodyPr>
            <a:normAutofit fontScale="85000" lnSpcReduction="10000"/>
          </a:bodyPr>
          <a:lstStyle/>
          <a:p>
            <a:pPr algn="l"/>
            <a:r>
              <a:rPr lang="en-GB" b="1" i="0" dirty="0">
                <a:effectLst/>
                <a:latin typeface="Roboto"/>
              </a:rPr>
              <a:t>Machine Learning (ML): </a:t>
            </a:r>
            <a:r>
              <a:rPr lang="en-GB" b="0" i="0" dirty="0">
                <a:effectLst/>
                <a:latin typeface="Roboto"/>
              </a:rPr>
              <a:t>AI systems capable of self-improvement through experience, without direct programming. They concentrate on creating software that can independently learn by accessing and utilizing data.</a:t>
            </a:r>
          </a:p>
          <a:p>
            <a:pPr algn="l"/>
            <a:r>
              <a:rPr lang="en-GB" b="1" i="0" dirty="0">
                <a:effectLst/>
                <a:latin typeface="Roboto"/>
              </a:rPr>
              <a:t>Deep Learning: </a:t>
            </a:r>
            <a:r>
              <a:rPr lang="en-GB" b="0" i="0" dirty="0">
                <a:effectLst/>
                <a:latin typeface="Roboto"/>
              </a:rPr>
              <a:t>A subset of ML involving many layers of neural networks. It is used for learning from large amounts of data and is the technology behind voice control in consumer devices, image recognition, and many other applications.</a:t>
            </a:r>
          </a:p>
          <a:p>
            <a:pPr algn="l"/>
            <a:r>
              <a:rPr lang="en-GB" b="1" i="0" dirty="0">
                <a:effectLst/>
                <a:latin typeface="Roboto"/>
              </a:rPr>
              <a:t>Natural Language Processing (NLP): </a:t>
            </a:r>
            <a:r>
              <a:rPr lang="en-GB" b="0" i="0" dirty="0">
                <a:effectLst/>
                <a:latin typeface="Roboto"/>
              </a:rPr>
              <a:t>This AI technology enables machines to understand and interpret human language. It's used in </a:t>
            </a:r>
            <a:r>
              <a:rPr lang="en-GB" b="0" i="0" u="none" strike="noStrike" dirty="0">
                <a:effectLst/>
                <a:latin typeface="Roboto"/>
              </a:rPr>
              <a:t>chatbots</a:t>
            </a:r>
            <a:r>
              <a:rPr lang="en-GB" b="0" i="0" dirty="0">
                <a:effectLst/>
                <a:latin typeface="Roboto"/>
              </a:rPr>
              <a:t>, translation services, and sentiment analysis applications.</a:t>
            </a:r>
          </a:p>
          <a:p>
            <a:pPr algn="l"/>
            <a:r>
              <a:rPr lang="en-GB" b="1" i="0" dirty="0">
                <a:effectLst/>
                <a:latin typeface="Roboto"/>
              </a:rPr>
              <a:t>Robotics: </a:t>
            </a:r>
            <a:r>
              <a:rPr lang="en-GB" b="0" i="0" dirty="0">
                <a:effectLst/>
                <a:latin typeface="Roboto"/>
              </a:rPr>
              <a:t>This field involves designing, constructing, operating, and using robots and computer systems for controlling them, sensory feedback, and information processing.</a:t>
            </a:r>
          </a:p>
          <a:p>
            <a:pPr algn="l"/>
            <a:r>
              <a:rPr lang="en-GB" b="1" i="0" dirty="0">
                <a:effectLst/>
                <a:latin typeface="Roboto"/>
              </a:rPr>
              <a:t>Computer Vision: </a:t>
            </a:r>
            <a:r>
              <a:rPr lang="en-GB" b="0" i="0" dirty="0">
                <a:effectLst/>
                <a:latin typeface="Roboto"/>
              </a:rPr>
              <a:t>This technology allows machines to interpret the world visually, and it's used in various applications such as medical image analysis, surveillance, and manufacturing.</a:t>
            </a:r>
          </a:p>
          <a:p>
            <a:pPr algn="l"/>
            <a:r>
              <a:rPr lang="en-GB" b="1" i="0" dirty="0">
                <a:effectLst/>
                <a:latin typeface="Roboto"/>
              </a:rPr>
              <a:t>Expert Systems: </a:t>
            </a:r>
            <a:r>
              <a:rPr lang="en-GB" b="0" i="0" dirty="0">
                <a:effectLst/>
                <a:latin typeface="Roboto"/>
              </a:rPr>
              <a:t>These AI systems answer questions and solve problems in a specific domain of expertise using rule-based systems</a:t>
            </a:r>
          </a:p>
        </p:txBody>
      </p:sp>
    </p:spTree>
    <p:extLst>
      <p:ext uri="{BB962C8B-B14F-4D97-AF65-F5344CB8AC3E}">
        <p14:creationId xmlns:p14="http://schemas.microsoft.com/office/powerpoint/2010/main" val="403057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3685-CC71-4BFB-9AD6-F18289DE0AC2}"/>
              </a:ext>
            </a:extLst>
          </p:cNvPr>
          <p:cNvSpPr>
            <a:spLocks noGrp="1"/>
          </p:cNvSpPr>
          <p:nvPr>
            <p:ph type="title"/>
          </p:nvPr>
        </p:nvSpPr>
        <p:spPr/>
        <p:txBody>
          <a:bodyPr>
            <a:normAutofit/>
          </a:bodyPr>
          <a:lstStyle/>
          <a:p>
            <a:r>
              <a:rPr lang="en-US" b="0" i="0" dirty="0">
                <a:solidFill>
                  <a:srgbClr val="610B38"/>
                </a:solidFill>
                <a:effectLst/>
                <a:latin typeface="erdana"/>
              </a:rPr>
              <a:t>Advantages of Artificial Intelligence</a:t>
            </a:r>
            <a:endParaRPr lang="en-US" dirty="0"/>
          </a:p>
        </p:txBody>
      </p:sp>
      <p:sp>
        <p:nvSpPr>
          <p:cNvPr id="3" name="Content Placeholder 2">
            <a:extLst>
              <a:ext uri="{FF2B5EF4-FFF2-40B4-BE49-F238E27FC236}">
                <a16:creationId xmlns:a16="http://schemas.microsoft.com/office/drawing/2014/main" id="{8C91DCBF-FCA9-4B07-948C-9679CB4605B4}"/>
              </a:ext>
            </a:extLst>
          </p:cNvPr>
          <p:cNvSpPr>
            <a:spLocks noGrp="1"/>
          </p:cNvSpPr>
          <p:nvPr>
            <p:ph idx="1"/>
          </p:nvPr>
        </p:nvSpPr>
        <p:spPr>
          <a:xfrm>
            <a:off x="677334" y="2160588"/>
            <a:ext cx="8596668" cy="4697411"/>
          </a:xfrm>
        </p:spPr>
        <p:txBody>
          <a:bodyPr>
            <a:normAutofit fontScale="85000" lnSpcReduction="10000"/>
          </a:bodyPr>
          <a:lstStyle/>
          <a:p>
            <a:pPr algn="just">
              <a:buFont typeface="Arial" panose="020B0604020202020204" pitchFamily="34" charset="0"/>
              <a:buChar char="•"/>
            </a:pPr>
            <a:r>
              <a:rPr lang="en-GB" b="1" i="0" dirty="0">
                <a:solidFill>
                  <a:srgbClr val="000000"/>
                </a:solidFill>
                <a:effectLst/>
                <a:latin typeface="inter-bold"/>
              </a:rPr>
              <a:t>High Accuracy with less errors:</a:t>
            </a:r>
            <a:r>
              <a:rPr lang="en-GB" b="0" i="0" dirty="0">
                <a:solidFill>
                  <a:srgbClr val="000000"/>
                </a:solidFill>
                <a:effectLst/>
                <a:latin typeface="inter-regular"/>
              </a:rPr>
              <a:t> AI machines or systems are prone to less errors and high accuracy as it takes decisions as per pre-experience or information.</a:t>
            </a:r>
          </a:p>
          <a:p>
            <a:pPr algn="just">
              <a:buFont typeface="Arial" panose="020B0604020202020204" pitchFamily="34" charset="0"/>
              <a:buChar char="•"/>
            </a:pPr>
            <a:r>
              <a:rPr lang="en-GB" b="1" i="0" dirty="0">
                <a:solidFill>
                  <a:srgbClr val="000000"/>
                </a:solidFill>
                <a:effectLst/>
                <a:latin typeface="inter-bold"/>
              </a:rPr>
              <a:t>High-Speed:</a:t>
            </a:r>
            <a:r>
              <a:rPr lang="en-GB" b="0" i="0" dirty="0">
                <a:solidFill>
                  <a:srgbClr val="000000"/>
                </a:solidFill>
                <a:effectLst/>
                <a:latin typeface="inter-regular"/>
              </a:rPr>
              <a:t> AI systems can be of very high-speed and fast-decision making, because of that AI systems can beat a chess champion in the Chess game.</a:t>
            </a:r>
          </a:p>
          <a:p>
            <a:pPr algn="just">
              <a:buFont typeface="Arial" panose="020B0604020202020204" pitchFamily="34" charset="0"/>
              <a:buChar char="•"/>
            </a:pPr>
            <a:r>
              <a:rPr lang="en-GB" b="1" i="0" dirty="0">
                <a:solidFill>
                  <a:srgbClr val="000000"/>
                </a:solidFill>
                <a:effectLst/>
                <a:latin typeface="inter-bold"/>
              </a:rPr>
              <a:t>High reliability:</a:t>
            </a:r>
            <a:r>
              <a:rPr lang="en-GB" b="0" i="0" dirty="0">
                <a:solidFill>
                  <a:srgbClr val="000000"/>
                </a:solidFill>
                <a:effectLst/>
                <a:latin typeface="inter-regular"/>
              </a:rPr>
              <a:t> AI machines are highly reliable and can perform the same action multiple times with high accuracy.</a:t>
            </a:r>
          </a:p>
          <a:p>
            <a:pPr algn="just">
              <a:buFont typeface="Arial" panose="020B0604020202020204" pitchFamily="34" charset="0"/>
              <a:buChar char="•"/>
            </a:pPr>
            <a:r>
              <a:rPr lang="en-GB" b="1" i="0" dirty="0">
                <a:solidFill>
                  <a:srgbClr val="000000"/>
                </a:solidFill>
                <a:effectLst/>
                <a:latin typeface="inter-bold"/>
              </a:rPr>
              <a:t>Useful for risky areas:</a:t>
            </a:r>
            <a:r>
              <a:rPr lang="en-GB" b="0" i="0" dirty="0">
                <a:solidFill>
                  <a:srgbClr val="000000"/>
                </a:solidFill>
                <a:effectLst/>
                <a:latin typeface="inter-regular"/>
              </a:rPr>
              <a:t> AI machines can be helpful in situations such as defusing a bomb, exploring the ocean floor, where to employ a human can be risky.</a:t>
            </a:r>
          </a:p>
          <a:p>
            <a:pPr algn="just">
              <a:buFont typeface="Arial" panose="020B0604020202020204" pitchFamily="34" charset="0"/>
              <a:buChar char="•"/>
            </a:pPr>
            <a:r>
              <a:rPr lang="en-GB" b="1" i="0" dirty="0">
                <a:solidFill>
                  <a:srgbClr val="000000"/>
                </a:solidFill>
                <a:effectLst/>
                <a:latin typeface="inter-bold"/>
              </a:rPr>
              <a:t>Digital Assistant:</a:t>
            </a:r>
            <a:r>
              <a:rPr lang="en-GB" b="0" i="0" dirty="0">
                <a:solidFill>
                  <a:srgbClr val="000000"/>
                </a:solidFill>
                <a:effectLst/>
                <a:latin typeface="inter-regular"/>
              </a:rPr>
              <a:t> AI can be very useful to provide digital assistant to the users such as AI technology is currently used by various E-commerce websites to show the products as per customer requirement.</a:t>
            </a:r>
          </a:p>
          <a:p>
            <a:pPr algn="just">
              <a:buFont typeface="Arial" panose="020B0604020202020204" pitchFamily="34" charset="0"/>
              <a:buChar char="•"/>
            </a:pPr>
            <a:r>
              <a:rPr lang="en-GB" b="1" i="0" dirty="0">
                <a:solidFill>
                  <a:srgbClr val="000000"/>
                </a:solidFill>
                <a:effectLst/>
                <a:latin typeface="inter-bold"/>
              </a:rPr>
              <a:t>Useful as a public utility:</a:t>
            </a:r>
            <a:r>
              <a:rPr lang="en-GB" b="0" i="0" dirty="0">
                <a:solidFill>
                  <a:srgbClr val="000000"/>
                </a:solidFill>
                <a:effectLst/>
                <a:latin typeface="inter-regular"/>
              </a:rPr>
              <a:t> AI can be very useful for public utilities such as a self-driving car which can make our journey safer and hassle-free, facial recognition for security purpose, Natural language processing to communicate with the human in human-language, etc.</a:t>
            </a:r>
          </a:p>
          <a:p>
            <a:pPr algn="just">
              <a:buFont typeface="Arial" panose="020B0604020202020204" pitchFamily="34" charset="0"/>
              <a:buChar char="•"/>
            </a:pPr>
            <a:r>
              <a:rPr lang="en-GB" b="1" i="0" dirty="0">
                <a:solidFill>
                  <a:srgbClr val="000000"/>
                </a:solidFill>
                <a:effectLst/>
                <a:latin typeface="inter-bold"/>
              </a:rPr>
              <a:t>Enhanced Security:</a:t>
            </a:r>
            <a:r>
              <a:rPr lang="en-GB" b="0" i="0" dirty="0">
                <a:solidFill>
                  <a:srgbClr val="000000"/>
                </a:solidFill>
                <a:effectLst/>
                <a:latin typeface="inter-regular"/>
              </a:rPr>
              <a:t> AI can be very helpful in enhancing security, as It can detect and respond to cyber threats in real time, helping companies protect their data and systems.</a:t>
            </a:r>
          </a:p>
          <a:p>
            <a:pPr algn="just">
              <a:buFont typeface="Arial" panose="020B0604020202020204" pitchFamily="34" charset="0"/>
              <a:buChar char="•"/>
            </a:pPr>
            <a:r>
              <a:rPr lang="en-GB" b="1" i="0" dirty="0">
                <a:solidFill>
                  <a:srgbClr val="000000"/>
                </a:solidFill>
                <a:effectLst/>
                <a:latin typeface="inter-bold"/>
              </a:rPr>
              <a:t>Aid in Research:</a:t>
            </a:r>
            <a:r>
              <a:rPr lang="en-GB" b="0" i="0" dirty="0">
                <a:solidFill>
                  <a:srgbClr val="000000"/>
                </a:solidFill>
                <a:effectLst/>
                <a:latin typeface="inter-regular"/>
              </a:rPr>
              <a:t> AI is very helpful in the research field as it assists researchers by processing and </a:t>
            </a:r>
            <a:r>
              <a:rPr lang="en-GB" b="0" i="0" dirty="0" err="1">
                <a:solidFill>
                  <a:srgbClr val="000000"/>
                </a:solidFill>
                <a:effectLst/>
                <a:latin typeface="inter-regular"/>
              </a:rPr>
              <a:t>analyzing</a:t>
            </a:r>
            <a:r>
              <a:rPr lang="en-GB" b="0" i="0" dirty="0">
                <a:solidFill>
                  <a:srgbClr val="000000"/>
                </a:solidFill>
                <a:effectLst/>
                <a:latin typeface="inter-regular"/>
              </a:rPr>
              <a:t> large datasets, accelerating discoveries in fields such as astronomy, genomics, and materials science</a:t>
            </a:r>
          </a:p>
        </p:txBody>
      </p:sp>
    </p:spTree>
    <p:extLst>
      <p:ext uri="{BB962C8B-B14F-4D97-AF65-F5344CB8AC3E}">
        <p14:creationId xmlns:p14="http://schemas.microsoft.com/office/powerpoint/2010/main" val="4163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C37A-4C04-4CBE-875F-CF11547B8860}"/>
              </a:ext>
            </a:extLst>
          </p:cNvPr>
          <p:cNvSpPr>
            <a:spLocks noGrp="1"/>
          </p:cNvSpPr>
          <p:nvPr>
            <p:ph type="title"/>
          </p:nvPr>
        </p:nvSpPr>
        <p:spPr/>
        <p:txBody>
          <a:bodyPr/>
          <a:lstStyle/>
          <a:p>
            <a:r>
              <a:rPr lang="en-US" b="0" i="0" dirty="0">
                <a:solidFill>
                  <a:srgbClr val="610B38"/>
                </a:solidFill>
                <a:effectLst/>
                <a:latin typeface="erdana"/>
              </a:rPr>
              <a:t>Disadvantages of Artificial Intelligence</a:t>
            </a:r>
            <a:endParaRPr lang="en-US" dirty="0"/>
          </a:p>
        </p:txBody>
      </p:sp>
      <p:sp>
        <p:nvSpPr>
          <p:cNvPr id="3" name="Content Placeholder 2">
            <a:extLst>
              <a:ext uri="{FF2B5EF4-FFF2-40B4-BE49-F238E27FC236}">
                <a16:creationId xmlns:a16="http://schemas.microsoft.com/office/drawing/2014/main" id="{64D880AB-81E4-4370-A945-3ABA4BA6C177}"/>
              </a:ext>
            </a:extLst>
          </p:cNvPr>
          <p:cNvSpPr>
            <a:spLocks noGrp="1"/>
          </p:cNvSpPr>
          <p:nvPr>
            <p:ph idx="1"/>
          </p:nvPr>
        </p:nvSpPr>
        <p:spPr>
          <a:xfrm>
            <a:off x="677334" y="2160589"/>
            <a:ext cx="8596668" cy="4697411"/>
          </a:xfrm>
        </p:spPr>
        <p:txBody>
          <a:bodyPr>
            <a:normAutofit fontScale="92500" lnSpcReduction="20000"/>
          </a:bodyPr>
          <a:lstStyle/>
          <a:p>
            <a:pPr algn="just">
              <a:buFont typeface="Arial" panose="020B0604020202020204" pitchFamily="34" charset="0"/>
              <a:buChar char="•"/>
            </a:pPr>
            <a:r>
              <a:rPr lang="en-GB" b="1" i="0" dirty="0">
                <a:solidFill>
                  <a:srgbClr val="000000"/>
                </a:solidFill>
                <a:effectLst/>
                <a:latin typeface="inter-bold"/>
              </a:rPr>
              <a:t>High Cost:</a:t>
            </a:r>
            <a:r>
              <a:rPr lang="en-GB" b="0" i="0" dirty="0">
                <a:solidFill>
                  <a:srgbClr val="000000"/>
                </a:solidFill>
                <a:effectLst/>
                <a:latin typeface="inter-regular"/>
              </a:rPr>
              <a:t> The hardware and software requirement of AI is very costly as it requires lots of maintenance to meet current world requirements.</a:t>
            </a:r>
          </a:p>
          <a:p>
            <a:pPr algn="just">
              <a:buFont typeface="Arial" panose="020B0604020202020204" pitchFamily="34" charset="0"/>
              <a:buChar char="•"/>
            </a:pPr>
            <a:r>
              <a:rPr lang="en-GB" b="1" i="0" dirty="0">
                <a:solidFill>
                  <a:srgbClr val="000000"/>
                </a:solidFill>
                <a:effectLst/>
                <a:latin typeface="inter-bold"/>
              </a:rPr>
              <a:t>Can't think out of the box:</a:t>
            </a:r>
            <a:r>
              <a:rPr lang="en-GB" b="0" i="0" dirty="0">
                <a:solidFill>
                  <a:srgbClr val="000000"/>
                </a:solidFill>
                <a:effectLst/>
                <a:latin typeface="inter-regular"/>
              </a:rPr>
              <a:t> Even we are making smarter machines with AI, but still they cannot work out of the box, as the robot will only do that work for which they are trained, or programmed.</a:t>
            </a:r>
          </a:p>
          <a:p>
            <a:pPr algn="just">
              <a:buFont typeface="Arial" panose="020B0604020202020204" pitchFamily="34" charset="0"/>
              <a:buChar char="•"/>
            </a:pPr>
            <a:r>
              <a:rPr lang="en-GB" b="1" i="0" dirty="0">
                <a:solidFill>
                  <a:srgbClr val="000000"/>
                </a:solidFill>
                <a:effectLst/>
                <a:latin typeface="inter-bold"/>
              </a:rPr>
              <a:t>No feelings and emotions:</a:t>
            </a:r>
            <a:r>
              <a:rPr lang="en-GB" b="0" i="0" dirty="0">
                <a:solidFill>
                  <a:srgbClr val="000000"/>
                </a:solidFill>
                <a:effectLst/>
                <a:latin typeface="inter-regular"/>
              </a:rPr>
              <a:t> AI machines can be an outstanding performer, but still it does not have the feeling so it cannot make any kind of emotional attachment with human, and may sometime be harmful for users if the proper care is not taken.</a:t>
            </a:r>
          </a:p>
          <a:p>
            <a:pPr algn="just">
              <a:buFont typeface="Arial" panose="020B0604020202020204" pitchFamily="34" charset="0"/>
              <a:buChar char="•"/>
            </a:pPr>
            <a:r>
              <a:rPr lang="en-GB" b="1" i="0" dirty="0">
                <a:solidFill>
                  <a:srgbClr val="000000"/>
                </a:solidFill>
                <a:effectLst/>
                <a:latin typeface="inter-bold"/>
              </a:rPr>
              <a:t>Increase dependency on machines:</a:t>
            </a:r>
            <a:r>
              <a:rPr lang="en-GB" b="0" i="0" dirty="0">
                <a:solidFill>
                  <a:srgbClr val="000000"/>
                </a:solidFill>
                <a:effectLst/>
                <a:latin typeface="inter-regular"/>
              </a:rPr>
              <a:t> With the increment of technology, people are getting more dependent on devices and hence they are losing their mental capabilities.</a:t>
            </a:r>
          </a:p>
          <a:p>
            <a:pPr algn="just">
              <a:buFont typeface="Arial" panose="020B0604020202020204" pitchFamily="34" charset="0"/>
              <a:buChar char="•"/>
            </a:pPr>
            <a:r>
              <a:rPr lang="en-GB" b="1" i="0" dirty="0">
                <a:solidFill>
                  <a:srgbClr val="000000"/>
                </a:solidFill>
                <a:effectLst/>
                <a:latin typeface="inter-bold"/>
              </a:rPr>
              <a:t>No Original Creativity:</a:t>
            </a:r>
            <a:r>
              <a:rPr lang="en-GB" b="0" i="0" dirty="0">
                <a:solidFill>
                  <a:srgbClr val="000000"/>
                </a:solidFill>
                <a:effectLst/>
                <a:latin typeface="inter-regular"/>
              </a:rPr>
              <a:t> As humans are so creative and can imagine some new ideas but still AI machines cannot beat this power of human intelligence and cannot be creative and imaginative.</a:t>
            </a:r>
          </a:p>
          <a:p>
            <a:pPr marL="742950" lvl="1" indent="-285750" algn="just">
              <a:buFont typeface="Arial" panose="020B0604020202020204" pitchFamily="34" charset="0"/>
              <a:buChar char="•"/>
            </a:pPr>
            <a:r>
              <a:rPr lang="en-GB" b="1" i="0" dirty="0">
                <a:solidFill>
                  <a:srgbClr val="000000"/>
                </a:solidFill>
                <a:effectLst/>
                <a:latin typeface="inter-bold"/>
              </a:rPr>
              <a:t>Complexity:</a:t>
            </a:r>
            <a:r>
              <a:rPr lang="en-GB" b="0" i="0" dirty="0">
                <a:solidFill>
                  <a:srgbClr val="000000"/>
                </a:solidFill>
                <a:effectLst/>
                <a:latin typeface="inter-regular"/>
              </a:rPr>
              <a:t> Making and keeping AI systems can be very complicated and need a lot of knowledge. This can make it hard for some groups or people to use them.</a:t>
            </a:r>
          </a:p>
          <a:p>
            <a:pPr marL="742950" lvl="1" indent="-285750" algn="just">
              <a:buFont typeface="Arial" panose="020B0604020202020204" pitchFamily="34" charset="0"/>
              <a:buChar char="•"/>
            </a:pPr>
            <a:r>
              <a:rPr lang="en-GB" b="1" i="0" dirty="0">
                <a:solidFill>
                  <a:srgbClr val="000000"/>
                </a:solidFill>
                <a:effectLst/>
                <a:latin typeface="inter-bold"/>
              </a:rPr>
              <a:t>Job Concerns:</a:t>
            </a:r>
            <a:r>
              <a:rPr lang="en-GB" b="0" i="0" dirty="0">
                <a:solidFill>
                  <a:srgbClr val="000000"/>
                </a:solidFill>
                <a:effectLst/>
                <a:latin typeface="inter-regular"/>
              </a:rPr>
              <a:t> As AI gets better, it might take away not just basic jobs but also some skilled ones. This worries people about losing jobs in different fields.</a:t>
            </a:r>
          </a:p>
        </p:txBody>
      </p:sp>
    </p:spTree>
    <p:extLst>
      <p:ext uri="{BB962C8B-B14F-4D97-AF65-F5344CB8AC3E}">
        <p14:creationId xmlns:p14="http://schemas.microsoft.com/office/powerpoint/2010/main" val="369820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A012-05ED-40B8-AA8D-9DCE4CC7DA00}"/>
              </a:ext>
            </a:extLst>
          </p:cNvPr>
          <p:cNvSpPr>
            <a:spLocks noGrp="1"/>
          </p:cNvSpPr>
          <p:nvPr>
            <p:ph type="title"/>
          </p:nvPr>
        </p:nvSpPr>
        <p:spPr/>
        <p:txBody>
          <a:bodyPr>
            <a:normAutofit/>
          </a:bodyPr>
          <a:lstStyle/>
          <a:p>
            <a:r>
              <a:rPr lang="en-US" b="0" i="0" dirty="0">
                <a:solidFill>
                  <a:srgbClr val="610B38"/>
                </a:solidFill>
                <a:effectLst/>
                <a:latin typeface="erdana"/>
              </a:rPr>
              <a:t>Challenges of AI</a:t>
            </a:r>
            <a:endParaRPr lang="en-US" dirty="0"/>
          </a:p>
        </p:txBody>
      </p:sp>
      <p:sp>
        <p:nvSpPr>
          <p:cNvPr id="3" name="Content Placeholder 2">
            <a:extLst>
              <a:ext uri="{FF2B5EF4-FFF2-40B4-BE49-F238E27FC236}">
                <a16:creationId xmlns:a16="http://schemas.microsoft.com/office/drawing/2014/main" id="{7A88575E-37E4-428F-ABFC-348B2DD2A201}"/>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GB" b="1" i="0" dirty="0">
                <a:solidFill>
                  <a:srgbClr val="000000"/>
                </a:solidFill>
                <a:effectLst/>
                <a:latin typeface="inter-bold"/>
              </a:rPr>
              <a:t>Doing the Right Thing:</a:t>
            </a:r>
            <a:r>
              <a:rPr lang="en-GB" b="0" i="0" dirty="0">
                <a:solidFill>
                  <a:srgbClr val="000000"/>
                </a:solidFill>
                <a:effectLst/>
                <a:latin typeface="inter-regular"/>
              </a:rPr>
              <a:t> AI should make the right choices, but sometimes it doesn't. It can make mistakes or do things that aren't fair. We need to teach AI to be better at making good choices.</a:t>
            </a:r>
          </a:p>
          <a:p>
            <a:pPr algn="just">
              <a:buFont typeface="Arial" panose="020B0604020202020204" pitchFamily="34" charset="0"/>
              <a:buChar char="•"/>
            </a:pPr>
            <a:r>
              <a:rPr lang="en-GB" b="1" i="0" dirty="0">
                <a:solidFill>
                  <a:srgbClr val="000000"/>
                </a:solidFill>
                <a:effectLst/>
                <a:latin typeface="inter-bold"/>
              </a:rPr>
              <a:t>Government and AI:</a:t>
            </a:r>
            <a:r>
              <a:rPr lang="en-GB" b="0" i="0" dirty="0">
                <a:solidFill>
                  <a:srgbClr val="000000"/>
                </a:solidFill>
                <a:effectLst/>
                <a:latin typeface="inter-regular"/>
              </a:rPr>
              <a:t> Sometimes, governments use AI to keep an eye on people. This can be a problem for our freedom. We need to make sure they use AI in a good way.</a:t>
            </a:r>
          </a:p>
          <a:p>
            <a:pPr algn="just">
              <a:buFont typeface="Arial" panose="020B0604020202020204" pitchFamily="34" charset="0"/>
              <a:buChar char="•"/>
            </a:pPr>
            <a:r>
              <a:rPr lang="en-GB" b="1" i="0" dirty="0">
                <a:solidFill>
                  <a:srgbClr val="000000"/>
                </a:solidFill>
                <a:effectLst/>
                <a:latin typeface="inter-bold"/>
              </a:rPr>
              <a:t>Bias in AI:</a:t>
            </a:r>
            <a:r>
              <a:rPr lang="en-GB" b="0" i="0" dirty="0">
                <a:solidFill>
                  <a:srgbClr val="000000"/>
                </a:solidFill>
                <a:effectLst/>
                <a:latin typeface="inter-regular"/>
              </a:rPr>
              <a:t> AI can sometimes be a bit unfair, especially when it comes to recognizing people's faces. This can cause problems, especially for people who aren't like the majority.</a:t>
            </a:r>
          </a:p>
          <a:p>
            <a:pPr algn="just">
              <a:buFont typeface="Arial" panose="020B0604020202020204" pitchFamily="34" charset="0"/>
              <a:buChar char="•"/>
            </a:pPr>
            <a:r>
              <a:rPr lang="en-GB" b="1" i="0" dirty="0">
                <a:solidFill>
                  <a:srgbClr val="000000"/>
                </a:solidFill>
                <a:effectLst/>
                <a:latin typeface="inter-bold"/>
              </a:rPr>
              <a:t>AI and Social Media:</a:t>
            </a:r>
            <a:r>
              <a:rPr lang="en-GB" b="0" i="0" dirty="0">
                <a:solidFill>
                  <a:srgbClr val="000000"/>
                </a:solidFill>
                <a:effectLst/>
                <a:latin typeface="inter-regular"/>
              </a:rPr>
              <a:t> What you see on social media is often decided by AI. But sometimes, AI shows things that aren't true or are kind of mean. We need to make sure AI shows the right stuff.</a:t>
            </a:r>
          </a:p>
          <a:p>
            <a:pPr algn="just">
              <a:buFont typeface="Arial" panose="020B0604020202020204" pitchFamily="34" charset="0"/>
              <a:buChar char="•"/>
            </a:pPr>
            <a:r>
              <a:rPr lang="en-GB" b="1" i="0" dirty="0">
                <a:solidFill>
                  <a:srgbClr val="000000"/>
                </a:solidFill>
                <a:effectLst/>
                <a:latin typeface="inter-bold"/>
              </a:rPr>
              <a:t>Legal and Regulatory Challenges:</a:t>
            </a:r>
            <a:r>
              <a:rPr lang="en-GB" b="0" i="0" dirty="0">
                <a:solidFill>
                  <a:srgbClr val="000000"/>
                </a:solidFill>
                <a:effectLst/>
                <a:latin typeface="inter-regular"/>
              </a:rPr>
              <a:t> The rapid evolution of AI has outpaced the development of comprehensive laws and regulations, leading to uncertainty about issues like liability and responsibility.</a:t>
            </a:r>
          </a:p>
        </p:txBody>
      </p:sp>
    </p:spTree>
    <p:extLst>
      <p:ext uri="{BB962C8B-B14F-4D97-AF65-F5344CB8AC3E}">
        <p14:creationId xmlns:p14="http://schemas.microsoft.com/office/powerpoint/2010/main" val="155175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9D17-BEF3-40A2-99C9-0C1FAF26AA39}"/>
              </a:ext>
            </a:extLst>
          </p:cNvPr>
          <p:cNvSpPr>
            <a:spLocks noGrp="1"/>
          </p:cNvSpPr>
          <p:nvPr>
            <p:ph type="title"/>
          </p:nvPr>
        </p:nvSpPr>
        <p:spPr/>
        <p:txBody>
          <a:bodyPr>
            <a:normAutofit/>
          </a:bodyPr>
          <a:lstStyle/>
          <a:p>
            <a:r>
              <a:rPr lang="en-US" b="0" i="0" dirty="0">
                <a:solidFill>
                  <a:srgbClr val="610B38"/>
                </a:solidFill>
                <a:effectLst/>
                <a:latin typeface="erdana"/>
              </a:rPr>
              <a:t>Applications of AI</a:t>
            </a:r>
            <a:endParaRPr lang="en-US" dirty="0"/>
          </a:p>
        </p:txBody>
      </p:sp>
      <p:pic>
        <p:nvPicPr>
          <p:cNvPr id="5" name="Picture 4">
            <a:extLst>
              <a:ext uri="{FF2B5EF4-FFF2-40B4-BE49-F238E27FC236}">
                <a16:creationId xmlns:a16="http://schemas.microsoft.com/office/drawing/2014/main" id="{E20E9C55-755D-4018-92F7-9CC0B20FFC45}"/>
              </a:ext>
            </a:extLst>
          </p:cNvPr>
          <p:cNvPicPr>
            <a:picLocks noChangeAspect="1"/>
          </p:cNvPicPr>
          <p:nvPr/>
        </p:nvPicPr>
        <p:blipFill>
          <a:blip r:embed="rId3"/>
          <a:stretch>
            <a:fillRect/>
          </a:stretch>
        </p:blipFill>
        <p:spPr>
          <a:xfrm>
            <a:off x="2844633" y="1189480"/>
            <a:ext cx="6502734" cy="5670841"/>
          </a:xfrm>
          <a:prstGeom prst="rect">
            <a:avLst/>
          </a:prstGeom>
        </p:spPr>
      </p:pic>
    </p:spTree>
    <p:extLst>
      <p:ext uri="{BB962C8B-B14F-4D97-AF65-F5344CB8AC3E}">
        <p14:creationId xmlns:p14="http://schemas.microsoft.com/office/powerpoint/2010/main" val="352961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AAF9-3A46-440E-B01E-CEDD1E19222C}"/>
              </a:ext>
            </a:extLst>
          </p:cNvPr>
          <p:cNvSpPr>
            <a:spLocks noGrp="1"/>
          </p:cNvSpPr>
          <p:nvPr>
            <p:ph type="title"/>
          </p:nvPr>
        </p:nvSpPr>
        <p:spPr/>
        <p:txBody>
          <a:bodyPr/>
          <a:lstStyle/>
          <a:p>
            <a:r>
              <a:rPr lang="en-GB" b="0" i="0" dirty="0">
                <a:solidFill>
                  <a:srgbClr val="610B38"/>
                </a:solidFill>
                <a:effectLst/>
                <a:latin typeface="erdana"/>
              </a:rPr>
              <a:t>What is Artificial Intelligence (AI)?</a:t>
            </a:r>
            <a:endParaRPr lang="en-US" dirty="0"/>
          </a:p>
        </p:txBody>
      </p:sp>
      <p:sp>
        <p:nvSpPr>
          <p:cNvPr id="3" name="Content Placeholder 2">
            <a:extLst>
              <a:ext uri="{FF2B5EF4-FFF2-40B4-BE49-F238E27FC236}">
                <a16:creationId xmlns:a16="http://schemas.microsoft.com/office/drawing/2014/main" id="{0F0DDF21-658F-4D42-B30D-32D3601AAB96}"/>
              </a:ext>
            </a:extLst>
          </p:cNvPr>
          <p:cNvSpPr>
            <a:spLocks noGrp="1"/>
          </p:cNvSpPr>
          <p:nvPr>
            <p:ph idx="1"/>
          </p:nvPr>
        </p:nvSpPr>
        <p:spPr/>
        <p:txBody>
          <a:bodyPr>
            <a:normAutofit/>
          </a:bodyPr>
          <a:lstStyle/>
          <a:p>
            <a:r>
              <a:rPr lang="en-GB" b="0" i="0" dirty="0">
                <a:solidFill>
                  <a:srgbClr val="333333"/>
                </a:solidFill>
                <a:effectLst/>
                <a:latin typeface="inter-regular"/>
              </a:rPr>
              <a:t>Artificial Intelligence is composed of two words </a:t>
            </a:r>
            <a:r>
              <a:rPr lang="en-GB" b="1" i="0" dirty="0">
                <a:solidFill>
                  <a:srgbClr val="333333"/>
                </a:solidFill>
                <a:effectLst/>
                <a:latin typeface="inter-bold"/>
              </a:rPr>
              <a:t>Artificial</a:t>
            </a:r>
            <a:r>
              <a:rPr lang="en-GB" b="0" i="0" dirty="0">
                <a:solidFill>
                  <a:srgbClr val="333333"/>
                </a:solidFill>
                <a:effectLst/>
                <a:latin typeface="inter-regular"/>
              </a:rPr>
              <a:t> and </a:t>
            </a:r>
            <a:r>
              <a:rPr lang="en-GB" b="1" i="0" dirty="0">
                <a:solidFill>
                  <a:srgbClr val="333333"/>
                </a:solidFill>
                <a:effectLst/>
                <a:latin typeface="inter-bold"/>
              </a:rPr>
              <a:t>Intelligence</a:t>
            </a:r>
            <a:r>
              <a:rPr lang="en-GB" b="0" i="0" dirty="0">
                <a:solidFill>
                  <a:srgbClr val="333333"/>
                </a:solidFill>
                <a:effectLst/>
                <a:latin typeface="inter-regular"/>
              </a:rPr>
              <a:t>, where Artificial defines </a:t>
            </a:r>
            <a:r>
              <a:rPr lang="en-GB" b="0" i="1" dirty="0">
                <a:solidFill>
                  <a:srgbClr val="333333"/>
                </a:solidFill>
                <a:effectLst/>
                <a:latin typeface="inter-regular"/>
              </a:rPr>
              <a:t>"man-made,"</a:t>
            </a:r>
            <a:r>
              <a:rPr lang="en-GB" b="0" i="0" dirty="0">
                <a:solidFill>
                  <a:srgbClr val="333333"/>
                </a:solidFill>
                <a:effectLst/>
                <a:latin typeface="inter-regular"/>
              </a:rPr>
              <a:t> and intelligence defines </a:t>
            </a:r>
            <a:r>
              <a:rPr lang="en-GB" b="0" i="1" dirty="0">
                <a:solidFill>
                  <a:srgbClr val="333333"/>
                </a:solidFill>
                <a:effectLst/>
                <a:latin typeface="inter-regular"/>
              </a:rPr>
              <a:t>"thinking power"</a:t>
            </a:r>
            <a:r>
              <a:rPr lang="en-GB" b="0" i="0" dirty="0">
                <a:solidFill>
                  <a:srgbClr val="333333"/>
                </a:solidFill>
                <a:effectLst/>
                <a:latin typeface="inter-regular"/>
              </a:rPr>
              <a:t>, hence AI means </a:t>
            </a:r>
            <a:r>
              <a:rPr lang="en-GB" b="0" i="1" dirty="0">
                <a:solidFill>
                  <a:srgbClr val="333333"/>
                </a:solidFill>
                <a:effectLst/>
                <a:latin typeface="inter-regular"/>
              </a:rPr>
              <a:t>"a man-made thinking power.“</a:t>
            </a:r>
            <a:endParaRPr lang="en-GB" i="1" dirty="0">
              <a:solidFill>
                <a:srgbClr val="333333"/>
              </a:solidFill>
              <a:latin typeface="inter-regular"/>
            </a:endParaRPr>
          </a:p>
          <a:p>
            <a:r>
              <a:rPr lang="en-GB" dirty="0"/>
              <a:t>So, we can define AI as: "It is a branch of computer science by which we can create intelligent machines which can behave like a human, think like humans, and able to make decisions." </a:t>
            </a:r>
          </a:p>
          <a:p>
            <a:r>
              <a:rPr lang="en-GB" b="0" i="0" dirty="0">
                <a:solidFill>
                  <a:srgbClr val="212529"/>
                </a:solidFill>
                <a:effectLst/>
                <a:latin typeface="-apple-system"/>
              </a:rPr>
              <a:t>AI pioneer Marvin Minsky defined AI as “the science of making machines do things that would require intelligence if done by men” </a:t>
            </a:r>
            <a:endParaRPr lang="en-GB" dirty="0"/>
          </a:p>
          <a:p>
            <a:r>
              <a:rPr lang="en-GB" b="0" i="0" dirty="0">
                <a:solidFill>
                  <a:srgbClr val="333333"/>
                </a:solidFill>
                <a:effectLst/>
                <a:latin typeface="inter-regular"/>
              </a:rPr>
              <a:t>Artificial Intelligence exists when a machine can have human based skills such as learning, reasoning, and solving problems</a:t>
            </a:r>
            <a:endParaRPr lang="en-US" dirty="0"/>
          </a:p>
        </p:txBody>
      </p:sp>
    </p:spTree>
    <p:extLst>
      <p:ext uri="{BB962C8B-B14F-4D97-AF65-F5344CB8AC3E}">
        <p14:creationId xmlns:p14="http://schemas.microsoft.com/office/powerpoint/2010/main" val="5716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F602-8D1E-43E1-B943-A7578403F4C6}"/>
              </a:ext>
            </a:extLst>
          </p:cNvPr>
          <p:cNvSpPr>
            <a:spLocks noGrp="1"/>
          </p:cNvSpPr>
          <p:nvPr>
            <p:ph type="title"/>
          </p:nvPr>
        </p:nvSpPr>
        <p:spPr/>
        <p:txBody>
          <a:bodyPr/>
          <a:lstStyle/>
          <a:p>
            <a:r>
              <a:rPr lang="en-GB" dirty="0">
                <a:solidFill>
                  <a:srgbClr val="333333"/>
                </a:solidFill>
                <a:latin typeface="inter-regular"/>
              </a:rPr>
              <a:t>L</a:t>
            </a:r>
            <a:r>
              <a:rPr lang="en-GB" b="0" i="0" dirty="0">
                <a:solidFill>
                  <a:srgbClr val="333333"/>
                </a:solidFill>
                <a:effectLst/>
                <a:latin typeface="inter-regular"/>
              </a:rPr>
              <a:t>earning, Reasoning, and Solving problems</a:t>
            </a:r>
            <a:endParaRPr lang="en-US" dirty="0"/>
          </a:p>
        </p:txBody>
      </p:sp>
      <p:pic>
        <p:nvPicPr>
          <p:cNvPr id="5" name="Content Placeholder 4">
            <a:extLst>
              <a:ext uri="{FF2B5EF4-FFF2-40B4-BE49-F238E27FC236}">
                <a16:creationId xmlns:a16="http://schemas.microsoft.com/office/drawing/2014/main" id="{79D60ED7-87CD-4D5B-BFD5-DFAAAC80B077}"/>
              </a:ext>
            </a:extLst>
          </p:cNvPr>
          <p:cNvPicPr>
            <a:picLocks noGrp="1" noChangeAspect="1"/>
          </p:cNvPicPr>
          <p:nvPr>
            <p:ph idx="1"/>
          </p:nvPr>
        </p:nvPicPr>
        <p:blipFill>
          <a:blip r:embed="rId2"/>
          <a:stretch>
            <a:fillRect/>
          </a:stretch>
        </p:blipFill>
        <p:spPr>
          <a:xfrm>
            <a:off x="1782672" y="2160588"/>
            <a:ext cx="6386693" cy="3881437"/>
          </a:xfrm>
        </p:spPr>
      </p:pic>
    </p:spTree>
    <p:extLst>
      <p:ext uri="{BB962C8B-B14F-4D97-AF65-F5344CB8AC3E}">
        <p14:creationId xmlns:p14="http://schemas.microsoft.com/office/powerpoint/2010/main" val="279173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0C8F-D659-42A0-B6A3-F6A77783C922}"/>
              </a:ext>
            </a:extLst>
          </p:cNvPr>
          <p:cNvSpPr>
            <a:spLocks noGrp="1"/>
          </p:cNvSpPr>
          <p:nvPr>
            <p:ph type="title"/>
          </p:nvPr>
        </p:nvSpPr>
        <p:spPr/>
        <p:txBody>
          <a:bodyPr/>
          <a:lstStyle/>
          <a:p>
            <a:r>
              <a:rPr lang="en-US" b="0" i="0" dirty="0">
                <a:solidFill>
                  <a:srgbClr val="610B38"/>
                </a:solidFill>
                <a:effectLst/>
                <a:latin typeface="erdana"/>
              </a:rPr>
              <a:t>Why Artificial Intelligence?</a:t>
            </a:r>
            <a:endParaRPr lang="en-US" dirty="0"/>
          </a:p>
        </p:txBody>
      </p:sp>
      <p:sp>
        <p:nvSpPr>
          <p:cNvPr id="3" name="Content Placeholder 2">
            <a:extLst>
              <a:ext uri="{FF2B5EF4-FFF2-40B4-BE49-F238E27FC236}">
                <a16:creationId xmlns:a16="http://schemas.microsoft.com/office/drawing/2014/main" id="{D29F20B6-21E6-4B45-9D35-38C405208E50}"/>
              </a:ext>
            </a:extLst>
          </p:cNvPr>
          <p:cNvSpPr>
            <a:spLocks noGrp="1"/>
          </p:cNvSpPr>
          <p:nvPr>
            <p:ph idx="1"/>
          </p:nvPr>
        </p:nvSpPr>
        <p:spPr/>
        <p:txBody>
          <a:bodyPr/>
          <a:lstStyle/>
          <a:p>
            <a:pPr algn="just">
              <a:buFont typeface="Arial" panose="020B0604020202020204" pitchFamily="34" charset="0"/>
              <a:buChar char="•"/>
            </a:pPr>
            <a:r>
              <a:rPr lang="en-GB" b="0" i="0" dirty="0">
                <a:solidFill>
                  <a:srgbClr val="000000"/>
                </a:solidFill>
                <a:effectLst/>
                <a:latin typeface="inter-regular"/>
              </a:rPr>
              <a:t>With the help of AI, you can create such software or devices which can solve real-world problems very easily and with accuracy such as health issues, marketing, traffic issues, etc.</a:t>
            </a:r>
          </a:p>
          <a:p>
            <a:pPr algn="just">
              <a:buFont typeface="Arial" panose="020B0604020202020204" pitchFamily="34" charset="0"/>
              <a:buChar char="•"/>
            </a:pPr>
            <a:r>
              <a:rPr lang="en-GB" b="0" i="0" dirty="0">
                <a:solidFill>
                  <a:srgbClr val="000000"/>
                </a:solidFill>
                <a:effectLst/>
                <a:latin typeface="inter-regular"/>
              </a:rPr>
              <a:t>With the help of AI, you can create your personal virtual Assistant, such as Cortana, Google Assistant, Siri, etc.</a:t>
            </a:r>
          </a:p>
          <a:p>
            <a:pPr algn="just">
              <a:buFont typeface="Arial" panose="020B0604020202020204" pitchFamily="34" charset="0"/>
              <a:buChar char="•"/>
            </a:pPr>
            <a:r>
              <a:rPr lang="en-GB" b="0" i="0" dirty="0">
                <a:solidFill>
                  <a:srgbClr val="000000"/>
                </a:solidFill>
                <a:effectLst/>
                <a:latin typeface="inter-regular"/>
              </a:rPr>
              <a:t>With the help of AI, you can build such Robots which can work in an environment where survival of humans can be at risk.</a:t>
            </a:r>
          </a:p>
          <a:p>
            <a:pPr algn="just">
              <a:buFont typeface="Arial" panose="020B0604020202020204" pitchFamily="34" charset="0"/>
              <a:buChar char="•"/>
            </a:pPr>
            <a:r>
              <a:rPr lang="en-GB" b="0" i="0" dirty="0">
                <a:solidFill>
                  <a:srgbClr val="000000"/>
                </a:solidFill>
                <a:effectLst/>
                <a:latin typeface="inter-regular"/>
              </a:rPr>
              <a:t>AI opens a path for other new technologies, new devices, and new Opportunities.</a:t>
            </a:r>
          </a:p>
        </p:txBody>
      </p:sp>
    </p:spTree>
    <p:extLst>
      <p:ext uri="{BB962C8B-B14F-4D97-AF65-F5344CB8AC3E}">
        <p14:creationId xmlns:p14="http://schemas.microsoft.com/office/powerpoint/2010/main" val="71579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3D23-9BE0-4BD4-9896-C916A0C39647}"/>
              </a:ext>
            </a:extLst>
          </p:cNvPr>
          <p:cNvSpPr>
            <a:spLocks noGrp="1"/>
          </p:cNvSpPr>
          <p:nvPr>
            <p:ph type="title"/>
          </p:nvPr>
        </p:nvSpPr>
        <p:spPr/>
        <p:txBody>
          <a:bodyPr>
            <a:normAutofit/>
          </a:bodyPr>
          <a:lstStyle/>
          <a:p>
            <a:r>
              <a:rPr lang="en-US" b="0" i="0" dirty="0">
                <a:solidFill>
                  <a:srgbClr val="610B38"/>
                </a:solidFill>
                <a:effectLst/>
                <a:latin typeface="erdana"/>
              </a:rPr>
              <a:t>Goals of Artificial Intelligence</a:t>
            </a:r>
            <a:endParaRPr lang="en-US" dirty="0"/>
          </a:p>
        </p:txBody>
      </p:sp>
      <p:sp>
        <p:nvSpPr>
          <p:cNvPr id="3" name="Content Placeholder 2">
            <a:extLst>
              <a:ext uri="{FF2B5EF4-FFF2-40B4-BE49-F238E27FC236}">
                <a16:creationId xmlns:a16="http://schemas.microsoft.com/office/drawing/2014/main" id="{70D98425-666E-4E88-93A7-2A0720258C4A}"/>
              </a:ext>
            </a:extLst>
          </p:cNvPr>
          <p:cNvSpPr>
            <a:spLocks noGrp="1"/>
          </p:cNvSpPr>
          <p:nvPr>
            <p:ph idx="1"/>
          </p:nvPr>
        </p:nvSpPr>
        <p:spPr/>
        <p:txBody>
          <a:bodyPr>
            <a:normAutofit/>
          </a:bodyPr>
          <a:lstStyle/>
          <a:p>
            <a:pPr algn="just">
              <a:buFont typeface="+mj-lt"/>
              <a:buAutoNum type="arabicPeriod"/>
            </a:pPr>
            <a:r>
              <a:rPr lang="en-GB" b="0" i="0" dirty="0">
                <a:solidFill>
                  <a:srgbClr val="000000"/>
                </a:solidFill>
                <a:effectLst/>
                <a:latin typeface="inter-regular"/>
              </a:rPr>
              <a:t>Replicate human intelligence</a:t>
            </a:r>
          </a:p>
          <a:p>
            <a:pPr algn="just">
              <a:buFont typeface="+mj-lt"/>
              <a:buAutoNum type="arabicPeriod"/>
            </a:pPr>
            <a:r>
              <a:rPr lang="en-GB" b="0" i="0" dirty="0">
                <a:solidFill>
                  <a:srgbClr val="000000"/>
                </a:solidFill>
                <a:effectLst/>
                <a:latin typeface="inter-regular"/>
              </a:rPr>
              <a:t>Solve Knowledge-intensive tasks</a:t>
            </a:r>
          </a:p>
          <a:p>
            <a:pPr algn="just">
              <a:buFont typeface="+mj-lt"/>
              <a:buAutoNum type="arabicPeriod"/>
            </a:pPr>
            <a:r>
              <a:rPr lang="en-GB" b="0" i="0" dirty="0">
                <a:solidFill>
                  <a:srgbClr val="000000"/>
                </a:solidFill>
                <a:effectLst/>
                <a:latin typeface="inter-regular"/>
              </a:rPr>
              <a:t>An intelligent connection of perception and action</a:t>
            </a:r>
          </a:p>
          <a:p>
            <a:pPr algn="just">
              <a:buFont typeface="+mj-lt"/>
              <a:buAutoNum type="arabicPeriod"/>
            </a:pPr>
            <a:r>
              <a:rPr lang="en-GB" b="0" i="0" dirty="0">
                <a:solidFill>
                  <a:srgbClr val="000000"/>
                </a:solidFill>
                <a:effectLst/>
                <a:latin typeface="inter-regular"/>
              </a:rPr>
              <a:t>Building a machine which can perform tasks that requires human intelligence such as:</a:t>
            </a:r>
          </a:p>
          <a:p>
            <a:pPr marL="742950" lvl="1" indent="-285750" algn="just">
              <a:buFont typeface="+mj-lt"/>
              <a:buAutoNum type="arabicPeriod"/>
            </a:pPr>
            <a:r>
              <a:rPr lang="en-GB" b="0" i="0" dirty="0">
                <a:solidFill>
                  <a:srgbClr val="000000"/>
                </a:solidFill>
                <a:effectLst/>
                <a:latin typeface="inter-regular"/>
              </a:rPr>
              <a:t>Proving a theorem</a:t>
            </a:r>
          </a:p>
          <a:p>
            <a:pPr marL="742950" lvl="1" indent="-285750" algn="just">
              <a:buFont typeface="+mj-lt"/>
              <a:buAutoNum type="arabicPeriod"/>
            </a:pPr>
            <a:r>
              <a:rPr lang="en-GB" b="0" i="0" dirty="0">
                <a:solidFill>
                  <a:srgbClr val="000000"/>
                </a:solidFill>
                <a:effectLst/>
                <a:latin typeface="inter-regular"/>
              </a:rPr>
              <a:t>Playing chess</a:t>
            </a:r>
          </a:p>
          <a:p>
            <a:pPr marL="742950" lvl="1" indent="-285750" algn="just">
              <a:buFont typeface="+mj-lt"/>
              <a:buAutoNum type="arabicPeriod"/>
            </a:pPr>
            <a:r>
              <a:rPr lang="en-GB" b="0" i="0" dirty="0">
                <a:solidFill>
                  <a:srgbClr val="000000"/>
                </a:solidFill>
                <a:effectLst/>
                <a:latin typeface="inter-regular"/>
              </a:rPr>
              <a:t>Plan some surgical operation</a:t>
            </a:r>
          </a:p>
          <a:p>
            <a:pPr marL="742950" lvl="1" indent="-285750" algn="just">
              <a:buFont typeface="+mj-lt"/>
              <a:buAutoNum type="arabicPeriod"/>
            </a:pPr>
            <a:r>
              <a:rPr lang="en-GB" b="0" i="0" dirty="0">
                <a:solidFill>
                  <a:srgbClr val="000000"/>
                </a:solidFill>
                <a:effectLst/>
                <a:latin typeface="inter-regular"/>
              </a:rPr>
              <a:t>Driving a car in traffic</a:t>
            </a:r>
          </a:p>
          <a:p>
            <a:pPr algn="just">
              <a:buFont typeface="+mj-lt"/>
              <a:buAutoNum type="arabicPeriod"/>
            </a:pPr>
            <a:r>
              <a:rPr lang="en-GB" b="0" i="0" dirty="0">
                <a:solidFill>
                  <a:srgbClr val="000000"/>
                </a:solidFill>
                <a:effectLst/>
                <a:latin typeface="inter-regular"/>
              </a:rPr>
              <a:t>Creating some system which can exhibit intelligent behaviour, learn new things by itself, demonstrate, explain, and can advise to its user.</a:t>
            </a:r>
          </a:p>
        </p:txBody>
      </p:sp>
    </p:spTree>
    <p:extLst>
      <p:ext uri="{BB962C8B-B14F-4D97-AF65-F5344CB8AC3E}">
        <p14:creationId xmlns:p14="http://schemas.microsoft.com/office/powerpoint/2010/main" val="358515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9E4D49-15AC-4428-B564-8D786B7E1EF2}"/>
              </a:ext>
            </a:extLst>
          </p:cNvPr>
          <p:cNvPicPr>
            <a:picLocks noChangeAspect="1"/>
          </p:cNvPicPr>
          <p:nvPr/>
        </p:nvPicPr>
        <p:blipFill>
          <a:blip r:embed="rId3"/>
          <a:stretch>
            <a:fillRect/>
          </a:stretch>
        </p:blipFill>
        <p:spPr>
          <a:xfrm>
            <a:off x="761726" y="285427"/>
            <a:ext cx="10668548" cy="6096313"/>
          </a:xfrm>
          <a:prstGeom prst="rect">
            <a:avLst/>
          </a:prstGeom>
        </p:spPr>
      </p:pic>
    </p:spTree>
    <p:extLst>
      <p:ext uri="{BB962C8B-B14F-4D97-AF65-F5344CB8AC3E}">
        <p14:creationId xmlns:p14="http://schemas.microsoft.com/office/powerpoint/2010/main" val="252080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56F3-6114-42CA-9B07-09F01F97C4B5}"/>
              </a:ext>
            </a:extLst>
          </p:cNvPr>
          <p:cNvSpPr>
            <a:spLocks noGrp="1"/>
          </p:cNvSpPr>
          <p:nvPr>
            <p:ph type="title"/>
          </p:nvPr>
        </p:nvSpPr>
        <p:spPr/>
        <p:txBody>
          <a:bodyPr>
            <a:normAutofit/>
          </a:bodyPr>
          <a:lstStyle/>
          <a:p>
            <a:r>
              <a:rPr lang="en-GB" b="0" i="0" dirty="0">
                <a:solidFill>
                  <a:srgbClr val="610B38"/>
                </a:solidFill>
                <a:effectLst/>
                <a:latin typeface="erdana"/>
              </a:rPr>
              <a:t>What Comprises to Artificial Intelligence?</a:t>
            </a:r>
            <a:endParaRPr lang="en-US" dirty="0"/>
          </a:p>
        </p:txBody>
      </p:sp>
      <p:pic>
        <p:nvPicPr>
          <p:cNvPr id="7" name="Picture 6">
            <a:extLst>
              <a:ext uri="{FF2B5EF4-FFF2-40B4-BE49-F238E27FC236}">
                <a16:creationId xmlns:a16="http://schemas.microsoft.com/office/drawing/2014/main" id="{F5956BA3-CB80-40FC-B2F8-E680E7811BAB}"/>
              </a:ext>
            </a:extLst>
          </p:cNvPr>
          <p:cNvPicPr>
            <a:picLocks noChangeAspect="1"/>
          </p:cNvPicPr>
          <p:nvPr/>
        </p:nvPicPr>
        <p:blipFill>
          <a:blip r:embed="rId2"/>
          <a:stretch>
            <a:fillRect/>
          </a:stretch>
        </p:blipFill>
        <p:spPr>
          <a:xfrm>
            <a:off x="3393936" y="1650471"/>
            <a:ext cx="5404128" cy="5200917"/>
          </a:xfrm>
          <a:prstGeom prst="rect">
            <a:avLst/>
          </a:prstGeom>
        </p:spPr>
      </p:pic>
    </p:spTree>
    <p:extLst>
      <p:ext uri="{BB962C8B-B14F-4D97-AF65-F5344CB8AC3E}">
        <p14:creationId xmlns:p14="http://schemas.microsoft.com/office/powerpoint/2010/main" val="365291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FE20-1B0C-4BEF-B832-89EC1E512342}"/>
              </a:ext>
            </a:extLst>
          </p:cNvPr>
          <p:cNvSpPr>
            <a:spLocks noGrp="1"/>
          </p:cNvSpPr>
          <p:nvPr>
            <p:ph type="title"/>
          </p:nvPr>
        </p:nvSpPr>
        <p:spPr/>
        <p:txBody>
          <a:bodyPr/>
          <a:lstStyle/>
          <a:p>
            <a:r>
              <a:rPr lang="en-US" b="0" i="0" dirty="0">
                <a:solidFill>
                  <a:srgbClr val="272C37"/>
                </a:solidFill>
                <a:effectLst/>
                <a:latin typeface="Roboto"/>
              </a:rPr>
              <a:t>Types (Based on Capabilities)</a:t>
            </a:r>
            <a:endParaRPr lang="en-US" dirty="0"/>
          </a:p>
        </p:txBody>
      </p:sp>
      <p:sp>
        <p:nvSpPr>
          <p:cNvPr id="3" name="Content Placeholder 2">
            <a:extLst>
              <a:ext uri="{FF2B5EF4-FFF2-40B4-BE49-F238E27FC236}">
                <a16:creationId xmlns:a16="http://schemas.microsoft.com/office/drawing/2014/main" id="{FEB68BE4-9A1D-4CE5-9D3F-8C626EB4F9E0}"/>
              </a:ext>
            </a:extLst>
          </p:cNvPr>
          <p:cNvSpPr>
            <a:spLocks noGrp="1"/>
          </p:cNvSpPr>
          <p:nvPr>
            <p:ph idx="1"/>
          </p:nvPr>
        </p:nvSpPr>
        <p:spPr/>
        <p:txBody>
          <a:bodyPr>
            <a:normAutofit lnSpcReduction="10000"/>
          </a:bodyPr>
          <a:lstStyle/>
          <a:p>
            <a:pPr algn="l"/>
            <a:r>
              <a:rPr lang="en-GB" b="1" i="0" dirty="0">
                <a:effectLst/>
                <a:latin typeface="Roboto"/>
              </a:rPr>
              <a:t>Narrow AI (Weak AI): </a:t>
            </a:r>
            <a:r>
              <a:rPr lang="en-GB" b="0" i="0" dirty="0">
                <a:effectLst/>
                <a:latin typeface="Roboto"/>
              </a:rPr>
              <a:t>This type of AI is designed to perform a narrow task (e.g., facial recognition, internet searches, or driving a car). Most current AI systems, including those that can play complex games like chess and Go, fall under this category. They operate under a limited pre-defined range or set of contexts.</a:t>
            </a:r>
          </a:p>
          <a:p>
            <a:pPr algn="l"/>
            <a:r>
              <a:rPr lang="en-GB" b="1" i="0" dirty="0">
                <a:effectLst/>
                <a:latin typeface="Roboto"/>
              </a:rPr>
              <a:t>General AI (Strong AI): </a:t>
            </a:r>
            <a:r>
              <a:rPr lang="en-GB" b="0" i="0" dirty="0">
                <a:effectLst/>
                <a:latin typeface="Roboto"/>
              </a:rPr>
              <a:t>A type of AI endowed with broad human-like cognitive capabilities, enabling it to tackle new and unfamiliar tasks autonomously. Such a robust </a:t>
            </a:r>
            <a:r>
              <a:rPr lang="en-GB" b="0" i="0" u="none" strike="noStrike" dirty="0">
                <a:effectLst/>
                <a:latin typeface="Roboto"/>
              </a:rPr>
              <a:t>AI framework</a:t>
            </a:r>
            <a:r>
              <a:rPr lang="en-GB" b="0" i="0" dirty="0">
                <a:effectLst/>
                <a:latin typeface="Roboto"/>
              </a:rPr>
              <a:t> possesses the capacity to discern, assimilate, and utilize its intelligence to resolve any challenge without needing human guidance. i.e</a:t>
            </a:r>
            <a:r>
              <a:rPr lang="en-GB" dirty="0">
                <a:latin typeface="Roboto"/>
              </a:rPr>
              <a:t>. </a:t>
            </a:r>
            <a:r>
              <a:rPr lang="en-US" b="0" i="0" dirty="0">
                <a:solidFill>
                  <a:srgbClr val="202124"/>
                </a:solidFill>
                <a:effectLst/>
                <a:latin typeface="Google Sans"/>
              </a:rPr>
              <a:t>Image detection, Smart assistants</a:t>
            </a:r>
            <a:endParaRPr lang="en-GB" b="0" i="0" dirty="0">
              <a:effectLst/>
              <a:latin typeface="Roboto"/>
            </a:endParaRPr>
          </a:p>
          <a:p>
            <a:pPr algn="l"/>
            <a:r>
              <a:rPr lang="en-GB" b="1" i="0" dirty="0">
                <a:effectLst/>
                <a:latin typeface="Roboto"/>
              </a:rPr>
              <a:t>Super-intelligent AI: </a:t>
            </a:r>
            <a:r>
              <a:rPr lang="en-GB" b="0" i="0" dirty="0">
                <a:effectLst/>
                <a:latin typeface="Roboto"/>
              </a:rPr>
              <a:t>This represents a future form of AI where machines could surpass human intelligence across all fields, including creativity, general wisdom, and problem-solving. Superintelligence is speculative and not yet realized.</a:t>
            </a:r>
          </a:p>
        </p:txBody>
      </p:sp>
    </p:spTree>
    <p:extLst>
      <p:ext uri="{BB962C8B-B14F-4D97-AF65-F5344CB8AC3E}">
        <p14:creationId xmlns:p14="http://schemas.microsoft.com/office/powerpoint/2010/main" val="275947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FE20-1B0C-4BEF-B832-89EC1E512342}"/>
              </a:ext>
            </a:extLst>
          </p:cNvPr>
          <p:cNvSpPr>
            <a:spLocks noGrp="1"/>
          </p:cNvSpPr>
          <p:nvPr>
            <p:ph type="title"/>
          </p:nvPr>
        </p:nvSpPr>
        <p:spPr/>
        <p:txBody>
          <a:bodyPr/>
          <a:lstStyle/>
          <a:p>
            <a:r>
              <a:rPr lang="en-US" b="0" i="0" dirty="0">
                <a:solidFill>
                  <a:srgbClr val="272C37"/>
                </a:solidFill>
                <a:effectLst/>
                <a:latin typeface="Roboto"/>
              </a:rPr>
              <a:t>Types (Based on Functionalities)</a:t>
            </a:r>
            <a:endParaRPr lang="en-US" dirty="0"/>
          </a:p>
        </p:txBody>
      </p:sp>
      <p:sp>
        <p:nvSpPr>
          <p:cNvPr id="3" name="Content Placeholder 2">
            <a:extLst>
              <a:ext uri="{FF2B5EF4-FFF2-40B4-BE49-F238E27FC236}">
                <a16:creationId xmlns:a16="http://schemas.microsoft.com/office/drawing/2014/main" id="{FEB68BE4-9A1D-4CE5-9D3F-8C626EB4F9E0}"/>
              </a:ext>
            </a:extLst>
          </p:cNvPr>
          <p:cNvSpPr>
            <a:spLocks noGrp="1"/>
          </p:cNvSpPr>
          <p:nvPr>
            <p:ph idx="1"/>
          </p:nvPr>
        </p:nvSpPr>
        <p:spPr/>
        <p:txBody>
          <a:bodyPr>
            <a:normAutofit fontScale="92500" lnSpcReduction="10000"/>
          </a:bodyPr>
          <a:lstStyle/>
          <a:p>
            <a:pPr algn="l"/>
            <a:r>
              <a:rPr lang="en-GB" b="1" i="0" dirty="0">
                <a:solidFill>
                  <a:srgbClr val="272C37"/>
                </a:solidFill>
                <a:effectLst/>
                <a:latin typeface="Roboto"/>
              </a:rPr>
              <a:t>Reactive Machines: </a:t>
            </a:r>
            <a:r>
              <a:rPr lang="en-GB" b="0" i="0" dirty="0">
                <a:solidFill>
                  <a:srgbClr val="51565E"/>
                </a:solidFill>
                <a:effectLst/>
                <a:latin typeface="Roboto"/>
              </a:rPr>
              <a:t>These AI systems do not store memories or past experiences for future actions. They </a:t>
            </a:r>
            <a:r>
              <a:rPr lang="en-GB" b="0" i="0" dirty="0" err="1">
                <a:solidFill>
                  <a:srgbClr val="51565E"/>
                </a:solidFill>
                <a:effectLst/>
                <a:latin typeface="Roboto"/>
              </a:rPr>
              <a:t>analyze</a:t>
            </a:r>
            <a:r>
              <a:rPr lang="en-GB" b="0" i="0" dirty="0">
                <a:solidFill>
                  <a:srgbClr val="51565E"/>
                </a:solidFill>
                <a:effectLst/>
                <a:latin typeface="Roboto"/>
              </a:rPr>
              <a:t> and respond to different situations. IBM's Deep Blue, which beat Garry Kasparov at chess, is an example.</a:t>
            </a:r>
          </a:p>
          <a:p>
            <a:pPr algn="l"/>
            <a:r>
              <a:rPr lang="en-GB" b="1" i="0" dirty="0">
                <a:solidFill>
                  <a:srgbClr val="272C37"/>
                </a:solidFill>
                <a:effectLst/>
                <a:latin typeface="Roboto"/>
              </a:rPr>
              <a:t>Limited Memory: </a:t>
            </a:r>
            <a:r>
              <a:rPr lang="en-GB" b="0" i="0" dirty="0">
                <a:solidFill>
                  <a:srgbClr val="51565E"/>
                </a:solidFill>
                <a:effectLst/>
                <a:latin typeface="Roboto"/>
              </a:rPr>
              <a:t>These AI systems can make informed and improved decisions by studying the past data they have collected. Most present-day AI applications, from chatbots and virtual assistants to self-driving cars, fall into this category.</a:t>
            </a:r>
          </a:p>
          <a:p>
            <a:pPr algn="l"/>
            <a:r>
              <a:rPr lang="en-GB" b="1" i="0" dirty="0">
                <a:solidFill>
                  <a:srgbClr val="272C37"/>
                </a:solidFill>
                <a:effectLst/>
                <a:latin typeface="Roboto"/>
              </a:rPr>
              <a:t>Theory of Mind: </a:t>
            </a:r>
            <a:r>
              <a:rPr lang="en-GB" b="0" i="0" dirty="0">
                <a:solidFill>
                  <a:srgbClr val="51565E"/>
                </a:solidFill>
                <a:effectLst/>
                <a:latin typeface="Roboto"/>
              </a:rPr>
              <a:t>This is a more advanced type of AI that researchers are still working on. It would entail understanding and remembering emotions, beliefs, needs, and depending on those, making decisions. This type requires the machine to understand humans truly.</a:t>
            </a:r>
          </a:p>
          <a:p>
            <a:pPr algn="l"/>
            <a:r>
              <a:rPr lang="en-GB" b="1" i="0" dirty="0">
                <a:solidFill>
                  <a:srgbClr val="272C37"/>
                </a:solidFill>
                <a:effectLst/>
                <a:latin typeface="Roboto"/>
              </a:rPr>
              <a:t>Self-aware AI: </a:t>
            </a:r>
            <a:r>
              <a:rPr lang="en-GB" b="0" i="0" dirty="0">
                <a:solidFill>
                  <a:srgbClr val="51565E"/>
                </a:solidFill>
                <a:effectLst/>
                <a:latin typeface="Roboto"/>
              </a:rPr>
              <a:t>This represents the future of AI, where machines will have their own consciousness, sentience, and self-awareness. This type of AI is still theoretical and would be capable of understanding and possessing emotions, which could lead them to form beliefs and desires</a:t>
            </a:r>
          </a:p>
          <a:p>
            <a:pPr algn="l"/>
            <a:endParaRPr lang="en-GB" b="0" i="0" dirty="0">
              <a:effectLst/>
              <a:latin typeface="Roboto"/>
            </a:endParaRPr>
          </a:p>
        </p:txBody>
      </p:sp>
    </p:spTree>
    <p:extLst>
      <p:ext uri="{BB962C8B-B14F-4D97-AF65-F5344CB8AC3E}">
        <p14:creationId xmlns:p14="http://schemas.microsoft.com/office/powerpoint/2010/main" val="860773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TotalTime>
  <Words>1599</Words>
  <Application>Microsoft Office PowerPoint</Application>
  <PresentationFormat>Widescreen</PresentationFormat>
  <Paragraphs>69</Paragraphs>
  <Slides>14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erdana</vt:lpstr>
      <vt:lpstr>Google Sans</vt:lpstr>
      <vt:lpstr>inter-bold</vt:lpstr>
      <vt:lpstr>inter-regular</vt:lpstr>
      <vt:lpstr>Roboto</vt:lpstr>
      <vt:lpstr>Trebuchet MS</vt:lpstr>
      <vt:lpstr>Wingdings 3</vt:lpstr>
      <vt:lpstr>Facet</vt:lpstr>
      <vt:lpstr>Artificial Intelligence (AI)</vt:lpstr>
      <vt:lpstr>What is Artificial Intelligence (AI)?</vt:lpstr>
      <vt:lpstr>Learning, Reasoning, and Solving problems</vt:lpstr>
      <vt:lpstr>Why Artificial Intelligence?</vt:lpstr>
      <vt:lpstr>Goals of Artificial Intelligence</vt:lpstr>
      <vt:lpstr>PowerPoint Presentation</vt:lpstr>
      <vt:lpstr>What Comprises to Artificial Intelligence?</vt:lpstr>
      <vt:lpstr>Types (Based on Capabilities)</vt:lpstr>
      <vt:lpstr>Types (Based on Functionalities)</vt:lpstr>
      <vt:lpstr>Types (Based on Technologies)</vt:lpstr>
      <vt:lpstr>Advantages of Artificial Intelligence</vt:lpstr>
      <vt:lpstr>Disadvantages of Artificial Intelligence</vt:lpstr>
      <vt:lpstr>Challenges of AI</vt:lpstr>
      <vt:lpstr>Applications of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Masud Rana</dc:creator>
  <cp:lastModifiedBy>Masud Rana</cp:lastModifiedBy>
  <cp:revision>10</cp:revision>
  <dcterms:created xsi:type="dcterms:W3CDTF">2024-09-05T16:22:30Z</dcterms:created>
  <dcterms:modified xsi:type="dcterms:W3CDTF">2024-09-07T16:47:23Z</dcterms:modified>
</cp:coreProperties>
</file>