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8"/>
  </p:notesMasterIdLst>
  <p:sldIdLst>
    <p:sldId id="256" r:id="rId2"/>
    <p:sldId id="264" r:id="rId3"/>
    <p:sldId id="265" r:id="rId4"/>
    <p:sldId id="266" r:id="rId5"/>
    <p:sldId id="257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72C772-E92C-412E-8347-2DCFA49E2821}" type="doc">
      <dgm:prSet loTypeId="urn:microsoft.com/office/officeart/2005/8/layout/venn2" loCatId="relationship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C5F7CB1C-A8A5-4B43-BCFE-EBF3439952C3}">
      <dgm:prSet phldrT="[Text]" custT="1"/>
      <dgm:spPr/>
      <dgm:t>
        <a:bodyPr/>
        <a:lstStyle/>
        <a:p>
          <a:r>
            <a:rPr lang="en-US" sz="1800" b="1" dirty="0"/>
            <a:t>Artificial Intelligence</a:t>
          </a:r>
          <a:br>
            <a:rPr lang="en-US" sz="1000" dirty="0"/>
          </a:br>
          <a:r>
            <a:rPr lang="en-US" sz="1200" dirty="0"/>
            <a:t>A program that can sense, reason, act and adapt</a:t>
          </a:r>
        </a:p>
      </dgm:t>
    </dgm:pt>
    <dgm:pt modelId="{D75E4AA8-8EA2-4AFB-955C-C811BE904EFF}" type="parTrans" cxnId="{FB9666E0-D432-4586-8009-208831518A8F}">
      <dgm:prSet/>
      <dgm:spPr/>
      <dgm:t>
        <a:bodyPr/>
        <a:lstStyle/>
        <a:p>
          <a:endParaRPr lang="en-US"/>
        </a:p>
      </dgm:t>
    </dgm:pt>
    <dgm:pt modelId="{6FCBFA7B-97F1-41F8-8F4B-35DBEA839956}" type="sibTrans" cxnId="{FB9666E0-D432-4586-8009-208831518A8F}">
      <dgm:prSet/>
      <dgm:spPr/>
      <dgm:t>
        <a:bodyPr/>
        <a:lstStyle/>
        <a:p>
          <a:endParaRPr lang="en-US"/>
        </a:p>
      </dgm:t>
    </dgm:pt>
    <dgm:pt modelId="{538A65F8-37DC-4492-B7D8-37021FDD914B}">
      <dgm:prSet phldrT="[Text]" custT="1"/>
      <dgm:spPr/>
      <dgm:t>
        <a:bodyPr/>
        <a:lstStyle/>
        <a:p>
          <a:r>
            <a:rPr lang="en-US" sz="1800" b="1" dirty="0"/>
            <a:t>Machine Learning</a:t>
          </a:r>
          <a:br>
            <a:rPr lang="en-US" sz="1800" b="1" dirty="0"/>
          </a:br>
          <a:r>
            <a:rPr lang="en-US" sz="1200" dirty="0"/>
            <a:t>Algorithm whose performance improve as they are exposed to more data over time</a:t>
          </a:r>
        </a:p>
      </dgm:t>
    </dgm:pt>
    <dgm:pt modelId="{F10E8644-B7BB-4615-9A68-278E4442F86B}" type="parTrans" cxnId="{6658F615-483D-43CF-946C-99B7D9BFDF54}">
      <dgm:prSet/>
      <dgm:spPr/>
      <dgm:t>
        <a:bodyPr/>
        <a:lstStyle/>
        <a:p>
          <a:endParaRPr lang="en-US"/>
        </a:p>
      </dgm:t>
    </dgm:pt>
    <dgm:pt modelId="{F7CA18D7-26B3-48D9-92EC-65892D5B8A91}" type="sibTrans" cxnId="{6658F615-483D-43CF-946C-99B7D9BFDF54}">
      <dgm:prSet/>
      <dgm:spPr/>
      <dgm:t>
        <a:bodyPr/>
        <a:lstStyle/>
        <a:p>
          <a:endParaRPr lang="en-US"/>
        </a:p>
      </dgm:t>
    </dgm:pt>
    <dgm:pt modelId="{E0278D74-3A53-44D2-862C-880941BC7625}">
      <dgm:prSet phldrT="[Text]" custT="1"/>
      <dgm:spPr/>
      <dgm:t>
        <a:bodyPr/>
        <a:lstStyle/>
        <a:p>
          <a:r>
            <a:rPr lang="en-US" sz="1800" b="0" dirty="0"/>
            <a:t>Deep Learning</a:t>
          </a:r>
          <a:br>
            <a:rPr lang="en-US" sz="1800" b="0" dirty="0"/>
          </a:br>
          <a:r>
            <a:rPr lang="en-US" sz="1200" dirty="0"/>
            <a:t>Subset of machine learning in which multilayer neural networks learns from vast amount of data </a:t>
          </a:r>
          <a:endParaRPr lang="en-US" sz="1300" dirty="0"/>
        </a:p>
      </dgm:t>
    </dgm:pt>
    <dgm:pt modelId="{1B06EBB0-7DF4-43D0-8063-7618C23AFC35}" type="parTrans" cxnId="{91EF8968-4E33-40D4-A281-32A9114E81FB}">
      <dgm:prSet/>
      <dgm:spPr/>
      <dgm:t>
        <a:bodyPr/>
        <a:lstStyle/>
        <a:p>
          <a:endParaRPr lang="en-US"/>
        </a:p>
      </dgm:t>
    </dgm:pt>
    <dgm:pt modelId="{8898E492-CAB4-4876-BA35-89C05DB95D4B}" type="sibTrans" cxnId="{91EF8968-4E33-40D4-A281-32A9114E81FB}">
      <dgm:prSet/>
      <dgm:spPr/>
      <dgm:t>
        <a:bodyPr/>
        <a:lstStyle/>
        <a:p>
          <a:endParaRPr lang="en-US"/>
        </a:p>
      </dgm:t>
    </dgm:pt>
    <dgm:pt modelId="{34196196-FF53-4C49-890D-700417B12C8A}" type="pres">
      <dgm:prSet presAssocID="{2172C772-E92C-412E-8347-2DCFA49E2821}" presName="Name0" presStyleCnt="0">
        <dgm:presLayoutVars>
          <dgm:chMax val="7"/>
          <dgm:resizeHandles val="exact"/>
        </dgm:presLayoutVars>
      </dgm:prSet>
      <dgm:spPr/>
    </dgm:pt>
    <dgm:pt modelId="{2FB731F6-38E0-4D19-AD5E-F5FAE15FE71F}" type="pres">
      <dgm:prSet presAssocID="{2172C772-E92C-412E-8347-2DCFA49E2821}" presName="comp1" presStyleCnt="0"/>
      <dgm:spPr/>
    </dgm:pt>
    <dgm:pt modelId="{477E3CDE-3E3F-486B-BE55-4CAE81DB3375}" type="pres">
      <dgm:prSet presAssocID="{2172C772-E92C-412E-8347-2DCFA49E2821}" presName="circle1" presStyleLbl="node1" presStyleIdx="0" presStyleCnt="3" custLinFactNeighborX="-1446" custLinFactNeighborY="10125"/>
      <dgm:spPr/>
    </dgm:pt>
    <dgm:pt modelId="{5EFBE544-1063-44B3-99CA-CFF7DC96F065}" type="pres">
      <dgm:prSet presAssocID="{2172C772-E92C-412E-8347-2DCFA49E2821}" presName="c1text" presStyleLbl="node1" presStyleIdx="0" presStyleCnt="3">
        <dgm:presLayoutVars>
          <dgm:bulletEnabled val="1"/>
        </dgm:presLayoutVars>
      </dgm:prSet>
      <dgm:spPr/>
    </dgm:pt>
    <dgm:pt modelId="{2182B12C-98FB-4582-829B-6180A58CBB68}" type="pres">
      <dgm:prSet presAssocID="{2172C772-E92C-412E-8347-2DCFA49E2821}" presName="comp2" presStyleCnt="0"/>
      <dgm:spPr/>
    </dgm:pt>
    <dgm:pt modelId="{F2499ECC-602C-45B7-8802-79C8D2861BDD}" type="pres">
      <dgm:prSet presAssocID="{2172C772-E92C-412E-8347-2DCFA49E2821}" presName="circle2" presStyleLbl="node1" presStyleIdx="1" presStyleCnt="3"/>
      <dgm:spPr/>
    </dgm:pt>
    <dgm:pt modelId="{C7FE2D12-60A7-4A5A-B19C-8001DFFDF9B4}" type="pres">
      <dgm:prSet presAssocID="{2172C772-E92C-412E-8347-2DCFA49E2821}" presName="c2text" presStyleLbl="node1" presStyleIdx="1" presStyleCnt="3">
        <dgm:presLayoutVars>
          <dgm:bulletEnabled val="1"/>
        </dgm:presLayoutVars>
      </dgm:prSet>
      <dgm:spPr/>
    </dgm:pt>
    <dgm:pt modelId="{0EFE9F65-E398-4B26-9287-C6EF92861033}" type="pres">
      <dgm:prSet presAssocID="{2172C772-E92C-412E-8347-2DCFA49E2821}" presName="comp3" presStyleCnt="0"/>
      <dgm:spPr/>
    </dgm:pt>
    <dgm:pt modelId="{59679586-235C-47D4-AAA6-BBD38B67B0B1}" type="pres">
      <dgm:prSet presAssocID="{2172C772-E92C-412E-8347-2DCFA49E2821}" presName="circle3" presStyleLbl="node1" presStyleIdx="2" presStyleCnt="3"/>
      <dgm:spPr/>
    </dgm:pt>
    <dgm:pt modelId="{EC92C6D1-D1DD-43B9-8C95-665FE7739CFA}" type="pres">
      <dgm:prSet presAssocID="{2172C772-E92C-412E-8347-2DCFA49E2821}" presName="c3text" presStyleLbl="node1" presStyleIdx="2" presStyleCnt="3">
        <dgm:presLayoutVars>
          <dgm:bulletEnabled val="1"/>
        </dgm:presLayoutVars>
      </dgm:prSet>
      <dgm:spPr/>
    </dgm:pt>
  </dgm:ptLst>
  <dgm:cxnLst>
    <dgm:cxn modelId="{017C7905-5880-4769-8701-54994961F646}" type="presOf" srcId="{E0278D74-3A53-44D2-862C-880941BC7625}" destId="{EC92C6D1-D1DD-43B9-8C95-665FE7739CFA}" srcOrd="1" destOrd="0" presId="urn:microsoft.com/office/officeart/2005/8/layout/venn2"/>
    <dgm:cxn modelId="{6658F615-483D-43CF-946C-99B7D9BFDF54}" srcId="{2172C772-E92C-412E-8347-2DCFA49E2821}" destId="{538A65F8-37DC-4492-B7D8-37021FDD914B}" srcOrd="1" destOrd="0" parTransId="{F10E8644-B7BB-4615-9A68-278E4442F86B}" sibTransId="{F7CA18D7-26B3-48D9-92EC-65892D5B8A91}"/>
    <dgm:cxn modelId="{7E31E42A-3F52-4A33-914A-428C5E38BD28}" type="presOf" srcId="{C5F7CB1C-A8A5-4B43-BCFE-EBF3439952C3}" destId="{5EFBE544-1063-44B3-99CA-CFF7DC96F065}" srcOrd="1" destOrd="0" presId="urn:microsoft.com/office/officeart/2005/8/layout/venn2"/>
    <dgm:cxn modelId="{00868C2F-E1E6-4E61-BB29-6BDD00DBCA9B}" type="presOf" srcId="{2172C772-E92C-412E-8347-2DCFA49E2821}" destId="{34196196-FF53-4C49-890D-700417B12C8A}" srcOrd="0" destOrd="0" presId="urn:microsoft.com/office/officeart/2005/8/layout/venn2"/>
    <dgm:cxn modelId="{984F073F-7C2E-4380-B889-823E5FC20107}" type="presOf" srcId="{E0278D74-3A53-44D2-862C-880941BC7625}" destId="{59679586-235C-47D4-AAA6-BBD38B67B0B1}" srcOrd="0" destOrd="0" presId="urn:microsoft.com/office/officeart/2005/8/layout/venn2"/>
    <dgm:cxn modelId="{91EF8968-4E33-40D4-A281-32A9114E81FB}" srcId="{2172C772-E92C-412E-8347-2DCFA49E2821}" destId="{E0278D74-3A53-44D2-862C-880941BC7625}" srcOrd="2" destOrd="0" parTransId="{1B06EBB0-7DF4-43D0-8063-7618C23AFC35}" sibTransId="{8898E492-CAB4-4876-BA35-89C05DB95D4B}"/>
    <dgm:cxn modelId="{CFE6706A-681B-4E74-8BB9-A562D74A7EDD}" type="presOf" srcId="{538A65F8-37DC-4492-B7D8-37021FDD914B}" destId="{C7FE2D12-60A7-4A5A-B19C-8001DFFDF9B4}" srcOrd="1" destOrd="0" presId="urn:microsoft.com/office/officeart/2005/8/layout/venn2"/>
    <dgm:cxn modelId="{814A2F80-5F3C-4947-B945-DF9C0852E2B7}" type="presOf" srcId="{C5F7CB1C-A8A5-4B43-BCFE-EBF3439952C3}" destId="{477E3CDE-3E3F-486B-BE55-4CAE81DB3375}" srcOrd="0" destOrd="0" presId="urn:microsoft.com/office/officeart/2005/8/layout/venn2"/>
    <dgm:cxn modelId="{7C2E0A8F-01C0-4874-AC56-C36CE93EEA22}" type="presOf" srcId="{538A65F8-37DC-4492-B7D8-37021FDD914B}" destId="{F2499ECC-602C-45B7-8802-79C8D2861BDD}" srcOrd="0" destOrd="0" presId="urn:microsoft.com/office/officeart/2005/8/layout/venn2"/>
    <dgm:cxn modelId="{FB9666E0-D432-4586-8009-208831518A8F}" srcId="{2172C772-E92C-412E-8347-2DCFA49E2821}" destId="{C5F7CB1C-A8A5-4B43-BCFE-EBF3439952C3}" srcOrd="0" destOrd="0" parTransId="{D75E4AA8-8EA2-4AFB-955C-C811BE904EFF}" sibTransId="{6FCBFA7B-97F1-41F8-8F4B-35DBEA839956}"/>
    <dgm:cxn modelId="{8649AD31-9751-4E74-BD63-A833F535447B}" type="presParOf" srcId="{34196196-FF53-4C49-890D-700417B12C8A}" destId="{2FB731F6-38E0-4D19-AD5E-F5FAE15FE71F}" srcOrd="0" destOrd="0" presId="urn:microsoft.com/office/officeart/2005/8/layout/venn2"/>
    <dgm:cxn modelId="{AAC48992-61E0-44DA-8B8B-DCB28FE5FCC5}" type="presParOf" srcId="{2FB731F6-38E0-4D19-AD5E-F5FAE15FE71F}" destId="{477E3CDE-3E3F-486B-BE55-4CAE81DB3375}" srcOrd="0" destOrd="0" presId="urn:microsoft.com/office/officeart/2005/8/layout/venn2"/>
    <dgm:cxn modelId="{BD3E5112-437A-4453-8548-DCFE6334EB97}" type="presParOf" srcId="{2FB731F6-38E0-4D19-AD5E-F5FAE15FE71F}" destId="{5EFBE544-1063-44B3-99CA-CFF7DC96F065}" srcOrd="1" destOrd="0" presId="urn:microsoft.com/office/officeart/2005/8/layout/venn2"/>
    <dgm:cxn modelId="{CE9614FE-9014-4B58-9C01-7BF957866C80}" type="presParOf" srcId="{34196196-FF53-4C49-890D-700417B12C8A}" destId="{2182B12C-98FB-4582-829B-6180A58CBB68}" srcOrd="1" destOrd="0" presId="urn:microsoft.com/office/officeart/2005/8/layout/venn2"/>
    <dgm:cxn modelId="{A36ED8C7-CEC2-4D38-8C6D-E244F17AE913}" type="presParOf" srcId="{2182B12C-98FB-4582-829B-6180A58CBB68}" destId="{F2499ECC-602C-45B7-8802-79C8D2861BDD}" srcOrd="0" destOrd="0" presId="urn:microsoft.com/office/officeart/2005/8/layout/venn2"/>
    <dgm:cxn modelId="{B21592FE-1927-404D-A073-A86FF2DACF94}" type="presParOf" srcId="{2182B12C-98FB-4582-829B-6180A58CBB68}" destId="{C7FE2D12-60A7-4A5A-B19C-8001DFFDF9B4}" srcOrd="1" destOrd="0" presId="urn:microsoft.com/office/officeart/2005/8/layout/venn2"/>
    <dgm:cxn modelId="{4793BD5A-BCA4-4AD5-82B3-DA9C2BC3F784}" type="presParOf" srcId="{34196196-FF53-4C49-890D-700417B12C8A}" destId="{0EFE9F65-E398-4B26-9287-C6EF92861033}" srcOrd="2" destOrd="0" presId="urn:microsoft.com/office/officeart/2005/8/layout/venn2"/>
    <dgm:cxn modelId="{3854EF99-E339-437C-956F-CD3FFC93FD73}" type="presParOf" srcId="{0EFE9F65-E398-4B26-9287-C6EF92861033}" destId="{59679586-235C-47D4-AAA6-BBD38B67B0B1}" srcOrd="0" destOrd="0" presId="urn:microsoft.com/office/officeart/2005/8/layout/venn2"/>
    <dgm:cxn modelId="{6126BB34-7948-43DB-86E7-E6B45FC51718}" type="presParOf" srcId="{0EFE9F65-E398-4B26-9287-C6EF92861033}" destId="{EC92C6D1-D1DD-43B9-8C95-665FE7739CFA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7E3CDE-3E3F-486B-BE55-4CAE81DB3375}">
      <dsp:nvSpPr>
        <dsp:cNvPr id="0" name=""/>
        <dsp:cNvSpPr/>
      </dsp:nvSpPr>
      <dsp:spPr>
        <a:xfrm>
          <a:off x="1276312" y="0"/>
          <a:ext cx="5418667" cy="5418667"/>
        </a:xfrm>
        <a:prstGeom prst="ellipse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Artificial Intelligence</a:t>
          </a:r>
          <a:br>
            <a:rPr lang="en-US" sz="1000" kern="1200" dirty="0"/>
          </a:br>
          <a:r>
            <a:rPr lang="en-US" sz="1200" kern="1200" dirty="0"/>
            <a:t>A program that can sense, reason, act and adapt</a:t>
          </a:r>
        </a:p>
      </dsp:txBody>
      <dsp:txXfrm>
        <a:off x="3038734" y="270933"/>
        <a:ext cx="1893824" cy="812800"/>
      </dsp:txXfrm>
    </dsp:sp>
    <dsp:sp modelId="{F2499ECC-602C-45B7-8802-79C8D2861BDD}">
      <dsp:nvSpPr>
        <dsp:cNvPr id="0" name=""/>
        <dsp:cNvSpPr/>
      </dsp:nvSpPr>
      <dsp:spPr>
        <a:xfrm>
          <a:off x="2031999" y="1354666"/>
          <a:ext cx="4064000" cy="4064000"/>
        </a:xfrm>
        <a:prstGeom prst="ellipse">
          <a:avLst/>
        </a:prstGeom>
        <a:solidFill>
          <a:schemeClr val="accent2">
            <a:shade val="80000"/>
            <a:hueOff val="275211"/>
            <a:satOff val="-19995"/>
            <a:lumOff val="1695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Machine Learning</a:t>
          </a:r>
          <a:br>
            <a:rPr lang="en-US" sz="1800" b="1" kern="1200" dirty="0"/>
          </a:br>
          <a:r>
            <a:rPr lang="en-US" sz="1200" kern="1200" dirty="0"/>
            <a:t>Algorithm whose performance improve as they are exposed to more data over time</a:t>
          </a:r>
        </a:p>
      </dsp:txBody>
      <dsp:txXfrm>
        <a:off x="3117087" y="1608666"/>
        <a:ext cx="1893824" cy="762000"/>
      </dsp:txXfrm>
    </dsp:sp>
    <dsp:sp modelId="{59679586-235C-47D4-AAA6-BBD38B67B0B1}">
      <dsp:nvSpPr>
        <dsp:cNvPr id="0" name=""/>
        <dsp:cNvSpPr/>
      </dsp:nvSpPr>
      <dsp:spPr>
        <a:xfrm>
          <a:off x="2709333" y="2709333"/>
          <a:ext cx="2709333" cy="2709333"/>
        </a:xfrm>
        <a:prstGeom prst="ellipse">
          <a:avLst/>
        </a:prstGeom>
        <a:solidFill>
          <a:schemeClr val="accent2">
            <a:shade val="80000"/>
            <a:hueOff val="550423"/>
            <a:satOff val="-39989"/>
            <a:lumOff val="3390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Deep Learning</a:t>
          </a:r>
          <a:br>
            <a:rPr lang="en-US" sz="1800" b="0" kern="1200" dirty="0"/>
          </a:br>
          <a:r>
            <a:rPr lang="en-US" sz="1200" kern="1200" dirty="0"/>
            <a:t>Subset of machine learning in which multilayer neural networks learns from vast amount of data </a:t>
          </a:r>
          <a:endParaRPr lang="en-US" sz="1300" kern="1200" dirty="0"/>
        </a:p>
      </dsp:txBody>
      <dsp:txXfrm>
        <a:off x="3106105" y="3386666"/>
        <a:ext cx="1915788" cy="1354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BED73-D95A-42C1-86B5-AF6F2B71B3FD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87BD4-7100-452C-B969-669B65D24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88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https://www.youtube.com/watch?v=fnjZG4mQ9B8&amp;t=25s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687BD4-7100-452C-B969-669B65D24B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03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presentation on “Relationship among AI, ML and DL”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687BD4-7100-452C-B969-669B65D24B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0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804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61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5499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916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9114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237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83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41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94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4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22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092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12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893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15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19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0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964266"/>
            <a:ext cx="8739051" cy="2421465"/>
          </a:xfrm>
        </p:spPr>
        <p:txBody>
          <a:bodyPr/>
          <a:lstStyle/>
          <a:p>
            <a:r>
              <a:rPr lang="en-US" dirty="0"/>
              <a:t>Introduction To						 </a:t>
            </a:r>
            <a:br>
              <a:rPr lang="en-US" dirty="0"/>
            </a:br>
            <a:r>
              <a:rPr lang="en-US" dirty="0"/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171612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37B509-240F-4271-BCEB-0C3B1CC1A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6C7987-FD34-41DF-B42C-5A2387F76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23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C2292-42F1-4A0B-AFAF-16DAAAEA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Types of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92C5E-38A6-4DDD-9977-A9AB7AE65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Feedforward neural networks</a:t>
            </a:r>
            <a:r>
              <a:rPr lang="en-GB" dirty="0"/>
              <a:t>: The most basic type of neural network, where information flows in one direction. i.e. </a:t>
            </a:r>
            <a:r>
              <a:rPr lang="en-US" dirty="0"/>
              <a:t>classification, regression.</a:t>
            </a:r>
            <a:endParaRPr lang="en-GB" dirty="0"/>
          </a:p>
          <a:p>
            <a:r>
              <a:rPr lang="en-GB" b="1" dirty="0"/>
              <a:t>Recurrent neural networks (RNNs): </a:t>
            </a:r>
            <a:r>
              <a:rPr lang="en-GB" dirty="0"/>
              <a:t>Used for sequential data, such as text and time series and maintain a memory of past inputs.</a:t>
            </a:r>
          </a:p>
          <a:p>
            <a:r>
              <a:rPr lang="en-GB" b="1" dirty="0"/>
              <a:t>Convolutional neural networks (CNNs)</a:t>
            </a:r>
            <a:r>
              <a:rPr lang="en-GB" dirty="0"/>
              <a:t>: Specialized for processing image and video data. CNNs use convolutional layers to extract features from images, followed by pooling layers to reduce dimensionality.</a:t>
            </a:r>
            <a:r>
              <a:rPr lang="en-US" dirty="0"/>
              <a:t> Image classification, object detection, image generation.</a:t>
            </a:r>
            <a:endParaRPr lang="en-GB" dirty="0"/>
          </a:p>
          <a:p>
            <a:r>
              <a:rPr lang="en-GB" b="1" dirty="0"/>
              <a:t>Generative adversarial networks (GANs): </a:t>
            </a:r>
            <a:r>
              <a:rPr lang="en-GB" dirty="0"/>
              <a:t>Used for generating new data, such as images and text. i.e. </a:t>
            </a:r>
            <a:r>
              <a:rPr lang="fr-FR" dirty="0"/>
              <a:t>Image </a:t>
            </a:r>
            <a:r>
              <a:rPr lang="fr-FR" dirty="0" err="1"/>
              <a:t>generation</a:t>
            </a:r>
            <a:r>
              <a:rPr lang="fr-FR" dirty="0"/>
              <a:t>, style </a:t>
            </a:r>
            <a:r>
              <a:rPr lang="fr-FR" dirty="0" err="1"/>
              <a:t>transfer</a:t>
            </a:r>
            <a:r>
              <a:rPr lang="fr-FR" dirty="0"/>
              <a:t>, data augmentation.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4793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tx1"/>
                </a:solidFill>
              </a:rPr>
              <a:t>Common Deep Learning Models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91" y="2256032"/>
            <a:ext cx="9585212" cy="300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16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84192655"/>
              </p:ext>
            </p:extLst>
          </p:nvPr>
        </p:nvGraphicFramePr>
        <p:xfrm>
          <a:off x="1914434" y="109848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7790" y="139337"/>
            <a:ext cx="10131425" cy="1456267"/>
          </a:xfrm>
        </p:spPr>
        <p:txBody>
          <a:bodyPr/>
          <a:lstStyle/>
          <a:p>
            <a:r>
              <a:rPr lang="en-US" cap="none" dirty="0"/>
              <a:t>Artificial Intelligence, Machine Learning and Deep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1386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265</TotalTime>
  <Words>231</Words>
  <Application>Microsoft Office PowerPoint</Application>
  <PresentationFormat>Widescreen</PresentationFormat>
  <Paragraphs>15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</vt:lpstr>
      <vt:lpstr>Introduction To        Deep Learning</vt:lpstr>
      <vt:lpstr>PowerPoint Presentation</vt:lpstr>
      <vt:lpstr>PowerPoint Presentation</vt:lpstr>
      <vt:lpstr>Types of Neural Networks</vt:lpstr>
      <vt:lpstr>Common Deep Learning Models</vt:lpstr>
      <vt:lpstr>Artificial Intelligence, Machine Learning and Deep Learning</vt:lpstr>
    </vt:vector>
  </TitlesOfParts>
  <Company>Infosys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      Deep Learning</dc:title>
  <dc:creator>Akhil Suri</dc:creator>
  <cp:lastModifiedBy>Masud Rana</cp:lastModifiedBy>
  <cp:revision>19</cp:revision>
  <dcterms:created xsi:type="dcterms:W3CDTF">2018-07-04T09:31:11Z</dcterms:created>
  <dcterms:modified xsi:type="dcterms:W3CDTF">2024-09-10T07:35:31Z</dcterms:modified>
</cp:coreProperties>
</file>