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340" r:id="rId3"/>
    <p:sldId id="260" r:id="rId4"/>
    <p:sldId id="264" r:id="rId5"/>
    <p:sldId id="364" r:id="rId6"/>
    <p:sldId id="270" r:id="rId7"/>
    <p:sldId id="271" r:id="rId8"/>
    <p:sldId id="301" r:id="rId9"/>
    <p:sldId id="302" r:id="rId10"/>
    <p:sldId id="303" r:id="rId11"/>
    <p:sldId id="304" r:id="rId12"/>
    <p:sldId id="305" r:id="rId13"/>
    <p:sldId id="277" r:id="rId14"/>
    <p:sldId id="281" r:id="rId15"/>
    <p:sldId id="313" r:id="rId16"/>
    <p:sldId id="314" r:id="rId17"/>
    <p:sldId id="315" r:id="rId18"/>
    <p:sldId id="316" r:id="rId19"/>
    <p:sldId id="317" r:id="rId20"/>
    <p:sldId id="320" r:id="rId21"/>
    <p:sldId id="321" r:id="rId22"/>
    <p:sldId id="330" r:id="rId23"/>
    <p:sldId id="331" r:id="rId24"/>
    <p:sldId id="332" r:id="rId25"/>
    <p:sldId id="333" r:id="rId26"/>
    <p:sldId id="336" r:id="rId27"/>
    <p:sldId id="337" r:id="rId28"/>
    <p:sldId id="338" r:id="rId29"/>
    <p:sldId id="339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55" r:id="rId38"/>
    <p:sldId id="356" r:id="rId39"/>
    <p:sldId id="357" r:id="rId40"/>
    <p:sldId id="358" r:id="rId41"/>
    <p:sldId id="359" r:id="rId42"/>
    <p:sldId id="361" r:id="rId43"/>
    <p:sldId id="362" r:id="rId44"/>
    <p:sldId id="363" r:id="rId45"/>
    <p:sldId id="365" r:id="rId46"/>
    <p:sldId id="366" r:id="rId47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1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C951F-65E6-4534-9C56-6824C22EF87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125E-4088-4D37-B42D-4FD8F838804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1125E-4088-4D37-B42D-4FD8F838804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811"/>
            <a:ext cx="6858000" cy="179291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4864"/>
            <a:ext cx="6858000" cy="124335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GB"/>
              <a:t>Proprietary</a:t>
            </a:r>
            <a:r>
              <a:rPr lang="en-GB" spc="-25"/>
              <a:t> </a:t>
            </a:r>
            <a:r>
              <a:rPr lang="en-GB"/>
              <a:t>content.</a:t>
            </a:r>
            <a:r>
              <a:rPr lang="en-GB" spc="-20"/>
              <a:t> </a:t>
            </a:r>
            <a:r>
              <a:rPr lang="en-GB"/>
              <a:t>©Great</a:t>
            </a:r>
            <a:r>
              <a:rPr lang="en-GB" spc="-20"/>
              <a:t> </a:t>
            </a:r>
            <a:r>
              <a:rPr lang="en-GB"/>
              <a:t>Learning.</a:t>
            </a:r>
            <a:r>
              <a:rPr lang="en-GB" spc="-20"/>
              <a:t> </a:t>
            </a:r>
            <a:r>
              <a:rPr lang="en-GB"/>
              <a:t>All</a:t>
            </a:r>
            <a:r>
              <a:rPr lang="en-GB" spc="-20"/>
              <a:t> </a:t>
            </a:r>
            <a:r>
              <a:rPr lang="en-GB"/>
              <a:t>Rights</a:t>
            </a:r>
            <a:r>
              <a:rPr lang="en-GB" spc="-20"/>
              <a:t> </a:t>
            </a:r>
            <a:r>
              <a:rPr lang="en-GB" spc="-10"/>
              <a:t>Reserved.</a:t>
            </a:r>
            <a:r>
              <a:rPr lang="en-GB" spc="-25"/>
              <a:t> </a:t>
            </a:r>
            <a:r>
              <a:rPr lang="en-GB"/>
              <a:t>Unauthorized</a:t>
            </a:r>
            <a:r>
              <a:rPr lang="en-GB" spc="-20"/>
              <a:t> </a:t>
            </a:r>
            <a:r>
              <a:rPr lang="en-GB"/>
              <a:t>use</a:t>
            </a:r>
            <a:r>
              <a:rPr lang="en-GB" spc="-20"/>
              <a:t> </a:t>
            </a:r>
            <a:r>
              <a:rPr lang="en-GB"/>
              <a:t>or</a:t>
            </a:r>
            <a:r>
              <a:rPr lang="en-GB" spc="-15"/>
              <a:t> </a:t>
            </a:r>
            <a:r>
              <a:rPr lang="en-GB"/>
              <a:t>distribution</a:t>
            </a:r>
            <a:r>
              <a:rPr lang="en-GB" spc="-20"/>
              <a:t> </a:t>
            </a:r>
            <a:r>
              <a:rPr lang="en-GB" spc="-10"/>
              <a:t>prohibited</a:t>
            </a:r>
            <a:endParaRPr lang="en-GB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GB"/>
              <a:t>Proprietary</a:t>
            </a:r>
            <a:r>
              <a:rPr lang="en-GB" spc="-25"/>
              <a:t> </a:t>
            </a:r>
            <a:r>
              <a:rPr lang="en-GB"/>
              <a:t>content.</a:t>
            </a:r>
            <a:r>
              <a:rPr lang="en-GB" spc="-20"/>
              <a:t> </a:t>
            </a:r>
            <a:r>
              <a:rPr lang="en-GB"/>
              <a:t>©Great</a:t>
            </a:r>
            <a:r>
              <a:rPr lang="en-GB" spc="-20"/>
              <a:t> </a:t>
            </a:r>
            <a:r>
              <a:rPr lang="en-GB"/>
              <a:t>Learning.</a:t>
            </a:r>
            <a:r>
              <a:rPr lang="en-GB" spc="-20"/>
              <a:t> </a:t>
            </a:r>
            <a:r>
              <a:rPr lang="en-GB"/>
              <a:t>All</a:t>
            </a:r>
            <a:r>
              <a:rPr lang="en-GB" spc="-20"/>
              <a:t> </a:t>
            </a:r>
            <a:r>
              <a:rPr lang="en-GB"/>
              <a:t>Rights</a:t>
            </a:r>
            <a:r>
              <a:rPr lang="en-GB" spc="-20"/>
              <a:t> </a:t>
            </a:r>
            <a:r>
              <a:rPr lang="en-GB" spc="-10"/>
              <a:t>Reserved.</a:t>
            </a:r>
            <a:r>
              <a:rPr lang="en-GB" spc="-25"/>
              <a:t> </a:t>
            </a:r>
            <a:r>
              <a:rPr lang="en-GB"/>
              <a:t>Unauthorized</a:t>
            </a:r>
            <a:r>
              <a:rPr lang="en-GB" spc="-20"/>
              <a:t> </a:t>
            </a:r>
            <a:r>
              <a:rPr lang="en-GB"/>
              <a:t>use</a:t>
            </a:r>
            <a:r>
              <a:rPr lang="en-GB" spc="-20"/>
              <a:t> </a:t>
            </a:r>
            <a:r>
              <a:rPr lang="en-GB"/>
              <a:t>or</a:t>
            </a:r>
            <a:r>
              <a:rPr lang="en-GB" spc="-15"/>
              <a:t> </a:t>
            </a:r>
            <a:r>
              <a:rPr lang="en-GB"/>
              <a:t>distribution</a:t>
            </a:r>
            <a:r>
              <a:rPr lang="en-GB" spc="-20"/>
              <a:t> </a:t>
            </a:r>
            <a:r>
              <a:rPr lang="en-GB" spc="-10"/>
              <a:t>prohibited</a:t>
            </a:r>
            <a:endParaRPr lang="en-GB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182"/>
            <a:ext cx="1971675" cy="4364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182"/>
            <a:ext cx="5800725" cy="43642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GB"/>
              <a:t>Proprietary</a:t>
            </a:r>
            <a:r>
              <a:rPr lang="en-GB" spc="-25"/>
              <a:t> </a:t>
            </a:r>
            <a:r>
              <a:rPr lang="en-GB"/>
              <a:t>content.</a:t>
            </a:r>
            <a:r>
              <a:rPr lang="en-GB" spc="-20"/>
              <a:t> </a:t>
            </a:r>
            <a:r>
              <a:rPr lang="en-GB"/>
              <a:t>©Great</a:t>
            </a:r>
            <a:r>
              <a:rPr lang="en-GB" spc="-20"/>
              <a:t> </a:t>
            </a:r>
            <a:r>
              <a:rPr lang="en-GB"/>
              <a:t>Learning.</a:t>
            </a:r>
            <a:r>
              <a:rPr lang="en-GB" spc="-20"/>
              <a:t> </a:t>
            </a:r>
            <a:r>
              <a:rPr lang="en-GB"/>
              <a:t>All</a:t>
            </a:r>
            <a:r>
              <a:rPr lang="en-GB" spc="-20"/>
              <a:t> </a:t>
            </a:r>
            <a:r>
              <a:rPr lang="en-GB"/>
              <a:t>Rights</a:t>
            </a:r>
            <a:r>
              <a:rPr lang="en-GB" spc="-20"/>
              <a:t> </a:t>
            </a:r>
            <a:r>
              <a:rPr lang="en-GB" spc="-10"/>
              <a:t>Reserved.</a:t>
            </a:r>
            <a:r>
              <a:rPr lang="en-GB" spc="-25"/>
              <a:t> </a:t>
            </a:r>
            <a:r>
              <a:rPr lang="en-GB"/>
              <a:t>Unauthorized</a:t>
            </a:r>
            <a:r>
              <a:rPr lang="en-GB" spc="-20"/>
              <a:t> </a:t>
            </a:r>
            <a:r>
              <a:rPr lang="en-GB"/>
              <a:t>use</a:t>
            </a:r>
            <a:r>
              <a:rPr lang="en-GB" spc="-20"/>
              <a:t> </a:t>
            </a:r>
            <a:r>
              <a:rPr lang="en-GB"/>
              <a:t>or</a:t>
            </a:r>
            <a:r>
              <a:rPr lang="en-GB" spc="-15"/>
              <a:t> </a:t>
            </a:r>
            <a:r>
              <a:rPr lang="en-GB"/>
              <a:t>distribution</a:t>
            </a:r>
            <a:r>
              <a:rPr lang="en-GB" spc="-20"/>
              <a:t> </a:t>
            </a:r>
            <a:r>
              <a:rPr lang="en-GB" spc="-10"/>
              <a:t>prohibited</a:t>
            </a:r>
            <a:endParaRPr lang="en-GB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3324" y="647382"/>
            <a:ext cx="4648835" cy="42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20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2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spc="-10"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20" dirty="0"/>
              <a:t> </a:t>
            </a:r>
            <a:r>
              <a:rPr dirty="0"/>
              <a:t>use</a:t>
            </a:r>
            <a:r>
              <a:rPr spc="-20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dirty="0"/>
              <a:t>distribution</a:t>
            </a:r>
            <a:r>
              <a:rPr spc="-20" dirty="0"/>
              <a:t> </a:t>
            </a:r>
            <a:r>
              <a:rPr spc="-10" dirty="0"/>
              <a:t>prohibited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GB"/>
              <a:t>Proprietary</a:t>
            </a:r>
            <a:r>
              <a:rPr lang="en-GB" spc="-25"/>
              <a:t> </a:t>
            </a:r>
            <a:r>
              <a:rPr lang="en-GB"/>
              <a:t>content.</a:t>
            </a:r>
            <a:r>
              <a:rPr lang="en-GB" spc="-20"/>
              <a:t> </a:t>
            </a:r>
            <a:r>
              <a:rPr lang="en-GB"/>
              <a:t>©Great</a:t>
            </a:r>
            <a:r>
              <a:rPr lang="en-GB" spc="-20"/>
              <a:t> </a:t>
            </a:r>
            <a:r>
              <a:rPr lang="en-GB"/>
              <a:t>Learning.</a:t>
            </a:r>
            <a:r>
              <a:rPr lang="en-GB" spc="-20"/>
              <a:t> </a:t>
            </a:r>
            <a:r>
              <a:rPr lang="en-GB"/>
              <a:t>All</a:t>
            </a:r>
            <a:r>
              <a:rPr lang="en-GB" spc="-20"/>
              <a:t> </a:t>
            </a:r>
            <a:r>
              <a:rPr lang="en-GB"/>
              <a:t>Rights</a:t>
            </a:r>
            <a:r>
              <a:rPr lang="en-GB" spc="-20"/>
              <a:t> </a:t>
            </a:r>
            <a:r>
              <a:rPr lang="en-GB" spc="-10"/>
              <a:t>Reserved.</a:t>
            </a:r>
            <a:r>
              <a:rPr lang="en-GB" spc="-25"/>
              <a:t> </a:t>
            </a:r>
            <a:r>
              <a:rPr lang="en-GB"/>
              <a:t>Unauthorized</a:t>
            </a:r>
            <a:r>
              <a:rPr lang="en-GB" spc="-20"/>
              <a:t> </a:t>
            </a:r>
            <a:r>
              <a:rPr lang="en-GB"/>
              <a:t>use</a:t>
            </a:r>
            <a:r>
              <a:rPr lang="en-GB" spc="-20"/>
              <a:t> </a:t>
            </a:r>
            <a:r>
              <a:rPr lang="en-GB"/>
              <a:t>or</a:t>
            </a:r>
            <a:r>
              <a:rPr lang="en-GB" spc="-15"/>
              <a:t> </a:t>
            </a:r>
            <a:r>
              <a:rPr lang="en-GB"/>
              <a:t>distribution</a:t>
            </a:r>
            <a:r>
              <a:rPr lang="en-GB" spc="-20"/>
              <a:t> </a:t>
            </a:r>
            <a:r>
              <a:rPr lang="en-GB" spc="-10"/>
              <a:t>prohibited</a:t>
            </a:r>
            <a:endParaRPr lang="en-GB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3887"/>
            <a:ext cx="7886700" cy="214219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6347"/>
            <a:ext cx="7886700" cy="112652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GB"/>
              <a:t>Proprietary</a:t>
            </a:r>
            <a:r>
              <a:rPr lang="en-GB" spc="-25"/>
              <a:t> </a:t>
            </a:r>
            <a:r>
              <a:rPr lang="en-GB"/>
              <a:t>content.</a:t>
            </a:r>
            <a:r>
              <a:rPr lang="en-GB" spc="-20"/>
              <a:t> </a:t>
            </a:r>
            <a:r>
              <a:rPr lang="en-GB"/>
              <a:t>©Great</a:t>
            </a:r>
            <a:r>
              <a:rPr lang="en-GB" spc="-20"/>
              <a:t> </a:t>
            </a:r>
            <a:r>
              <a:rPr lang="en-GB"/>
              <a:t>Learning.</a:t>
            </a:r>
            <a:r>
              <a:rPr lang="en-GB" spc="-20"/>
              <a:t> </a:t>
            </a:r>
            <a:r>
              <a:rPr lang="en-GB"/>
              <a:t>All</a:t>
            </a:r>
            <a:r>
              <a:rPr lang="en-GB" spc="-20"/>
              <a:t> </a:t>
            </a:r>
            <a:r>
              <a:rPr lang="en-GB"/>
              <a:t>Rights</a:t>
            </a:r>
            <a:r>
              <a:rPr lang="en-GB" spc="-20"/>
              <a:t> </a:t>
            </a:r>
            <a:r>
              <a:rPr lang="en-GB" spc="-10"/>
              <a:t>Reserved.</a:t>
            </a:r>
            <a:r>
              <a:rPr lang="en-GB" spc="-25"/>
              <a:t> </a:t>
            </a:r>
            <a:r>
              <a:rPr lang="en-GB"/>
              <a:t>Unauthorized</a:t>
            </a:r>
            <a:r>
              <a:rPr lang="en-GB" spc="-20"/>
              <a:t> </a:t>
            </a:r>
            <a:r>
              <a:rPr lang="en-GB"/>
              <a:t>use</a:t>
            </a:r>
            <a:r>
              <a:rPr lang="en-GB" spc="-20"/>
              <a:t> </a:t>
            </a:r>
            <a:r>
              <a:rPr lang="en-GB"/>
              <a:t>or</a:t>
            </a:r>
            <a:r>
              <a:rPr lang="en-GB" spc="-15"/>
              <a:t> </a:t>
            </a:r>
            <a:r>
              <a:rPr lang="en-GB"/>
              <a:t>distribution</a:t>
            </a:r>
            <a:r>
              <a:rPr lang="en-GB" spc="-20"/>
              <a:t> </a:t>
            </a:r>
            <a:r>
              <a:rPr lang="en-GB" spc="-10"/>
              <a:t>prohibited</a:t>
            </a:r>
            <a:endParaRPr lang="en-GB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909"/>
            <a:ext cx="3886200" cy="32675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0909"/>
            <a:ext cx="3886200" cy="32675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GB"/>
              <a:t>Proprietary</a:t>
            </a:r>
            <a:r>
              <a:rPr lang="en-GB" spc="-25"/>
              <a:t> </a:t>
            </a:r>
            <a:r>
              <a:rPr lang="en-GB"/>
              <a:t>content.</a:t>
            </a:r>
            <a:r>
              <a:rPr lang="en-GB" spc="-20"/>
              <a:t> </a:t>
            </a:r>
            <a:r>
              <a:rPr lang="en-GB"/>
              <a:t>©Great</a:t>
            </a:r>
            <a:r>
              <a:rPr lang="en-GB" spc="-20"/>
              <a:t> </a:t>
            </a:r>
            <a:r>
              <a:rPr lang="en-GB"/>
              <a:t>Learning.</a:t>
            </a:r>
            <a:r>
              <a:rPr lang="en-GB" spc="-20"/>
              <a:t> </a:t>
            </a:r>
            <a:r>
              <a:rPr lang="en-GB"/>
              <a:t>All</a:t>
            </a:r>
            <a:r>
              <a:rPr lang="en-GB" spc="-20"/>
              <a:t> </a:t>
            </a:r>
            <a:r>
              <a:rPr lang="en-GB"/>
              <a:t>Rights</a:t>
            </a:r>
            <a:r>
              <a:rPr lang="en-GB" spc="-20"/>
              <a:t> </a:t>
            </a:r>
            <a:r>
              <a:rPr lang="en-GB" spc="-10"/>
              <a:t>Reserved.</a:t>
            </a:r>
            <a:r>
              <a:rPr lang="en-GB" spc="-25"/>
              <a:t> </a:t>
            </a:r>
            <a:r>
              <a:rPr lang="en-GB"/>
              <a:t>Unauthorized</a:t>
            </a:r>
            <a:r>
              <a:rPr lang="en-GB" spc="-20"/>
              <a:t> </a:t>
            </a:r>
            <a:r>
              <a:rPr lang="en-GB"/>
              <a:t>use</a:t>
            </a:r>
            <a:r>
              <a:rPr lang="en-GB" spc="-20"/>
              <a:t> </a:t>
            </a:r>
            <a:r>
              <a:rPr lang="en-GB"/>
              <a:t>or</a:t>
            </a:r>
            <a:r>
              <a:rPr lang="en-GB" spc="-15"/>
              <a:t> </a:t>
            </a:r>
            <a:r>
              <a:rPr lang="en-GB"/>
              <a:t>distribution</a:t>
            </a:r>
            <a:r>
              <a:rPr lang="en-GB" spc="-20"/>
              <a:t> </a:t>
            </a:r>
            <a:r>
              <a:rPr lang="en-GB" spc="-10"/>
              <a:t>prohibited</a:t>
            </a:r>
            <a:endParaRPr lang="en-GB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4182"/>
            <a:ext cx="7886700" cy="9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2429"/>
            <a:ext cx="3868340" cy="6186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81126"/>
            <a:ext cx="3868340" cy="276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2429"/>
            <a:ext cx="3887391" cy="6186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81126"/>
            <a:ext cx="3887391" cy="276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GB"/>
              <a:t>Proprietary</a:t>
            </a:r>
            <a:r>
              <a:rPr lang="en-GB" spc="-25"/>
              <a:t> </a:t>
            </a:r>
            <a:r>
              <a:rPr lang="en-GB"/>
              <a:t>content.</a:t>
            </a:r>
            <a:r>
              <a:rPr lang="en-GB" spc="-20"/>
              <a:t> </a:t>
            </a:r>
            <a:r>
              <a:rPr lang="en-GB"/>
              <a:t>©Great</a:t>
            </a:r>
            <a:r>
              <a:rPr lang="en-GB" spc="-20"/>
              <a:t> </a:t>
            </a:r>
            <a:r>
              <a:rPr lang="en-GB"/>
              <a:t>Learning.</a:t>
            </a:r>
            <a:r>
              <a:rPr lang="en-GB" spc="-20"/>
              <a:t> </a:t>
            </a:r>
            <a:r>
              <a:rPr lang="en-GB"/>
              <a:t>All</a:t>
            </a:r>
            <a:r>
              <a:rPr lang="en-GB" spc="-20"/>
              <a:t> </a:t>
            </a:r>
            <a:r>
              <a:rPr lang="en-GB"/>
              <a:t>Rights</a:t>
            </a:r>
            <a:r>
              <a:rPr lang="en-GB" spc="-20"/>
              <a:t> </a:t>
            </a:r>
            <a:r>
              <a:rPr lang="en-GB" spc="-10"/>
              <a:t>Reserved.</a:t>
            </a:r>
            <a:r>
              <a:rPr lang="en-GB" spc="-25"/>
              <a:t> </a:t>
            </a:r>
            <a:r>
              <a:rPr lang="en-GB"/>
              <a:t>Unauthorized</a:t>
            </a:r>
            <a:r>
              <a:rPr lang="en-GB" spc="-20"/>
              <a:t> </a:t>
            </a:r>
            <a:r>
              <a:rPr lang="en-GB"/>
              <a:t>use</a:t>
            </a:r>
            <a:r>
              <a:rPr lang="en-GB" spc="-20"/>
              <a:t> </a:t>
            </a:r>
            <a:r>
              <a:rPr lang="en-GB"/>
              <a:t>or</a:t>
            </a:r>
            <a:r>
              <a:rPr lang="en-GB" spc="-15"/>
              <a:t> </a:t>
            </a:r>
            <a:r>
              <a:rPr lang="en-GB"/>
              <a:t>distribution</a:t>
            </a:r>
            <a:r>
              <a:rPr lang="en-GB" spc="-20"/>
              <a:t> </a:t>
            </a:r>
            <a:r>
              <a:rPr lang="en-GB" spc="-10"/>
              <a:t>prohibited</a:t>
            </a:r>
            <a:endParaRPr lang="en-GB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GB"/>
              <a:t>Proprietary</a:t>
            </a:r>
            <a:r>
              <a:rPr lang="en-GB" spc="-25"/>
              <a:t> </a:t>
            </a:r>
            <a:r>
              <a:rPr lang="en-GB"/>
              <a:t>content.</a:t>
            </a:r>
            <a:r>
              <a:rPr lang="en-GB" spc="-20"/>
              <a:t> </a:t>
            </a:r>
            <a:r>
              <a:rPr lang="en-GB"/>
              <a:t>©Great</a:t>
            </a:r>
            <a:r>
              <a:rPr lang="en-GB" spc="-20"/>
              <a:t> </a:t>
            </a:r>
            <a:r>
              <a:rPr lang="en-GB"/>
              <a:t>Learning.</a:t>
            </a:r>
            <a:r>
              <a:rPr lang="en-GB" spc="-20"/>
              <a:t> </a:t>
            </a:r>
            <a:r>
              <a:rPr lang="en-GB"/>
              <a:t>All</a:t>
            </a:r>
            <a:r>
              <a:rPr lang="en-GB" spc="-20"/>
              <a:t> </a:t>
            </a:r>
            <a:r>
              <a:rPr lang="en-GB"/>
              <a:t>Rights</a:t>
            </a:r>
            <a:r>
              <a:rPr lang="en-GB" spc="-20"/>
              <a:t> </a:t>
            </a:r>
            <a:r>
              <a:rPr lang="en-GB" spc="-10"/>
              <a:t>Reserved.</a:t>
            </a:r>
            <a:r>
              <a:rPr lang="en-GB" spc="-25"/>
              <a:t> </a:t>
            </a:r>
            <a:r>
              <a:rPr lang="en-GB"/>
              <a:t>Unauthorized</a:t>
            </a:r>
            <a:r>
              <a:rPr lang="en-GB" spc="-20"/>
              <a:t> </a:t>
            </a:r>
            <a:r>
              <a:rPr lang="en-GB"/>
              <a:t>use</a:t>
            </a:r>
            <a:r>
              <a:rPr lang="en-GB" spc="-20"/>
              <a:t> </a:t>
            </a:r>
            <a:r>
              <a:rPr lang="en-GB"/>
              <a:t>or</a:t>
            </a:r>
            <a:r>
              <a:rPr lang="en-GB" spc="-15"/>
              <a:t> </a:t>
            </a:r>
            <a:r>
              <a:rPr lang="en-GB"/>
              <a:t>distribution</a:t>
            </a:r>
            <a:r>
              <a:rPr lang="en-GB" spc="-20"/>
              <a:t> </a:t>
            </a:r>
            <a:r>
              <a:rPr lang="en-GB" spc="-10"/>
              <a:t>prohibited</a:t>
            </a:r>
            <a:endParaRPr lang="en-GB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GB"/>
              <a:t>Proprietary</a:t>
            </a:r>
            <a:r>
              <a:rPr lang="en-GB" spc="-25"/>
              <a:t> </a:t>
            </a:r>
            <a:r>
              <a:rPr lang="en-GB"/>
              <a:t>content.</a:t>
            </a:r>
            <a:r>
              <a:rPr lang="en-GB" spc="-20"/>
              <a:t> </a:t>
            </a:r>
            <a:r>
              <a:rPr lang="en-GB"/>
              <a:t>©Great</a:t>
            </a:r>
            <a:r>
              <a:rPr lang="en-GB" spc="-20"/>
              <a:t> </a:t>
            </a:r>
            <a:r>
              <a:rPr lang="en-GB"/>
              <a:t>Learning.</a:t>
            </a:r>
            <a:r>
              <a:rPr lang="en-GB" spc="-20"/>
              <a:t> </a:t>
            </a:r>
            <a:r>
              <a:rPr lang="en-GB"/>
              <a:t>All</a:t>
            </a:r>
            <a:r>
              <a:rPr lang="en-GB" spc="-20"/>
              <a:t> </a:t>
            </a:r>
            <a:r>
              <a:rPr lang="en-GB"/>
              <a:t>Rights</a:t>
            </a:r>
            <a:r>
              <a:rPr lang="en-GB" spc="-20"/>
              <a:t> </a:t>
            </a:r>
            <a:r>
              <a:rPr lang="en-GB" spc="-10"/>
              <a:t>Reserved.</a:t>
            </a:r>
            <a:r>
              <a:rPr lang="en-GB" spc="-25"/>
              <a:t> </a:t>
            </a:r>
            <a:r>
              <a:rPr lang="en-GB"/>
              <a:t>Unauthorized</a:t>
            </a:r>
            <a:r>
              <a:rPr lang="en-GB" spc="-20"/>
              <a:t> </a:t>
            </a:r>
            <a:r>
              <a:rPr lang="en-GB"/>
              <a:t>use</a:t>
            </a:r>
            <a:r>
              <a:rPr lang="en-GB" spc="-20"/>
              <a:t> </a:t>
            </a:r>
            <a:r>
              <a:rPr lang="en-GB"/>
              <a:t>or</a:t>
            </a:r>
            <a:r>
              <a:rPr lang="en-GB" spc="-15"/>
              <a:t> </a:t>
            </a:r>
            <a:r>
              <a:rPr lang="en-GB"/>
              <a:t>distribution</a:t>
            </a:r>
            <a:r>
              <a:rPr lang="en-GB" spc="-20"/>
              <a:t> </a:t>
            </a:r>
            <a:r>
              <a:rPr lang="en-GB" spc="-10"/>
              <a:t>prohibited</a:t>
            </a:r>
            <a:endParaRPr lang="en-GB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323"/>
            <a:ext cx="2949178" cy="12016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1484"/>
            <a:ext cx="4629150" cy="365973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4955"/>
            <a:ext cx="2949178" cy="286222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GB"/>
              <a:t>Proprietary</a:t>
            </a:r>
            <a:r>
              <a:rPr lang="en-GB" spc="-25"/>
              <a:t> </a:t>
            </a:r>
            <a:r>
              <a:rPr lang="en-GB"/>
              <a:t>content.</a:t>
            </a:r>
            <a:r>
              <a:rPr lang="en-GB" spc="-20"/>
              <a:t> </a:t>
            </a:r>
            <a:r>
              <a:rPr lang="en-GB"/>
              <a:t>©Great</a:t>
            </a:r>
            <a:r>
              <a:rPr lang="en-GB" spc="-20"/>
              <a:t> </a:t>
            </a:r>
            <a:r>
              <a:rPr lang="en-GB"/>
              <a:t>Learning.</a:t>
            </a:r>
            <a:r>
              <a:rPr lang="en-GB" spc="-20"/>
              <a:t> </a:t>
            </a:r>
            <a:r>
              <a:rPr lang="en-GB"/>
              <a:t>All</a:t>
            </a:r>
            <a:r>
              <a:rPr lang="en-GB" spc="-20"/>
              <a:t> </a:t>
            </a:r>
            <a:r>
              <a:rPr lang="en-GB"/>
              <a:t>Rights</a:t>
            </a:r>
            <a:r>
              <a:rPr lang="en-GB" spc="-20"/>
              <a:t> </a:t>
            </a:r>
            <a:r>
              <a:rPr lang="en-GB" spc="-10"/>
              <a:t>Reserved.</a:t>
            </a:r>
            <a:r>
              <a:rPr lang="en-GB" spc="-25"/>
              <a:t> </a:t>
            </a:r>
            <a:r>
              <a:rPr lang="en-GB"/>
              <a:t>Unauthorized</a:t>
            </a:r>
            <a:r>
              <a:rPr lang="en-GB" spc="-20"/>
              <a:t> </a:t>
            </a:r>
            <a:r>
              <a:rPr lang="en-GB"/>
              <a:t>use</a:t>
            </a:r>
            <a:r>
              <a:rPr lang="en-GB" spc="-20"/>
              <a:t> </a:t>
            </a:r>
            <a:r>
              <a:rPr lang="en-GB"/>
              <a:t>or</a:t>
            </a:r>
            <a:r>
              <a:rPr lang="en-GB" spc="-15"/>
              <a:t> </a:t>
            </a:r>
            <a:r>
              <a:rPr lang="en-GB"/>
              <a:t>distribution</a:t>
            </a:r>
            <a:r>
              <a:rPr lang="en-GB" spc="-20"/>
              <a:t> </a:t>
            </a:r>
            <a:r>
              <a:rPr lang="en-GB" spc="-10"/>
              <a:t>prohibited</a:t>
            </a:r>
            <a:endParaRPr lang="en-GB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323"/>
            <a:ext cx="2949178" cy="12016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1484"/>
            <a:ext cx="4629150" cy="36597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4955"/>
            <a:ext cx="2949178" cy="286222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GB"/>
              <a:t>Proprietary</a:t>
            </a:r>
            <a:r>
              <a:rPr lang="en-GB" spc="-25"/>
              <a:t> </a:t>
            </a:r>
            <a:r>
              <a:rPr lang="en-GB"/>
              <a:t>content.</a:t>
            </a:r>
            <a:r>
              <a:rPr lang="en-GB" spc="-20"/>
              <a:t> </a:t>
            </a:r>
            <a:r>
              <a:rPr lang="en-GB"/>
              <a:t>©Great</a:t>
            </a:r>
            <a:r>
              <a:rPr lang="en-GB" spc="-20"/>
              <a:t> </a:t>
            </a:r>
            <a:r>
              <a:rPr lang="en-GB"/>
              <a:t>Learning.</a:t>
            </a:r>
            <a:r>
              <a:rPr lang="en-GB" spc="-20"/>
              <a:t> </a:t>
            </a:r>
            <a:r>
              <a:rPr lang="en-GB"/>
              <a:t>All</a:t>
            </a:r>
            <a:r>
              <a:rPr lang="en-GB" spc="-20"/>
              <a:t> </a:t>
            </a:r>
            <a:r>
              <a:rPr lang="en-GB"/>
              <a:t>Rights</a:t>
            </a:r>
            <a:r>
              <a:rPr lang="en-GB" spc="-20"/>
              <a:t> </a:t>
            </a:r>
            <a:r>
              <a:rPr lang="en-GB" spc="-10"/>
              <a:t>Reserved.</a:t>
            </a:r>
            <a:r>
              <a:rPr lang="en-GB" spc="-25"/>
              <a:t> </a:t>
            </a:r>
            <a:r>
              <a:rPr lang="en-GB"/>
              <a:t>Unauthorized</a:t>
            </a:r>
            <a:r>
              <a:rPr lang="en-GB" spc="-20"/>
              <a:t> </a:t>
            </a:r>
            <a:r>
              <a:rPr lang="en-GB"/>
              <a:t>use</a:t>
            </a:r>
            <a:r>
              <a:rPr lang="en-GB" spc="-20"/>
              <a:t> </a:t>
            </a:r>
            <a:r>
              <a:rPr lang="en-GB"/>
              <a:t>or</a:t>
            </a:r>
            <a:r>
              <a:rPr lang="en-GB" spc="-15"/>
              <a:t> </a:t>
            </a:r>
            <a:r>
              <a:rPr lang="en-GB"/>
              <a:t>distribution</a:t>
            </a:r>
            <a:r>
              <a:rPr lang="en-GB" spc="-20"/>
              <a:t> </a:t>
            </a:r>
            <a:r>
              <a:rPr lang="en-GB" spc="-10"/>
              <a:t>prohibited</a:t>
            </a:r>
            <a:endParaRPr lang="en-GB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182"/>
            <a:ext cx="7886700" cy="9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909"/>
            <a:ext cx="7886700" cy="3267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73148"/>
            <a:ext cx="2057400" cy="27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73148"/>
            <a:ext cx="3086100" cy="27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145"/>
              </a:lnSpc>
            </a:pPr>
            <a:r>
              <a:rPr lang="en-GB"/>
              <a:t>Proprietary</a:t>
            </a:r>
            <a:r>
              <a:rPr lang="en-GB" spc="-25"/>
              <a:t> </a:t>
            </a:r>
            <a:r>
              <a:rPr lang="en-GB"/>
              <a:t>content.</a:t>
            </a:r>
            <a:r>
              <a:rPr lang="en-GB" spc="-20"/>
              <a:t> </a:t>
            </a:r>
            <a:r>
              <a:rPr lang="en-GB"/>
              <a:t>©Great</a:t>
            </a:r>
            <a:r>
              <a:rPr lang="en-GB" spc="-20"/>
              <a:t> </a:t>
            </a:r>
            <a:r>
              <a:rPr lang="en-GB"/>
              <a:t>Learning.</a:t>
            </a:r>
            <a:r>
              <a:rPr lang="en-GB" spc="-20"/>
              <a:t> </a:t>
            </a:r>
            <a:r>
              <a:rPr lang="en-GB"/>
              <a:t>All</a:t>
            </a:r>
            <a:r>
              <a:rPr lang="en-GB" spc="-20"/>
              <a:t> </a:t>
            </a:r>
            <a:r>
              <a:rPr lang="en-GB"/>
              <a:t>Rights</a:t>
            </a:r>
            <a:r>
              <a:rPr lang="en-GB" spc="-20"/>
              <a:t> </a:t>
            </a:r>
            <a:r>
              <a:rPr lang="en-GB" spc="-10"/>
              <a:t>Reserved.</a:t>
            </a:r>
            <a:r>
              <a:rPr lang="en-GB" spc="-25"/>
              <a:t> </a:t>
            </a:r>
            <a:r>
              <a:rPr lang="en-GB"/>
              <a:t>Unauthorized</a:t>
            </a:r>
            <a:r>
              <a:rPr lang="en-GB" spc="-20"/>
              <a:t> </a:t>
            </a:r>
            <a:r>
              <a:rPr lang="en-GB"/>
              <a:t>use</a:t>
            </a:r>
            <a:r>
              <a:rPr lang="en-GB" spc="-20"/>
              <a:t> </a:t>
            </a:r>
            <a:r>
              <a:rPr lang="en-GB"/>
              <a:t>or</a:t>
            </a:r>
            <a:r>
              <a:rPr lang="en-GB" spc="-15"/>
              <a:t> </a:t>
            </a:r>
            <a:r>
              <a:rPr lang="en-GB"/>
              <a:t>distribution</a:t>
            </a:r>
            <a:r>
              <a:rPr lang="en-GB" spc="-20"/>
              <a:t> </a:t>
            </a:r>
            <a:r>
              <a:rPr lang="en-GB" spc="-10"/>
              <a:t>prohibited</a:t>
            </a:r>
            <a:endParaRPr lang="en-GB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73148"/>
            <a:ext cx="2057400" cy="27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www.euromoney.com/learning/blockchain-explained/how-transactions-get-into-the-blockchain" TargetMode="External"/><Relationship Id="rId1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www.multichain.com/" TargetMode="External"/><Relationship Id="rId4" Type="http://schemas.openxmlformats.org/officeDocument/2006/relationships/hyperlink" Target="https://www.hyperledger.org/projects/fabric" TargetMode="External"/><Relationship Id="rId3" Type="http://schemas.openxmlformats.org/officeDocument/2006/relationships/hyperlink" Target="https://solana.com/" TargetMode="External"/><Relationship Id="rId2" Type="http://schemas.openxmlformats.org/officeDocument/2006/relationships/hyperlink" Target="https://bitcoin.org/en/" TargetMode="External"/><Relationship Id="rId1" Type="http://schemas.openxmlformats.org/officeDocument/2006/relationships/hyperlink" Target="https://ethereum.org/en/" TargetMode="Externa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r3.com/products/corda/" TargetMode="External"/><Relationship Id="rId2" Type="http://schemas.openxmlformats.org/officeDocument/2006/relationships/hyperlink" Target="https://www.ibm.com/products/blockchain-platform-hyperledger-fabric" TargetMode="External"/><Relationship Id="rId1" Type="http://schemas.openxmlformats.org/officeDocument/2006/relationships/hyperlink" Target="https://xinfin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29055" y="1191767"/>
            <a:ext cx="746760" cy="45720"/>
            <a:chOff x="829055" y="1191767"/>
            <a:chExt cx="746760" cy="45720"/>
          </a:xfrm>
        </p:grpSpPr>
        <p:sp>
          <p:nvSpPr>
            <p:cNvPr id="4" name="object 4"/>
            <p:cNvSpPr/>
            <p:nvPr/>
          </p:nvSpPr>
          <p:spPr>
            <a:xfrm>
              <a:off x="1203959" y="1191767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18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1856" y="45720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5" y="1191767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795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7952" y="45720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8174" y="636854"/>
            <a:ext cx="381762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dirty="0">
                <a:solidFill>
                  <a:srgbClr val="1A1A1A"/>
                </a:solidFill>
              </a:rPr>
              <a:t>Transaction</a:t>
            </a:r>
            <a:r>
              <a:rPr sz="2600" spc="235" dirty="0">
                <a:solidFill>
                  <a:srgbClr val="1A1A1A"/>
                </a:solidFill>
              </a:rPr>
              <a:t> </a:t>
            </a:r>
            <a:r>
              <a:rPr sz="2600" spc="-10" dirty="0">
                <a:solidFill>
                  <a:srgbClr val="1A1A1A"/>
                </a:solidFill>
              </a:rPr>
              <a:t>Distribution</a:t>
            </a:r>
            <a:endParaRPr sz="260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56255" y="1255403"/>
            <a:ext cx="5659871" cy="35196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67"/>
                </a:lnTo>
                <a:lnTo>
                  <a:pt x="9144000" y="487667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C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29055" y="1191767"/>
            <a:ext cx="746760" cy="45720"/>
            <a:chOff x="829055" y="1191767"/>
            <a:chExt cx="746760" cy="45720"/>
          </a:xfrm>
        </p:grpSpPr>
        <p:sp>
          <p:nvSpPr>
            <p:cNvPr id="4" name="object 4"/>
            <p:cNvSpPr/>
            <p:nvPr/>
          </p:nvSpPr>
          <p:spPr>
            <a:xfrm>
              <a:off x="1203959" y="1191767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18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1856" y="45720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5" y="1191767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795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7952" y="45720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50" dirty="0">
                <a:solidFill>
                  <a:srgbClr val="1A1A1A"/>
                </a:solidFill>
              </a:rPr>
              <a:t>Asymmetric</a:t>
            </a:r>
            <a:r>
              <a:rPr sz="2600" spc="-155" dirty="0">
                <a:solidFill>
                  <a:srgbClr val="1A1A1A"/>
                </a:solidFill>
              </a:rPr>
              <a:t> </a:t>
            </a:r>
            <a:r>
              <a:rPr sz="2600" spc="50" dirty="0">
                <a:solidFill>
                  <a:srgbClr val="1A1A1A"/>
                </a:solidFill>
              </a:rPr>
              <a:t>Cryptography</a:t>
            </a:r>
            <a:endParaRPr sz="260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93774" y="2289047"/>
            <a:ext cx="5415482" cy="22006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67"/>
                </a:lnTo>
                <a:lnTo>
                  <a:pt x="9144000" y="487667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C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29055" y="1191767"/>
            <a:ext cx="746760" cy="45720"/>
            <a:chOff x="829055" y="1191767"/>
            <a:chExt cx="746760" cy="45720"/>
          </a:xfrm>
        </p:grpSpPr>
        <p:sp>
          <p:nvSpPr>
            <p:cNvPr id="4" name="object 4"/>
            <p:cNvSpPr/>
            <p:nvPr/>
          </p:nvSpPr>
          <p:spPr>
            <a:xfrm>
              <a:off x="1203959" y="1191767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18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1856" y="45720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5" y="1191767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795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7952" y="45720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80" dirty="0">
                <a:solidFill>
                  <a:srgbClr val="1A1A1A"/>
                </a:solidFill>
              </a:rPr>
              <a:t>Hashing</a:t>
            </a:r>
            <a:endParaRPr sz="260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20239" y="1947672"/>
            <a:ext cx="5410200" cy="2987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20" dirty="0">
                <a:solidFill>
                  <a:srgbClr val="1A1A1A"/>
                </a:solidFill>
              </a:rPr>
              <a:t>What</a:t>
            </a:r>
            <a:r>
              <a:rPr sz="2600" spc="-55" dirty="0">
                <a:solidFill>
                  <a:srgbClr val="1A1A1A"/>
                </a:solidFill>
              </a:rPr>
              <a:t> </a:t>
            </a:r>
            <a:r>
              <a:rPr sz="2600" dirty="0">
                <a:solidFill>
                  <a:srgbClr val="1A1A1A"/>
                </a:solidFill>
              </a:rPr>
              <a:t>exactly</a:t>
            </a:r>
            <a:r>
              <a:rPr sz="2600" spc="-20" dirty="0">
                <a:solidFill>
                  <a:srgbClr val="1A1A1A"/>
                </a:solidFill>
              </a:rPr>
              <a:t> </a:t>
            </a:r>
            <a:r>
              <a:rPr sz="2600" dirty="0">
                <a:solidFill>
                  <a:srgbClr val="1A1A1A"/>
                </a:solidFill>
              </a:rPr>
              <a:t>is</a:t>
            </a:r>
            <a:r>
              <a:rPr sz="2600" spc="-90" dirty="0">
                <a:solidFill>
                  <a:srgbClr val="1A1A1A"/>
                </a:solidFill>
              </a:rPr>
              <a:t> </a:t>
            </a:r>
            <a:r>
              <a:rPr sz="2600" spc="50" dirty="0">
                <a:solidFill>
                  <a:srgbClr val="1A1A1A"/>
                </a:solidFill>
              </a:rPr>
              <a:t>Blockchain?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808174" y="2163698"/>
            <a:ext cx="7429500" cy="2414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blockchain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general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terms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defined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following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manner: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technology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that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permits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transactions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be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recorded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permanently.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69265" marR="140970" indent="-317500">
              <a:lnSpc>
                <a:spcPts val="1940"/>
              </a:lnSpc>
              <a:spcBef>
                <a:spcPts val="90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technology that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cryptographically</a:t>
            </a:r>
            <a:r>
              <a:rPr sz="1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secure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system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chains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data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chronological order.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69265" indent="-316865">
              <a:lnSpc>
                <a:spcPct val="100000"/>
              </a:lnSpc>
              <a:spcBef>
                <a:spcPts val="135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technology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that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remove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intermediaries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create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trust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through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algorithm.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5000"/>
              </a:lnSpc>
            </a:pPr>
            <a:r>
              <a:rPr sz="1400" dirty="0">
                <a:latin typeface="Arial" panose="020B0604020202020204"/>
                <a:cs typeface="Arial" panose="020B0604020202020204"/>
              </a:rPr>
              <a:t>Blockchain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was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first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introduced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white paper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for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Bitcoin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2009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by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unknown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person </a:t>
            </a:r>
            <a:r>
              <a:rPr sz="1400" dirty="0">
                <a:latin typeface="Arial" panose="020B0604020202020204"/>
                <a:cs typeface="Arial" panose="020B0604020202020204"/>
              </a:rPr>
              <a:t>named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as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Satoshi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Nakamoto.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Currently,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blockchain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used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my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multiple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organizations</a:t>
            </a:r>
            <a:r>
              <a:rPr sz="1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tackle </a:t>
            </a:r>
            <a:r>
              <a:rPr sz="1400" dirty="0">
                <a:latin typeface="Arial" panose="020B0604020202020204"/>
                <a:cs typeface="Arial" panose="020B0604020202020204"/>
              </a:rPr>
              <a:t>their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problems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provide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better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solution.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10" dirty="0">
                <a:solidFill>
                  <a:srgbClr val="1A1A1A"/>
                </a:solidFill>
              </a:rPr>
              <a:t>How</a:t>
            </a:r>
            <a:r>
              <a:rPr sz="2600" spc="-100" dirty="0">
                <a:solidFill>
                  <a:srgbClr val="1A1A1A"/>
                </a:solidFill>
              </a:rPr>
              <a:t> </a:t>
            </a:r>
            <a:r>
              <a:rPr sz="2600" spc="55" dirty="0">
                <a:solidFill>
                  <a:srgbClr val="1A1A1A"/>
                </a:solidFill>
              </a:rPr>
              <a:t>Blockchain</a:t>
            </a:r>
            <a:r>
              <a:rPr sz="2600" spc="-110" dirty="0">
                <a:solidFill>
                  <a:srgbClr val="1A1A1A"/>
                </a:solidFill>
              </a:rPr>
              <a:t> </a:t>
            </a:r>
            <a:r>
              <a:rPr sz="2600" spc="85" dirty="0">
                <a:solidFill>
                  <a:srgbClr val="1A1A1A"/>
                </a:solidFill>
              </a:rPr>
              <a:t>solves</a:t>
            </a:r>
            <a:r>
              <a:rPr sz="2600" spc="-120" dirty="0">
                <a:solidFill>
                  <a:srgbClr val="1A1A1A"/>
                </a:solidFill>
              </a:rPr>
              <a:t> </a:t>
            </a:r>
            <a:r>
              <a:rPr sz="2600" dirty="0">
                <a:solidFill>
                  <a:srgbClr val="1A1A1A"/>
                </a:solidFill>
              </a:rPr>
              <a:t>the</a:t>
            </a:r>
            <a:r>
              <a:rPr sz="2600" spc="-125" dirty="0">
                <a:solidFill>
                  <a:srgbClr val="1A1A1A"/>
                </a:solidFill>
              </a:rPr>
              <a:t> </a:t>
            </a:r>
            <a:r>
              <a:rPr sz="2600" dirty="0">
                <a:solidFill>
                  <a:srgbClr val="1A1A1A"/>
                </a:solidFill>
              </a:rPr>
              <a:t>current</a:t>
            </a:r>
            <a:r>
              <a:rPr sz="2600" spc="-140" dirty="0">
                <a:solidFill>
                  <a:srgbClr val="1A1A1A"/>
                </a:solidFill>
              </a:rPr>
              <a:t> </a:t>
            </a:r>
            <a:r>
              <a:rPr sz="2600" spc="55" dirty="0">
                <a:solidFill>
                  <a:srgbClr val="1A1A1A"/>
                </a:solidFill>
              </a:rPr>
              <a:t>problem?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948382" y="2128872"/>
            <a:ext cx="3913504" cy="10102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365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Security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through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Cryptography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9565" indent="-316865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Availability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through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multiple</a:t>
            </a:r>
            <a:r>
              <a:rPr sz="14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machines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9565" indent="-316865">
              <a:lnSpc>
                <a:spcPct val="100000"/>
              </a:lnSpc>
              <a:spcBef>
                <a:spcPts val="24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Low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transaction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costs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9565" indent="-316865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Remove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central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parties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intermediaries.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90" dirty="0">
                <a:solidFill>
                  <a:srgbClr val="1A1A1A"/>
                </a:solidFill>
              </a:rPr>
              <a:t>Blocks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948382" y="2153335"/>
            <a:ext cx="7392670" cy="2037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28295" indent="-315595" algn="just">
              <a:lnSpc>
                <a:spcPct val="100000"/>
              </a:lnSpc>
              <a:spcBef>
                <a:spcPts val="700"/>
              </a:spcBef>
              <a:buChar char="●"/>
              <a:tabLst>
                <a:tab pos="32829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container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data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structure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which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contains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set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confirmed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transactions.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7660" marR="6985" indent="-315595" algn="just">
              <a:lnSpc>
                <a:spcPct val="100000"/>
              </a:lnSpc>
              <a:spcBef>
                <a:spcPts val="60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1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</a:t>
            </a:r>
            <a:r>
              <a:rPr sz="1400" spc="19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could</a:t>
            </a:r>
            <a:r>
              <a:rPr sz="1400" spc="1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contain</a:t>
            </a:r>
            <a:r>
              <a:rPr sz="1400" spc="1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different</a:t>
            </a:r>
            <a:r>
              <a:rPr sz="1400" spc="1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information,</a:t>
            </a:r>
            <a:r>
              <a:rPr sz="1400" spc="1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1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18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chain</a:t>
            </a:r>
            <a:r>
              <a:rPr sz="1400" spc="18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1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these</a:t>
            </a:r>
            <a:r>
              <a:rPr sz="1400" spc="1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blocks</a:t>
            </a:r>
            <a:r>
              <a:rPr sz="1400" spc="1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evolves</a:t>
            </a:r>
            <a:r>
              <a:rPr sz="1400" spc="1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into</a:t>
            </a:r>
            <a:r>
              <a:rPr sz="1400" spc="16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a 	</a:t>
            </a:r>
            <a:r>
              <a:rPr sz="1400" dirty="0">
                <a:latin typeface="Arial" panose="020B0604020202020204"/>
                <a:cs typeface="Arial" panose="020B0604020202020204"/>
              </a:rPr>
              <a:t>blockchain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long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as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it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links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one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other.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7660" marR="6985" indent="-315595" algn="just">
              <a:lnSpc>
                <a:spcPct val="100000"/>
              </a:lnSpc>
              <a:spcBef>
                <a:spcPts val="60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blocks</a:t>
            </a:r>
            <a:r>
              <a:rPr sz="1400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are</a:t>
            </a:r>
            <a:r>
              <a:rPr sz="1400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stored</a:t>
            </a:r>
            <a:r>
              <a:rPr sz="1400" spc="1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on</a:t>
            </a:r>
            <a:r>
              <a:rPr sz="1400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hard</a:t>
            </a:r>
            <a:r>
              <a:rPr sz="1400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drives</a:t>
            </a:r>
            <a:r>
              <a:rPr sz="1400" spc="10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10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many</a:t>
            </a:r>
            <a:r>
              <a:rPr sz="1400" spc="8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miners</a:t>
            </a:r>
            <a:r>
              <a:rPr sz="1400" spc="10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spread</a:t>
            </a:r>
            <a:r>
              <a:rPr sz="1400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across</a:t>
            </a:r>
            <a:r>
              <a:rPr sz="1400" spc="1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1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globe</a:t>
            </a:r>
            <a:r>
              <a:rPr sz="1400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on</a:t>
            </a:r>
            <a:r>
              <a:rPr sz="1400" spc="1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a 	</a:t>
            </a:r>
            <a:r>
              <a:rPr sz="1400" dirty="0">
                <a:latin typeface="Arial" panose="020B0604020202020204"/>
                <a:cs typeface="Arial" panose="020B0604020202020204"/>
              </a:rPr>
              <a:t>peer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peer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network.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7660" marR="5080" indent="-315595" algn="just">
              <a:lnSpc>
                <a:spcPct val="100000"/>
              </a:lnSpc>
              <a:spcBef>
                <a:spcPts val="60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In</a:t>
            </a:r>
            <a:r>
              <a:rPr sz="1400" spc="4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4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Bitcoin</a:t>
            </a:r>
            <a:r>
              <a:rPr sz="1400" spc="4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algorithm,</a:t>
            </a:r>
            <a:r>
              <a:rPr sz="1400" spc="4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434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</a:t>
            </a:r>
            <a:r>
              <a:rPr sz="1400" spc="4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4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created</a:t>
            </a:r>
            <a:r>
              <a:rPr sz="1400" spc="4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every</a:t>
            </a:r>
            <a:r>
              <a:rPr sz="1400" spc="39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10</a:t>
            </a:r>
            <a:r>
              <a:rPr sz="1400" spc="4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minutes.</a:t>
            </a:r>
            <a:r>
              <a:rPr sz="1400" spc="4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All</a:t>
            </a:r>
            <a:r>
              <a:rPr sz="1400" spc="4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434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transactions 	</a:t>
            </a:r>
            <a:r>
              <a:rPr sz="1400" dirty="0">
                <a:latin typeface="Arial" panose="020B0604020202020204"/>
                <a:cs typeface="Arial" panose="020B0604020202020204"/>
              </a:rPr>
              <a:t>happening</a:t>
            </a:r>
            <a:r>
              <a:rPr sz="1400" spc="10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over</a:t>
            </a:r>
            <a:r>
              <a:rPr sz="1400" spc="10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1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network</a:t>
            </a:r>
            <a:r>
              <a:rPr sz="1400" spc="1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within</a:t>
            </a:r>
            <a:r>
              <a:rPr sz="1400" spc="1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10</a:t>
            </a:r>
            <a:r>
              <a:rPr sz="1400" spc="1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minutes</a:t>
            </a:r>
            <a:r>
              <a:rPr sz="1400" spc="9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interval</a:t>
            </a:r>
            <a:r>
              <a:rPr sz="1400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are</a:t>
            </a:r>
            <a:r>
              <a:rPr sz="1400" spc="1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crunched</a:t>
            </a:r>
            <a:r>
              <a:rPr sz="1400" spc="8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into</a:t>
            </a:r>
            <a:r>
              <a:rPr sz="1400" spc="1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that</a:t>
            </a:r>
            <a:r>
              <a:rPr sz="1400" spc="114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</a:t>
            </a:r>
            <a:r>
              <a:rPr sz="1400" spc="114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and 	</a:t>
            </a:r>
            <a:r>
              <a:rPr sz="1400" dirty="0">
                <a:latin typeface="Arial" panose="020B0604020202020204"/>
                <a:cs typeface="Arial" panose="020B0604020202020204"/>
              </a:rPr>
              <a:t>added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chain.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dirty="0">
                <a:solidFill>
                  <a:srgbClr val="1A1A1A"/>
                </a:solidFill>
              </a:rPr>
              <a:t>Structure</a:t>
            </a:r>
            <a:r>
              <a:rPr sz="2600" spc="40" dirty="0">
                <a:solidFill>
                  <a:srgbClr val="1A1A1A"/>
                </a:solidFill>
              </a:rPr>
              <a:t> </a:t>
            </a:r>
            <a:r>
              <a:rPr sz="2600" dirty="0">
                <a:solidFill>
                  <a:srgbClr val="1A1A1A"/>
                </a:solidFill>
              </a:rPr>
              <a:t>of</a:t>
            </a:r>
            <a:r>
              <a:rPr sz="2600" spc="5" dirty="0">
                <a:solidFill>
                  <a:srgbClr val="1A1A1A"/>
                </a:solidFill>
              </a:rPr>
              <a:t> </a:t>
            </a:r>
            <a:r>
              <a:rPr sz="2600" spc="90" dirty="0">
                <a:solidFill>
                  <a:srgbClr val="1A1A1A"/>
                </a:solidFill>
              </a:rPr>
              <a:t>Blocks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808174" y="2230754"/>
            <a:ext cx="7529830" cy="1381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1400" spc="6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blocks</a:t>
            </a:r>
            <a:r>
              <a:rPr sz="1400" spc="6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400" spc="6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400" spc="6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Blockchain</a:t>
            </a:r>
            <a:r>
              <a:rPr sz="1400" spc="6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400" spc="6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composed</a:t>
            </a:r>
            <a:r>
              <a:rPr sz="1400" spc="6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00" spc="7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6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header,</a:t>
            </a:r>
            <a:r>
              <a:rPr sz="1400" spc="6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identifiers</a:t>
            </a:r>
            <a:r>
              <a:rPr sz="1400" spc="6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00" spc="6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6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long</a:t>
            </a:r>
            <a:r>
              <a:rPr sz="1400" spc="6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list</a:t>
            </a:r>
            <a:r>
              <a:rPr sz="1400" spc="7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400" spc="-2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transactions.</a:t>
            </a:r>
            <a:r>
              <a:rPr sz="1400" spc="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400" spc="-5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structure</a:t>
            </a:r>
            <a:r>
              <a:rPr sz="1400" spc="-1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00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-5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block</a:t>
            </a:r>
            <a:r>
              <a:rPr sz="1400" spc="-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400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400" spc="-5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follows: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Block</a:t>
            </a:r>
            <a:r>
              <a:rPr sz="1400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Header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Block</a:t>
            </a:r>
            <a:r>
              <a:rPr sz="1400" spc="-3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identifiers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Merkle</a:t>
            </a:r>
            <a:r>
              <a:rPr sz="1400" spc="-3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Trees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67"/>
                </a:lnTo>
                <a:lnTo>
                  <a:pt x="9144000" y="487667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C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29055" y="1191767"/>
            <a:ext cx="746760" cy="45720"/>
            <a:chOff x="829055" y="1191767"/>
            <a:chExt cx="746760" cy="45720"/>
          </a:xfrm>
        </p:grpSpPr>
        <p:sp>
          <p:nvSpPr>
            <p:cNvPr id="4" name="object 4"/>
            <p:cNvSpPr/>
            <p:nvPr/>
          </p:nvSpPr>
          <p:spPr>
            <a:xfrm>
              <a:off x="1203959" y="1191767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18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1856" y="45720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5" y="1191767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795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7952" y="45720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90" dirty="0">
                <a:solidFill>
                  <a:srgbClr val="1A1A1A"/>
                </a:solidFill>
              </a:rPr>
              <a:t>Blocks</a:t>
            </a:r>
            <a:endParaRPr sz="260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81150" y="1853183"/>
            <a:ext cx="5934075" cy="27919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9" y="0"/>
            <a:ext cx="2377440" cy="4840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174" y="1385188"/>
            <a:ext cx="396811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65" dirty="0">
                <a:solidFill>
                  <a:srgbClr val="1A1A1A"/>
                </a:solidFill>
              </a:rPr>
              <a:t>Example</a:t>
            </a:r>
            <a:r>
              <a:rPr sz="2600" spc="-35" dirty="0">
                <a:solidFill>
                  <a:srgbClr val="1A1A1A"/>
                </a:solidFill>
              </a:rPr>
              <a:t> </a:t>
            </a:r>
            <a:r>
              <a:rPr sz="2600" dirty="0">
                <a:solidFill>
                  <a:srgbClr val="1A1A1A"/>
                </a:solidFill>
              </a:rPr>
              <a:t>of</a:t>
            </a:r>
            <a:r>
              <a:rPr sz="2600" spc="-90" dirty="0">
                <a:solidFill>
                  <a:srgbClr val="1A1A1A"/>
                </a:solidFill>
              </a:rPr>
              <a:t> </a:t>
            </a:r>
            <a:r>
              <a:rPr sz="2600" dirty="0">
                <a:solidFill>
                  <a:srgbClr val="1A1A1A"/>
                </a:solidFill>
              </a:rPr>
              <a:t>Bitcoin</a:t>
            </a:r>
            <a:r>
              <a:rPr sz="2600" spc="-45" dirty="0">
                <a:solidFill>
                  <a:srgbClr val="1A1A1A"/>
                </a:solidFill>
              </a:rPr>
              <a:t> </a:t>
            </a:r>
            <a:r>
              <a:rPr sz="2600" spc="70" dirty="0">
                <a:solidFill>
                  <a:srgbClr val="1A1A1A"/>
                </a:solidFill>
              </a:rPr>
              <a:t>Block</a:t>
            </a:r>
            <a:endParaRPr sz="2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6936" y="1933663"/>
          <a:ext cx="7946390" cy="3009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9695"/>
                <a:gridCol w="2685415"/>
                <a:gridCol w="2621280"/>
              </a:tblGrid>
              <a:tr h="408305">
                <a:tc>
                  <a:txBody>
                    <a:bodyPr/>
                    <a:lstStyle/>
                    <a:p>
                      <a:pPr marL="90805" marR="1206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Field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C85C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778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Description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C85C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Size</a:t>
                      </a:r>
                      <a:endParaRPr sz="12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C85C5"/>
                    </a:solidFill>
                  </a:tcPr>
                </a:tc>
              </a:tr>
              <a:tr h="408305">
                <a:tc>
                  <a:txBody>
                    <a:bodyPr/>
                    <a:lstStyle/>
                    <a:p>
                      <a:pPr marL="90805" marR="1206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Magic</a:t>
                      </a:r>
                      <a:r>
                        <a:rPr sz="1400" spc="-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spc="-25" dirty="0">
                          <a:latin typeface="Arial" panose="020B0604020202020204"/>
                          <a:cs typeface="Arial" panose="020B0604020202020204"/>
                        </a:rPr>
                        <a:t>No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77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value</a:t>
                      </a:r>
                      <a:r>
                        <a:rPr sz="1400" spc="-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always</a:t>
                      </a:r>
                      <a:r>
                        <a:rPr sz="1400" spc="-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spc="-10" dirty="0">
                          <a:latin typeface="Arial" panose="020B0604020202020204"/>
                          <a:cs typeface="Arial" panose="020B0604020202020204"/>
                        </a:rPr>
                        <a:t>0xD9B4BEF9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4</a:t>
                      </a:r>
                      <a:r>
                        <a:rPr sz="1400" spc="-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spc="-10" dirty="0">
                          <a:latin typeface="Arial" panose="020B0604020202020204"/>
                          <a:cs typeface="Arial" panose="020B0604020202020204"/>
                        </a:rPr>
                        <a:t>bytes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1505">
                <a:tc>
                  <a:txBody>
                    <a:bodyPr/>
                    <a:lstStyle/>
                    <a:p>
                      <a:pPr marL="90805" marR="1206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10" dirty="0">
                          <a:latin typeface="Arial" panose="020B0604020202020204"/>
                          <a:cs typeface="Arial" panose="020B0604020202020204"/>
                        </a:rPr>
                        <a:t>Blocksize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3302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number</a:t>
                      </a:r>
                      <a:r>
                        <a:rPr sz="1400" spc="-7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of</a:t>
                      </a:r>
                      <a:r>
                        <a:rPr sz="1400" spc="-6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bytes</a:t>
                      </a:r>
                      <a:r>
                        <a:rPr sz="1400" spc="-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following</a:t>
                      </a:r>
                      <a:r>
                        <a:rPr sz="1400" spc="-25" dirty="0">
                          <a:latin typeface="Arial" panose="020B0604020202020204"/>
                          <a:cs typeface="Arial" panose="020B0604020202020204"/>
                        </a:rPr>
                        <a:t> up </a:t>
                      </a: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to</a:t>
                      </a:r>
                      <a:r>
                        <a:rPr sz="1400" spc="-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end</a:t>
                      </a:r>
                      <a:r>
                        <a:rPr sz="1400" spc="-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of</a:t>
                      </a:r>
                      <a:r>
                        <a:rPr sz="1400" spc="-3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spc="-20" dirty="0">
                          <a:latin typeface="Arial" panose="020B0604020202020204"/>
                          <a:cs typeface="Arial" panose="020B0604020202020204"/>
                        </a:rPr>
                        <a:t>block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4</a:t>
                      </a:r>
                      <a:r>
                        <a:rPr sz="1400" spc="-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spc="-10" dirty="0">
                          <a:latin typeface="Arial" panose="020B0604020202020204"/>
                          <a:cs typeface="Arial" panose="020B0604020202020204"/>
                        </a:rPr>
                        <a:t>bytes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9905">
                <a:tc>
                  <a:txBody>
                    <a:bodyPr/>
                    <a:lstStyle/>
                    <a:p>
                      <a:pPr marL="90805" marR="1206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10" dirty="0">
                          <a:latin typeface="Arial" panose="020B0604020202020204"/>
                          <a:cs typeface="Arial" panose="020B0604020202020204"/>
                        </a:rPr>
                        <a:t>Blockheader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77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consists of</a:t>
                      </a:r>
                      <a:r>
                        <a:rPr sz="1400" spc="-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6</a:t>
                      </a:r>
                      <a:r>
                        <a:rPr sz="1400" spc="-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spc="-20" dirty="0">
                          <a:latin typeface="Arial" panose="020B0604020202020204"/>
                          <a:cs typeface="Arial" panose="020B0604020202020204"/>
                        </a:rPr>
                        <a:t>items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80</a:t>
                      </a:r>
                      <a:r>
                        <a:rPr sz="1400" spc="-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spc="-10" dirty="0">
                          <a:latin typeface="Arial" panose="020B0604020202020204"/>
                          <a:cs typeface="Arial" panose="020B0604020202020204"/>
                        </a:rPr>
                        <a:t>bytes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7195">
                <a:tc>
                  <a:txBody>
                    <a:bodyPr/>
                    <a:lstStyle/>
                    <a:p>
                      <a:pPr marL="90805" marR="1206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Transaction</a:t>
                      </a:r>
                      <a:r>
                        <a:rPr sz="1400" spc="-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spc="-10" dirty="0">
                          <a:latin typeface="Arial" panose="020B0604020202020204"/>
                          <a:cs typeface="Arial" panose="020B0604020202020204"/>
                        </a:rPr>
                        <a:t>Counter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77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positive</a:t>
                      </a:r>
                      <a:r>
                        <a:rPr sz="1400" spc="-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integer</a:t>
                      </a:r>
                      <a:r>
                        <a:rPr sz="1400" spc="-3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VI</a:t>
                      </a:r>
                      <a:r>
                        <a:rPr sz="1400" spc="-3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=</a:t>
                      </a:r>
                      <a:r>
                        <a:rPr sz="1400" spc="-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spc="-10" dirty="0">
                          <a:latin typeface="Arial" panose="020B0604020202020204"/>
                          <a:cs typeface="Arial" panose="020B0604020202020204"/>
                        </a:rPr>
                        <a:t>VarInt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1400" spc="-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-</a:t>
                      </a:r>
                      <a:r>
                        <a:rPr sz="1400" spc="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9</a:t>
                      </a:r>
                      <a:r>
                        <a:rPr sz="1400" spc="-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spc="-10" dirty="0">
                          <a:latin typeface="Arial" panose="020B0604020202020204"/>
                          <a:cs typeface="Arial" panose="020B0604020202020204"/>
                        </a:rPr>
                        <a:t>bytes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 marL="90805" marR="1206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10" dirty="0">
                          <a:latin typeface="Arial" panose="020B0604020202020204"/>
                          <a:cs typeface="Arial" panose="020B0604020202020204"/>
                        </a:rPr>
                        <a:t>Transactions</a:t>
                      </a:r>
                      <a:endParaRPr sz="1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" marR="577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1400" spc="-6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(non</a:t>
                      </a:r>
                      <a:r>
                        <a:rPr sz="1400" spc="-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empty)</a:t>
                      </a:r>
                      <a:r>
                        <a:rPr sz="1400" spc="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list</a:t>
                      </a:r>
                      <a:r>
                        <a:rPr sz="1400" spc="-3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spc="-25" dirty="0">
                          <a:latin typeface="Arial" panose="020B0604020202020204"/>
                          <a:cs typeface="Arial" panose="020B0604020202020204"/>
                        </a:rPr>
                        <a:t>of</a:t>
                      </a:r>
                      <a:r>
                        <a:rPr lang="en-GB" sz="1400" spc="-25" dirty="0">
                          <a:latin typeface="Arial" panose="020B0604020202020204"/>
                          <a:cs typeface="Arial" panose="020B0604020202020204"/>
                        </a:rPr>
                        <a:t> transactions</a:t>
                      </a:r>
                      <a:endParaRPr lang="en-GB" sz="1100" dirty="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latin typeface="Arial" panose="020B0604020202020204"/>
                          <a:cs typeface="Arial" panose="020B0604020202020204"/>
                        </a:rPr>
                        <a:t>Transaction</a:t>
                      </a:r>
                      <a:r>
                        <a:rPr sz="1400" spc="-20" dirty="0">
                          <a:latin typeface="Arial" panose="020B0604020202020204"/>
                          <a:cs typeface="Arial" panose="020B0604020202020204"/>
                        </a:rPr>
                        <a:t> counter-many</a:t>
                      </a:r>
                      <a:r>
                        <a:rPr lang="en-GB" sz="1100" spc="-20" dirty="0">
                          <a:latin typeface="Carlito"/>
                          <a:cs typeface="Arial" panose="020B0604020202020204"/>
                        </a:rPr>
                        <a:t> </a:t>
                      </a:r>
                      <a:r>
                        <a:rPr lang="en-GB" sz="1400" spc="-25" dirty="0">
                          <a:latin typeface="Arial" panose="020B0604020202020204"/>
                          <a:cs typeface="Arial" panose="020B0604020202020204"/>
                        </a:rPr>
                        <a:t>transactions</a:t>
                      </a:r>
                      <a:endParaRPr sz="1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67"/>
                </a:lnTo>
                <a:lnTo>
                  <a:pt x="9144000" y="487667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C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29055" y="1191767"/>
            <a:ext cx="746760" cy="45720"/>
            <a:chOff x="829055" y="1191767"/>
            <a:chExt cx="746760" cy="45720"/>
          </a:xfrm>
        </p:grpSpPr>
        <p:sp>
          <p:nvSpPr>
            <p:cNvPr id="4" name="object 4"/>
            <p:cNvSpPr/>
            <p:nvPr/>
          </p:nvSpPr>
          <p:spPr>
            <a:xfrm>
              <a:off x="1203959" y="1191767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18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1856" y="45720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5" y="1191767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795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7952" y="45720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dirty="0">
                <a:solidFill>
                  <a:srgbClr val="1A1A1A"/>
                </a:solidFill>
              </a:rPr>
              <a:t>Merkle</a:t>
            </a:r>
            <a:r>
              <a:rPr sz="2600" spc="160" dirty="0">
                <a:solidFill>
                  <a:srgbClr val="1A1A1A"/>
                </a:solidFill>
              </a:rPr>
              <a:t> </a:t>
            </a:r>
            <a:r>
              <a:rPr sz="2600" spc="-20" dirty="0">
                <a:solidFill>
                  <a:srgbClr val="1A1A1A"/>
                </a:solidFill>
              </a:rPr>
              <a:t>Tree</a:t>
            </a:r>
            <a:endParaRPr sz="260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90927" y="1853183"/>
            <a:ext cx="4962144" cy="29870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5145405"/>
            <a:chOff x="0" y="12"/>
            <a:chExt cx="9144000" cy="5145405"/>
          </a:xfrm>
        </p:grpSpPr>
        <p:sp>
          <p:nvSpPr>
            <p:cNvPr id="3" name="object 3"/>
            <p:cNvSpPr/>
            <p:nvPr/>
          </p:nvSpPr>
          <p:spPr>
            <a:xfrm>
              <a:off x="0" y="487679"/>
              <a:ext cx="9144000" cy="4657725"/>
            </a:xfrm>
            <a:custGeom>
              <a:avLst/>
              <a:gdLst/>
              <a:ahLst/>
              <a:cxnLst/>
              <a:rect l="l" t="t" r="r" b="b"/>
              <a:pathLst>
                <a:path w="9144000" h="4657725">
                  <a:moveTo>
                    <a:pt x="0" y="4657344"/>
                  </a:moveTo>
                  <a:lnTo>
                    <a:pt x="9144000" y="465734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657344"/>
                  </a:lnTo>
                  <a:close/>
                </a:path>
              </a:pathLst>
            </a:custGeom>
            <a:solidFill>
              <a:srgbClr val="E9ECE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"/>
              <a:ext cx="9144000" cy="487680"/>
            </a:xfrm>
            <a:custGeom>
              <a:avLst/>
              <a:gdLst/>
              <a:ahLst/>
              <a:cxnLst/>
              <a:rect l="l" t="t" r="r" b="b"/>
              <a:pathLst>
                <a:path w="9144000" h="487680">
                  <a:moveTo>
                    <a:pt x="9144000" y="0"/>
                  </a:moveTo>
                  <a:lnTo>
                    <a:pt x="0" y="0"/>
                  </a:lnTo>
                  <a:lnTo>
                    <a:pt x="0" y="487667"/>
                  </a:lnTo>
                  <a:lnTo>
                    <a:pt x="9144000" y="48766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03960" y="1191767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18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1856" y="45720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29055" y="1191767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795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7952" y="45720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94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65" dirty="0">
                <a:solidFill>
                  <a:srgbClr val="1A1A1A"/>
                </a:solidFill>
              </a:rPr>
              <a:t>Consensus</a:t>
            </a:r>
            <a:r>
              <a:rPr sz="4200" spc="-220" dirty="0">
                <a:solidFill>
                  <a:srgbClr val="1A1A1A"/>
                </a:solidFill>
              </a:rPr>
              <a:t> </a:t>
            </a:r>
            <a:r>
              <a:rPr sz="4200" spc="140" dirty="0">
                <a:solidFill>
                  <a:srgbClr val="1A1A1A"/>
                </a:solidFill>
              </a:rPr>
              <a:t>Mechanism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29055" y="1191767"/>
            <a:ext cx="746760" cy="45720"/>
            <a:chOff x="829055" y="1191767"/>
            <a:chExt cx="746760" cy="45720"/>
          </a:xfrm>
        </p:grpSpPr>
        <p:sp>
          <p:nvSpPr>
            <p:cNvPr id="4" name="object 4"/>
            <p:cNvSpPr/>
            <p:nvPr/>
          </p:nvSpPr>
          <p:spPr>
            <a:xfrm>
              <a:off x="1203959" y="1191767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18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1856" y="45720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5" y="1191767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795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7952" y="45720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85" dirty="0">
                <a:solidFill>
                  <a:srgbClr val="1A1A1A"/>
                </a:solidFill>
              </a:rPr>
              <a:t>Database</a:t>
            </a:r>
            <a:r>
              <a:rPr sz="2600" spc="-105" dirty="0">
                <a:solidFill>
                  <a:srgbClr val="1A1A1A"/>
                </a:solidFill>
              </a:rPr>
              <a:t> </a:t>
            </a:r>
            <a:r>
              <a:rPr sz="2600" spc="80" dirty="0">
                <a:solidFill>
                  <a:srgbClr val="1A1A1A"/>
                </a:solidFill>
              </a:rPr>
              <a:t>Topology</a:t>
            </a:r>
            <a:endParaRPr sz="260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20749" y="1456104"/>
            <a:ext cx="3529825" cy="290167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20" dirty="0">
                <a:solidFill>
                  <a:srgbClr val="1A1A1A"/>
                </a:solidFill>
              </a:rPr>
              <a:t>What</a:t>
            </a:r>
            <a:r>
              <a:rPr sz="2600" spc="-125" dirty="0">
                <a:solidFill>
                  <a:srgbClr val="1A1A1A"/>
                </a:solidFill>
              </a:rPr>
              <a:t> </a:t>
            </a:r>
            <a:r>
              <a:rPr sz="2600" dirty="0">
                <a:solidFill>
                  <a:srgbClr val="1A1A1A"/>
                </a:solidFill>
              </a:rPr>
              <a:t>is</a:t>
            </a:r>
            <a:r>
              <a:rPr sz="2600" spc="-130" dirty="0">
                <a:solidFill>
                  <a:srgbClr val="1A1A1A"/>
                </a:solidFill>
              </a:rPr>
              <a:t> </a:t>
            </a:r>
            <a:r>
              <a:rPr sz="2600" spc="85" dirty="0">
                <a:solidFill>
                  <a:srgbClr val="1A1A1A"/>
                </a:solidFill>
              </a:rPr>
              <a:t>Consensus?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948382" y="2154554"/>
            <a:ext cx="7390765" cy="1945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7660" marR="5080" indent="-315595" algn="just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Blockchains</a:t>
            </a:r>
            <a:r>
              <a:rPr sz="1400" spc="2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are</a:t>
            </a:r>
            <a:r>
              <a:rPr sz="1400" spc="2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decentralized</a:t>
            </a:r>
            <a:r>
              <a:rPr sz="1400" spc="2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systems</a:t>
            </a:r>
            <a:r>
              <a:rPr sz="1400" spc="2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which</a:t>
            </a:r>
            <a:r>
              <a:rPr sz="1400" spc="2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consist</a:t>
            </a:r>
            <a:r>
              <a:rPr sz="1400" spc="2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2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different</a:t>
            </a:r>
            <a:r>
              <a:rPr sz="1400" spc="2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participants</a:t>
            </a:r>
            <a:r>
              <a:rPr sz="1400" spc="2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who</a:t>
            </a:r>
            <a:r>
              <a:rPr sz="1400" spc="2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act 	</a:t>
            </a:r>
            <a:r>
              <a:rPr sz="1400" dirty="0">
                <a:latin typeface="Arial" panose="020B0604020202020204"/>
                <a:cs typeface="Arial" panose="020B0604020202020204"/>
              </a:rPr>
              <a:t>depending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on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incentives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they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receive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information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that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available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them.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7660" marR="5080" indent="-315595" algn="just">
              <a:lnSpc>
                <a:spcPct val="100000"/>
              </a:lnSpc>
              <a:buChar char="●"/>
              <a:tabLst>
                <a:tab pos="328930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When</a:t>
            </a:r>
            <a:r>
              <a:rPr sz="1400" spc="3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3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new</a:t>
            </a:r>
            <a:r>
              <a:rPr sz="1400" spc="3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transaction</a:t>
            </a:r>
            <a:r>
              <a:rPr sz="1400" spc="3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gets</a:t>
            </a:r>
            <a:r>
              <a:rPr sz="1400" spc="3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broadcasted</a:t>
            </a:r>
            <a:r>
              <a:rPr sz="1400" spc="3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on</a:t>
            </a:r>
            <a:r>
              <a:rPr sz="1400" spc="3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3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network,</a:t>
            </a:r>
            <a:r>
              <a:rPr sz="1400" spc="3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nodes</a:t>
            </a:r>
            <a:r>
              <a:rPr sz="1400" spc="3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connected</a:t>
            </a:r>
            <a:r>
              <a:rPr sz="1400" spc="3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33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the 	</a:t>
            </a:r>
            <a:r>
              <a:rPr sz="1400" dirty="0">
                <a:latin typeface="Arial" panose="020B0604020202020204"/>
                <a:cs typeface="Arial" panose="020B0604020202020204"/>
              </a:rPr>
              <a:t>network</a:t>
            </a:r>
            <a:r>
              <a:rPr sz="1400" spc="2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have</a:t>
            </a:r>
            <a:r>
              <a:rPr sz="1400" spc="18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2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option</a:t>
            </a:r>
            <a:r>
              <a:rPr sz="1400" spc="18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19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either</a:t>
            </a:r>
            <a:r>
              <a:rPr sz="1400" spc="18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include</a:t>
            </a:r>
            <a:r>
              <a:rPr sz="1400" spc="19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that</a:t>
            </a:r>
            <a:r>
              <a:rPr sz="1400" spc="19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transaction</a:t>
            </a:r>
            <a:r>
              <a:rPr sz="1400" spc="19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19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their</a:t>
            </a:r>
            <a:r>
              <a:rPr sz="1400" spc="19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copy</a:t>
            </a:r>
            <a:r>
              <a:rPr sz="1400" spc="1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19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ledger</a:t>
            </a:r>
            <a:r>
              <a:rPr sz="1400" spc="2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or</a:t>
            </a:r>
            <a:r>
              <a:rPr sz="1400" spc="19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to 	</a:t>
            </a:r>
            <a:r>
              <a:rPr sz="1400" dirty="0">
                <a:latin typeface="Arial" panose="020B0604020202020204"/>
                <a:cs typeface="Arial" panose="020B0604020202020204"/>
              </a:rPr>
              <a:t>ignore</a:t>
            </a:r>
            <a:r>
              <a:rPr sz="14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it.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When</a:t>
            </a:r>
            <a:r>
              <a:rPr sz="1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majority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nodes</a:t>
            </a:r>
            <a:r>
              <a:rPr sz="14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which</a:t>
            </a:r>
            <a:r>
              <a:rPr sz="1400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comprise</a:t>
            </a:r>
            <a:r>
              <a:rPr sz="14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network</a:t>
            </a:r>
            <a:r>
              <a:rPr sz="1400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decide</a:t>
            </a:r>
            <a:r>
              <a:rPr sz="1400" spc="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on</a:t>
            </a:r>
            <a:r>
              <a:rPr sz="1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single 	</a:t>
            </a:r>
            <a:r>
              <a:rPr sz="1400" dirty="0">
                <a:latin typeface="Arial" panose="020B0604020202020204"/>
                <a:cs typeface="Arial" panose="020B0604020202020204"/>
              </a:rPr>
              <a:t>state,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consensus</a:t>
            </a:r>
            <a:r>
              <a:rPr sz="14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achieved.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 marL="329565">
              <a:lnSpc>
                <a:spcPct val="100000"/>
              </a:lnSpc>
            </a:pPr>
            <a:r>
              <a:rPr sz="1400" dirty="0">
                <a:latin typeface="Arial" panose="020B0604020202020204"/>
                <a:cs typeface="Arial" panose="020B0604020202020204"/>
              </a:rPr>
              <a:t>Let’s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dive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into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2</a:t>
            </a:r>
            <a:r>
              <a:rPr sz="14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Generals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Problem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understand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consensus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better.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850" y="594677"/>
            <a:ext cx="222123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dirty="0">
                <a:solidFill>
                  <a:srgbClr val="1A1A1A"/>
                </a:solidFill>
              </a:rPr>
              <a:t>Proof</a:t>
            </a:r>
            <a:r>
              <a:rPr sz="2600" spc="-45" dirty="0">
                <a:solidFill>
                  <a:srgbClr val="1A1A1A"/>
                </a:solidFill>
              </a:rPr>
              <a:t> </a:t>
            </a:r>
            <a:r>
              <a:rPr sz="2600" dirty="0">
                <a:solidFill>
                  <a:srgbClr val="1A1A1A"/>
                </a:solidFill>
              </a:rPr>
              <a:t>of</a:t>
            </a:r>
            <a:r>
              <a:rPr sz="2600" spc="-70" dirty="0">
                <a:solidFill>
                  <a:srgbClr val="1A1A1A"/>
                </a:solidFill>
              </a:rPr>
              <a:t> </a:t>
            </a:r>
            <a:r>
              <a:rPr sz="2600" spc="75" dirty="0">
                <a:solidFill>
                  <a:srgbClr val="1A1A1A"/>
                </a:solidFill>
              </a:rPr>
              <a:t>Work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864058" y="1416773"/>
            <a:ext cx="7391400" cy="2585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7660" marR="5715" indent="-315595" algn="just">
              <a:lnSpc>
                <a:spcPct val="100000"/>
              </a:lnSpc>
              <a:spcBef>
                <a:spcPts val="90"/>
              </a:spcBef>
              <a:buClr>
                <a:srgbClr val="252525"/>
              </a:buClr>
              <a:buChar char="●"/>
              <a:tabLst>
                <a:tab pos="328930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Proof</a:t>
            </a:r>
            <a:r>
              <a:rPr sz="1400" spc="30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28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Work</a:t>
            </a:r>
            <a:r>
              <a:rPr sz="1400" spc="3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29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30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consensus</a:t>
            </a:r>
            <a:r>
              <a:rPr sz="1400" spc="28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algorithm</a:t>
            </a:r>
            <a:r>
              <a:rPr sz="1400" spc="3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where</a:t>
            </a:r>
            <a:r>
              <a:rPr sz="1400" spc="28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miners</a:t>
            </a:r>
            <a:r>
              <a:rPr sz="1400" spc="28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compete</a:t>
            </a:r>
            <a:r>
              <a:rPr sz="1400" spc="30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30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solve</a:t>
            </a:r>
            <a:r>
              <a:rPr sz="1400" spc="30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28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difficult 	mathematical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problem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based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on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cryptographic</a:t>
            </a:r>
            <a:r>
              <a:rPr sz="1400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hash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algorithm.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8295" indent="-315595" algn="just">
              <a:lnSpc>
                <a:spcPct val="100000"/>
              </a:lnSpc>
              <a:buClr>
                <a:srgbClr val="252525"/>
              </a:buClr>
              <a:buChar char="●"/>
              <a:tabLst>
                <a:tab pos="32829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Some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problems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included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with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Proof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Work</a:t>
            </a:r>
            <a:r>
              <a:rPr sz="14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are: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784860" lvl="1" indent="-315595" algn="just">
              <a:lnSpc>
                <a:spcPct val="100000"/>
              </a:lnSpc>
              <a:buChar char="○"/>
              <a:tabLst>
                <a:tab pos="784860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Hash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function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how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find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input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knowing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output.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784860" marR="5080" lvl="1" indent="-315595" algn="just">
              <a:lnSpc>
                <a:spcPct val="100000"/>
              </a:lnSpc>
              <a:buChar char="○"/>
              <a:tabLst>
                <a:tab pos="7867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Integer</a:t>
            </a:r>
            <a:r>
              <a:rPr sz="1400" spc="2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factorization</a:t>
            </a:r>
            <a:r>
              <a:rPr sz="1400" spc="2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spc="2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how</a:t>
            </a:r>
            <a:r>
              <a:rPr sz="1400" spc="2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2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present</a:t>
            </a:r>
            <a:r>
              <a:rPr sz="1400" spc="2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2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number</a:t>
            </a:r>
            <a:r>
              <a:rPr sz="1400" spc="2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as</a:t>
            </a:r>
            <a:r>
              <a:rPr sz="1400" spc="2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2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multiplication</a:t>
            </a:r>
            <a:r>
              <a:rPr sz="1400" spc="2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2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two</a:t>
            </a:r>
            <a:r>
              <a:rPr sz="1400" spc="26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other 	numbers.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784860" marR="5715" lvl="1" indent="-315595" algn="just">
              <a:lnSpc>
                <a:spcPct val="100000"/>
              </a:lnSpc>
              <a:buChar char="○"/>
              <a:tabLst>
                <a:tab pos="786130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Guided</a:t>
            </a:r>
            <a:r>
              <a:rPr sz="1400" spc="2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tour</a:t>
            </a:r>
            <a:r>
              <a:rPr sz="1400" spc="2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puzzle</a:t>
            </a:r>
            <a:r>
              <a:rPr sz="1400" spc="2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protocol</a:t>
            </a:r>
            <a:r>
              <a:rPr sz="1400" spc="2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spc="2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If</a:t>
            </a:r>
            <a:r>
              <a:rPr sz="1400" spc="2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2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server</a:t>
            </a:r>
            <a:r>
              <a:rPr sz="1400" spc="2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suspects</a:t>
            </a:r>
            <a:r>
              <a:rPr sz="1400" spc="2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2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DoS</a:t>
            </a:r>
            <a:r>
              <a:rPr sz="1400" spc="2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attack,</a:t>
            </a:r>
            <a:r>
              <a:rPr sz="1400" spc="2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it</a:t>
            </a:r>
            <a:r>
              <a:rPr sz="1400" spc="2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requires</a:t>
            </a:r>
            <a:r>
              <a:rPr sz="1400" spc="2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a 	</a:t>
            </a:r>
            <a:r>
              <a:rPr sz="1400" dirty="0">
                <a:latin typeface="Arial" panose="020B0604020202020204"/>
                <a:cs typeface="Arial" panose="020B0604020202020204"/>
              </a:rPr>
              <a:t>calculation</a:t>
            </a:r>
            <a:r>
              <a:rPr sz="14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hash</a:t>
            </a:r>
            <a:r>
              <a:rPr sz="1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functions,</a:t>
            </a:r>
            <a:r>
              <a:rPr sz="14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for</a:t>
            </a:r>
            <a:r>
              <a:rPr sz="1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some</a:t>
            </a:r>
            <a:r>
              <a:rPr sz="1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nodes</a:t>
            </a:r>
            <a:r>
              <a:rPr sz="14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</a:t>
            </a:r>
            <a:r>
              <a:rPr sz="14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defined</a:t>
            </a:r>
            <a:r>
              <a:rPr sz="14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order.</a:t>
            </a:r>
            <a:r>
              <a:rPr sz="1400" spc="7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</a:t>
            </a:r>
            <a:r>
              <a:rPr sz="14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this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case,</a:t>
            </a:r>
            <a:r>
              <a:rPr sz="14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it’s</a:t>
            </a:r>
            <a:r>
              <a:rPr sz="1400" spc="7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a 	</a:t>
            </a:r>
            <a:r>
              <a:rPr sz="1400" dirty="0">
                <a:latin typeface="Arial" panose="020B0604020202020204"/>
                <a:cs typeface="Arial" panose="020B0604020202020204"/>
              </a:rPr>
              <a:t>‘how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find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chain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hash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function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values’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problem.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9565" indent="-316865">
              <a:lnSpc>
                <a:spcPct val="100000"/>
              </a:lnSpc>
              <a:buClr>
                <a:srgbClr val="252525"/>
              </a:buClr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Miners receive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reward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when they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solve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complex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mathematical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problem.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9565" indent="-316865">
              <a:lnSpc>
                <a:spcPct val="100000"/>
              </a:lnSpc>
              <a:buClr>
                <a:srgbClr val="252525"/>
              </a:buClr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For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example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Bitcoin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miners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receive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12.5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bitcoins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for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solving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puzzle.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9565" indent="-316865">
              <a:lnSpc>
                <a:spcPct val="100000"/>
              </a:lnSpc>
              <a:buClr>
                <a:srgbClr val="252525"/>
              </a:buClr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Miners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can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also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receive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transaction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fees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addition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rewards.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67"/>
                </a:lnTo>
                <a:lnTo>
                  <a:pt x="9144000" y="487667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C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29055" y="1191767"/>
            <a:ext cx="746760" cy="45720"/>
            <a:chOff x="829055" y="1191767"/>
            <a:chExt cx="746760" cy="45720"/>
          </a:xfrm>
        </p:grpSpPr>
        <p:sp>
          <p:nvSpPr>
            <p:cNvPr id="4" name="object 4"/>
            <p:cNvSpPr/>
            <p:nvPr/>
          </p:nvSpPr>
          <p:spPr>
            <a:xfrm>
              <a:off x="1203959" y="1191767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18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1856" y="45720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5" y="1191767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795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7952" y="45720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dirty="0">
                <a:solidFill>
                  <a:srgbClr val="1A1A1A"/>
                </a:solidFill>
              </a:rPr>
              <a:t>Proof</a:t>
            </a:r>
            <a:r>
              <a:rPr sz="2600" spc="-45" dirty="0">
                <a:solidFill>
                  <a:srgbClr val="1A1A1A"/>
                </a:solidFill>
              </a:rPr>
              <a:t> </a:t>
            </a:r>
            <a:r>
              <a:rPr sz="2600" dirty="0">
                <a:solidFill>
                  <a:srgbClr val="1A1A1A"/>
                </a:solidFill>
              </a:rPr>
              <a:t>of</a:t>
            </a:r>
            <a:r>
              <a:rPr sz="2600" spc="-70" dirty="0">
                <a:solidFill>
                  <a:srgbClr val="1A1A1A"/>
                </a:solidFill>
              </a:rPr>
              <a:t> </a:t>
            </a:r>
            <a:r>
              <a:rPr sz="2600" spc="75" dirty="0">
                <a:solidFill>
                  <a:srgbClr val="1A1A1A"/>
                </a:solidFill>
              </a:rPr>
              <a:t>Work</a:t>
            </a:r>
            <a:endParaRPr sz="260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16023" y="2017775"/>
            <a:ext cx="5714987" cy="26365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dirty="0">
                <a:solidFill>
                  <a:srgbClr val="1A1A1A"/>
                </a:solidFill>
              </a:rPr>
              <a:t>Proof</a:t>
            </a:r>
            <a:r>
              <a:rPr sz="2600" spc="-45" dirty="0">
                <a:solidFill>
                  <a:srgbClr val="1A1A1A"/>
                </a:solidFill>
              </a:rPr>
              <a:t> </a:t>
            </a:r>
            <a:r>
              <a:rPr sz="2600" dirty="0">
                <a:solidFill>
                  <a:srgbClr val="1A1A1A"/>
                </a:solidFill>
              </a:rPr>
              <a:t>of</a:t>
            </a:r>
            <a:r>
              <a:rPr sz="2600" spc="-70" dirty="0">
                <a:solidFill>
                  <a:srgbClr val="1A1A1A"/>
                </a:solidFill>
              </a:rPr>
              <a:t> </a:t>
            </a:r>
            <a:r>
              <a:rPr sz="2600" spc="45" dirty="0">
                <a:solidFill>
                  <a:srgbClr val="1A1A1A"/>
                </a:solidFill>
              </a:rPr>
              <a:t>Stake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948382" y="2154554"/>
            <a:ext cx="7391400" cy="1518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7660" marR="5715" indent="-315595" algn="just">
              <a:lnSpc>
                <a:spcPct val="100000"/>
              </a:lnSpc>
              <a:spcBef>
                <a:spcPts val="90"/>
              </a:spcBef>
              <a:buChar char="●"/>
              <a:tabLst>
                <a:tab pos="328930" algn="l"/>
              </a:tabLst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Proof-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of-</a:t>
            </a:r>
            <a:r>
              <a:rPr sz="1400" dirty="0">
                <a:latin typeface="Arial" panose="020B0604020202020204"/>
                <a:cs typeface="Arial" panose="020B0604020202020204"/>
              </a:rPr>
              <a:t>Work</a:t>
            </a:r>
            <a:r>
              <a:rPr sz="14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algorithm</a:t>
            </a:r>
            <a:r>
              <a:rPr sz="1400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rewards</a:t>
            </a:r>
            <a:r>
              <a:rPr sz="14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miners</a:t>
            </a:r>
            <a:r>
              <a:rPr sz="14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who</a:t>
            </a:r>
            <a:r>
              <a:rPr sz="14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solve</a:t>
            </a:r>
            <a:r>
              <a:rPr sz="1400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complex</a:t>
            </a:r>
            <a:r>
              <a:rPr sz="14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mathematical</a:t>
            </a:r>
            <a:r>
              <a:rPr sz="1400" spc="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problems</a:t>
            </a:r>
            <a:r>
              <a:rPr sz="14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with 	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end goal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validating transactions</a:t>
            </a:r>
            <a:r>
              <a:rPr sz="1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creating new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blocks.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On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 other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hand, in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the 	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Proof-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of-</a:t>
            </a:r>
            <a:r>
              <a:rPr sz="1400" dirty="0">
                <a:latin typeface="Arial" panose="020B0604020202020204"/>
                <a:cs typeface="Arial" panose="020B0604020202020204"/>
              </a:rPr>
              <a:t>Stake</a:t>
            </a:r>
            <a:r>
              <a:rPr sz="1400" spc="19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algorithm,</a:t>
            </a:r>
            <a:r>
              <a:rPr sz="1400" spc="20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19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creator</a:t>
            </a:r>
            <a:r>
              <a:rPr sz="1400" spc="2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20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2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new</a:t>
            </a:r>
            <a:r>
              <a:rPr sz="1400" spc="204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</a:t>
            </a:r>
            <a:r>
              <a:rPr sz="1400" spc="2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204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chosen</a:t>
            </a:r>
            <a:r>
              <a:rPr sz="1400" spc="2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</a:t>
            </a:r>
            <a:r>
              <a:rPr sz="1400" spc="2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2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deterministic</a:t>
            </a:r>
            <a:r>
              <a:rPr sz="1400" spc="22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way, 	</a:t>
            </a:r>
            <a:r>
              <a:rPr sz="1400" dirty="0">
                <a:latin typeface="Arial" panose="020B0604020202020204"/>
                <a:cs typeface="Arial" panose="020B0604020202020204"/>
              </a:rPr>
              <a:t>depending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on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its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wealth/stake </a:t>
            </a:r>
            <a:r>
              <a:rPr sz="1400" dirty="0">
                <a:latin typeface="Arial" panose="020B0604020202020204"/>
                <a:cs typeface="Arial" panose="020B0604020202020204"/>
              </a:rPr>
              <a:t>in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blockchain.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8295" indent="-315595" algn="just">
              <a:lnSpc>
                <a:spcPct val="100000"/>
              </a:lnSpc>
              <a:buChar char="●"/>
              <a:tabLst>
                <a:tab pos="32829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No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reward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8295" marR="5080" indent="-315595" algn="just">
              <a:lnSpc>
                <a:spcPct val="100000"/>
              </a:lnSpc>
              <a:buChar char="●"/>
              <a:tabLst>
                <a:tab pos="330200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All</a:t>
            </a:r>
            <a:r>
              <a:rPr sz="1400" spc="19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19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digital</a:t>
            </a:r>
            <a:r>
              <a:rPr sz="1400" spc="20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currencies</a:t>
            </a:r>
            <a:r>
              <a:rPr sz="1400" spc="20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are</a:t>
            </a:r>
            <a:r>
              <a:rPr sz="1400" spc="19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created</a:t>
            </a:r>
            <a:r>
              <a:rPr sz="1400" spc="2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at</a:t>
            </a:r>
            <a:r>
              <a:rPr sz="1400" spc="19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19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start</a:t>
            </a:r>
            <a:r>
              <a:rPr sz="1400" spc="19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19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2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chain,</a:t>
            </a:r>
            <a:r>
              <a:rPr sz="1400" spc="19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2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their</a:t>
            </a:r>
            <a:r>
              <a:rPr sz="1400" spc="19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number</a:t>
            </a:r>
            <a:r>
              <a:rPr sz="1400" spc="19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never 	</a:t>
            </a:r>
            <a:r>
              <a:rPr sz="1400" dirty="0">
                <a:latin typeface="Arial" panose="020B0604020202020204"/>
                <a:cs typeface="Arial" panose="020B0604020202020204"/>
              </a:rPr>
              <a:t>changes.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Miners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only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take</a:t>
            </a:r>
            <a:r>
              <a:rPr sz="14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transaction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fees.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67"/>
                </a:lnTo>
                <a:lnTo>
                  <a:pt x="9144000" y="487667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C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29055" y="1191767"/>
            <a:ext cx="746760" cy="45720"/>
            <a:chOff x="829055" y="1191767"/>
            <a:chExt cx="746760" cy="45720"/>
          </a:xfrm>
        </p:grpSpPr>
        <p:sp>
          <p:nvSpPr>
            <p:cNvPr id="4" name="object 4"/>
            <p:cNvSpPr/>
            <p:nvPr/>
          </p:nvSpPr>
          <p:spPr>
            <a:xfrm>
              <a:off x="1203959" y="1191767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18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1856" y="45720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5" y="1191767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795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7952" y="45720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dirty="0">
                <a:solidFill>
                  <a:srgbClr val="1A1A1A"/>
                </a:solidFill>
              </a:rPr>
              <a:t>Proof</a:t>
            </a:r>
            <a:r>
              <a:rPr sz="2600" spc="-45" dirty="0">
                <a:solidFill>
                  <a:srgbClr val="1A1A1A"/>
                </a:solidFill>
              </a:rPr>
              <a:t> </a:t>
            </a:r>
            <a:r>
              <a:rPr sz="2600" dirty="0">
                <a:solidFill>
                  <a:srgbClr val="1A1A1A"/>
                </a:solidFill>
              </a:rPr>
              <a:t>of</a:t>
            </a:r>
            <a:r>
              <a:rPr sz="2600" spc="-70" dirty="0">
                <a:solidFill>
                  <a:srgbClr val="1A1A1A"/>
                </a:solidFill>
              </a:rPr>
              <a:t> </a:t>
            </a:r>
            <a:r>
              <a:rPr sz="2600" spc="45" dirty="0">
                <a:solidFill>
                  <a:srgbClr val="1A1A1A"/>
                </a:solidFill>
              </a:rPr>
              <a:t>Stake</a:t>
            </a:r>
            <a:endParaRPr sz="260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31485" y="2151499"/>
            <a:ext cx="5318515" cy="209534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5145405"/>
            <a:chOff x="0" y="12"/>
            <a:chExt cx="9144000" cy="5145405"/>
          </a:xfrm>
        </p:grpSpPr>
        <p:sp>
          <p:nvSpPr>
            <p:cNvPr id="3" name="object 3"/>
            <p:cNvSpPr/>
            <p:nvPr/>
          </p:nvSpPr>
          <p:spPr>
            <a:xfrm>
              <a:off x="0" y="487679"/>
              <a:ext cx="9144000" cy="4657725"/>
            </a:xfrm>
            <a:custGeom>
              <a:avLst/>
              <a:gdLst/>
              <a:ahLst/>
              <a:cxnLst/>
              <a:rect l="l" t="t" r="r" b="b"/>
              <a:pathLst>
                <a:path w="9144000" h="4657725">
                  <a:moveTo>
                    <a:pt x="0" y="4657344"/>
                  </a:moveTo>
                  <a:lnTo>
                    <a:pt x="9144000" y="465734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657344"/>
                  </a:lnTo>
                  <a:close/>
                </a:path>
              </a:pathLst>
            </a:custGeom>
            <a:solidFill>
              <a:srgbClr val="E9EC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2"/>
              <a:ext cx="9144000" cy="487680"/>
            </a:xfrm>
            <a:custGeom>
              <a:avLst/>
              <a:gdLst/>
              <a:ahLst/>
              <a:cxnLst/>
              <a:rect l="l" t="t" r="r" b="b"/>
              <a:pathLst>
                <a:path w="9144000" h="487680">
                  <a:moveTo>
                    <a:pt x="9144000" y="0"/>
                  </a:moveTo>
                  <a:lnTo>
                    <a:pt x="0" y="0"/>
                  </a:lnTo>
                  <a:lnTo>
                    <a:pt x="0" y="487667"/>
                  </a:lnTo>
                  <a:lnTo>
                    <a:pt x="9144000" y="48766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03960" y="1191767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18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1856" y="45720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29055" y="1191767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795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7952" y="45720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8174" y="1379842"/>
            <a:ext cx="65798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200" spc="155" dirty="0">
                <a:solidFill>
                  <a:srgbClr val="1A1A1A"/>
                </a:solidFill>
              </a:rPr>
              <a:t>Mechanism</a:t>
            </a:r>
            <a:r>
              <a:rPr sz="4200" spc="-254" dirty="0">
                <a:solidFill>
                  <a:srgbClr val="1A1A1A"/>
                </a:solidFill>
              </a:rPr>
              <a:t> </a:t>
            </a:r>
            <a:r>
              <a:rPr sz="4200" spc="80" dirty="0">
                <a:solidFill>
                  <a:srgbClr val="1A1A1A"/>
                </a:solidFill>
              </a:rPr>
              <a:t>of</a:t>
            </a:r>
            <a:r>
              <a:rPr sz="4200" spc="-250" dirty="0">
                <a:solidFill>
                  <a:srgbClr val="1A1A1A"/>
                </a:solidFill>
              </a:rPr>
              <a:t> </a:t>
            </a:r>
            <a:r>
              <a:rPr sz="4200" spc="100" dirty="0">
                <a:solidFill>
                  <a:srgbClr val="1A1A1A"/>
                </a:solidFill>
              </a:rPr>
              <a:t>Blockchain </a:t>
            </a:r>
            <a:r>
              <a:rPr sz="4200" spc="40" dirty="0">
                <a:solidFill>
                  <a:srgbClr val="1A1A1A"/>
                </a:solidFill>
              </a:rPr>
              <a:t>Transaction</a:t>
            </a:r>
            <a:endParaRPr sz="4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10" dirty="0">
                <a:solidFill>
                  <a:srgbClr val="1A1A1A"/>
                </a:solidFill>
              </a:rPr>
              <a:t>How</a:t>
            </a:r>
            <a:r>
              <a:rPr sz="2600" spc="-5" dirty="0">
                <a:solidFill>
                  <a:srgbClr val="1A1A1A"/>
                </a:solidFill>
              </a:rPr>
              <a:t> </a:t>
            </a:r>
            <a:r>
              <a:rPr sz="2600" spc="95" dirty="0">
                <a:solidFill>
                  <a:srgbClr val="1A1A1A"/>
                </a:solidFill>
              </a:rPr>
              <a:t>a</a:t>
            </a:r>
            <a:r>
              <a:rPr sz="2600" spc="-60" dirty="0">
                <a:solidFill>
                  <a:srgbClr val="1A1A1A"/>
                </a:solidFill>
              </a:rPr>
              <a:t> </a:t>
            </a:r>
            <a:r>
              <a:rPr sz="2600" spc="55" dirty="0">
                <a:solidFill>
                  <a:srgbClr val="1A1A1A"/>
                </a:solidFill>
              </a:rPr>
              <a:t>Blockchain</a:t>
            </a:r>
            <a:r>
              <a:rPr sz="2600" spc="-20" dirty="0">
                <a:solidFill>
                  <a:srgbClr val="1A1A1A"/>
                </a:solidFill>
              </a:rPr>
              <a:t> </a:t>
            </a:r>
            <a:r>
              <a:rPr sz="2600" dirty="0">
                <a:solidFill>
                  <a:srgbClr val="1A1A1A"/>
                </a:solidFill>
              </a:rPr>
              <a:t>Transaction</a:t>
            </a:r>
            <a:r>
              <a:rPr sz="2600" spc="-20" dirty="0">
                <a:solidFill>
                  <a:srgbClr val="1A1A1A"/>
                </a:solidFill>
              </a:rPr>
              <a:t> </a:t>
            </a:r>
            <a:r>
              <a:rPr sz="2600" spc="95" dirty="0">
                <a:solidFill>
                  <a:srgbClr val="1A1A1A"/>
                </a:solidFill>
              </a:rPr>
              <a:t>Works?</a:t>
            </a:r>
            <a:endParaRPr sz="26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0" marR="7620" indent="-317500">
              <a:lnSpc>
                <a:spcPct val="100000"/>
              </a:lnSpc>
              <a:spcBef>
                <a:spcPts val="90"/>
              </a:spcBef>
              <a:buFont typeface="Georgia" panose="02040502050405020303"/>
              <a:buChar char="●"/>
              <a:tabLst>
                <a:tab pos="762635" algn="l"/>
              </a:tabLst>
            </a:pPr>
            <a:r>
              <a:rPr b="1" dirty="0">
                <a:latin typeface="Arial" panose="020B0604020202020204"/>
                <a:cs typeface="Arial" panose="020B0604020202020204"/>
              </a:rPr>
              <a:t>Step</a:t>
            </a:r>
            <a:r>
              <a:rPr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b="1" dirty="0">
                <a:latin typeface="Arial" panose="020B0604020202020204"/>
                <a:cs typeface="Arial" panose="020B0604020202020204"/>
              </a:rPr>
              <a:t>1</a:t>
            </a:r>
            <a:r>
              <a:rPr dirty="0"/>
              <a:t>:</a:t>
            </a:r>
            <a:r>
              <a:rPr spc="-3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user</a:t>
            </a:r>
            <a:r>
              <a:rPr spc="-35" dirty="0"/>
              <a:t> </a:t>
            </a:r>
            <a:r>
              <a:rPr dirty="0"/>
              <a:t>creates</a:t>
            </a:r>
            <a:r>
              <a:rPr spc="-5" dirty="0"/>
              <a:t> </a:t>
            </a:r>
            <a:r>
              <a:rPr dirty="0"/>
              <a:t>a</a:t>
            </a:r>
            <a:r>
              <a:rPr spc="300" dirty="0"/>
              <a:t> </a:t>
            </a:r>
            <a:r>
              <a:rPr dirty="0"/>
              <a:t>transaction</a:t>
            </a:r>
            <a:r>
              <a:rPr spc="-10" dirty="0"/>
              <a:t> </a:t>
            </a:r>
            <a:r>
              <a:rPr dirty="0"/>
              <a:t>from</a:t>
            </a:r>
            <a:r>
              <a:rPr spc="-35" dirty="0"/>
              <a:t> </a:t>
            </a:r>
            <a:r>
              <a:rPr dirty="0"/>
              <a:t>their</a:t>
            </a:r>
            <a:r>
              <a:rPr spc="-35" dirty="0"/>
              <a:t> </a:t>
            </a:r>
            <a:r>
              <a:rPr dirty="0"/>
              <a:t>wallet,,</a:t>
            </a:r>
            <a:r>
              <a:rPr spc="10" dirty="0"/>
              <a:t> </a:t>
            </a:r>
            <a:r>
              <a:rPr spc="-10" dirty="0"/>
              <a:t>attempting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send</a:t>
            </a:r>
            <a:r>
              <a:rPr spc="-30" dirty="0"/>
              <a:t> </a:t>
            </a:r>
            <a:r>
              <a:rPr dirty="0"/>
              <a:t>currency</a:t>
            </a:r>
            <a:r>
              <a:rPr spc="-10" dirty="0"/>
              <a:t> </a:t>
            </a:r>
            <a:r>
              <a:rPr spc="-25" dirty="0"/>
              <a:t>or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someone</a:t>
            </a:r>
            <a:r>
              <a:rPr spc="-40" dirty="0"/>
              <a:t> </a:t>
            </a:r>
            <a:r>
              <a:rPr spc="-10" dirty="0"/>
              <a:t>else.</a:t>
            </a:r>
            <a:endParaRPr spc="-10" dirty="0"/>
          </a:p>
          <a:p>
            <a:pPr marL="762000" marR="5080" indent="-317500">
              <a:lnSpc>
                <a:spcPct val="100000"/>
              </a:lnSpc>
              <a:buFont typeface="Georgia" panose="02040502050405020303"/>
              <a:buChar char="●"/>
              <a:tabLst>
                <a:tab pos="762635" algn="l"/>
              </a:tabLst>
            </a:pPr>
            <a:r>
              <a:rPr b="1" dirty="0">
                <a:latin typeface="Arial" panose="020B0604020202020204"/>
                <a:cs typeface="Arial" panose="020B0604020202020204"/>
              </a:rPr>
              <a:t>Step</a:t>
            </a:r>
            <a:r>
              <a:rPr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b="1" dirty="0">
                <a:latin typeface="Arial" panose="020B0604020202020204"/>
                <a:cs typeface="Arial" panose="020B0604020202020204"/>
              </a:rPr>
              <a:t>2</a:t>
            </a:r>
            <a:r>
              <a:rPr dirty="0"/>
              <a:t>:</a:t>
            </a:r>
            <a:r>
              <a:rPr spc="-4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transaction</a:t>
            </a:r>
            <a:r>
              <a:rPr spc="-2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put</a:t>
            </a:r>
            <a:r>
              <a:rPr spc="-40" dirty="0"/>
              <a:t> </a:t>
            </a:r>
            <a:r>
              <a:rPr dirty="0"/>
              <a:t>across</a:t>
            </a:r>
            <a:r>
              <a:rPr spc="-4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‘pool</a:t>
            </a:r>
            <a:r>
              <a:rPr spc="-3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unconfirmed</a:t>
            </a:r>
            <a:r>
              <a:rPr spc="-20" dirty="0"/>
              <a:t> </a:t>
            </a:r>
            <a:r>
              <a:rPr dirty="0"/>
              <a:t>transactions’. This</a:t>
            </a:r>
            <a:r>
              <a:rPr spc="-65" dirty="0"/>
              <a:t> </a:t>
            </a:r>
            <a:r>
              <a:rPr dirty="0"/>
              <a:t>pool</a:t>
            </a:r>
            <a:r>
              <a:rPr spc="-35" dirty="0"/>
              <a:t> </a:t>
            </a:r>
            <a:r>
              <a:rPr spc="-25" dirty="0"/>
              <a:t>is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collection</a:t>
            </a:r>
            <a:r>
              <a:rPr spc="-3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unconfirmed</a:t>
            </a:r>
            <a:r>
              <a:rPr spc="-30" dirty="0"/>
              <a:t> </a:t>
            </a:r>
            <a:r>
              <a:rPr dirty="0"/>
              <a:t>transactions</a:t>
            </a:r>
            <a:r>
              <a:rPr spc="-5" dirty="0"/>
              <a:t> </a:t>
            </a:r>
            <a:r>
              <a:rPr dirty="0"/>
              <a:t>that</a:t>
            </a:r>
            <a:r>
              <a:rPr spc="-45" dirty="0"/>
              <a:t> </a:t>
            </a:r>
            <a:r>
              <a:rPr dirty="0"/>
              <a:t>are</a:t>
            </a:r>
            <a:r>
              <a:rPr spc="-50" dirty="0"/>
              <a:t> </a:t>
            </a:r>
            <a:r>
              <a:rPr dirty="0"/>
              <a:t>waiting</a:t>
            </a:r>
            <a:r>
              <a:rPr spc="-3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be</a:t>
            </a:r>
            <a:r>
              <a:rPr spc="-70" dirty="0"/>
              <a:t> </a:t>
            </a:r>
            <a:r>
              <a:rPr dirty="0"/>
              <a:t>processed</a:t>
            </a:r>
            <a:r>
              <a:rPr spc="-10" dirty="0"/>
              <a:t> </a:t>
            </a:r>
            <a:r>
              <a:rPr dirty="0"/>
              <a:t>by</a:t>
            </a:r>
            <a:r>
              <a:rPr spc="-60" dirty="0"/>
              <a:t> </a:t>
            </a:r>
            <a:r>
              <a:rPr spc="-25" dirty="0"/>
              <a:t>the</a:t>
            </a:r>
            <a:r>
              <a:rPr spc="500" dirty="0"/>
              <a:t> </a:t>
            </a:r>
            <a:r>
              <a:rPr spc="-10" dirty="0"/>
              <a:t>miners.</a:t>
            </a:r>
            <a:endParaRPr spc="-10" dirty="0"/>
          </a:p>
          <a:p>
            <a:pPr marL="762000" marR="78105" indent="-317500">
              <a:lnSpc>
                <a:spcPct val="100000"/>
              </a:lnSpc>
              <a:buFont typeface="Georgia" panose="02040502050405020303"/>
              <a:buChar char="●"/>
              <a:tabLst>
                <a:tab pos="762635" algn="l"/>
              </a:tabLst>
            </a:pPr>
            <a:r>
              <a:rPr b="1" dirty="0">
                <a:latin typeface="Arial" panose="020B0604020202020204"/>
                <a:cs typeface="Arial" panose="020B0604020202020204"/>
              </a:rPr>
              <a:t>Step</a:t>
            </a:r>
            <a:r>
              <a:rPr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b="1" dirty="0">
                <a:latin typeface="Arial" panose="020B0604020202020204"/>
                <a:cs typeface="Arial" panose="020B0604020202020204"/>
              </a:rPr>
              <a:t>3</a:t>
            </a:r>
            <a:r>
              <a:rPr dirty="0"/>
              <a:t>:</a:t>
            </a:r>
            <a:r>
              <a:rPr spc="-40" dirty="0"/>
              <a:t> </a:t>
            </a:r>
            <a:r>
              <a:rPr dirty="0"/>
              <a:t>Miners</a:t>
            </a:r>
            <a:r>
              <a:rPr spc="-25" dirty="0"/>
              <a:t> </a:t>
            </a:r>
            <a:r>
              <a:rPr dirty="0"/>
              <a:t>on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blockchain</a:t>
            </a:r>
            <a:r>
              <a:rPr spc="-45" dirty="0"/>
              <a:t> </a:t>
            </a:r>
            <a:r>
              <a:rPr dirty="0"/>
              <a:t>select</a:t>
            </a:r>
            <a:r>
              <a:rPr spc="-45" dirty="0"/>
              <a:t> </a:t>
            </a:r>
            <a:r>
              <a:rPr dirty="0"/>
              <a:t>transactions from</a:t>
            </a:r>
            <a:r>
              <a:rPr spc="-50" dirty="0"/>
              <a:t> </a:t>
            </a:r>
            <a:r>
              <a:rPr dirty="0"/>
              <a:t>these</a:t>
            </a:r>
            <a:r>
              <a:rPr spc="-25" dirty="0"/>
              <a:t> </a:t>
            </a:r>
            <a:r>
              <a:rPr dirty="0"/>
              <a:t>pools</a:t>
            </a:r>
            <a:r>
              <a:rPr spc="-4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form</a:t>
            </a:r>
            <a:r>
              <a:rPr spc="-45" dirty="0"/>
              <a:t> </a:t>
            </a:r>
            <a:r>
              <a:rPr spc="-20" dirty="0"/>
              <a:t>them </a:t>
            </a:r>
            <a:r>
              <a:rPr dirty="0"/>
              <a:t>into</a:t>
            </a:r>
            <a:r>
              <a:rPr spc="-3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‘block’.</a:t>
            </a:r>
            <a:r>
              <a:rPr spc="-2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block</a:t>
            </a:r>
            <a:r>
              <a:rPr spc="-20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basically a</a:t>
            </a:r>
            <a:r>
              <a:rPr spc="-50" dirty="0"/>
              <a:t> </a:t>
            </a:r>
            <a:r>
              <a:rPr dirty="0"/>
              <a:t>collection</a:t>
            </a:r>
            <a:r>
              <a:rPr spc="-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/>
              <a:t>transactions</a:t>
            </a:r>
            <a:r>
              <a:rPr dirty="0"/>
              <a:t> with</a:t>
            </a:r>
            <a:r>
              <a:rPr spc="-5" dirty="0"/>
              <a:t> </a:t>
            </a:r>
            <a:r>
              <a:rPr dirty="0"/>
              <a:t>some</a:t>
            </a:r>
            <a:r>
              <a:rPr spc="-30" dirty="0"/>
              <a:t> </a:t>
            </a:r>
            <a:r>
              <a:rPr spc="-10" dirty="0"/>
              <a:t>extra </a:t>
            </a:r>
            <a:r>
              <a:rPr dirty="0"/>
              <a:t>metadata.</a:t>
            </a:r>
            <a:r>
              <a:rPr spc="-45" dirty="0"/>
              <a:t> </a:t>
            </a:r>
            <a:r>
              <a:rPr dirty="0"/>
              <a:t>Every</a:t>
            </a:r>
            <a:r>
              <a:rPr spc="-15" dirty="0"/>
              <a:t> </a:t>
            </a:r>
            <a:r>
              <a:rPr dirty="0"/>
              <a:t>miner</a:t>
            </a:r>
            <a:r>
              <a:rPr spc="-70" dirty="0"/>
              <a:t> </a:t>
            </a:r>
            <a:r>
              <a:rPr dirty="0"/>
              <a:t>creates</a:t>
            </a:r>
            <a:r>
              <a:rPr spc="-15" dirty="0"/>
              <a:t> </a:t>
            </a:r>
            <a:r>
              <a:rPr dirty="0"/>
              <a:t>their</a:t>
            </a:r>
            <a:r>
              <a:rPr spc="-45" dirty="0"/>
              <a:t> </a:t>
            </a:r>
            <a:r>
              <a:rPr dirty="0"/>
              <a:t>own</a:t>
            </a:r>
            <a:r>
              <a:rPr spc="-25" dirty="0"/>
              <a:t> </a:t>
            </a:r>
            <a:r>
              <a:rPr dirty="0"/>
              <a:t>block</a:t>
            </a:r>
            <a:r>
              <a:rPr i="1" dirty="0">
                <a:latin typeface="Arial" panose="020B0604020202020204"/>
                <a:cs typeface="Arial" panose="020B0604020202020204"/>
              </a:rPr>
              <a:t>.</a:t>
            </a:r>
            <a:r>
              <a:rPr i="1" spc="-60" dirty="0">
                <a:latin typeface="Arial" panose="020B0604020202020204"/>
                <a:cs typeface="Arial" panose="020B0604020202020204"/>
              </a:rPr>
              <a:t> </a:t>
            </a:r>
            <a:r>
              <a:rPr dirty="0"/>
              <a:t>Multiple miners</a:t>
            </a:r>
            <a:r>
              <a:rPr spc="-65" dirty="0"/>
              <a:t> </a:t>
            </a:r>
            <a:r>
              <a:rPr dirty="0"/>
              <a:t>can</a:t>
            </a:r>
            <a:r>
              <a:rPr spc="-45" dirty="0"/>
              <a:t> </a:t>
            </a:r>
            <a:r>
              <a:rPr dirty="0"/>
              <a:t>put</a:t>
            </a:r>
            <a:r>
              <a:rPr spc="-4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20" dirty="0"/>
              <a:t>same </a:t>
            </a:r>
            <a:r>
              <a:rPr dirty="0"/>
              <a:t>transactions</a:t>
            </a:r>
            <a:r>
              <a:rPr spc="-15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dirty="0"/>
              <a:t>their</a:t>
            </a:r>
            <a:r>
              <a:rPr spc="-60" dirty="0"/>
              <a:t> </a:t>
            </a:r>
            <a:r>
              <a:rPr spc="-10" dirty="0"/>
              <a:t>block.</a:t>
            </a:r>
            <a:endParaRPr spc="-1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10" dirty="0">
                <a:solidFill>
                  <a:srgbClr val="1A1A1A"/>
                </a:solidFill>
              </a:rPr>
              <a:t>How</a:t>
            </a:r>
            <a:r>
              <a:rPr sz="2600" spc="-5" dirty="0">
                <a:solidFill>
                  <a:srgbClr val="1A1A1A"/>
                </a:solidFill>
              </a:rPr>
              <a:t> </a:t>
            </a:r>
            <a:r>
              <a:rPr sz="2600" spc="95" dirty="0">
                <a:solidFill>
                  <a:srgbClr val="1A1A1A"/>
                </a:solidFill>
              </a:rPr>
              <a:t>a</a:t>
            </a:r>
            <a:r>
              <a:rPr sz="2600" spc="-60" dirty="0">
                <a:solidFill>
                  <a:srgbClr val="1A1A1A"/>
                </a:solidFill>
              </a:rPr>
              <a:t> </a:t>
            </a:r>
            <a:r>
              <a:rPr sz="2600" spc="55" dirty="0">
                <a:solidFill>
                  <a:srgbClr val="1A1A1A"/>
                </a:solidFill>
              </a:rPr>
              <a:t>Blockchain</a:t>
            </a:r>
            <a:r>
              <a:rPr sz="2600" spc="-20" dirty="0">
                <a:solidFill>
                  <a:srgbClr val="1A1A1A"/>
                </a:solidFill>
              </a:rPr>
              <a:t> </a:t>
            </a:r>
            <a:r>
              <a:rPr sz="2600" dirty="0">
                <a:solidFill>
                  <a:srgbClr val="1A1A1A"/>
                </a:solidFill>
              </a:rPr>
              <a:t>Transaction</a:t>
            </a:r>
            <a:r>
              <a:rPr sz="2600" spc="-20" dirty="0">
                <a:solidFill>
                  <a:srgbClr val="1A1A1A"/>
                </a:solidFill>
              </a:rPr>
              <a:t> </a:t>
            </a:r>
            <a:r>
              <a:rPr sz="2600" spc="95" dirty="0">
                <a:solidFill>
                  <a:srgbClr val="1A1A1A"/>
                </a:solidFill>
              </a:rPr>
              <a:t>Works?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948382" y="2128872"/>
            <a:ext cx="7346315" cy="199199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29565" marR="129540" indent="-317500">
              <a:lnSpc>
                <a:spcPct val="115000"/>
              </a:lnSpc>
              <a:spcBef>
                <a:spcPts val="115"/>
              </a:spcBef>
              <a:buFont typeface="Arial" panose="020B0604020202020204"/>
              <a:buChar char="●"/>
              <a:tabLst>
                <a:tab pos="329565" algn="l"/>
              </a:tabLst>
            </a:pPr>
            <a:r>
              <a:rPr sz="1400" b="1" dirty="0">
                <a:latin typeface="Arial" panose="020B0604020202020204"/>
                <a:cs typeface="Arial" panose="020B0604020202020204"/>
              </a:rPr>
              <a:t>Step</a:t>
            </a:r>
            <a:r>
              <a:rPr sz="14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4</a:t>
            </a:r>
            <a:r>
              <a:rPr sz="1400" dirty="0">
                <a:latin typeface="Arial" panose="020B0604020202020204"/>
                <a:cs typeface="Arial" panose="020B0604020202020204"/>
              </a:rPr>
              <a:t>: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Once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created,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miners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generates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signature.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This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signature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is </a:t>
            </a:r>
            <a:r>
              <a:rPr sz="1400" dirty="0">
                <a:latin typeface="Arial" panose="020B0604020202020204"/>
                <a:cs typeface="Arial" panose="020B0604020202020204"/>
              </a:rPr>
              <a:t>created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by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solving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complex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mathematical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problem.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Each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has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different </a:t>
            </a:r>
            <a:r>
              <a:rPr sz="1400" dirty="0">
                <a:latin typeface="Arial" panose="020B0604020202020204"/>
                <a:cs typeface="Arial" panose="020B0604020202020204"/>
              </a:rPr>
              <a:t>mathematical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problem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as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per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transactions.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9565" marR="5080" indent="-317500">
              <a:lnSpc>
                <a:spcPct val="114000"/>
              </a:lnSpc>
              <a:spcBef>
                <a:spcPts val="20"/>
              </a:spcBef>
              <a:buFont typeface="Arial" panose="020B0604020202020204"/>
              <a:buChar char="●"/>
              <a:tabLst>
                <a:tab pos="329565" algn="l"/>
              </a:tabLst>
            </a:pPr>
            <a:r>
              <a:rPr sz="1400" b="1" dirty="0">
                <a:latin typeface="Arial" panose="020B0604020202020204"/>
                <a:cs typeface="Arial" panose="020B0604020202020204"/>
              </a:rPr>
              <a:t>Step</a:t>
            </a:r>
            <a:r>
              <a:rPr sz="14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5</a:t>
            </a:r>
            <a:r>
              <a:rPr sz="1400" dirty="0">
                <a:latin typeface="Arial" panose="020B0604020202020204"/>
                <a:cs typeface="Arial" panose="020B0604020202020204"/>
              </a:rPr>
              <a:t>: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miner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that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finds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target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signature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for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its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first,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broadcasts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this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and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signature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all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other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miners.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7660" marR="357505" indent="-315595" algn="just">
              <a:lnSpc>
                <a:spcPct val="115000"/>
              </a:lnSpc>
              <a:spcBef>
                <a:spcPts val="15"/>
              </a:spcBef>
              <a:buFont typeface="Arial" panose="020B0604020202020204"/>
              <a:buChar char="●"/>
              <a:tabLst>
                <a:tab pos="329565" algn="l"/>
              </a:tabLst>
            </a:pPr>
            <a:r>
              <a:rPr sz="1400" b="1" dirty="0">
                <a:latin typeface="Arial" panose="020B0604020202020204"/>
                <a:cs typeface="Arial" panose="020B0604020202020204"/>
              </a:rPr>
              <a:t>Step</a:t>
            </a:r>
            <a:r>
              <a:rPr sz="14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6</a:t>
            </a:r>
            <a:r>
              <a:rPr sz="1400" dirty="0">
                <a:latin typeface="Arial" panose="020B0604020202020204"/>
                <a:cs typeface="Arial" panose="020B0604020202020204"/>
              </a:rPr>
              <a:t>: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Other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miners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verify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signature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If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it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valid,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other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miners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will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confirm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its 	</a:t>
            </a:r>
            <a:r>
              <a:rPr sz="1400" dirty="0">
                <a:latin typeface="Arial" panose="020B0604020202020204"/>
                <a:cs typeface="Arial" panose="020B0604020202020204"/>
              </a:rPr>
              <a:t>validity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agree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that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can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be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added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blockchain.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This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process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also 	</a:t>
            </a:r>
            <a:r>
              <a:rPr sz="1400" dirty="0">
                <a:latin typeface="Arial" panose="020B0604020202020204"/>
                <a:cs typeface="Arial" panose="020B0604020202020204"/>
              </a:rPr>
              <a:t>termed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as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consensus.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76350" y="715731"/>
            <a:ext cx="6638925" cy="39230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24" y="4464274"/>
            <a:ext cx="56870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Lato"/>
                <a:cs typeface="Lato"/>
              </a:rPr>
              <a:t>Source:</a:t>
            </a:r>
            <a:r>
              <a:rPr sz="1400" spc="395" dirty="0">
                <a:latin typeface="Lato"/>
                <a:cs typeface="Lato"/>
              </a:rPr>
              <a:t> </a:t>
            </a:r>
            <a:r>
              <a:rPr sz="1100" u="sng" spc="-1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Arial" panose="020B0604020202020204"/>
                <a:cs typeface="Arial" panose="020B0604020202020204"/>
                <a:hlinkClick r:id="rId2"/>
              </a:rPr>
              <a:t>https://www.euromoney.com/learning/blockchain-explained/how-transactions-</a:t>
            </a:r>
            <a:r>
              <a:rPr sz="1100" u="sng" spc="-2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Arial" panose="020B0604020202020204"/>
                <a:cs typeface="Arial" panose="020B0604020202020204"/>
                <a:hlinkClick r:id="rId2"/>
              </a:rPr>
              <a:t>get-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24" y="4674586"/>
            <a:ext cx="12071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Arial" panose="020B0604020202020204"/>
                <a:cs typeface="Arial" panose="020B0604020202020204"/>
                <a:hlinkClick r:id="rId2"/>
              </a:rPr>
              <a:t>into-the-</a:t>
            </a:r>
            <a:r>
              <a:rPr sz="1100" u="sng" spc="-1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Arial" panose="020B0604020202020204"/>
                <a:cs typeface="Arial" panose="020B0604020202020204"/>
                <a:hlinkClick r:id="rId2"/>
              </a:rPr>
              <a:t>blockchain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5145405"/>
            <a:chOff x="0" y="12"/>
            <a:chExt cx="9144000" cy="5145405"/>
          </a:xfrm>
        </p:grpSpPr>
        <p:sp>
          <p:nvSpPr>
            <p:cNvPr id="3" name="object 3"/>
            <p:cNvSpPr/>
            <p:nvPr/>
          </p:nvSpPr>
          <p:spPr>
            <a:xfrm>
              <a:off x="0" y="487679"/>
              <a:ext cx="9144000" cy="4657725"/>
            </a:xfrm>
            <a:custGeom>
              <a:avLst/>
              <a:gdLst/>
              <a:ahLst/>
              <a:cxnLst/>
              <a:rect l="l" t="t" r="r" b="b"/>
              <a:pathLst>
                <a:path w="9144000" h="4657725">
                  <a:moveTo>
                    <a:pt x="0" y="4657344"/>
                  </a:moveTo>
                  <a:lnTo>
                    <a:pt x="9144000" y="465734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657344"/>
                  </a:lnTo>
                  <a:close/>
                </a:path>
              </a:pathLst>
            </a:custGeom>
            <a:solidFill>
              <a:srgbClr val="E9EC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2"/>
              <a:ext cx="9144000" cy="487680"/>
            </a:xfrm>
            <a:custGeom>
              <a:avLst/>
              <a:gdLst/>
              <a:ahLst/>
              <a:cxnLst/>
              <a:rect l="l" t="t" r="r" b="b"/>
              <a:pathLst>
                <a:path w="9144000" h="487680">
                  <a:moveTo>
                    <a:pt x="9144000" y="0"/>
                  </a:moveTo>
                  <a:lnTo>
                    <a:pt x="0" y="0"/>
                  </a:lnTo>
                  <a:lnTo>
                    <a:pt x="0" y="487667"/>
                  </a:lnTo>
                  <a:lnTo>
                    <a:pt x="9144000" y="48766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03960" y="1191767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18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1856" y="45720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29055" y="1191767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795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7952" y="45720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94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10" dirty="0">
                <a:solidFill>
                  <a:srgbClr val="1A1A1A"/>
                </a:solidFill>
              </a:rPr>
              <a:t>Blockchain</a:t>
            </a:r>
            <a:r>
              <a:rPr sz="4200" spc="-229" dirty="0">
                <a:solidFill>
                  <a:srgbClr val="1A1A1A"/>
                </a:solidFill>
              </a:rPr>
              <a:t> </a:t>
            </a:r>
            <a:r>
              <a:rPr sz="4200" spc="145" dirty="0">
                <a:solidFill>
                  <a:srgbClr val="1A1A1A"/>
                </a:solidFill>
              </a:rPr>
              <a:t>Ecosystem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29055" y="1191767"/>
            <a:ext cx="746760" cy="45720"/>
            <a:chOff x="829055" y="1191767"/>
            <a:chExt cx="746760" cy="45720"/>
          </a:xfrm>
        </p:grpSpPr>
        <p:sp>
          <p:nvSpPr>
            <p:cNvPr id="4" name="object 4"/>
            <p:cNvSpPr/>
            <p:nvPr/>
          </p:nvSpPr>
          <p:spPr>
            <a:xfrm>
              <a:off x="1203959" y="1191767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18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1856" y="45720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5" y="1191767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795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7952" y="45720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dirty="0">
                <a:solidFill>
                  <a:srgbClr val="1A1A1A"/>
                </a:solidFill>
              </a:rPr>
              <a:t>Current</a:t>
            </a:r>
            <a:r>
              <a:rPr sz="2600" spc="-125" dirty="0">
                <a:solidFill>
                  <a:srgbClr val="1A1A1A"/>
                </a:solidFill>
              </a:rPr>
              <a:t> </a:t>
            </a:r>
            <a:r>
              <a:rPr sz="2600" spc="75" dirty="0">
                <a:solidFill>
                  <a:srgbClr val="1A1A1A"/>
                </a:solidFill>
              </a:rPr>
              <a:t>Banking</a:t>
            </a:r>
            <a:r>
              <a:rPr sz="2600" spc="-75" dirty="0">
                <a:solidFill>
                  <a:srgbClr val="1A1A1A"/>
                </a:solidFill>
              </a:rPr>
              <a:t> </a:t>
            </a:r>
            <a:r>
              <a:rPr sz="2600" spc="85" dirty="0">
                <a:solidFill>
                  <a:srgbClr val="1A1A1A"/>
                </a:solidFill>
              </a:rPr>
              <a:t>System</a:t>
            </a:r>
            <a:endParaRPr sz="260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60448" y="2142744"/>
            <a:ext cx="4886325" cy="190649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55" dirty="0">
                <a:solidFill>
                  <a:srgbClr val="1A1A1A"/>
                </a:solidFill>
              </a:rPr>
              <a:t>Blockchain</a:t>
            </a:r>
            <a:r>
              <a:rPr sz="2600" spc="-65" dirty="0">
                <a:solidFill>
                  <a:srgbClr val="1A1A1A"/>
                </a:solidFill>
              </a:rPr>
              <a:t> </a:t>
            </a:r>
            <a:r>
              <a:rPr sz="2600" spc="-10" dirty="0">
                <a:solidFill>
                  <a:srgbClr val="1A1A1A"/>
                </a:solidFill>
              </a:rPr>
              <a:t>Projects</a:t>
            </a:r>
            <a:endParaRPr sz="26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198755">
              <a:lnSpc>
                <a:spcPct val="100000"/>
              </a:lnSpc>
              <a:spcBef>
                <a:spcPts val="90"/>
              </a:spcBef>
            </a:pPr>
            <a:r>
              <a:rPr dirty="0"/>
              <a:t>The</a:t>
            </a:r>
            <a:r>
              <a:rPr spc="-70" dirty="0"/>
              <a:t> </a:t>
            </a:r>
            <a:r>
              <a:rPr dirty="0"/>
              <a:t>Blockchain</a:t>
            </a:r>
            <a:r>
              <a:rPr spc="-45" dirty="0"/>
              <a:t> </a:t>
            </a:r>
            <a:r>
              <a:rPr dirty="0"/>
              <a:t>ecosystem</a:t>
            </a:r>
            <a:r>
              <a:rPr spc="1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currently</a:t>
            </a:r>
            <a:r>
              <a:rPr spc="-20" dirty="0"/>
              <a:t> </a:t>
            </a:r>
            <a:r>
              <a:rPr dirty="0"/>
              <a:t>running</a:t>
            </a:r>
            <a:r>
              <a:rPr spc="-25" dirty="0"/>
              <a:t> </a:t>
            </a:r>
            <a:r>
              <a:rPr dirty="0"/>
              <a:t>with</a:t>
            </a:r>
            <a:r>
              <a:rPr spc="-45" dirty="0"/>
              <a:t> </a:t>
            </a:r>
            <a:r>
              <a:rPr dirty="0"/>
              <a:t>some</a:t>
            </a:r>
            <a:r>
              <a:rPr spc="-45" dirty="0"/>
              <a:t> </a:t>
            </a:r>
            <a:r>
              <a:rPr dirty="0"/>
              <a:t>major</a:t>
            </a:r>
            <a:r>
              <a:rPr spc="-65" dirty="0"/>
              <a:t> </a:t>
            </a:r>
            <a:r>
              <a:rPr dirty="0"/>
              <a:t>projects</a:t>
            </a:r>
            <a:r>
              <a:rPr spc="-2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more</a:t>
            </a:r>
            <a:r>
              <a:rPr spc="-65" dirty="0"/>
              <a:t> </a:t>
            </a:r>
            <a:r>
              <a:rPr dirty="0"/>
              <a:t>are</a:t>
            </a:r>
            <a:r>
              <a:rPr spc="-45" dirty="0"/>
              <a:t> </a:t>
            </a:r>
            <a:r>
              <a:rPr spc="-10" dirty="0"/>
              <a:t>under </a:t>
            </a:r>
            <a:r>
              <a:rPr dirty="0"/>
              <a:t>pipeline.</a:t>
            </a:r>
            <a:r>
              <a:rPr spc="-15" dirty="0"/>
              <a:t> </a:t>
            </a:r>
            <a:r>
              <a:rPr dirty="0"/>
              <a:t>Some</a:t>
            </a:r>
            <a:r>
              <a:rPr spc="-6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major</a:t>
            </a:r>
            <a:r>
              <a:rPr spc="-60" dirty="0"/>
              <a:t> </a:t>
            </a:r>
            <a:r>
              <a:rPr dirty="0"/>
              <a:t>projects</a:t>
            </a:r>
            <a:r>
              <a:rPr spc="-15" dirty="0"/>
              <a:t> </a:t>
            </a:r>
            <a:r>
              <a:rPr dirty="0"/>
              <a:t>on</a:t>
            </a:r>
            <a:r>
              <a:rPr spc="-60" dirty="0"/>
              <a:t> </a:t>
            </a:r>
            <a:r>
              <a:rPr dirty="0"/>
              <a:t>Blockchain</a:t>
            </a:r>
            <a:r>
              <a:rPr spc="-40" dirty="0"/>
              <a:t> </a:t>
            </a:r>
            <a:r>
              <a:rPr spc="-20" dirty="0"/>
              <a:t>are:</a:t>
            </a:r>
            <a:endParaRPr spc="-20" dirty="0"/>
          </a:p>
          <a:p>
            <a:pPr marL="468630" indent="-316865">
              <a:lnSpc>
                <a:spcPct val="100000"/>
              </a:lnSpc>
              <a:spcBef>
                <a:spcPts val="1585"/>
              </a:spcBef>
              <a:buFont typeface="Arial" panose="020B0604020202020204"/>
              <a:buChar char="●"/>
              <a:tabLst>
                <a:tab pos="469265" algn="l"/>
              </a:tabLst>
            </a:pPr>
            <a:r>
              <a:rPr b="1" dirty="0">
                <a:latin typeface="Arial" panose="020B0604020202020204"/>
                <a:cs typeface="Arial" panose="020B0604020202020204"/>
              </a:rPr>
              <a:t>Bitcoin</a:t>
            </a:r>
            <a:r>
              <a:rPr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dirty="0"/>
              <a:t>This</a:t>
            </a:r>
            <a:r>
              <a:rPr spc="-55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introduced</a:t>
            </a:r>
            <a:r>
              <a:rPr spc="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world</a:t>
            </a:r>
            <a:r>
              <a:rPr spc="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spc="-10" dirty="0"/>
              <a:t>Blockchain.</a:t>
            </a:r>
            <a:endParaRPr spc="-10" dirty="0"/>
          </a:p>
          <a:p>
            <a:pPr marL="469265" marR="33655" indent="-317500">
              <a:lnSpc>
                <a:spcPct val="100000"/>
              </a:lnSpc>
              <a:buFont typeface="Arial" panose="020B0604020202020204"/>
              <a:buChar char="●"/>
              <a:tabLst>
                <a:tab pos="469900" algn="l"/>
              </a:tabLst>
            </a:pPr>
            <a:r>
              <a:rPr b="1" dirty="0">
                <a:latin typeface="Arial" panose="020B0604020202020204"/>
                <a:cs typeface="Arial" panose="020B0604020202020204"/>
              </a:rPr>
              <a:t>Ethereum</a:t>
            </a:r>
            <a:r>
              <a:rPr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This</a:t>
            </a:r>
            <a:r>
              <a:rPr spc="-60" dirty="0"/>
              <a:t> </a:t>
            </a:r>
            <a:r>
              <a:rPr dirty="0"/>
              <a:t>project</a:t>
            </a:r>
            <a:r>
              <a:rPr spc="-20" dirty="0"/>
              <a:t> </a:t>
            </a:r>
            <a:r>
              <a:rPr dirty="0"/>
              <a:t>came</a:t>
            </a:r>
            <a:r>
              <a:rPr spc="-65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dirty="0"/>
              <a:t>concept</a:t>
            </a:r>
            <a:r>
              <a:rPr spc="-2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Smart</a:t>
            </a:r>
            <a:r>
              <a:rPr spc="-45" dirty="0"/>
              <a:t> </a:t>
            </a:r>
            <a:r>
              <a:rPr dirty="0"/>
              <a:t>Contracts</a:t>
            </a:r>
            <a:r>
              <a:rPr spc="-20" dirty="0"/>
              <a:t> </a:t>
            </a:r>
            <a:r>
              <a:rPr dirty="0"/>
              <a:t>where</a:t>
            </a:r>
            <a:r>
              <a:rPr spc="-20" dirty="0"/>
              <a:t> </a:t>
            </a:r>
            <a:r>
              <a:rPr dirty="0"/>
              <a:t>two</a:t>
            </a:r>
            <a:r>
              <a:rPr spc="-25" dirty="0"/>
              <a:t> </a:t>
            </a:r>
            <a:r>
              <a:rPr dirty="0"/>
              <a:t>parties</a:t>
            </a:r>
            <a:r>
              <a:rPr spc="-20" dirty="0"/>
              <a:t> </a:t>
            </a:r>
            <a:r>
              <a:rPr spc="-10" dirty="0"/>
              <a:t>adhere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certain</a:t>
            </a:r>
            <a:r>
              <a:rPr spc="-30" dirty="0"/>
              <a:t> </a:t>
            </a:r>
            <a:r>
              <a:rPr dirty="0"/>
              <a:t>rules</a:t>
            </a:r>
            <a:r>
              <a:rPr spc="-3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create</a:t>
            </a:r>
            <a:r>
              <a:rPr spc="-1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trust.</a:t>
            </a:r>
            <a:r>
              <a:rPr spc="-10" dirty="0"/>
              <a:t> </a:t>
            </a:r>
            <a:r>
              <a:rPr dirty="0"/>
              <a:t>This</a:t>
            </a:r>
            <a:r>
              <a:rPr spc="-50" dirty="0"/>
              <a:t> </a:t>
            </a:r>
            <a:r>
              <a:rPr dirty="0"/>
              <a:t>opens</a:t>
            </a:r>
            <a:r>
              <a:rPr spc="-2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world</a:t>
            </a:r>
            <a:r>
              <a:rPr spc="-1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more</a:t>
            </a:r>
            <a:r>
              <a:rPr spc="-35" dirty="0"/>
              <a:t> </a:t>
            </a:r>
            <a:r>
              <a:rPr spc="-10" dirty="0"/>
              <a:t>decentralized applications.</a:t>
            </a:r>
            <a:endParaRPr spc="-10" dirty="0"/>
          </a:p>
          <a:p>
            <a:pPr marL="468630" marR="5080" indent="-31686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b="1" dirty="0">
                <a:latin typeface="Arial" panose="020B0604020202020204"/>
                <a:cs typeface="Arial" panose="020B0604020202020204"/>
              </a:rPr>
              <a:t>Neo</a:t>
            </a:r>
            <a:r>
              <a:rPr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This</a:t>
            </a:r>
            <a:r>
              <a:rPr spc="-40" dirty="0"/>
              <a:t> </a:t>
            </a: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positioned</a:t>
            </a:r>
            <a:r>
              <a:rPr spc="-20" dirty="0"/>
              <a:t> </a:t>
            </a:r>
            <a:r>
              <a:rPr dirty="0"/>
              <a:t>itself</a:t>
            </a:r>
            <a:r>
              <a:rPr spc="-40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“Chinese</a:t>
            </a:r>
            <a:r>
              <a:rPr spc="-25" dirty="0"/>
              <a:t> </a:t>
            </a:r>
            <a:r>
              <a:rPr dirty="0"/>
              <a:t>Ethereum”</a:t>
            </a:r>
            <a:r>
              <a:rPr spc="-45" dirty="0"/>
              <a:t> </a:t>
            </a:r>
            <a:r>
              <a:rPr dirty="0"/>
              <a:t>but</a:t>
            </a:r>
            <a:r>
              <a:rPr spc="-40" dirty="0"/>
              <a:t> </a:t>
            </a:r>
            <a:r>
              <a:rPr dirty="0"/>
              <a:t>it</a:t>
            </a:r>
            <a:r>
              <a:rPr spc="-60" dirty="0"/>
              <a:t> </a:t>
            </a:r>
            <a:r>
              <a:rPr dirty="0"/>
              <a:t>bought</a:t>
            </a:r>
            <a:r>
              <a:rPr spc="-2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Python </a:t>
            </a:r>
            <a:r>
              <a:rPr spc="-25" dirty="0"/>
              <a:t>as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main</a:t>
            </a:r>
            <a:r>
              <a:rPr spc="-65" dirty="0"/>
              <a:t> </a:t>
            </a:r>
            <a:r>
              <a:rPr dirty="0"/>
              <a:t>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creation</a:t>
            </a:r>
            <a:r>
              <a:rPr spc="-1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Applications.</a:t>
            </a:r>
            <a:endParaRPr spc="-10" dirty="0"/>
          </a:p>
          <a:p>
            <a:pPr marL="469265" marR="543560" indent="-317500">
              <a:lnSpc>
                <a:spcPct val="100000"/>
              </a:lnSpc>
              <a:buFont typeface="Arial" panose="020B0604020202020204"/>
              <a:buChar char="●"/>
              <a:tabLst>
                <a:tab pos="469900" algn="l"/>
              </a:tabLst>
            </a:pPr>
            <a:r>
              <a:rPr b="1" spc="-10" dirty="0">
                <a:latin typeface="Arial" panose="020B0604020202020204"/>
                <a:cs typeface="Arial" panose="020B0604020202020204"/>
              </a:rPr>
              <a:t>Hyperledger</a:t>
            </a:r>
            <a:r>
              <a:rPr b="1" spc="60" dirty="0">
                <a:latin typeface="Arial" panose="020B0604020202020204"/>
                <a:cs typeface="Arial" panose="020B0604020202020204"/>
              </a:rPr>
              <a:t> </a:t>
            </a:r>
            <a:r>
              <a:rPr b="1" dirty="0">
                <a:latin typeface="Arial" panose="020B0604020202020204"/>
                <a:cs typeface="Arial" panose="020B0604020202020204"/>
              </a:rPr>
              <a:t>Fabric</a:t>
            </a:r>
            <a:r>
              <a:rPr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This</a:t>
            </a:r>
            <a:r>
              <a:rPr spc="-50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dirty="0"/>
              <a:t>enterprise</a:t>
            </a:r>
            <a:r>
              <a:rPr spc="-15" dirty="0"/>
              <a:t> </a:t>
            </a:r>
            <a:r>
              <a:rPr dirty="0"/>
              <a:t>graded</a:t>
            </a:r>
            <a:r>
              <a:rPr spc="-15" dirty="0"/>
              <a:t> </a:t>
            </a:r>
            <a:r>
              <a:rPr dirty="0"/>
              <a:t>project</a:t>
            </a:r>
            <a:r>
              <a:rPr spc="-10" dirty="0"/>
              <a:t> </a:t>
            </a:r>
            <a:r>
              <a:rPr dirty="0"/>
              <a:t>which</a:t>
            </a:r>
            <a:r>
              <a:rPr spc="-15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spc="-10" dirty="0"/>
              <a:t>easily </a:t>
            </a:r>
            <a:r>
              <a:rPr dirty="0"/>
              <a:t>programmed</a:t>
            </a:r>
            <a:r>
              <a:rPr spc="-45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dirty="0"/>
              <a:t>per</a:t>
            </a:r>
            <a:r>
              <a:rPr spc="-4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enterprise</a:t>
            </a:r>
            <a:r>
              <a:rPr spc="-20" dirty="0"/>
              <a:t> </a:t>
            </a:r>
            <a:r>
              <a:rPr dirty="0"/>
              <a:t>needs.</a:t>
            </a:r>
            <a:r>
              <a:rPr spc="-15" dirty="0"/>
              <a:t> </a:t>
            </a:r>
            <a:r>
              <a:rPr dirty="0"/>
              <a:t>This</a:t>
            </a:r>
            <a:r>
              <a:rPr spc="-60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modular</a:t>
            </a:r>
            <a:r>
              <a:rPr spc="-45" dirty="0"/>
              <a:t> </a:t>
            </a:r>
            <a:r>
              <a:rPr dirty="0"/>
              <a:t>project</a:t>
            </a:r>
            <a:r>
              <a:rPr spc="-35" dirty="0"/>
              <a:t> </a:t>
            </a:r>
            <a:r>
              <a:rPr dirty="0"/>
              <a:t>which</a:t>
            </a:r>
            <a:r>
              <a:rPr spc="-25" dirty="0"/>
              <a:t> </a:t>
            </a:r>
            <a:r>
              <a:rPr spc="-10" dirty="0"/>
              <a:t>supports </a:t>
            </a:r>
            <a:r>
              <a:rPr dirty="0"/>
              <a:t>multiple</a:t>
            </a:r>
            <a:r>
              <a:rPr spc="-80" dirty="0"/>
              <a:t> </a:t>
            </a:r>
            <a:r>
              <a:rPr dirty="0"/>
              <a:t>consensus</a:t>
            </a:r>
            <a:r>
              <a:rPr spc="-50" dirty="0"/>
              <a:t> </a:t>
            </a:r>
            <a:r>
              <a:rPr spc="-10" dirty="0"/>
              <a:t>algorithms.</a:t>
            </a:r>
            <a:endParaRPr spc="-1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55" dirty="0">
                <a:solidFill>
                  <a:srgbClr val="1A1A1A"/>
                </a:solidFill>
              </a:rPr>
              <a:t>Blockchain</a:t>
            </a:r>
            <a:r>
              <a:rPr sz="2600" spc="-65" dirty="0">
                <a:solidFill>
                  <a:srgbClr val="1A1A1A"/>
                </a:solidFill>
              </a:rPr>
              <a:t> </a:t>
            </a:r>
            <a:r>
              <a:rPr sz="2600" spc="65" dirty="0">
                <a:solidFill>
                  <a:srgbClr val="1A1A1A"/>
                </a:solidFill>
              </a:rPr>
              <a:t>Users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808211" y="2154554"/>
            <a:ext cx="7426959" cy="25634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265" marR="12700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Blockchain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users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are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normal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people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like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you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me,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who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make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use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blockchain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or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cryptocurrency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achieve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some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results.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They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can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also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be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investors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who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buy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cryptocurrencies</a:t>
            </a:r>
            <a:r>
              <a:rPr sz="1400" spc="8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sell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at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later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date.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69265" marR="12065" indent="-317500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For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creating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Blockchain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user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base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technology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or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cryptocurrency</a:t>
            </a:r>
            <a:r>
              <a:rPr sz="14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should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have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some </a:t>
            </a:r>
            <a:r>
              <a:rPr sz="1400" dirty="0">
                <a:latin typeface="Arial" panose="020B0604020202020204"/>
                <a:cs typeface="Arial" panose="020B0604020202020204"/>
              </a:rPr>
              <a:t>utility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related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problem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being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tackled.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400" b="1" dirty="0">
                <a:latin typeface="Arial" panose="020B0604020202020204"/>
                <a:cs typeface="Arial" panose="020B0604020202020204"/>
              </a:rPr>
              <a:t>For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latin typeface="Arial" panose="020B0604020202020204"/>
                <a:cs typeface="Arial" panose="020B0604020202020204"/>
              </a:rPr>
              <a:t>Example: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69265" marR="5080" indent="-317500">
              <a:lnSpc>
                <a:spcPct val="100000"/>
              </a:lnSpc>
              <a:spcBef>
                <a:spcPts val="1610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Bitcoin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serves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major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utility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29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payment for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goods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services.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Currently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there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are </a:t>
            </a:r>
            <a:r>
              <a:rPr sz="1400" dirty="0">
                <a:latin typeface="Arial" panose="020B0604020202020204"/>
                <a:cs typeface="Arial" panose="020B0604020202020204"/>
              </a:rPr>
              <a:t>over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50,000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merchants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registered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with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Bitcoin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including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Microsoft,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PayPal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Subway.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69265" marR="266065" indent="-317500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Bitcoin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was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first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mover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Blockchain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it’s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high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utility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as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payment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system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made </a:t>
            </a:r>
            <a:r>
              <a:rPr sz="1400" dirty="0">
                <a:latin typeface="Arial" panose="020B0604020202020204"/>
                <a:cs typeface="Arial" panose="020B0604020202020204"/>
              </a:rPr>
              <a:t>sure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that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large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part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its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ecosystem</a:t>
            </a:r>
            <a:r>
              <a:rPr sz="1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based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upon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users.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55" dirty="0">
                <a:solidFill>
                  <a:srgbClr val="1A1A1A"/>
                </a:solidFill>
              </a:rPr>
              <a:t>Blockchain</a:t>
            </a:r>
            <a:r>
              <a:rPr sz="2600" spc="-65" dirty="0">
                <a:solidFill>
                  <a:srgbClr val="1A1A1A"/>
                </a:solidFill>
              </a:rPr>
              <a:t> </a:t>
            </a:r>
            <a:r>
              <a:rPr sz="2600" spc="75" dirty="0">
                <a:solidFill>
                  <a:srgbClr val="1A1A1A"/>
                </a:solidFill>
              </a:rPr>
              <a:t>Exchanges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948382" y="2154554"/>
            <a:ext cx="7392670" cy="1518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Every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Blockchain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project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has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robust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ecosystem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working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under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it,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it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always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include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a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decentralized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exchange. These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are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developed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by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Blockchain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team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or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community</a:t>
            </a:r>
            <a:r>
              <a:rPr sz="1400" spc="50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other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developers.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9565" marR="187325" indent="-317500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typical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exchange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designed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find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cheapest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rates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exchange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between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any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two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cryptocurrencies,</a:t>
            </a:r>
            <a:r>
              <a:rPr sz="1400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making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it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more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affordable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trade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tokens/cryptocurrencies.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9565" marR="483870" indent="-317500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Exchanges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used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for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trading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also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might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integrate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with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hardware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wallets,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or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users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can </a:t>
            </a:r>
            <a:r>
              <a:rPr sz="1400" dirty="0">
                <a:latin typeface="Arial" panose="020B0604020202020204"/>
                <a:cs typeface="Arial" panose="020B0604020202020204"/>
              </a:rPr>
              <a:t>create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their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own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wallet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on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exchange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website.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-335418"/>
            <a:ext cx="7886700" cy="995400"/>
          </a:xfrm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55" dirty="0">
                <a:solidFill>
                  <a:srgbClr val="1A1A1A"/>
                </a:solidFill>
              </a:rPr>
              <a:t>Blockchain</a:t>
            </a:r>
            <a:r>
              <a:rPr sz="2600" spc="-65" dirty="0">
                <a:solidFill>
                  <a:srgbClr val="1A1A1A"/>
                </a:solidFill>
              </a:rPr>
              <a:t> </a:t>
            </a:r>
            <a:r>
              <a:rPr sz="2600" spc="60" dirty="0">
                <a:solidFill>
                  <a:srgbClr val="1A1A1A"/>
                </a:solidFill>
              </a:rPr>
              <a:t>Verfiers/Miners</a:t>
            </a:r>
            <a:endParaRPr sz="26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761309"/>
            <a:ext cx="7886700" cy="326753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265" marR="5080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469900" algn="l"/>
              </a:tabLst>
            </a:pPr>
            <a:r>
              <a:rPr dirty="0"/>
              <a:t>To</a:t>
            </a:r>
            <a:r>
              <a:rPr spc="-70" dirty="0"/>
              <a:t> </a:t>
            </a:r>
            <a:r>
              <a:rPr dirty="0"/>
              <a:t>function</a:t>
            </a:r>
            <a:r>
              <a:rPr spc="-2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blockchain</a:t>
            </a:r>
            <a:r>
              <a:rPr spc="-4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maintain</a:t>
            </a:r>
            <a:r>
              <a:rPr spc="-45" dirty="0"/>
              <a:t> </a:t>
            </a:r>
            <a:r>
              <a:rPr dirty="0"/>
              <a:t>its</a:t>
            </a:r>
            <a:r>
              <a:rPr spc="-40" dirty="0"/>
              <a:t> </a:t>
            </a:r>
            <a:r>
              <a:rPr dirty="0"/>
              <a:t>integrity,</a:t>
            </a:r>
            <a:r>
              <a:rPr spc="20" dirty="0"/>
              <a:t> </a:t>
            </a:r>
            <a:r>
              <a:rPr dirty="0"/>
              <a:t>it</a:t>
            </a:r>
            <a:r>
              <a:rPr spc="-65" dirty="0"/>
              <a:t> </a:t>
            </a:r>
            <a:r>
              <a:rPr dirty="0"/>
              <a:t>needs</a:t>
            </a:r>
            <a:r>
              <a:rPr spc="-4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large</a:t>
            </a:r>
            <a:r>
              <a:rPr spc="-45" dirty="0"/>
              <a:t> </a:t>
            </a:r>
            <a:r>
              <a:rPr dirty="0"/>
              <a:t>network</a:t>
            </a:r>
            <a:r>
              <a:rPr spc="5" dirty="0"/>
              <a:t> </a:t>
            </a:r>
            <a:r>
              <a:rPr spc="-25" dirty="0"/>
              <a:t>of</a:t>
            </a:r>
            <a:r>
              <a:rPr spc="500" dirty="0"/>
              <a:t> </a:t>
            </a:r>
            <a:r>
              <a:rPr spc="-10" dirty="0"/>
              <a:t>independent</a:t>
            </a:r>
            <a:r>
              <a:rPr spc="-5" dirty="0"/>
              <a:t> </a:t>
            </a:r>
            <a:r>
              <a:rPr dirty="0"/>
              <a:t>nodes</a:t>
            </a:r>
            <a:r>
              <a:rPr spc="-45" dirty="0"/>
              <a:t> </a:t>
            </a:r>
            <a:r>
              <a:rPr dirty="0"/>
              <a:t>around</a:t>
            </a:r>
            <a:r>
              <a:rPr spc="-2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world</a:t>
            </a:r>
            <a:r>
              <a:rPr spc="-2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maintain</a:t>
            </a:r>
            <a:r>
              <a:rPr spc="-45" dirty="0"/>
              <a:t> </a:t>
            </a:r>
            <a:r>
              <a:rPr dirty="0"/>
              <a:t>it</a:t>
            </a:r>
            <a:r>
              <a:rPr spc="-65" dirty="0"/>
              <a:t> </a:t>
            </a:r>
            <a:r>
              <a:rPr spc="-10" dirty="0"/>
              <a:t>continuously.</a:t>
            </a:r>
            <a:r>
              <a:rPr spc="4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private</a:t>
            </a:r>
            <a:r>
              <a:rPr spc="-50" dirty="0"/>
              <a:t> </a:t>
            </a:r>
            <a:r>
              <a:rPr dirty="0"/>
              <a:t>blockchains,</a:t>
            </a:r>
            <a:r>
              <a:rPr spc="-20" dirty="0"/>
              <a:t> </a:t>
            </a:r>
            <a:r>
              <a:rPr spc="-50" dirty="0"/>
              <a:t>a </a:t>
            </a:r>
            <a:r>
              <a:rPr dirty="0"/>
              <a:t>central</a:t>
            </a:r>
            <a:r>
              <a:rPr spc="-10" dirty="0"/>
              <a:t> organisation </a:t>
            </a:r>
            <a:r>
              <a:rPr dirty="0"/>
              <a:t>has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authority</a:t>
            </a:r>
            <a:r>
              <a:rPr spc="-10" dirty="0"/>
              <a:t> </a:t>
            </a:r>
            <a:r>
              <a:rPr dirty="0"/>
              <a:t>over</a:t>
            </a:r>
            <a:r>
              <a:rPr spc="-35" dirty="0"/>
              <a:t> </a:t>
            </a:r>
            <a:r>
              <a:rPr dirty="0"/>
              <a:t>every</a:t>
            </a:r>
            <a:r>
              <a:rPr spc="325" dirty="0"/>
              <a:t> </a:t>
            </a:r>
            <a:r>
              <a:rPr dirty="0"/>
              <a:t>node</a:t>
            </a:r>
            <a:r>
              <a:rPr spc="-35" dirty="0"/>
              <a:t>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network.</a:t>
            </a:r>
            <a:r>
              <a:rPr spc="-10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case</a:t>
            </a:r>
            <a:r>
              <a:rPr spc="-40" dirty="0"/>
              <a:t> </a:t>
            </a:r>
            <a:r>
              <a:rPr spc="-35" dirty="0"/>
              <a:t>of </a:t>
            </a:r>
            <a:r>
              <a:rPr dirty="0"/>
              <a:t>public</a:t>
            </a:r>
            <a:r>
              <a:rPr spc="-40" dirty="0"/>
              <a:t> </a:t>
            </a:r>
            <a:r>
              <a:rPr dirty="0"/>
              <a:t>blockchains,</a:t>
            </a:r>
            <a:r>
              <a:rPr spc="-1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other</a:t>
            </a:r>
            <a:r>
              <a:rPr spc="-15" dirty="0"/>
              <a:t> </a:t>
            </a:r>
            <a:r>
              <a:rPr dirty="0"/>
              <a:t>hand,</a:t>
            </a:r>
            <a:r>
              <a:rPr spc="-35" dirty="0"/>
              <a:t> </a:t>
            </a:r>
            <a:r>
              <a:rPr dirty="0"/>
              <a:t>anyone</a:t>
            </a:r>
            <a:r>
              <a:rPr spc="25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set</a:t>
            </a:r>
            <a:r>
              <a:rPr spc="-35" dirty="0"/>
              <a:t> </a:t>
            </a:r>
            <a:r>
              <a:rPr dirty="0"/>
              <a:t>up</a:t>
            </a:r>
            <a:r>
              <a:rPr spc="-60" dirty="0"/>
              <a:t> </a:t>
            </a:r>
            <a:r>
              <a:rPr dirty="0"/>
              <a:t>their</a:t>
            </a:r>
            <a:r>
              <a:rPr spc="-20" dirty="0"/>
              <a:t> </a:t>
            </a:r>
            <a:r>
              <a:rPr dirty="0"/>
              <a:t>computer</a:t>
            </a:r>
            <a:r>
              <a:rPr spc="-40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act</a:t>
            </a:r>
            <a:r>
              <a:rPr spc="-35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spc="-10" dirty="0"/>
              <a:t>node.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owners</a:t>
            </a:r>
            <a:r>
              <a:rPr spc="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these</a:t>
            </a:r>
            <a:r>
              <a:rPr spc="-25" dirty="0"/>
              <a:t> </a:t>
            </a:r>
            <a:r>
              <a:rPr dirty="0"/>
              <a:t>computers</a:t>
            </a:r>
            <a:r>
              <a:rPr spc="-40" dirty="0"/>
              <a:t> </a:t>
            </a:r>
            <a:r>
              <a:rPr dirty="0"/>
              <a:t>are</a:t>
            </a:r>
            <a:r>
              <a:rPr spc="-45" dirty="0"/>
              <a:t> </a:t>
            </a:r>
            <a:r>
              <a:rPr dirty="0"/>
              <a:t>called</a:t>
            </a:r>
            <a:r>
              <a:rPr spc="-45" dirty="0"/>
              <a:t> </a:t>
            </a:r>
            <a:r>
              <a:rPr spc="-10" dirty="0"/>
              <a:t>miners.</a:t>
            </a:r>
            <a:endParaRPr spc="-10" dirty="0"/>
          </a:p>
          <a:p>
            <a:pPr marL="469265" marR="78105" indent="-31750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dirty="0"/>
              <a:t>Since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integrity</a:t>
            </a:r>
            <a:r>
              <a:rPr spc="-1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blockchain</a:t>
            </a:r>
            <a:r>
              <a:rPr spc="-4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directly</a:t>
            </a:r>
            <a:r>
              <a:rPr spc="-35" dirty="0"/>
              <a:t> </a:t>
            </a:r>
            <a:r>
              <a:rPr dirty="0"/>
              <a:t>related</a:t>
            </a:r>
            <a:r>
              <a:rPr spc="-20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number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independent </a:t>
            </a:r>
            <a:r>
              <a:rPr dirty="0"/>
              <a:t>nodes</a:t>
            </a:r>
            <a:r>
              <a:rPr spc="-40" dirty="0"/>
              <a:t>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network,</a:t>
            </a:r>
            <a:r>
              <a:rPr spc="-10" dirty="0"/>
              <a:t> </a:t>
            </a:r>
            <a:r>
              <a:rPr dirty="0"/>
              <a:t>there</a:t>
            </a:r>
            <a:r>
              <a:rPr spc="-40" dirty="0"/>
              <a:t> </a:t>
            </a:r>
            <a:r>
              <a:rPr dirty="0"/>
              <a:t>also</a:t>
            </a:r>
            <a:r>
              <a:rPr spc="-40" dirty="0"/>
              <a:t> </a:t>
            </a:r>
            <a:r>
              <a:rPr dirty="0"/>
              <a:t>needs</a:t>
            </a:r>
            <a:r>
              <a:rPr spc="-1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some</a:t>
            </a:r>
            <a:r>
              <a:rPr spc="-40" dirty="0"/>
              <a:t> </a:t>
            </a:r>
            <a:r>
              <a:rPr dirty="0"/>
              <a:t>incentive</a:t>
            </a:r>
            <a:r>
              <a:rPr spc="-4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mining.</a:t>
            </a:r>
            <a:r>
              <a:rPr spc="-35" dirty="0"/>
              <a:t> </a:t>
            </a:r>
            <a:r>
              <a:rPr spc="-10" dirty="0"/>
              <a:t>Different </a:t>
            </a:r>
            <a:r>
              <a:rPr dirty="0"/>
              <a:t>blockchains</a:t>
            </a:r>
            <a:r>
              <a:rPr spc="-55" dirty="0"/>
              <a:t> </a:t>
            </a:r>
            <a:r>
              <a:rPr dirty="0"/>
              <a:t>utilize</a:t>
            </a:r>
            <a:r>
              <a:rPr spc="-30" dirty="0"/>
              <a:t> </a:t>
            </a:r>
            <a:r>
              <a:rPr dirty="0"/>
              <a:t>different</a:t>
            </a:r>
            <a:r>
              <a:rPr spc="-30" dirty="0"/>
              <a:t> </a:t>
            </a:r>
            <a:r>
              <a:rPr dirty="0"/>
              <a:t>mining</a:t>
            </a:r>
            <a:r>
              <a:rPr spc="-55" dirty="0"/>
              <a:t> </a:t>
            </a:r>
            <a:r>
              <a:rPr dirty="0"/>
              <a:t>systems</a:t>
            </a:r>
            <a:r>
              <a:rPr spc="-10" dirty="0"/>
              <a:t> </a:t>
            </a:r>
            <a:r>
              <a:rPr dirty="0"/>
              <a:t>however</a:t>
            </a:r>
            <a:r>
              <a:rPr spc="-15" dirty="0"/>
              <a:t> </a:t>
            </a:r>
            <a:r>
              <a:rPr dirty="0"/>
              <a:t>most</a:t>
            </a:r>
            <a:r>
              <a:rPr spc="-7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them</a:t>
            </a:r>
            <a:r>
              <a:rPr spc="-35" dirty="0"/>
              <a:t> </a:t>
            </a:r>
            <a:r>
              <a:rPr dirty="0"/>
              <a:t>contain</a:t>
            </a:r>
            <a:r>
              <a:rPr spc="-55" dirty="0"/>
              <a:t> </a:t>
            </a:r>
            <a:r>
              <a:rPr dirty="0"/>
              <a:t>some</a:t>
            </a:r>
            <a:r>
              <a:rPr spc="-50" dirty="0"/>
              <a:t> </a:t>
            </a:r>
            <a:r>
              <a:rPr dirty="0"/>
              <a:t>form</a:t>
            </a:r>
            <a:r>
              <a:rPr spc="-55" dirty="0"/>
              <a:t> </a:t>
            </a:r>
            <a:r>
              <a:rPr spc="-25" dirty="0"/>
              <a:t>of:</a:t>
            </a:r>
            <a:endParaRPr spc="-25" dirty="0"/>
          </a:p>
          <a:p>
            <a:pPr marL="926465" lvl="1" indent="-317500">
              <a:lnSpc>
                <a:spcPct val="100000"/>
              </a:lnSpc>
              <a:buChar char="○"/>
              <a:tabLst>
                <a:tab pos="927100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An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incentive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system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926465" lvl="1" indent="-317500">
              <a:lnSpc>
                <a:spcPct val="100000"/>
              </a:lnSpc>
              <a:buChar char="○"/>
              <a:tabLst>
                <a:tab pos="927100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consensus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algorithm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55" dirty="0">
                <a:solidFill>
                  <a:srgbClr val="1A1A1A"/>
                </a:solidFill>
              </a:rPr>
              <a:t>Blockchain</a:t>
            </a:r>
            <a:r>
              <a:rPr sz="2600" spc="-65" dirty="0">
                <a:solidFill>
                  <a:srgbClr val="1A1A1A"/>
                </a:solidFill>
              </a:rPr>
              <a:t> </a:t>
            </a:r>
            <a:r>
              <a:rPr sz="2600" spc="50" dirty="0">
                <a:solidFill>
                  <a:srgbClr val="1A1A1A"/>
                </a:solidFill>
              </a:rPr>
              <a:t>Developers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948382" y="2154554"/>
            <a:ext cx="7179309" cy="2585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7660" marR="5080" indent="-315595" algn="just">
              <a:lnSpc>
                <a:spcPct val="100000"/>
              </a:lnSpc>
              <a:spcBef>
                <a:spcPts val="90"/>
              </a:spcBef>
              <a:buChar char="○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Blockchain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technology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built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by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potential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developers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working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behind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it.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strong 	</a:t>
            </a:r>
            <a:r>
              <a:rPr sz="1400" dirty="0">
                <a:latin typeface="Arial" panose="020B0604020202020204"/>
                <a:cs typeface="Arial" panose="020B0604020202020204"/>
              </a:rPr>
              <a:t>team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developers </a:t>
            </a:r>
            <a:r>
              <a:rPr sz="1400" dirty="0">
                <a:latin typeface="Arial" panose="020B0604020202020204"/>
                <a:cs typeface="Arial" panose="020B0604020202020204"/>
              </a:rPr>
              <a:t>can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lead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successful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Blockchain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project.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Currently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there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are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two 	</a:t>
            </a:r>
            <a:r>
              <a:rPr sz="1400" dirty="0">
                <a:latin typeface="Arial" panose="020B0604020202020204"/>
                <a:cs typeface="Arial" panose="020B0604020202020204"/>
              </a:rPr>
              <a:t>types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developers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blockchain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ecosystem: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784225" lvl="1" indent="-314960" algn="just">
              <a:lnSpc>
                <a:spcPct val="100000"/>
              </a:lnSpc>
              <a:buAutoNum type="alphaLcPeriod"/>
              <a:tabLst>
                <a:tab pos="78422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Blockchain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developers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784225" lvl="1" indent="-314960" algn="just">
              <a:lnSpc>
                <a:spcPct val="100000"/>
              </a:lnSpc>
              <a:buAutoNum type="alphaLcPeriod"/>
              <a:tabLst>
                <a:tab pos="78422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dApp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developers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 marL="329565" marR="69215" indent="-317500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Blockchain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developers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build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new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blockchains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with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different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levels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functionalities</a:t>
            </a:r>
            <a:r>
              <a:rPr sz="140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and </a:t>
            </a:r>
            <a:r>
              <a:rPr sz="1400" dirty="0">
                <a:latin typeface="Arial" panose="020B0604020202020204"/>
                <a:cs typeface="Arial" panose="020B0604020202020204"/>
              </a:rPr>
              <a:t>Consensus</a:t>
            </a:r>
            <a:r>
              <a:rPr sz="14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Algorithms.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9565" marR="20955" indent="-317500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dApp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developers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work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with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decentralized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applications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that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can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run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on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blockchains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thus </a:t>
            </a:r>
            <a:r>
              <a:rPr sz="1400" dirty="0">
                <a:latin typeface="Arial" panose="020B0604020202020204"/>
                <a:cs typeface="Arial" panose="020B0604020202020204"/>
              </a:rPr>
              <a:t>providing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similar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functionality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like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Google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Play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Store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over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Blockchain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Technology.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9565" marR="200660" indent="-317500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development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Smart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Contracts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over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Blockchain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has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open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possibility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for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1400" dirty="0">
                <a:latin typeface="Arial" panose="020B0604020202020204"/>
                <a:cs typeface="Arial" panose="020B0604020202020204"/>
              </a:rPr>
              <a:t>developers to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create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extensive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applications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use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cases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for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industries.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55" dirty="0">
                <a:solidFill>
                  <a:srgbClr val="1A1A1A"/>
                </a:solidFill>
              </a:rPr>
              <a:t>Blockchain</a:t>
            </a:r>
            <a:r>
              <a:rPr sz="2600" spc="-60" dirty="0">
                <a:solidFill>
                  <a:srgbClr val="1A1A1A"/>
                </a:solidFill>
              </a:rPr>
              <a:t> </a:t>
            </a:r>
            <a:r>
              <a:rPr sz="2600" spc="35" dirty="0">
                <a:solidFill>
                  <a:srgbClr val="1A1A1A"/>
                </a:solidFill>
              </a:rPr>
              <a:t>Applications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808174" y="2154554"/>
            <a:ext cx="7200265" cy="25634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143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Apart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from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exchanges,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platforms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users,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another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important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aspect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Blockchain </a:t>
            </a:r>
            <a:r>
              <a:rPr sz="1400" dirty="0">
                <a:latin typeface="Arial" panose="020B0604020202020204"/>
                <a:cs typeface="Arial" panose="020B0604020202020204"/>
              </a:rPr>
              <a:t>ecosystem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applications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that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industries,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developers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communities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build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serve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a </a:t>
            </a:r>
            <a:r>
              <a:rPr sz="1400" dirty="0">
                <a:latin typeface="Arial" panose="020B0604020202020204"/>
                <a:cs typeface="Arial" panose="020B0604020202020204"/>
              </a:rPr>
              <a:t>specific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purpose.</a:t>
            </a:r>
            <a:endParaRPr sz="14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585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There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are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various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examples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Applications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being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build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upon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Blockchain,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some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major </a:t>
            </a:r>
            <a:r>
              <a:rPr sz="1400" dirty="0">
                <a:latin typeface="Arial" panose="020B0604020202020204"/>
                <a:cs typeface="Arial" panose="020B0604020202020204"/>
              </a:rPr>
              <a:t>working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applications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are:</a:t>
            </a:r>
            <a:endParaRPr sz="1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400" dirty="0">
              <a:latin typeface="Arial" panose="020B0604020202020204"/>
              <a:cs typeface="Arial" panose="020B0604020202020204"/>
            </a:endParaRPr>
          </a:p>
          <a:p>
            <a:pPr marL="469265" indent="-31686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1400" b="1" dirty="0">
                <a:latin typeface="Arial" panose="020B0604020202020204"/>
                <a:cs typeface="Arial" panose="020B0604020202020204"/>
              </a:rPr>
              <a:t>CryptPad</a:t>
            </a:r>
            <a:r>
              <a:rPr sz="14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decentralized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document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creation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application.</a:t>
            </a:r>
            <a:endParaRPr sz="1400" dirty="0">
              <a:latin typeface="Arial" panose="020B0604020202020204"/>
              <a:cs typeface="Arial" panose="020B0604020202020204"/>
            </a:endParaRPr>
          </a:p>
          <a:p>
            <a:pPr marL="469265" indent="-31686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●"/>
              <a:tabLst>
                <a:tab pos="469265" algn="l"/>
              </a:tabLst>
            </a:pPr>
            <a:r>
              <a:rPr sz="1400" b="1" dirty="0">
                <a:latin typeface="Arial" panose="020B0604020202020204"/>
                <a:cs typeface="Arial" panose="020B0604020202020204"/>
              </a:rPr>
              <a:t>Humaniq</a:t>
            </a:r>
            <a:r>
              <a:rPr sz="14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fintech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startup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which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connects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unbanked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people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with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global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economy.</a:t>
            </a:r>
            <a:endParaRPr sz="1400" dirty="0">
              <a:latin typeface="Arial" panose="020B0604020202020204"/>
              <a:cs typeface="Arial" panose="020B0604020202020204"/>
            </a:endParaRPr>
          </a:p>
          <a:p>
            <a:pPr marL="469265" indent="-31686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1400" b="1" dirty="0">
                <a:latin typeface="Arial" panose="020B0604020202020204"/>
                <a:cs typeface="Arial" panose="020B0604020202020204"/>
              </a:rPr>
              <a:t>Augur</a:t>
            </a:r>
            <a:r>
              <a:rPr sz="1400" b="1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peer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peer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oracle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prediction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market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place.</a:t>
            </a:r>
            <a:endParaRPr sz="1400" dirty="0">
              <a:latin typeface="Arial" panose="020B0604020202020204"/>
              <a:cs typeface="Arial" panose="020B0604020202020204"/>
            </a:endParaRPr>
          </a:p>
          <a:p>
            <a:pPr marL="469265" indent="-31686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1400" b="1" dirty="0">
                <a:latin typeface="Arial" panose="020B0604020202020204"/>
                <a:cs typeface="Arial" panose="020B0604020202020204"/>
              </a:rPr>
              <a:t>Filament</a:t>
            </a:r>
            <a:r>
              <a:rPr sz="14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-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Building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IoT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applications </a:t>
            </a:r>
            <a:r>
              <a:rPr sz="1400" dirty="0">
                <a:latin typeface="Arial" panose="020B0604020202020204"/>
                <a:cs typeface="Arial" panose="020B0604020202020204"/>
              </a:rPr>
              <a:t>over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Blockchain.</a:t>
            </a:r>
            <a:endParaRPr sz="1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144000" cy="5145405"/>
            <a:chOff x="0" y="12"/>
            <a:chExt cx="9144000" cy="5145405"/>
          </a:xfrm>
        </p:grpSpPr>
        <p:sp>
          <p:nvSpPr>
            <p:cNvPr id="3" name="object 3"/>
            <p:cNvSpPr/>
            <p:nvPr/>
          </p:nvSpPr>
          <p:spPr>
            <a:xfrm>
              <a:off x="0" y="487679"/>
              <a:ext cx="9144000" cy="4657725"/>
            </a:xfrm>
            <a:custGeom>
              <a:avLst/>
              <a:gdLst/>
              <a:ahLst/>
              <a:cxnLst/>
              <a:rect l="l" t="t" r="r" b="b"/>
              <a:pathLst>
                <a:path w="9144000" h="4657725">
                  <a:moveTo>
                    <a:pt x="0" y="4657344"/>
                  </a:moveTo>
                  <a:lnTo>
                    <a:pt x="9144000" y="465734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657344"/>
                  </a:lnTo>
                  <a:close/>
                </a:path>
              </a:pathLst>
            </a:custGeom>
            <a:solidFill>
              <a:srgbClr val="E9EC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2"/>
              <a:ext cx="9144000" cy="487680"/>
            </a:xfrm>
            <a:custGeom>
              <a:avLst/>
              <a:gdLst/>
              <a:ahLst/>
              <a:cxnLst/>
              <a:rect l="l" t="t" r="r" b="b"/>
              <a:pathLst>
                <a:path w="9144000" h="487680">
                  <a:moveTo>
                    <a:pt x="9144000" y="0"/>
                  </a:moveTo>
                  <a:lnTo>
                    <a:pt x="0" y="0"/>
                  </a:lnTo>
                  <a:lnTo>
                    <a:pt x="0" y="487667"/>
                  </a:lnTo>
                  <a:lnTo>
                    <a:pt x="9144000" y="48766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03960" y="1191767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18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1856" y="45720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29055" y="1191767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795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7952" y="45720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8174" y="1379842"/>
            <a:ext cx="602678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200" spc="65" dirty="0">
                <a:solidFill>
                  <a:srgbClr val="1A1A1A"/>
                </a:solidFill>
              </a:rPr>
              <a:t>Industry</a:t>
            </a:r>
            <a:r>
              <a:rPr sz="4200" spc="-235" dirty="0">
                <a:solidFill>
                  <a:srgbClr val="1A1A1A"/>
                </a:solidFill>
              </a:rPr>
              <a:t> </a:t>
            </a:r>
            <a:r>
              <a:rPr sz="4200" spc="170" dirty="0">
                <a:solidFill>
                  <a:srgbClr val="1A1A1A"/>
                </a:solidFill>
              </a:rPr>
              <a:t>Challenges</a:t>
            </a:r>
            <a:r>
              <a:rPr sz="4200" spc="-250" dirty="0">
                <a:solidFill>
                  <a:srgbClr val="1A1A1A"/>
                </a:solidFill>
              </a:rPr>
              <a:t> </a:t>
            </a:r>
            <a:r>
              <a:rPr sz="4200" spc="-25" dirty="0">
                <a:solidFill>
                  <a:srgbClr val="1A1A1A"/>
                </a:solidFill>
              </a:rPr>
              <a:t>for </a:t>
            </a:r>
            <a:r>
              <a:rPr sz="4200" spc="110" dirty="0">
                <a:solidFill>
                  <a:srgbClr val="1A1A1A"/>
                </a:solidFill>
              </a:rPr>
              <a:t>Blockchain</a:t>
            </a:r>
            <a:r>
              <a:rPr sz="4200" spc="-229" dirty="0">
                <a:solidFill>
                  <a:srgbClr val="1A1A1A"/>
                </a:solidFill>
              </a:rPr>
              <a:t> </a:t>
            </a:r>
            <a:r>
              <a:rPr sz="4200" spc="80" dirty="0">
                <a:solidFill>
                  <a:srgbClr val="1A1A1A"/>
                </a:solidFill>
              </a:rPr>
              <a:t>Adoption</a:t>
            </a:r>
            <a:endParaRPr sz="4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60" dirty="0">
                <a:solidFill>
                  <a:srgbClr val="1A1A1A"/>
                </a:solidFill>
              </a:rPr>
              <a:t>Energy</a:t>
            </a:r>
            <a:r>
              <a:rPr sz="2600" spc="-110" dirty="0">
                <a:solidFill>
                  <a:srgbClr val="1A1A1A"/>
                </a:solidFill>
              </a:rPr>
              <a:t> </a:t>
            </a:r>
            <a:r>
              <a:rPr sz="2600" spc="50" dirty="0">
                <a:solidFill>
                  <a:srgbClr val="1A1A1A"/>
                </a:solidFill>
              </a:rPr>
              <a:t>Consumption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948382" y="2230754"/>
            <a:ext cx="7236459" cy="1731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Some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major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public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Blockchains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use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Proof-of-</a:t>
            </a:r>
            <a:r>
              <a:rPr sz="1400" dirty="0">
                <a:latin typeface="Arial" panose="020B0604020202020204"/>
                <a:cs typeface="Arial" panose="020B0604020202020204"/>
              </a:rPr>
              <a:t>Work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algorithms.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9565" marR="435610" indent="-317500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PoW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involves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use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computational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power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machine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solve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complex </a:t>
            </a:r>
            <a:r>
              <a:rPr sz="1400" dirty="0">
                <a:latin typeface="Arial" panose="020B0604020202020204"/>
                <a:cs typeface="Arial" panose="020B0604020202020204"/>
              </a:rPr>
              <a:t>mathematical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puzzle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verify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transaction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add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it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block.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9565" indent="-316865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Current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Bitcoin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energy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consumption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almost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equal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consumption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by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Ireland.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9565" marR="159385" indent="-317500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By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2020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it’s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estimated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that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Bitcoin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will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utilize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more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energy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consumption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than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entire </a:t>
            </a:r>
            <a:r>
              <a:rPr sz="1400" dirty="0">
                <a:latin typeface="Arial" panose="020B0604020202020204"/>
                <a:cs typeface="Arial" panose="020B0604020202020204"/>
              </a:rPr>
              <a:t>world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currently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uses.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9565" marR="5080" indent="-317500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probable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solution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for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this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has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emerged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form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different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consensus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mechanisms </a:t>
            </a:r>
            <a:r>
              <a:rPr sz="1400" dirty="0">
                <a:latin typeface="Arial" panose="020B0604020202020204"/>
                <a:cs typeface="Arial" panose="020B0604020202020204"/>
              </a:rPr>
              <a:t>like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Proof-of-</a:t>
            </a:r>
            <a:r>
              <a:rPr sz="1400" dirty="0">
                <a:latin typeface="Arial" panose="020B0604020202020204"/>
                <a:cs typeface="Arial" panose="020B0604020202020204"/>
              </a:rPr>
              <a:t>Stake,</a:t>
            </a:r>
            <a:r>
              <a:rPr sz="1400" spc="8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Delegated-Proof-of-</a:t>
            </a:r>
            <a:r>
              <a:rPr sz="1400" dirty="0">
                <a:latin typeface="Arial" panose="020B0604020202020204"/>
                <a:cs typeface="Arial" panose="020B0604020202020204"/>
              </a:rPr>
              <a:t>Stake,</a:t>
            </a:r>
            <a:r>
              <a:rPr sz="1400" spc="15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etc.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35" dirty="0">
                <a:solidFill>
                  <a:srgbClr val="1A1A1A"/>
                </a:solidFill>
              </a:rPr>
              <a:t>Scalability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948223" y="2230754"/>
            <a:ext cx="7099934" cy="1518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marR="29210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Scalability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has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appeared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as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significant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issue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for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Blockchain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networks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like</a:t>
            </a:r>
            <a:r>
              <a:rPr sz="14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Bitcoin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Ethereum.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9565" marR="172720" indent="-317500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Blockchains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are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having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trouble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effectively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supporting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large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number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users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on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network.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9565" marR="5080" indent="-317500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Moreover,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size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public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blockchains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keeps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on</a:t>
            </a:r>
            <a:r>
              <a:rPr sz="14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increasing.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Currently,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Bitcoin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ledger </a:t>
            </a:r>
            <a:r>
              <a:rPr sz="1400" dirty="0">
                <a:latin typeface="Arial" panose="020B0604020202020204"/>
                <a:cs typeface="Arial" panose="020B0604020202020204"/>
              </a:rPr>
              <a:t>size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above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100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GB.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9565" indent="-316865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One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possible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solution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which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has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emerged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storing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hash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data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over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network.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50" dirty="0">
                <a:solidFill>
                  <a:srgbClr val="1A1A1A"/>
                </a:solidFill>
              </a:rPr>
              <a:t>Public</a:t>
            </a:r>
            <a:r>
              <a:rPr sz="2600" spc="-95" dirty="0">
                <a:solidFill>
                  <a:srgbClr val="1A1A1A"/>
                </a:solidFill>
              </a:rPr>
              <a:t> </a:t>
            </a:r>
            <a:r>
              <a:rPr sz="2600" spc="-10" dirty="0">
                <a:solidFill>
                  <a:srgbClr val="1A1A1A"/>
                </a:solidFill>
              </a:rPr>
              <a:t>Perception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948224" y="2230754"/>
            <a:ext cx="7341870" cy="1518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8295" indent="-315595" algn="just">
              <a:lnSpc>
                <a:spcPct val="100000"/>
              </a:lnSpc>
              <a:spcBef>
                <a:spcPts val="90"/>
              </a:spcBef>
              <a:buChar char="●"/>
              <a:tabLst>
                <a:tab pos="32829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Presently,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blockchain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technology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almost</a:t>
            </a:r>
            <a:r>
              <a:rPr sz="14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synonymous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with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Bitcoin.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7660" marR="824230" indent="-315595" algn="just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majority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public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still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oblivious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existence and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potential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uses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of 	</a:t>
            </a:r>
            <a:r>
              <a:rPr sz="1400" dirty="0">
                <a:latin typeface="Arial" panose="020B0604020202020204"/>
                <a:cs typeface="Arial" panose="020B0604020202020204"/>
              </a:rPr>
              <a:t>Blockchain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technology.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7660" marR="182880" indent="-315595" algn="just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As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Bitcoin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anonymous</a:t>
            </a:r>
            <a:r>
              <a:rPr sz="1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used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for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shadowy dealings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money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laundering,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black 	</a:t>
            </a:r>
            <a:r>
              <a:rPr sz="1400" dirty="0">
                <a:latin typeface="Arial" panose="020B0604020202020204"/>
                <a:cs typeface="Arial" panose="020B0604020202020204"/>
              </a:rPr>
              <a:t>market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trade,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other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illegal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activities.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blockchain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also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getting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bad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reputation 	</a:t>
            </a:r>
            <a:r>
              <a:rPr sz="1400" dirty="0">
                <a:latin typeface="Arial" panose="020B0604020202020204"/>
                <a:cs typeface="Arial" panose="020B0604020202020204"/>
              </a:rPr>
              <a:t>due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same.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8295" indent="-315595" algn="just">
              <a:lnSpc>
                <a:spcPct val="100000"/>
              </a:lnSpc>
              <a:buChar char="●"/>
              <a:tabLst>
                <a:tab pos="32829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Mainstream adoption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needed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remove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sometimes-</a:t>
            </a:r>
            <a:r>
              <a:rPr sz="1400" dirty="0">
                <a:latin typeface="Arial" panose="020B0604020202020204"/>
                <a:cs typeface="Arial" panose="020B0604020202020204"/>
              </a:rPr>
              <a:t>negative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undertones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Bitcoin.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65" dirty="0"/>
              <a:t>Problems</a:t>
            </a:r>
            <a:r>
              <a:rPr lang="en-US" spc="-105" dirty="0"/>
              <a:t> </a:t>
            </a:r>
            <a:r>
              <a:rPr lang="en-US" dirty="0"/>
              <a:t>with</a:t>
            </a:r>
            <a:r>
              <a:rPr lang="en-US" spc="-140" dirty="0"/>
              <a:t> </a:t>
            </a:r>
            <a:r>
              <a:rPr lang="en-US" dirty="0"/>
              <a:t>current</a:t>
            </a:r>
            <a:r>
              <a:rPr lang="en-US" spc="-145" dirty="0"/>
              <a:t> </a:t>
            </a:r>
            <a:r>
              <a:rPr lang="en-US" spc="70" dirty="0"/>
              <a:t>system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948382" y="2128869"/>
            <a:ext cx="3823970" cy="12541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365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Account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Hacking</a:t>
            </a:r>
            <a:endParaRPr sz="1400" dirty="0">
              <a:latin typeface="Arial" panose="020B0604020202020204"/>
              <a:cs typeface="Arial" panose="020B0604020202020204"/>
            </a:endParaRPr>
          </a:p>
          <a:p>
            <a:pPr marL="329565" indent="-316865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Internet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Frauds</a:t>
            </a:r>
            <a:endParaRPr sz="1400" dirty="0">
              <a:latin typeface="Arial" panose="020B0604020202020204"/>
              <a:cs typeface="Arial" panose="020B0604020202020204"/>
            </a:endParaRPr>
          </a:p>
          <a:p>
            <a:pPr marL="329565" indent="-316865">
              <a:lnSpc>
                <a:spcPct val="100000"/>
              </a:lnSpc>
              <a:spcBef>
                <a:spcPts val="24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High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Transaction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Costs</a:t>
            </a:r>
            <a:endParaRPr sz="1400" dirty="0">
              <a:latin typeface="Arial" panose="020B0604020202020204"/>
              <a:cs typeface="Arial" panose="020B0604020202020204"/>
            </a:endParaRPr>
          </a:p>
          <a:p>
            <a:pPr marL="329565" indent="-316865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High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Transaction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Time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due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intermediaries</a:t>
            </a:r>
            <a:endParaRPr sz="1400" dirty="0">
              <a:latin typeface="Arial" panose="020B0604020202020204"/>
              <a:cs typeface="Arial" panose="020B0604020202020204"/>
            </a:endParaRPr>
          </a:p>
          <a:p>
            <a:pPr marL="329565" indent="-316865">
              <a:lnSpc>
                <a:spcPct val="100000"/>
              </a:lnSpc>
              <a:spcBef>
                <a:spcPts val="24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Dependency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on</a:t>
            </a:r>
            <a:r>
              <a:rPr sz="14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Banks</a:t>
            </a:r>
            <a:endParaRPr sz="1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80" dirty="0">
                <a:solidFill>
                  <a:srgbClr val="1A1A1A"/>
                </a:solidFill>
              </a:rPr>
              <a:t>Standards</a:t>
            </a:r>
            <a:r>
              <a:rPr sz="2600" spc="-110" dirty="0">
                <a:solidFill>
                  <a:srgbClr val="1A1A1A"/>
                </a:solidFill>
              </a:rPr>
              <a:t> </a:t>
            </a:r>
            <a:r>
              <a:rPr sz="2600" spc="90" dirty="0">
                <a:solidFill>
                  <a:srgbClr val="1A1A1A"/>
                </a:solidFill>
              </a:rPr>
              <a:t>and</a:t>
            </a:r>
            <a:r>
              <a:rPr sz="2600" spc="-135" dirty="0">
                <a:solidFill>
                  <a:srgbClr val="1A1A1A"/>
                </a:solidFill>
              </a:rPr>
              <a:t> </a:t>
            </a:r>
            <a:r>
              <a:rPr sz="2600" spc="60" dirty="0">
                <a:solidFill>
                  <a:srgbClr val="1A1A1A"/>
                </a:solidFill>
              </a:rPr>
              <a:t>Regulations</a:t>
            </a:r>
            <a:endParaRPr sz="2600" dirty="0"/>
          </a:p>
        </p:txBody>
      </p:sp>
      <p:sp>
        <p:nvSpPr>
          <p:cNvPr id="3" name="object 3"/>
          <p:cNvSpPr txBox="1"/>
          <p:nvPr/>
        </p:nvSpPr>
        <p:spPr>
          <a:xfrm>
            <a:off x="948382" y="2230754"/>
            <a:ext cx="7203440" cy="1304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Blockchains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are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continuously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evolving,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but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still,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countries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are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skeptic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about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it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as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there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is </a:t>
            </a:r>
            <a:r>
              <a:rPr sz="1400" dirty="0">
                <a:latin typeface="Arial" panose="020B0604020202020204"/>
                <a:cs typeface="Arial" panose="020B0604020202020204"/>
              </a:rPr>
              <a:t>no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proper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definition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for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standards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regulations.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9565" indent="-316865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Enterprises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Governments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require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regulations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protect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their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customers.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9565" marR="179070" indent="-317500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tackle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this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problem,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certain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countries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are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trying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launch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their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regulations over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technology.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9565" indent="-316865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Mass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adoption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might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also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standardize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Blockchain.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320"/>
            <a:ext cx="9144000" cy="5145405"/>
            <a:chOff x="0" y="12"/>
            <a:chExt cx="9144000" cy="5145405"/>
          </a:xfrm>
        </p:grpSpPr>
        <p:sp>
          <p:nvSpPr>
            <p:cNvPr id="3" name="object 3"/>
            <p:cNvSpPr/>
            <p:nvPr/>
          </p:nvSpPr>
          <p:spPr>
            <a:xfrm>
              <a:off x="0" y="487679"/>
              <a:ext cx="9144000" cy="4657725"/>
            </a:xfrm>
            <a:custGeom>
              <a:avLst/>
              <a:gdLst/>
              <a:ahLst/>
              <a:cxnLst/>
              <a:rect l="l" t="t" r="r" b="b"/>
              <a:pathLst>
                <a:path w="9144000" h="4657725">
                  <a:moveTo>
                    <a:pt x="0" y="4657344"/>
                  </a:moveTo>
                  <a:lnTo>
                    <a:pt x="9144000" y="465734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657344"/>
                  </a:lnTo>
                  <a:close/>
                </a:path>
              </a:pathLst>
            </a:custGeom>
            <a:solidFill>
              <a:srgbClr val="E9EC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2"/>
              <a:ext cx="9144000" cy="487680"/>
            </a:xfrm>
            <a:custGeom>
              <a:avLst/>
              <a:gdLst/>
              <a:ahLst/>
              <a:cxnLst/>
              <a:rect l="l" t="t" r="r" b="b"/>
              <a:pathLst>
                <a:path w="9144000" h="487680">
                  <a:moveTo>
                    <a:pt x="9144000" y="0"/>
                  </a:moveTo>
                  <a:lnTo>
                    <a:pt x="0" y="0"/>
                  </a:lnTo>
                  <a:lnTo>
                    <a:pt x="0" y="487667"/>
                  </a:lnTo>
                  <a:lnTo>
                    <a:pt x="9144000" y="48766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03960" y="1191767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18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1856" y="45720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29055" y="1191767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795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7952" y="45720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94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10" dirty="0">
                <a:solidFill>
                  <a:srgbClr val="1A1A1A"/>
                </a:solidFill>
              </a:rPr>
              <a:t>Blockchain</a:t>
            </a:r>
            <a:r>
              <a:rPr sz="4200" spc="-229" dirty="0">
                <a:solidFill>
                  <a:srgbClr val="1A1A1A"/>
                </a:solidFill>
              </a:rPr>
              <a:t> </a:t>
            </a:r>
            <a:r>
              <a:rPr sz="4200" spc="120" dirty="0">
                <a:solidFill>
                  <a:srgbClr val="1A1A1A"/>
                </a:solidFill>
              </a:rPr>
              <a:t>Examples</a:t>
            </a:r>
            <a:endParaRPr sz="4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95" dirty="0">
                <a:solidFill>
                  <a:srgbClr val="1A1A1A"/>
                </a:solidFill>
              </a:rPr>
              <a:t>Walmart</a:t>
            </a:r>
            <a:r>
              <a:rPr sz="2600" spc="-145" dirty="0">
                <a:solidFill>
                  <a:srgbClr val="1A1A1A"/>
                </a:solidFill>
              </a:rPr>
              <a:t> </a:t>
            </a:r>
            <a:r>
              <a:rPr sz="2600" spc="65" dirty="0">
                <a:solidFill>
                  <a:srgbClr val="1A1A1A"/>
                </a:solidFill>
              </a:rPr>
              <a:t>Food</a:t>
            </a:r>
            <a:r>
              <a:rPr sz="2600" spc="-125" dirty="0">
                <a:solidFill>
                  <a:srgbClr val="1A1A1A"/>
                </a:solidFill>
              </a:rPr>
              <a:t> </a:t>
            </a:r>
            <a:r>
              <a:rPr sz="2600" spc="35" dirty="0">
                <a:solidFill>
                  <a:srgbClr val="1A1A1A"/>
                </a:solidFill>
              </a:rPr>
              <a:t>Tracking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808174" y="2128951"/>
            <a:ext cx="7519670" cy="239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9570">
              <a:lnSpc>
                <a:spcPct val="116000"/>
              </a:lnSpc>
              <a:spcBef>
                <a:spcPts val="100"/>
              </a:spcBef>
            </a:pPr>
            <a:r>
              <a:rPr sz="1400" b="1" dirty="0">
                <a:latin typeface="Arial" panose="020B0604020202020204"/>
                <a:cs typeface="Arial" panose="020B0604020202020204"/>
              </a:rPr>
              <a:t>Challenge: </a:t>
            </a:r>
            <a:r>
              <a:rPr sz="1400" dirty="0">
                <a:latin typeface="Arial" panose="020B0604020202020204"/>
                <a:cs typeface="Arial" panose="020B0604020202020204"/>
              </a:rPr>
              <a:t>It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can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take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upto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days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weeks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track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source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for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outbreak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food-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borne disease.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6000"/>
              </a:lnSpc>
              <a:spcBef>
                <a:spcPts val="1585"/>
              </a:spcBef>
            </a:pPr>
            <a:r>
              <a:rPr sz="1400" b="1" dirty="0">
                <a:latin typeface="Arial" panose="020B0604020202020204"/>
                <a:cs typeface="Arial" panose="020B0604020202020204"/>
              </a:rPr>
              <a:t>Benefit</a:t>
            </a:r>
            <a:r>
              <a:rPr sz="1400" dirty="0">
                <a:latin typeface="Arial" panose="020B0604020202020204"/>
                <a:cs typeface="Arial" panose="020B0604020202020204"/>
              </a:rPr>
              <a:t>: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Better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traceability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could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help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save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lives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by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allowing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companies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act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faster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protect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livelihoods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farmers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by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only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discarding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produce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from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affected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farms.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 marR="74930">
              <a:lnSpc>
                <a:spcPct val="115000"/>
              </a:lnSpc>
              <a:spcBef>
                <a:spcPts val="1600"/>
              </a:spcBef>
            </a:pPr>
            <a:r>
              <a:rPr sz="1400" b="1" dirty="0">
                <a:latin typeface="Arial" panose="020B0604020202020204"/>
                <a:cs typeface="Arial" panose="020B0604020202020204"/>
              </a:rPr>
              <a:t>Approach</a:t>
            </a:r>
            <a:r>
              <a:rPr sz="1400" dirty="0">
                <a:latin typeface="Arial" panose="020B0604020202020204"/>
                <a:cs typeface="Arial" panose="020B0604020202020204"/>
              </a:rPr>
              <a:t>: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Walmart</a:t>
            </a:r>
            <a:r>
              <a:rPr sz="14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created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food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traceability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system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based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on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Hyperledger</a:t>
            </a:r>
            <a:r>
              <a:rPr sz="1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Fabric.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Walmart, </a:t>
            </a:r>
            <a:r>
              <a:rPr sz="1400" dirty="0">
                <a:latin typeface="Arial" panose="020B0604020202020204"/>
                <a:cs typeface="Arial" panose="020B0604020202020204"/>
              </a:rPr>
              <a:t>together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with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IBM,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ran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two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POCs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test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system.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First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one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for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tracing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mangos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sold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in </a:t>
            </a:r>
            <a:r>
              <a:rPr sz="1400" dirty="0">
                <a:latin typeface="Arial" panose="020B0604020202020204"/>
                <a:cs typeface="Arial" panose="020B0604020202020204"/>
              </a:rPr>
              <a:t>Walmart</a:t>
            </a:r>
            <a:r>
              <a:rPr sz="14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US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stores and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other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one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trace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pork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sold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its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China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stores. The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tracing </a:t>
            </a:r>
            <a:r>
              <a:rPr sz="1400" dirty="0">
                <a:latin typeface="Arial" panose="020B0604020202020204"/>
                <a:cs typeface="Arial" panose="020B0604020202020204"/>
              </a:rPr>
              <a:t>improved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from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7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days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2.2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seconds.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3248" y="1076845"/>
            <a:ext cx="8407598" cy="30833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2363" y="4898101"/>
            <a:ext cx="3316604" cy="9525"/>
          </a:xfrm>
          <a:custGeom>
            <a:avLst/>
            <a:gdLst/>
            <a:ahLst/>
            <a:cxnLst/>
            <a:rect l="l" t="t" r="r" b="b"/>
            <a:pathLst>
              <a:path w="3316604" h="9525">
                <a:moveTo>
                  <a:pt x="3316224" y="0"/>
                </a:moveTo>
                <a:lnTo>
                  <a:pt x="2210816" y="0"/>
                </a:lnTo>
                <a:lnTo>
                  <a:pt x="0" y="0"/>
                </a:lnTo>
                <a:lnTo>
                  <a:pt x="0" y="9144"/>
                </a:lnTo>
                <a:lnTo>
                  <a:pt x="3316224" y="9144"/>
                </a:lnTo>
                <a:lnTo>
                  <a:pt x="3316224" y="0"/>
                </a:lnTo>
                <a:close/>
              </a:path>
            </a:pathLst>
          </a:custGeom>
          <a:solidFill>
            <a:srgbClr val="1C367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645404"/>
            <a:ext cx="4114800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b="1" i="0" dirty="0">
                <a:solidFill>
                  <a:srgbClr val="333333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Public blockchains:</a:t>
            </a:r>
            <a:endParaRPr lang="en-GB" b="0" i="0" dirty="0">
              <a:solidFill>
                <a:srgbClr val="43494E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3494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Decentralized, democratized and transparent</a:t>
            </a:r>
            <a:endParaRPr lang="en-GB" b="0" i="0" dirty="0">
              <a:solidFill>
                <a:srgbClr val="43494E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3494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Support a wide range of applications</a:t>
            </a:r>
            <a:endParaRPr lang="en-GB" b="0" i="0" dirty="0">
              <a:solidFill>
                <a:srgbClr val="43494E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3494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Promote interoperability</a:t>
            </a:r>
            <a:endParaRPr lang="en-GB" b="0" i="0" dirty="0">
              <a:solidFill>
                <a:srgbClr val="43494E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3494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Useful for crypto, trading tokenized assets, crowdsourcing and open-source work</a:t>
            </a:r>
            <a:endParaRPr lang="en-GB" b="0" i="0" dirty="0">
              <a:solidFill>
                <a:srgbClr val="43494E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3494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Examples and platforms: </a:t>
            </a:r>
            <a:r>
              <a:rPr lang="en-GB" b="0" i="0" u="none" strike="noStrike" dirty="0">
                <a:solidFill>
                  <a:srgbClr val="0094DA"/>
                </a:solidFill>
                <a:effectLst/>
                <a:latin typeface="Times New Roman" panose="02020603050405020304" charset="0"/>
                <a:cs typeface="Times New Roman" panose="02020603050405020304" charset="0"/>
                <a:hlinkClick r:id="rId1"/>
              </a:rPr>
              <a:t>Ethereum</a:t>
            </a:r>
            <a:r>
              <a:rPr lang="en-GB" b="0" i="0" dirty="0">
                <a:solidFill>
                  <a:srgbClr val="43494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, </a:t>
            </a:r>
            <a:r>
              <a:rPr lang="en-GB" b="0" i="0" u="none" strike="noStrike" dirty="0">
                <a:solidFill>
                  <a:srgbClr val="0094DA"/>
                </a:solidFill>
                <a:effectLst/>
                <a:latin typeface="Times New Roman" panose="02020603050405020304" charset="0"/>
                <a:cs typeface="Times New Roman" panose="02020603050405020304" charset="0"/>
                <a:hlinkClick r:id="rId2"/>
              </a:rPr>
              <a:t>Bitcoin</a:t>
            </a:r>
            <a:r>
              <a:rPr lang="en-GB" b="0" i="0" dirty="0">
                <a:solidFill>
                  <a:srgbClr val="43494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, </a:t>
            </a:r>
            <a:r>
              <a:rPr lang="en-GB" b="0" i="0" u="none" strike="noStrike" dirty="0">
                <a:solidFill>
                  <a:srgbClr val="0094DA"/>
                </a:solidFill>
                <a:effectLst/>
                <a:latin typeface="Times New Roman" panose="02020603050405020304" charset="0"/>
                <a:cs typeface="Times New Roman" panose="02020603050405020304" charset="0"/>
                <a:hlinkClick r:id="rId3"/>
              </a:rPr>
              <a:t>Solana</a:t>
            </a:r>
            <a:endParaRPr lang="en-GB" b="0" i="0" dirty="0">
              <a:solidFill>
                <a:srgbClr val="43494E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7210" y="1645403"/>
            <a:ext cx="4114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b="1" i="0" dirty="0">
                <a:solidFill>
                  <a:srgbClr val="333333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Private blockchains</a:t>
            </a:r>
            <a:r>
              <a:rPr lang="en-GB" b="1" dirty="0">
                <a:solidFill>
                  <a:srgbClr val="000A12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GB" b="0" i="0" dirty="0">
              <a:solidFill>
                <a:srgbClr val="43494E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3494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Restricted participation</a:t>
            </a:r>
            <a:endParaRPr lang="en-GB" b="0" i="0" dirty="0">
              <a:solidFill>
                <a:srgbClr val="43494E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3494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Enhanced privacy and greater control</a:t>
            </a:r>
            <a:endParaRPr lang="en-GB" b="0" i="0" dirty="0">
              <a:solidFill>
                <a:srgbClr val="43494E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3494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Centralized and at potentially higher risk for manipulation</a:t>
            </a:r>
            <a:endParaRPr lang="en-GB" b="0" i="0" dirty="0">
              <a:solidFill>
                <a:srgbClr val="43494E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3494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Useful for precise functions within an organization </a:t>
            </a:r>
            <a:endParaRPr lang="en-GB" b="0" i="0" dirty="0">
              <a:solidFill>
                <a:srgbClr val="43494E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3494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Examples and platforms: </a:t>
            </a:r>
            <a:r>
              <a:rPr lang="en-GB" b="0" i="0" u="none" strike="noStrike" dirty="0">
                <a:solidFill>
                  <a:srgbClr val="0094DA"/>
                </a:solidFill>
                <a:effectLst/>
                <a:latin typeface="Times New Roman" panose="02020603050405020304" charset="0"/>
                <a:cs typeface="Times New Roman" panose="02020603050405020304" charset="0"/>
                <a:hlinkClick r:id="rId4"/>
              </a:rPr>
              <a:t>Hyperledger Fabric</a:t>
            </a:r>
            <a:r>
              <a:rPr lang="en-GB" b="0" i="0" dirty="0">
                <a:solidFill>
                  <a:srgbClr val="43494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, </a:t>
            </a:r>
            <a:r>
              <a:rPr lang="en-GB" b="0" i="0" u="none" strike="noStrike" dirty="0" err="1">
                <a:solidFill>
                  <a:srgbClr val="0094DA"/>
                </a:solidFill>
                <a:effectLst/>
                <a:latin typeface="Times New Roman" panose="02020603050405020304" charset="0"/>
                <a:cs typeface="Times New Roman" panose="02020603050405020304" charset="0"/>
                <a:hlinkClick r:id="rId5"/>
              </a:rPr>
              <a:t>MultiChain</a:t>
            </a:r>
            <a:endParaRPr lang="en-GB" b="0" i="0" dirty="0">
              <a:solidFill>
                <a:srgbClr val="43494E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628650" y="274182"/>
            <a:ext cx="7886700" cy="1029768"/>
          </a:xfrm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600" spc="80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Type of Blockchain</a:t>
            </a:r>
            <a:endParaRPr lang="en-US" sz="2600" spc="80" dirty="0">
              <a:solidFill>
                <a:srgbClr val="1A1A1A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645404"/>
            <a:ext cx="4114800" cy="313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b="1" i="0" dirty="0">
                <a:solidFill>
                  <a:srgbClr val="333333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Hybrid blockchains:</a:t>
            </a:r>
            <a:endParaRPr lang="en-GB" b="1" i="0" dirty="0">
              <a:solidFill>
                <a:srgbClr val="000A12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base"/>
            <a:r>
              <a:rPr lang="en-GB" b="0" i="0" dirty="0">
                <a:solidFill>
                  <a:srgbClr val="43494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Selective transparency and customizable levels of access</a:t>
            </a:r>
            <a:endParaRPr lang="en-GB" b="0" i="0" dirty="0">
              <a:solidFill>
                <a:srgbClr val="43494E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3494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Balance between decentralization and control</a:t>
            </a:r>
            <a:endParaRPr lang="en-GB" b="0" i="0" dirty="0">
              <a:solidFill>
                <a:srgbClr val="43494E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3494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Can be complex from a management and governance perspective</a:t>
            </a:r>
            <a:endParaRPr lang="en-GB" b="0" i="0" dirty="0">
              <a:solidFill>
                <a:srgbClr val="43494E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3494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Useful for selective data-sharing within regulated industries</a:t>
            </a:r>
            <a:endParaRPr lang="en-GB" b="0" i="0" dirty="0">
              <a:solidFill>
                <a:srgbClr val="43494E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3494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Examples and platforms: </a:t>
            </a:r>
            <a:r>
              <a:rPr lang="en-GB" b="0" i="0" u="none" strike="noStrike" dirty="0" err="1">
                <a:solidFill>
                  <a:srgbClr val="0094DA"/>
                </a:solidFill>
                <a:effectLst/>
                <a:latin typeface="Times New Roman" panose="02020603050405020304" charset="0"/>
                <a:cs typeface="Times New Roman" panose="02020603050405020304" charset="0"/>
                <a:hlinkClick r:id="rId1"/>
              </a:rPr>
              <a:t>XinFin</a:t>
            </a:r>
            <a:r>
              <a:rPr lang="en-GB" b="0" i="0" dirty="0">
                <a:solidFill>
                  <a:srgbClr val="43494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, </a:t>
            </a:r>
            <a:r>
              <a:rPr lang="en-GB" b="0" i="0" u="none" strike="noStrike" dirty="0">
                <a:solidFill>
                  <a:srgbClr val="0094DA"/>
                </a:solidFill>
                <a:effectLst/>
                <a:latin typeface="Times New Roman" panose="02020603050405020304" charset="0"/>
                <a:cs typeface="Times New Roman" panose="02020603050405020304" charset="0"/>
                <a:hlinkClick r:id="rId2"/>
              </a:rPr>
              <a:t>IBM’s Blockchain Platform</a:t>
            </a:r>
            <a:endParaRPr lang="en-GB" b="0" i="0" dirty="0">
              <a:solidFill>
                <a:srgbClr val="43494E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7210" y="1645403"/>
            <a:ext cx="4114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b="1" i="0" dirty="0">
                <a:solidFill>
                  <a:srgbClr val="333333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Consortium blockchains:</a:t>
            </a:r>
            <a:endParaRPr lang="en-GB" b="0" i="0" dirty="0">
              <a:solidFill>
                <a:srgbClr val="43494E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3494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Balanced between centralized and decentralized models</a:t>
            </a:r>
            <a:endParaRPr lang="en-GB" b="0" i="0" dirty="0">
              <a:solidFill>
                <a:srgbClr val="43494E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3494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Shared cost and risk</a:t>
            </a:r>
            <a:endParaRPr lang="en-GB" b="0" i="0" dirty="0">
              <a:solidFill>
                <a:srgbClr val="43494E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3494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Cross-organizational coordination can introduce complexities</a:t>
            </a:r>
            <a:endParaRPr lang="en-GB" b="0" i="0" dirty="0">
              <a:solidFill>
                <a:srgbClr val="43494E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3494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Useful for collaborative processes</a:t>
            </a:r>
            <a:endParaRPr lang="en-GB" b="0" i="0" dirty="0">
              <a:solidFill>
                <a:srgbClr val="43494E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3494E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Example and platform: </a:t>
            </a:r>
            <a:r>
              <a:rPr lang="en-GB" b="0" i="0" u="none" strike="noStrike" dirty="0">
                <a:solidFill>
                  <a:srgbClr val="0094DA"/>
                </a:solidFill>
                <a:effectLst/>
                <a:latin typeface="Times New Roman" panose="02020603050405020304" charset="0"/>
                <a:cs typeface="Times New Roman" panose="02020603050405020304" charset="0"/>
                <a:hlinkClick r:id="rId3"/>
              </a:rPr>
              <a:t>R3’s Corda</a:t>
            </a:r>
            <a:endParaRPr lang="en-GB" b="0" i="0" dirty="0">
              <a:solidFill>
                <a:srgbClr val="43494E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628650" y="274182"/>
            <a:ext cx="7886700" cy="1029768"/>
          </a:xfrm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600" spc="80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</a:rPr>
              <a:t>Type of Blockchain</a:t>
            </a:r>
            <a:endParaRPr lang="en-US" sz="2600" spc="80" dirty="0">
              <a:solidFill>
                <a:srgbClr val="1A1A1A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29055" y="1191767"/>
            <a:ext cx="746760" cy="45720"/>
            <a:chOff x="829055" y="1191767"/>
            <a:chExt cx="746760" cy="45720"/>
          </a:xfrm>
        </p:grpSpPr>
        <p:sp>
          <p:nvSpPr>
            <p:cNvPr id="4" name="object 4"/>
            <p:cNvSpPr/>
            <p:nvPr/>
          </p:nvSpPr>
          <p:spPr>
            <a:xfrm>
              <a:off x="1203959" y="1191767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18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1856" y="45720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5" y="1191767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795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7952" y="45720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45" dirty="0">
                <a:solidFill>
                  <a:srgbClr val="1A1A1A"/>
                </a:solidFill>
              </a:rPr>
              <a:t>Typical</a:t>
            </a:r>
            <a:r>
              <a:rPr sz="2600" spc="-145" dirty="0">
                <a:solidFill>
                  <a:srgbClr val="1A1A1A"/>
                </a:solidFill>
              </a:rPr>
              <a:t> </a:t>
            </a:r>
            <a:r>
              <a:rPr sz="2600" spc="85" dirty="0">
                <a:solidFill>
                  <a:srgbClr val="1A1A1A"/>
                </a:solidFill>
              </a:rPr>
              <a:t>Database</a:t>
            </a:r>
            <a:r>
              <a:rPr sz="2600" spc="-105" dirty="0">
                <a:solidFill>
                  <a:srgbClr val="1A1A1A"/>
                </a:solidFill>
              </a:rPr>
              <a:t> </a:t>
            </a:r>
            <a:r>
              <a:rPr sz="2600" spc="-10" dirty="0">
                <a:solidFill>
                  <a:srgbClr val="1A1A1A"/>
                </a:solidFill>
              </a:rPr>
              <a:t>Architecture</a:t>
            </a:r>
            <a:endParaRPr sz="260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63080" y="2127462"/>
            <a:ext cx="2903600" cy="25996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29055" y="1191767"/>
            <a:ext cx="746760" cy="45720"/>
            <a:chOff x="829055" y="1191767"/>
            <a:chExt cx="746760" cy="45720"/>
          </a:xfrm>
        </p:grpSpPr>
        <p:sp>
          <p:nvSpPr>
            <p:cNvPr id="4" name="object 4"/>
            <p:cNvSpPr/>
            <p:nvPr/>
          </p:nvSpPr>
          <p:spPr>
            <a:xfrm>
              <a:off x="1203959" y="1191767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18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1856" y="45720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5" y="1191767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795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7952" y="45720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45" dirty="0">
                <a:solidFill>
                  <a:srgbClr val="1A1A1A"/>
                </a:solidFill>
              </a:rPr>
              <a:t>Typical</a:t>
            </a:r>
            <a:r>
              <a:rPr sz="2600" spc="-130" dirty="0">
                <a:solidFill>
                  <a:srgbClr val="1A1A1A"/>
                </a:solidFill>
              </a:rPr>
              <a:t> </a:t>
            </a:r>
            <a:r>
              <a:rPr sz="2600" spc="55" dirty="0">
                <a:solidFill>
                  <a:srgbClr val="1A1A1A"/>
                </a:solidFill>
              </a:rPr>
              <a:t>Blockchain</a:t>
            </a:r>
            <a:r>
              <a:rPr sz="2600" spc="-75" dirty="0">
                <a:solidFill>
                  <a:srgbClr val="1A1A1A"/>
                </a:solidFill>
              </a:rPr>
              <a:t> </a:t>
            </a:r>
            <a:r>
              <a:rPr sz="2600" spc="-10" dirty="0">
                <a:solidFill>
                  <a:srgbClr val="1A1A1A"/>
                </a:solidFill>
              </a:rPr>
              <a:t>Architecture</a:t>
            </a:r>
            <a:endParaRPr sz="260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16816" y="1923288"/>
            <a:ext cx="3208668" cy="28933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dirty="0">
                <a:solidFill>
                  <a:srgbClr val="1A1A1A"/>
                </a:solidFill>
              </a:rPr>
              <a:t>Introduction</a:t>
            </a:r>
            <a:r>
              <a:rPr sz="2600" spc="45" dirty="0">
                <a:solidFill>
                  <a:srgbClr val="1A1A1A"/>
                </a:solidFill>
              </a:rPr>
              <a:t> </a:t>
            </a:r>
            <a:r>
              <a:rPr sz="2600" dirty="0">
                <a:solidFill>
                  <a:srgbClr val="1A1A1A"/>
                </a:solidFill>
              </a:rPr>
              <a:t>to</a:t>
            </a:r>
            <a:r>
              <a:rPr sz="2600" spc="-20" dirty="0">
                <a:solidFill>
                  <a:srgbClr val="1A1A1A"/>
                </a:solidFill>
              </a:rPr>
              <a:t> </a:t>
            </a:r>
            <a:r>
              <a:rPr sz="2600" spc="50" dirty="0">
                <a:solidFill>
                  <a:srgbClr val="1A1A1A"/>
                </a:solidFill>
              </a:rPr>
              <a:t>Cryptography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713324" y="1354556"/>
            <a:ext cx="751078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Cryptography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important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aspect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when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we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deal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with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network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security.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‘Crypto’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means</a:t>
            </a:r>
            <a:r>
              <a:rPr sz="1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secret </a:t>
            </a:r>
            <a:r>
              <a:rPr sz="1400" dirty="0">
                <a:latin typeface="Arial" panose="020B0604020202020204"/>
                <a:cs typeface="Arial" panose="020B0604020202020204"/>
              </a:rPr>
              <a:t>or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hidden.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25495" y="1813559"/>
            <a:ext cx="3651504" cy="31302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24" y="4830824"/>
            <a:ext cx="13258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Lato"/>
                <a:cs typeface="Lato"/>
              </a:rPr>
              <a:t>Source:</a:t>
            </a:r>
            <a:r>
              <a:rPr sz="1400" spc="-30" dirty="0">
                <a:latin typeface="Lato"/>
                <a:cs typeface="Lato"/>
              </a:rPr>
              <a:t> </a:t>
            </a:r>
            <a:r>
              <a:rPr sz="1400" spc="-10" dirty="0">
                <a:latin typeface="Lato"/>
                <a:cs typeface="Lato"/>
              </a:rPr>
              <a:t>Stanford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70" dirty="0">
                <a:solidFill>
                  <a:srgbClr val="1A1A1A"/>
                </a:solidFill>
              </a:rPr>
              <a:t>Types</a:t>
            </a:r>
            <a:r>
              <a:rPr sz="2600" spc="-95" dirty="0">
                <a:solidFill>
                  <a:srgbClr val="1A1A1A"/>
                </a:solidFill>
              </a:rPr>
              <a:t> </a:t>
            </a:r>
            <a:r>
              <a:rPr sz="2600" dirty="0">
                <a:solidFill>
                  <a:srgbClr val="1A1A1A"/>
                </a:solidFill>
              </a:rPr>
              <a:t>of</a:t>
            </a:r>
            <a:r>
              <a:rPr sz="2600" spc="-95" dirty="0">
                <a:solidFill>
                  <a:srgbClr val="1A1A1A"/>
                </a:solidFill>
              </a:rPr>
              <a:t> </a:t>
            </a:r>
            <a:r>
              <a:rPr sz="2600" spc="50" dirty="0">
                <a:solidFill>
                  <a:srgbClr val="1A1A1A"/>
                </a:solidFill>
              </a:rPr>
              <a:t>Cryptography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948382" y="2128952"/>
            <a:ext cx="3596004" cy="5194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365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Symmetric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aka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Private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Key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Cryptography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29565" indent="-316865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Asymmetric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aka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Public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Key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Cryptography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67"/>
                </a:lnTo>
                <a:lnTo>
                  <a:pt x="9144000" y="487667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C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29055" y="1191767"/>
            <a:ext cx="746760" cy="45720"/>
            <a:chOff x="829055" y="1191767"/>
            <a:chExt cx="746760" cy="45720"/>
          </a:xfrm>
        </p:grpSpPr>
        <p:sp>
          <p:nvSpPr>
            <p:cNvPr id="4" name="object 4"/>
            <p:cNvSpPr/>
            <p:nvPr/>
          </p:nvSpPr>
          <p:spPr>
            <a:xfrm>
              <a:off x="1203959" y="1191767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18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1856" y="45720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5" y="1191767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795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7952" y="45720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5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55" dirty="0">
                <a:solidFill>
                  <a:srgbClr val="1A1A1A"/>
                </a:solidFill>
              </a:rPr>
              <a:t>Symmetric</a:t>
            </a:r>
            <a:r>
              <a:rPr sz="2600" spc="-130" dirty="0">
                <a:solidFill>
                  <a:srgbClr val="1A1A1A"/>
                </a:solidFill>
              </a:rPr>
              <a:t> </a:t>
            </a:r>
            <a:r>
              <a:rPr sz="2600" spc="50" dirty="0">
                <a:solidFill>
                  <a:srgbClr val="1A1A1A"/>
                </a:solidFill>
              </a:rPr>
              <a:t>Cryptography</a:t>
            </a:r>
            <a:endParaRPr sz="2600"/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58" y="1580490"/>
            <a:ext cx="6640091" cy="331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13070</Words>
  <Application>WPS Presentation</Application>
  <PresentationFormat>Custom</PresentationFormat>
  <Paragraphs>281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2" baseType="lpstr">
      <vt:lpstr>Arial</vt:lpstr>
      <vt:lpstr>SimSun</vt:lpstr>
      <vt:lpstr>Wingdings</vt:lpstr>
      <vt:lpstr>Trebuchet MS</vt:lpstr>
      <vt:lpstr>Arial</vt:lpstr>
      <vt:lpstr>Carlito</vt:lpstr>
      <vt:lpstr>AMGDT</vt:lpstr>
      <vt:lpstr>Lato</vt:lpstr>
      <vt:lpstr>Calibri Light</vt:lpstr>
      <vt:lpstr>Microsoft YaHei</vt:lpstr>
      <vt:lpstr>Arial Unicode MS</vt:lpstr>
      <vt:lpstr>Calibri</vt:lpstr>
      <vt:lpstr>Georgia</vt:lpstr>
      <vt:lpstr>inherit</vt:lpstr>
      <vt:lpstr>Muli</vt:lpstr>
      <vt:lpstr>Times New Roman</vt:lpstr>
      <vt:lpstr>Office Theme</vt:lpstr>
      <vt:lpstr>Transaction Distribution</vt:lpstr>
      <vt:lpstr>Database Topology</vt:lpstr>
      <vt:lpstr>Current Banking System</vt:lpstr>
      <vt:lpstr>Problems with current system</vt:lpstr>
      <vt:lpstr>Typical Database Architecture</vt:lpstr>
      <vt:lpstr>Typical Blockchain Architecture</vt:lpstr>
      <vt:lpstr>Introduction to Cryptography</vt:lpstr>
      <vt:lpstr>Types of Cryptography</vt:lpstr>
      <vt:lpstr>Symmetric Cryptography</vt:lpstr>
      <vt:lpstr>Asymmetric Cryptography</vt:lpstr>
      <vt:lpstr>Hashing</vt:lpstr>
      <vt:lpstr>What exactly is Blockchain?</vt:lpstr>
      <vt:lpstr>How Blockchain solves the current problem?</vt:lpstr>
      <vt:lpstr>Blocks</vt:lpstr>
      <vt:lpstr>Structure of Blocks</vt:lpstr>
      <vt:lpstr>Blocks</vt:lpstr>
      <vt:lpstr>Example of Bitcoin Block</vt:lpstr>
      <vt:lpstr>Merkle Tree</vt:lpstr>
      <vt:lpstr>Consensus Mechanism</vt:lpstr>
      <vt:lpstr>What is Consensus?</vt:lpstr>
      <vt:lpstr>Proof of Work</vt:lpstr>
      <vt:lpstr>Proof of Work</vt:lpstr>
      <vt:lpstr>Proof of Stake</vt:lpstr>
      <vt:lpstr>Proof of Stake</vt:lpstr>
      <vt:lpstr>Mechanism of Blockchain Transaction</vt:lpstr>
      <vt:lpstr>How a Blockchain Transaction Works?</vt:lpstr>
      <vt:lpstr>How a Blockchain Transaction Works?</vt:lpstr>
      <vt:lpstr>PowerPoint 演示文稿</vt:lpstr>
      <vt:lpstr>Blockchain Ecosystem</vt:lpstr>
      <vt:lpstr>Blockchain Projects</vt:lpstr>
      <vt:lpstr>Blockchain Users</vt:lpstr>
      <vt:lpstr>Blockchain Exchanges</vt:lpstr>
      <vt:lpstr>Blockchain Verfiers/Miners</vt:lpstr>
      <vt:lpstr>Blockchain Developers</vt:lpstr>
      <vt:lpstr>Blockchain Applications</vt:lpstr>
      <vt:lpstr>Industry Challenges for Blockchain Adoption</vt:lpstr>
      <vt:lpstr>Energy Consumption</vt:lpstr>
      <vt:lpstr>Scalability</vt:lpstr>
      <vt:lpstr>Public Perception</vt:lpstr>
      <vt:lpstr>Standards and Regulations</vt:lpstr>
      <vt:lpstr>Blockchain Examples</vt:lpstr>
      <vt:lpstr>Walmart Food Tracking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/>
  <cp:lastModifiedBy>BAB AL SAFA</cp:lastModifiedBy>
  <cp:revision>10</cp:revision>
  <dcterms:created xsi:type="dcterms:W3CDTF">2024-09-10T17:32:00Z</dcterms:created>
  <dcterms:modified xsi:type="dcterms:W3CDTF">2024-09-28T15:10:56Z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2020-06-15T06:00:00Z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2024-09-10T06:00:00Z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ICV">
    <vt:lpwstr>FD171DDF8EEE4A3EB13B441A1527EB8C_12</vt:lpwstr>
  </property>
  <property fmtid="{D5CDD505-2E9C-101B-9397-08002B2CF9AE}" pid="7" name="KSOProductBuildVer">
    <vt:lpwstr>1033-12.2.0.18283</vt:lpwstr>
  </property>
</Properties>
</file>