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70" r:id="rId4"/>
    <p:sldId id="257" r:id="rId5"/>
    <p:sldId id="258" r:id="rId7"/>
    <p:sldId id="260" r:id="rId8"/>
    <p:sldId id="259" r:id="rId9"/>
    <p:sldId id="262" r:id="rId10"/>
    <p:sldId id="264" r:id="rId11"/>
    <p:sldId id="265" r:id="rId12"/>
    <p:sldId id="266" r:id="rId13"/>
    <p:sldId id="261" r:id="rId14"/>
    <p:sldId id="269" r:id="rId15"/>
    <p:sldId id="263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102B0-F1C5-483B-876E-79B06CCE829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69D8B-20B9-4984-B7BB-10877F497A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Blockchain: https://www.youtube.com/watch?v</a:t>
            </a:r>
            <a:r>
              <a:rPr lang="en-US"/>
              <a:t>=Ki52aCnKdpw</a:t>
            </a:r>
            <a:endParaRPr lang="en-US" dirty="0"/>
          </a:p>
          <a:p>
            <a:r>
              <a:rPr lang="en-US" dirty="0"/>
              <a:t>Cryptocurrency: https://www.youtube.com/watch?v=hgfQdM2JnNo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9D8B-20B9-4984-B7BB-10877F497A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9D8B-20B9-4984-B7BB-10877F497A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369D8B-20B9-4984-B7BB-10877F497AD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891791-2A02-4918-AD0F-6DAC45C9EC0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E921C-F9AF-4CE0-9FCF-C3BD7478B7F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Cryptocurrency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miners act as the backbone of cryptocurrency networks, ensuring the security, integrity, and efficient operation of the system.</a:t>
            </a:r>
            <a:endParaRPr lang="en-GB" dirty="0"/>
          </a:p>
          <a:p>
            <a:r>
              <a:rPr lang="en-GB" b="1" dirty="0"/>
              <a:t>Transaction Verification:</a:t>
            </a:r>
            <a:r>
              <a:rPr lang="en-GB" dirty="0"/>
              <a:t> Miners receive transaction data from nodes on the network. They verify the validity of these transactions by checking if the sender has sufficient funds and if the transaction is legitimate.</a:t>
            </a:r>
            <a:endParaRPr lang="en-GB" dirty="0"/>
          </a:p>
          <a:p>
            <a:r>
              <a:rPr lang="en-GB" b="1" dirty="0"/>
              <a:t>Creating Blocks:</a:t>
            </a:r>
            <a:r>
              <a:rPr lang="en-GB" dirty="0"/>
              <a:t> Once a miner verifies a batch of transactions, they create a new block containing these transactions and a cryptographic hash. The hash is a unique identifier for the block.</a:t>
            </a:r>
            <a:endParaRPr lang="en-GB" dirty="0"/>
          </a:p>
          <a:p>
            <a:r>
              <a:rPr lang="en-GB" b="1" dirty="0"/>
              <a:t>Proof of Work (</a:t>
            </a:r>
            <a:r>
              <a:rPr lang="en-GB" b="1" dirty="0" err="1"/>
              <a:t>PoW</a:t>
            </a:r>
            <a:r>
              <a:rPr lang="en-GB" b="1" dirty="0"/>
              <a:t>) or Proof of Stake (</a:t>
            </a:r>
            <a:r>
              <a:rPr lang="en-GB" b="1" dirty="0" err="1"/>
              <a:t>PoS</a:t>
            </a:r>
            <a:r>
              <a:rPr lang="en-GB" b="1" dirty="0"/>
              <a:t>)</a:t>
            </a:r>
            <a:r>
              <a:rPr lang="en-GB" dirty="0"/>
              <a:t>: Miners must complete a computational task, known as proof of work or proof of stake, to add their block to the blockchain. This process helps secure the network and prevent double-spending.</a:t>
            </a:r>
            <a:endParaRPr lang="en-GB" dirty="0"/>
          </a:p>
          <a:p>
            <a:r>
              <a:rPr lang="en-GB" b="1" dirty="0"/>
              <a:t>Maintaining the Blockchain:</a:t>
            </a:r>
            <a:r>
              <a:rPr lang="en-GB" dirty="0"/>
              <a:t> Miners contribute to the growth and maintenance of the blockchain by adding new blocks to the chain. This ensures that the blockchain remains consistent and secure.</a:t>
            </a:r>
            <a:endParaRPr lang="en-GB" dirty="0"/>
          </a:p>
          <a:p>
            <a:r>
              <a:rPr lang="en-GB" b="1" dirty="0"/>
              <a:t>Reward:</a:t>
            </a:r>
            <a:r>
              <a:rPr lang="en-GB" dirty="0"/>
              <a:t> Miners receive a reward for successfully adding a block to the blockchain. This reward is typically in the form of newly created cryptocurrency.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Exampe</a:t>
            </a:r>
            <a:r>
              <a:rPr lang="en-GB" dirty="0"/>
              <a:t>: Bitcoin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u="none" strike="noStrike" cap="none" dirty="0"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The digital currency itself </a:t>
            </a:r>
            <a:endParaRPr lang="en-US" dirty="0">
              <a:latin typeface="Times New Roman" panose="02020603050405020304" charset="0"/>
              <a:cs typeface="Times New Roman" panose="02020603050405020304" charset="0"/>
              <a:sym typeface="Century Gothic"/>
            </a:endParaRPr>
          </a:p>
          <a:p>
            <a:r>
              <a:rPr lang="en-US" sz="2800" b="0" i="0" u="none" strike="noStrike" cap="none" dirty="0"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Use </a:t>
            </a:r>
            <a:r>
              <a:rPr lang="en-GB" sz="2800" b="0" i="0" u="none" strike="noStrike" cap="none" dirty="0"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a distributed network that maintains a ledger of balances of bitcoin-the-token known as the Block Chain.</a:t>
            </a:r>
            <a:endParaRPr lang="en-GB" sz="2800" b="0" i="0" u="none" strike="noStrike" cap="none" dirty="0">
              <a:latin typeface="Times New Roman" panose="02020603050405020304" charset="0"/>
              <a:ea typeface="Century Gothic"/>
              <a:cs typeface="Times New Roman" panose="02020603050405020304" charset="0"/>
              <a:sym typeface="Century Gothic"/>
            </a:endParaRPr>
          </a:p>
          <a:p>
            <a:r>
              <a:rPr lang="en-GB" dirty="0"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Other Cryptocurrencies </a:t>
            </a:r>
            <a:endParaRPr lang="en-GB" dirty="0">
              <a:latin typeface="Times New Roman" panose="02020603050405020304" charset="0"/>
              <a:ea typeface="Century Gothic"/>
              <a:cs typeface="Times New Roman" panose="02020603050405020304" charset="0"/>
              <a:sym typeface="Century Gothic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Ethereum</a:t>
            </a: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Tether USDT</a:t>
            </a: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BNB</a:t>
            </a:r>
            <a:endParaRPr lang="en-US" b="1" i="0" dirty="0">
              <a:effectLst/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r>
              <a:rPr lang="en-US" b="1" i="0" dirty="0">
                <a:effectLst/>
                <a:latin typeface="Times New Roman" panose="02020603050405020304" charset="0"/>
                <a:cs typeface="Times New Roman" panose="02020603050405020304" charset="0"/>
              </a:rPr>
              <a:t>Ripple XRP</a:t>
            </a:r>
            <a:r>
              <a:rPr lang="en-GB" b="0" i="0" u="none" strike="noStrike" cap="none" dirty="0">
                <a:latin typeface="Times New Roman" panose="02020603050405020304" charset="0"/>
                <a:ea typeface="Century Gothic"/>
                <a:cs typeface="Times New Roman" panose="02020603050405020304" charset="0"/>
                <a:sym typeface="Century Gothic"/>
              </a:rPr>
              <a:t> </a:t>
            </a:r>
            <a:endParaRPr lang="en-GB" b="0" i="0" u="none" strike="noStrike" cap="none" dirty="0">
              <a:latin typeface="Times New Roman" panose="02020603050405020304" charset="0"/>
              <a:ea typeface="Century Gothic"/>
              <a:cs typeface="Times New Roman" panose="02020603050405020304" charset="0"/>
              <a:sym typeface="Century Gothic"/>
            </a:endParaRPr>
          </a:p>
          <a:p>
            <a:pPr lvl="1"/>
            <a:r>
              <a:rPr lang="en-GB" dirty="0">
                <a:latin typeface="Times New Roman" panose="02020603050405020304" charset="0"/>
                <a:cs typeface="Times New Roman" panose="02020603050405020304" charset="0"/>
                <a:sym typeface="Century Gothic"/>
              </a:rPr>
              <a:t>And Lots </a:t>
            </a:r>
            <a:endParaRPr lang="en-GB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None/>
            </a:pPr>
            <a:endParaRPr lang="en-GB" sz="2800" b="0" i="0" u="none" strike="noStrike" cap="none" dirty="0">
              <a:latin typeface="Times New Roman" panose="02020603050405020304" charset="0"/>
              <a:ea typeface="Century Gothic"/>
              <a:cs typeface="Times New Roman" panose="02020603050405020304" charset="0"/>
              <a:sym typeface="Century Gothic"/>
            </a:endParaRPr>
          </a:p>
          <a:p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Transaction</a:t>
            </a:r>
            <a:endParaRPr lang="en-US" dirty="0"/>
          </a:p>
        </p:txBody>
      </p:sp>
      <p:pic>
        <p:nvPicPr>
          <p:cNvPr id="4" name="Shape 109"/>
          <p:cNvPicPr preferRelativeResize="0">
            <a:picLocks noGrp="1"/>
          </p:cNvPicPr>
          <p:nvPr>
            <p:ph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38200" y="1825624"/>
            <a:ext cx="10515600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Cryptocurrency/Lifecycle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Can be generated by code (Open source code can be found in </a:t>
            </a:r>
            <a:r>
              <a:rPr lang="en-GB" dirty="0" err="1"/>
              <a:t>github</a:t>
            </a:r>
            <a:r>
              <a:rPr lang="en-GB" dirty="0"/>
              <a:t> or other resources)</a:t>
            </a:r>
            <a:endParaRPr lang="en-GB" dirty="0"/>
          </a:p>
          <a:p>
            <a:r>
              <a:rPr lang="en-GB" dirty="0"/>
              <a:t>Lets start with ABC Coin</a:t>
            </a:r>
            <a:endParaRPr lang="en-GB" dirty="0"/>
          </a:p>
          <a:p>
            <a:r>
              <a:rPr lang="en-GB" dirty="0"/>
              <a:t>Initially I have added 500 coin (by code) </a:t>
            </a:r>
            <a:endParaRPr lang="en-GB" dirty="0"/>
          </a:p>
          <a:p>
            <a:pPr lvl="1"/>
            <a:r>
              <a:rPr lang="en-GB" dirty="0"/>
              <a:t>If anyone mines (miner), he will get coins as reward up to the limit (lets maximum 1000 coins can be created). Later they will get fee (dollar).</a:t>
            </a:r>
            <a:endParaRPr lang="en-GB" dirty="0"/>
          </a:p>
          <a:p>
            <a:r>
              <a:rPr lang="en-GB" dirty="0"/>
              <a:t>Declare it to the nearest people and ask them to buy with a fixed price (it will be increased day by day). Initial coin offering (ICO). </a:t>
            </a:r>
            <a:endParaRPr lang="en-GB" dirty="0"/>
          </a:p>
          <a:p>
            <a:r>
              <a:rPr lang="en-GB" dirty="0"/>
              <a:t>Adding the coin to the exchange house.</a:t>
            </a:r>
            <a:endParaRPr lang="en-GB" dirty="0"/>
          </a:p>
          <a:p>
            <a:r>
              <a:rPr lang="en-GB" dirty="0"/>
              <a:t> For more funding distribute shares to the people. i.e. Initial Public Offering (IPO).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Trading of cryptocurrency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Illegal in BD</a:t>
            </a:r>
            <a:endParaRPr lang="en-GB" dirty="0"/>
          </a:p>
          <a:p>
            <a:r>
              <a:rPr lang="en-GB" dirty="0"/>
              <a:t>Cryptocurrency Walled</a:t>
            </a:r>
            <a:endParaRPr lang="en-GB" dirty="0"/>
          </a:p>
          <a:p>
            <a:pPr lvl="1"/>
            <a:r>
              <a:rPr lang="en-GB" dirty="0"/>
              <a:t>Create account on exchange house</a:t>
            </a:r>
            <a:endParaRPr lang="en-GB" dirty="0"/>
          </a:p>
          <a:p>
            <a:pPr lvl="1"/>
            <a:r>
              <a:rPr lang="en-GB" dirty="0"/>
              <a:t>Buy coin by product, service or currency</a:t>
            </a:r>
            <a:endParaRPr lang="en-GB" dirty="0"/>
          </a:p>
          <a:p>
            <a:r>
              <a:rPr lang="en-GB" dirty="0"/>
              <a:t>Buy/Sell coin</a:t>
            </a:r>
            <a:endParaRPr lang="en-GB" dirty="0"/>
          </a:p>
          <a:p>
            <a:pPr lvl="1"/>
            <a:r>
              <a:rPr lang="en-GB" dirty="0"/>
              <a:t>Profit will come (mostly you will loose!!!)</a:t>
            </a:r>
            <a:endParaRPr lang="en-GB" dirty="0"/>
          </a:p>
          <a:p>
            <a:pPr lvl="1"/>
            <a:endParaRPr lang="en-GB" dirty="0"/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Cryptocurrency is the future.</a:t>
            </a:r>
            <a:endParaRPr lang="en-GB" dirty="0"/>
          </a:p>
          <a:p>
            <a:r>
              <a:rPr lang="en-GB" dirty="0"/>
              <a:t>A country (El Salvador) Adopted Bitcoin as an Official Currency</a:t>
            </a:r>
            <a:endParaRPr lang="en-GB" dirty="0"/>
          </a:p>
          <a:p>
            <a:r>
              <a:rPr lang="en-GB" dirty="0"/>
              <a:t>We are at cryptocurrency era from Barter system</a:t>
            </a:r>
            <a:endParaRPr lang="en-GB" dirty="0"/>
          </a:p>
          <a:p>
            <a:r>
              <a:rPr lang="en-GB" dirty="0"/>
              <a:t>Retina Currency is the next.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Cryptocurrency</a:t>
            </a:r>
            <a:r>
              <a:rPr lang="en-GB" dirty="0"/>
              <a:t> is a digital or virtual currency that uses cryptography for security and operates independently of a central Authority. It's a distributed system that relies on a distributed ledger, typically a blockchain, to record transactions.   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s-IN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বিনিময় প্রথা</a:t>
            </a:r>
            <a:r>
              <a:rPr lang="as-IN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Barter system)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Different Products with different people</a:t>
            </a:r>
            <a:endParaRPr lang="en-GB" dirty="0"/>
          </a:p>
          <a:p>
            <a:pPr lvl="1"/>
            <a:r>
              <a:rPr lang="en-GB" dirty="0"/>
              <a:t>Someone need x but have y</a:t>
            </a:r>
            <a:r>
              <a:rPr lang="en-US" dirty="0"/>
              <a:t> but who have y he needs z</a:t>
            </a:r>
            <a:endParaRPr lang="en-US" dirty="0"/>
          </a:p>
          <a:p>
            <a:r>
              <a:rPr lang="en-US" dirty="0"/>
              <a:t>Someone introduce Gold coin again product, everyone transact with him(sell/buy product against gold coin)</a:t>
            </a:r>
            <a:endParaRPr lang="en-US" dirty="0"/>
          </a:p>
          <a:p>
            <a:pPr lvl="1"/>
            <a:r>
              <a:rPr lang="en-US" dirty="0"/>
              <a:t>Availability of gold, risk to carry, different values of different product.</a:t>
            </a:r>
            <a:endParaRPr lang="en-US" dirty="0"/>
          </a:p>
          <a:p>
            <a:r>
              <a:rPr lang="en-US" dirty="0"/>
              <a:t>Paper Note against gold coin.</a:t>
            </a:r>
            <a:endParaRPr lang="en-US" dirty="0"/>
          </a:p>
          <a:p>
            <a:pPr lvl="1"/>
            <a:r>
              <a:rPr lang="en-US" dirty="0"/>
              <a:t>The paper not is not usable to other village!</a:t>
            </a:r>
            <a:endParaRPr lang="en-US" dirty="0"/>
          </a:p>
          <a:p>
            <a:pPr lvl="1"/>
            <a:r>
              <a:rPr lang="en-US" dirty="0"/>
              <a:t>More notes without gold creates inflation!</a:t>
            </a:r>
            <a:endParaRPr lang="en-US" dirty="0"/>
          </a:p>
          <a:p>
            <a:r>
              <a:rPr lang="en-US" dirty="0"/>
              <a:t>Foreign Exchange</a:t>
            </a:r>
            <a:endParaRPr lang="en-US" dirty="0"/>
          </a:p>
          <a:p>
            <a:pPr lvl="1"/>
            <a:r>
              <a:rPr lang="en-US" dirty="0"/>
              <a:t>Varies value of different paper note</a:t>
            </a:r>
            <a:endParaRPr lang="en-US" dirty="0"/>
          </a:p>
          <a:p>
            <a:r>
              <a:rPr lang="en-US" dirty="0"/>
              <a:t>Foreign Trade</a:t>
            </a:r>
            <a:endParaRPr lang="en-US" dirty="0"/>
          </a:p>
          <a:p>
            <a:r>
              <a:rPr lang="en-US" dirty="0"/>
              <a:t>Digital/Crypto currency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931180" y="1301074"/>
            <a:ext cx="201963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People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9994790" y="4231363"/>
            <a:ext cx="2019631" cy="13255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Bank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4"/>
            <a:endCxn id="5" idx="0"/>
          </p:cNvCxnSpPr>
          <p:nvPr/>
        </p:nvCxnSpPr>
        <p:spPr>
          <a:xfrm>
            <a:off x="10940996" y="2626637"/>
            <a:ext cx="63610" cy="1604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923"/>
          <a:stretch>
            <a:fillRect/>
          </a:stretch>
        </p:blipFill>
        <p:spPr>
          <a:xfrm>
            <a:off x="3295977" y="2024407"/>
            <a:ext cx="6293296" cy="457686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bKash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</a:t>
            </a:r>
            <a:endParaRPr lang="en-GB" dirty="0"/>
          </a:p>
          <a:p>
            <a:r>
              <a:rPr lang="en-GB" dirty="0"/>
              <a:t>KYC (Know Your Customer)</a:t>
            </a:r>
            <a:endParaRPr lang="en-GB" dirty="0"/>
          </a:p>
          <a:p>
            <a:r>
              <a:rPr lang="en-GB" dirty="0"/>
              <a:t>Plain data</a:t>
            </a:r>
            <a:endParaRPr lang="en-GB" dirty="0"/>
          </a:p>
          <a:p>
            <a:r>
              <a:rPr lang="en-GB" dirty="0"/>
              <a:t>Central Data</a:t>
            </a:r>
            <a:endParaRPr lang="en-GB" dirty="0"/>
          </a:p>
          <a:p>
            <a:r>
              <a:rPr lang="en-US" dirty="0"/>
              <a:t>Central Authority</a:t>
            </a:r>
            <a:endParaRPr lang="en-US" dirty="0"/>
          </a:p>
          <a:p>
            <a:pPr lvl="1"/>
            <a:r>
              <a:rPr lang="en-US" dirty="0"/>
              <a:t>Quantity of Currency</a:t>
            </a:r>
            <a:endParaRPr lang="en-US" dirty="0"/>
          </a:p>
          <a:p>
            <a:pPr lvl="1"/>
            <a:r>
              <a:rPr lang="en-US" dirty="0"/>
              <a:t>Value of the Currency</a:t>
            </a:r>
            <a:endParaRPr lang="en-US" dirty="0"/>
          </a:p>
          <a:p>
            <a:pPr lvl="1"/>
            <a:r>
              <a:rPr lang="en-US" dirty="0"/>
              <a:t>Transaction Fee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Cryptocurrency: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Digital</a:t>
            </a:r>
            <a:endParaRPr lang="en-GB" dirty="0"/>
          </a:p>
          <a:p>
            <a:r>
              <a:rPr lang="en-GB" dirty="0"/>
              <a:t>A/C or Anonymous</a:t>
            </a:r>
            <a:endParaRPr lang="en-GB" dirty="0"/>
          </a:p>
          <a:p>
            <a:r>
              <a:rPr lang="en-GB" dirty="0"/>
              <a:t>Secured Data</a:t>
            </a:r>
            <a:endParaRPr lang="en-GB" dirty="0"/>
          </a:p>
          <a:p>
            <a:r>
              <a:rPr lang="en-GB" dirty="0"/>
              <a:t>Distributed Data</a:t>
            </a:r>
            <a:endParaRPr lang="en-GB" dirty="0"/>
          </a:p>
          <a:p>
            <a:r>
              <a:rPr lang="en-US" dirty="0"/>
              <a:t>No Central Authority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Cryptocurrency?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81" y="1825625"/>
            <a:ext cx="9194037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8999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Decentralization</a:t>
            </a:r>
            <a:r>
              <a:rPr lang="en-GB" dirty="0"/>
              <a:t>: Cryptocurrencies operate on a decentralized network, meaning there's no central authority or intermediary controlling the system. This makes them resistant to censorship and manipulation.</a:t>
            </a:r>
            <a:endParaRPr lang="en-GB" dirty="0"/>
          </a:p>
          <a:p>
            <a:r>
              <a:rPr lang="en-GB" b="1" dirty="0"/>
              <a:t>Security</a:t>
            </a:r>
            <a:r>
              <a:rPr lang="en-GB" dirty="0"/>
              <a:t>: Cryptographic algorithms secure transactions, making them difficult to counterfeit or hack.</a:t>
            </a:r>
            <a:endParaRPr lang="en-GB" dirty="0"/>
          </a:p>
          <a:p>
            <a:r>
              <a:rPr lang="en-GB" b="1" dirty="0"/>
              <a:t>Transparency: </a:t>
            </a:r>
            <a:r>
              <a:rPr lang="en-GB" dirty="0"/>
              <a:t>Blockchain technology, the underlying technology of most cryptocurrencies, provides a transparent and immutable record of transactions.</a:t>
            </a:r>
            <a:endParaRPr lang="en-GB" dirty="0"/>
          </a:p>
          <a:p>
            <a:r>
              <a:rPr lang="en-GB" b="1" dirty="0"/>
              <a:t>Accessibility:</a:t>
            </a:r>
            <a:r>
              <a:rPr lang="en-GB" dirty="0"/>
              <a:t> Cryptocurrencies can be accessed by anyone with an internet connection, regardless of location or financial status.</a:t>
            </a:r>
            <a:endParaRPr lang="en-GB" dirty="0"/>
          </a:p>
          <a:p>
            <a:r>
              <a:rPr lang="en-GB" b="1" dirty="0"/>
              <a:t>Low transaction fees</a:t>
            </a:r>
            <a:r>
              <a:rPr lang="en-GB" dirty="0"/>
              <a:t>: Compared to traditional financial systems, cryptocurrency transactions often have lower fees.</a:t>
            </a:r>
            <a:endParaRPr lang="en-GB" dirty="0"/>
          </a:p>
          <a:p>
            <a:r>
              <a:rPr lang="en-GB" b="1" dirty="0"/>
              <a:t>Financial inclusion</a:t>
            </a:r>
            <a:r>
              <a:rPr lang="en-GB" dirty="0"/>
              <a:t>: Cryptocurrencies can provide financial services to people in unbanked or underbanked regions.</a:t>
            </a:r>
            <a:endParaRPr lang="en-GB" dirty="0"/>
          </a:p>
          <a:p>
            <a:r>
              <a:rPr lang="en-GB" b="1" dirty="0"/>
              <a:t>Innovation:</a:t>
            </a:r>
            <a:r>
              <a:rPr lang="en-GB" dirty="0"/>
              <a:t> Cryptocurrencies have spurred innovation in various fields, such as blockchain technology and smart contracts.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11020"/>
            <a:ext cx="1025929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 of Cryptocurrency</a:t>
            </a: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Cryptocurrency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Volatility</a:t>
            </a:r>
            <a:r>
              <a:rPr lang="en-GB" dirty="0"/>
              <a:t>: Cryptocurrency prices can fluctuate significantly, making them a risky investment.</a:t>
            </a:r>
            <a:endParaRPr lang="en-GB" dirty="0"/>
          </a:p>
          <a:p>
            <a:r>
              <a:rPr lang="en-GB" b="1" dirty="0"/>
              <a:t>Regulatory Uncertainty</a:t>
            </a:r>
            <a:r>
              <a:rPr lang="en-GB" dirty="0"/>
              <a:t>: The regulatory landscape for cryptocurrencies is still evolving, leading to uncertainty and potential legal risks.</a:t>
            </a:r>
            <a:endParaRPr lang="en-GB" dirty="0"/>
          </a:p>
          <a:p>
            <a:r>
              <a:rPr lang="en-GB" b="1" dirty="0"/>
              <a:t>Security Risks</a:t>
            </a:r>
            <a:r>
              <a:rPr lang="en-GB" dirty="0"/>
              <a:t>: While cryptographic algorithms secure transactions, there are still risks of hacking and theft.</a:t>
            </a:r>
            <a:endParaRPr lang="en-GB" dirty="0"/>
          </a:p>
          <a:p>
            <a:r>
              <a:rPr lang="en-GB" b="1" dirty="0"/>
              <a:t>Scalability:</a:t>
            </a:r>
            <a:r>
              <a:rPr lang="en-GB" dirty="0"/>
              <a:t> Some cryptocurrencies struggle to handle large transaction volumes, leading to delays and increased fees.</a:t>
            </a:r>
            <a:endParaRPr lang="en-GB" dirty="0"/>
          </a:p>
          <a:p>
            <a:r>
              <a:rPr lang="en-GB" b="1" dirty="0"/>
              <a:t>Energy Consumption:</a:t>
            </a:r>
            <a:r>
              <a:rPr lang="en-GB" dirty="0"/>
              <a:t> Proof-of-Work (</a:t>
            </a:r>
            <a:r>
              <a:rPr lang="en-GB" dirty="0" err="1"/>
              <a:t>PoW</a:t>
            </a:r>
            <a:r>
              <a:rPr lang="en-GB" dirty="0"/>
              <a:t>) consensus mechanisms used by some cryptocurrencies can be energy-intensive.</a:t>
            </a:r>
            <a:endParaRPr lang="en-GB" dirty="0"/>
          </a:p>
          <a:p>
            <a:r>
              <a:rPr lang="en-GB" b="1" dirty="0"/>
              <a:t>Lack of Consumer Protection:</a:t>
            </a:r>
            <a:r>
              <a:rPr lang="en-GB" dirty="0"/>
              <a:t> In many cases, there is no regulatory oversight to protect consumers in case of fraud or disputes.</a:t>
            </a:r>
            <a:endParaRPr lang="en-GB" dirty="0"/>
          </a:p>
          <a:p>
            <a:r>
              <a:rPr lang="en-GB" b="1" dirty="0"/>
              <a:t>Social and Environmental Impacts:</a:t>
            </a:r>
            <a:r>
              <a:rPr lang="en-GB" dirty="0"/>
              <a:t> The use of cryptocurrencies can have social and environmental impacts, such as contributing to income inequality and energy consumption.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5207</Words>
  <Application>WPS Presentation</Application>
  <PresentationFormat>Widescreen</PresentationFormat>
  <Paragraphs>120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SimSun</vt:lpstr>
      <vt:lpstr>Wingdings</vt:lpstr>
      <vt:lpstr>Century Gothic</vt:lpstr>
      <vt:lpstr>Public Sans</vt:lpstr>
      <vt:lpstr>Arial</vt:lpstr>
      <vt:lpstr>Calibri Light</vt:lpstr>
      <vt:lpstr>Calibri</vt:lpstr>
      <vt:lpstr>Microsoft YaHei</vt:lpstr>
      <vt:lpstr>Arial Unicode MS</vt:lpstr>
      <vt:lpstr>Vrinda</vt:lpstr>
      <vt:lpstr>AMGDT</vt:lpstr>
      <vt:lpstr>Times New Roman</vt:lpstr>
      <vt:lpstr>Office Theme</vt:lpstr>
      <vt:lpstr>Cryptocurrency</vt:lpstr>
      <vt:lpstr>Cryptocurrency</vt:lpstr>
      <vt:lpstr>বিনিময় প্রথা (Barter system)</vt:lpstr>
      <vt:lpstr>Comparison</vt:lpstr>
      <vt:lpstr>bKash</vt:lpstr>
      <vt:lpstr>Cryptocurrency: Attributes</vt:lpstr>
      <vt:lpstr>Why Cryptocurrency?</vt:lpstr>
      <vt:lpstr>Advantages of Cryptocurrency</vt:lpstr>
      <vt:lpstr>Challenges of Cryptocurrency</vt:lpstr>
      <vt:lpstr>Miners</vt:lpstr>
      <vt:lpstr>Exampe: Bitcoin</vt:lpstr>
      <vt:lpstr>A Transaction</vt:lpstr>
      <vt:lpstr>New Cryptocurrency/Lifecycle </vt:lpstr>
      <vt:lpstr>Trading of cryptocurrency	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Masud Rana</dc:creator>
  <cp:lastModifiedBy>MEHRIN FARZANA (2101013)</cp:lastModifiedBy>
  <cp:revision>21</cp:revision>
  <dcterms:created xsi:type="dcterms:W3CDTF">2024-09-12T05:09:00Z</dcterms:created>
  <dcterms:modified xsi:type="dcterms:W3CDTF">2024-09-28T15:47:26Z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A7C5B49B671440A29995C9E096621AAA_12</vt:lpwstr>
  </property>
  <property fmtid="{D5CDD505-2E9C-101B-9397-08002B2CF9AE}" pid="3" name="KSOProductBuildVer">
    <vt:lpwstr>1033-12.2.0.18283</vt:lpwstr>
  </property>
</Properties>
</file>